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85" r:id="rId2"/>
    <p:sldId id="259" r:id="rId3"/>
    <p:sldId id="302" r:id="rId4"/>
    <p:sldId id="303" r:id="rId5"/>
    <p:sldId id="305" r:id="rId6"/>
    <p:sldId id="306" r:id="rId7"/>
    <p:sldId id="304" r:id="rId8"/>
    <p:sldId id="298" r:id="rId9"/>
    <p:sldId id="307" r:id="rId10"/>
    <p:sldId id="330" r:id="rId11"/>
    <p:sldId id="308" r:id="rId12"/>
    <p:sldId id="310" r:id="rId13"/>
    <p:sldId id="331" r:id="rId14"/>
    <p:sldId id="309" r:id="rId15"/>
    <p:sldId id="311" r:id="rId16"/>
    <p:sldId id="312" r:id="rId17"/>
    <p:sldId id="313" r:id="rId18"/>
    <p:sldId id="314" r:id="rId19"/>
    <p:sldId id="326" r:id="rId20"/>
    <p:sldId id="327" r:id="rId21"/>
    <p:sldId id="328" r:id="rId22"/>
    <p:sldId id="329" r:id="rId2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94" autoAdjust="0"/>
    <p:restoredTop sz="92189" autoAdjust="0"/>
  </p:normalViewPr>
  <p:slideViewPr>
    <p:cSldViewPr>
      <p:cViewPr>
        <p:scale>
          <a:sx n="100" d="100"/>
          <a:sy n="100" d="100"/>
        </p:scale>
        <p:origin x="-1452" y="-3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18.09.2015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18.09.2015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61239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Hier ist abzuwägen, ob der Titel „Malta </a:t>
            </a:r>
            <a:r>
              <a:rPr lang="de-DE" sz="1200" kern="1200" dirty="0" err="1" smtClean="0">
                <a:solidFill>
                  <a:schemeClr val="tx1"/>
                </a:solidFill>
                <a:effectLst/>
                <a:latin typeface="+mn-lt"/>
                <a:ea typeface="+mn-ea"/>
                <a:cs typeface="+mn-cs"/>
              </a:rPr>
              <a:t>Flipmap</a:t>
            </a:r>
            <a:r>
              <a:rPr lang="de-DE" sz="1200" kern="1200" dirty="0" smtClean="0">
                <a:solidFill>
                  <a:schemeClr val="tx1"/>
                </a:solidFill>
                <a:effectLst/>
                <a:latin typeface="+mn-lt"/>
                <a:ea typeface="+mn-ea"/>
                <a:cs typeface="+mn-cs"/>
              </a:rPr>
              <a:t>“ für aussagekräftig gehalten wird. Die Entscheidung darüber liegt im Ermessen der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als unstrukturierte Beschreibung</a:t>
            </a: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Erscheint auch als gedrucktes Buch</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weitere Datenträger kann geringfügig ergänztes Material enthalten (z. B. Register)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Manifestation (RDA 27.1) erfasst als unstrukturierte Beschreibung</a:t>
            </a:r>
            <a:r>
              <a:rPr lang="de-DE"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Beziehung stehende Manifestation erfasst mittels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(RDA 27.1) und Beziehungskennzeichnung (RDA 24.5)</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z.B. eingebundene Schnittmuster, Klangleisten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403539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t>AG RDA Schulungsunterlagen – Modul 5A.03: Begleitmaterial | Stand: 07.09.2015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5A.03: Begleitmaterial | Stand: 07.09.2015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0" y="183778"/>
            <a:ext cx="9036496" cy="508918"/>
          </a:xfrm>
        </p:spPr>
        <p:txBody>
          <a:bodyPr/>
          <a:lstStyle/>
          <a:p>
            <a:r>
              <a:rPr lang="de-DE" dirty="0" smtClean="0"/>
              <a:t>Erfassung und Beschreibung – Umfangsangabe 2</a:t>
            </a:r>
            <a:endParaRPr lang="de-DE" dirty="0"/>
          </a:p>
        </p:txBody>
      </p:sp>
      <p:sp>
        <p:nvSpPr>
          <p:cNvPr id="2" name="Textfeld 1"/>
          <p:cNvSpPr txBox="1"/>
          <p:nvPr/>
        </p:nvSpPr>
        <p:spPr>
          <a:xfrm>
            <a:off x="381405" y="836712"/>
            <a:ext cx="7920880" cy="4154984"/>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Sonderregelungen für Umfang von</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Kartografischen Ressourcen (RDA 3.4.2)</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Noten (3.4.3)</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unbewegten Bildern (3.4.4)</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Text (3.4.5)</a:t>
            </a:r>
          </a:p>
          <a:p>
            <a:pPr marL="285750" indent="-28575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Im Fall von Text wird zusätzlich zur Umfangsangabe die Anzahl der Datenträger zusammen mit einer spezifischen </a:t>
            </a:r>
            <a:r>
              <a:rPr lang="de-DE" sz="2400" smtClean="0">
                <a:latin typeface="Verdana" panose="020B0604030504040204" pitchFamily="34" charset="0"/>
                <a:ea typeface="Verdana" panose="020B0604030504040204" pitchFamily="34" charset="0"/>
                <a:cs typeface="Verdana" panose="020B0604030504040204" pitchFamily="34" charset="0"/>
              </a:rPr>
              <a:t>Benennung </a:t>
            </a:r>
            <a:br>
              <a:rPr lang="de-DE" sz="2400" smtClean="0">
                <a:latin typeface="Verdana" panose="020B0604030504040204" pitchFamily="34" charset="0"/>
                <a:ea typeface="Verdana" panose="020B0604030504040204" pitchFamily="34" charset="0"/>
                <a:cs typeface="Verdana" panose="020B0604030504040204" pitchFamily="34" charset="0"/>
              </a:rPr>
            </a:br>
            <a:r>
              <a:rPr lang="de-DE" sz="2400" smtClean="0">
                <a:latin typeface="Verdana" panose="020B0604030504040204" pitchFamily="34" charset="0"/>
                <a:ea typeface="Verdana" panose="020B0604030504040204" pitchFamily="34" charset="0"/>
                <a:cs typeface="Verdana" panose="020B0604030504040204" pitchFamily="34" charset="0"/>
              </a:rPr>
              <a:t>(</a:t>
            </a:r>
            <a:r>
              <a:rPr lang="de-DE" sz="2400" dirty="0" smtClean="0">
                <a:latin typeface="Verdana" panose="020B0604030504040204" pitchFamily="34" charset="0"/>
                <a:ea typeface="Verdana" panose="020B0604030504040204" pitchFamily="34" charset="0"/>
                <a:cs typeface="Verdana" panose="020B0604030504040204" pitchFamily="34" charset="0"/>
              </a:rPr>
              <a:t>i. d. R. „Booklet“ oder „Beiheft“) erfasst.</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410694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77722042"/>
              </p:ext>
            </p:extLst>
          </p:nvPr>
        </p:nvGraphicFramePr>
        <p:xfrm>
          <a:off x="395536" y="1772816"/>
          <a:ext cx="8424935" cy="3274029"/>
        </p:xfrm>
        <a:graphic>
          <a:graphicData uri="http://schemas.openxmlformats.org/drawingml/2006/table">
            <a:tbl>
              <a:tblPr firstRow="1" bandRow="1">
                <a:tableStyleId>{5C22544A-7EE6-4342-B048-85BDC9FD1C3A}</a:tableStyleId>
              </a:tblPr>
              <a:tblGrid>
                <a:gridCol w="864096"/>
                <a:gridCol w="3960440"/>
                <a:gridCol w="3600399"/>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41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smtClean="0">
                          <a:latin typeface="Verdana" panose="020B0604030504040204" pitchFamily="34" charset="0"/>
                          <a:ea typeface="Verdana" panose="020B0604030504040204" pitchFamily="34" charset="0"/>
                          <a:cs typeface="Verdana" panose="020B0604030504040204" pitchFamily="34" charset="0"/>
                        </a:rPr>
                        <a:t>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smtClean="0">
                          <a:solidFill>
                            <a:srgbClr val="000000"/>
                          </a:solidFill>
                          <a:effectLst/>
                          <a:latin typeface="Verdana"/>
                          <a:ea typeface="Times New Roman"/>
                          <a:cs typeface="Arial"/>
                        </a:rPr>
                        <a:t>Maße (Hauptkomponente)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25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7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7.15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Illustrierender Inhalt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3</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11560" y="5373216"/>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41 Seiten </a:t>
            </a:r>
            <a:r>
              <a:rPr lang="de-DE" sz="2000" smtClean="0">
                <a:latin typeface="Verdana" panose="020B0604030504040204" pitchFamily="34" charset="0"/>
                <a:ea typeface="Verdana" panose="020B0604030504040204" pitchFamily="34" charset="0"/>
                <a:cs typeface="Verdana" panose="020B0604030504040204" pitchFamily="34" charset="0"/>
              </a:rPr>
              <a:t>: Illustrationen ; 25 cm </a:t>
            </a:r>
            <a:r>
              <a:rPr lang="de-DE" sz="2000" dirty="0" smtClean="0">
                <a:latin typeface="Verdana" panose="020B0604030504040204" pitchFamily="34" charset="0"/>
                <a:ea typeface="Verdana" panose="020B0604030504040204" pitchFamily="34" charset="0"/>
                <a:cs typeface="Verdana" panose="020B0604030504040204" pitchFamily="34" charset="0"/>
              </a:rPr>
              <a:t>+ 1 USB-Stick</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3035391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15839185"/>
              </p:ext>
            </p:extLst>
          </p:nvPr>
        </p:nvGraphicFramePr>
        <p:xfrm>
          <a:off x="410005" y="2060848"/>
          <a:ext cx="8424935" cy="2232248"/>
        </p:xfrm>
        <a:graphic>
          <a:graphicData uri="http://schemas.openxmlformats.org/drawingml/2006/table">
            <a:tbl>
              <a:tblPr firstRow="1" bandRow="1">
                <a:tableStyleId>{5C22544A-7EE6-4342-B048-85BDC9FD1C3A}</a:tableStyleId>
              </a:tblPr>
              <a:tblGrid>
                <a:gridCol w="921635"/>
                <a:gridCol w="4084485"/>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Beiheft (13</a:t>
                      </a:r>
                      <a:r>
                        <a:rPr lang="de-DE" baseline="0" dirty="0" smtClean="0">
                          <a:latin typeface="Verdana" panose="020B0604030504040204" pitchFamily="34" charset="0"/>
                          <a:ea typeface="Verdana" panose="020B0604030504040204" pitchFamily="34" charset="0"/>
                          <a:cs typeface="Verdana" panose="020B0604030504040204" pitchFamily="34" charset="0"/>
                        </a:rPr>
                        <a:t>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12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144000" cy="508918"/>
          </a:xfrm>
        </p:spPr>
        <p:txBody>
          <a:bodyPr/>
          <a:lstStyle/>
          <a:p>
            <a:r>
              <a:rPr lang="de-DE" dirty="0" smtClean="0"/>
              <a:t>Erfassung und Beschreibung – Umfangsangabe 4</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389923" y="5157192"/>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 </a:t>
            </a:r>
            <a:r>
              <a:rPr lang="de-DE" sz="2000" smtClean="0">
                <a:latin typeface="Verdana" panose="020B0604030504040204" pitchFamily="34" charset="0"/>
                <a:ea typeface="Verdana" panose="020B0604030504040204" pitchFamily="34" charset="0"/>
                <a:cs typeface="Verdana" panose="020B0604030504040204" pitchFamily="34" charset="0"/>
              </a:rPr>
              <a:t>CD ; </a:t>
            </a:r>
            <a:r>
              <a:rPr lang="de-DE" sz="2000" dirty="0" smtClean="0">
                <a:latin typeface="Verdana" panose="020B0604030504040204" pitchFamily="34" charset="0"/>
                <a:ea typeface="Verdana" panose="020B0604030504040204" pitchFamily="34" charset="0"/>
                <a:cs typeface="Verdana" panose="020B0604030504040204" pitchFamily="34" charset="0"/>
              </a:rPr>
              <a:t>12 cm + 1 Beiheft (13 Seiten)</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521743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44822140"/>
              </p:ext>
            </p:extLst>
          </p:nvPr>
        </p:nvGraphicFramePr>
        <p:xfrm>
          <a:off x="395536" y="1772816"/>
          <a:ext cx="8424935" cy="3231020"/>
        </p:xfrm>
        <a:graphic>
          <a:graphicData uri="http://schemas.openxmlformats.org/drawingml/2006/table">
            <a:tbl>
              <a:tblPr firstRow="1" bandRow="1">
                <a:tableStyleId>{5C22544A-7EE6-4342-B048-85BDC9FD1C3A}</a:tableStyleId>
              </a:tblPr>
              <a:tblGrid>
                <a:gridCol w="1465206"/>
                <a:gridCol w="3540914"/>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102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T-Shirt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a:t>
                      </a:r>
                      <a:r>
                        <a:rPr lang="de-DE" baseline="0" dirty="0" smtClean="0">
                          <a:latin typeface="Verdana" panose="020B0604030504040204" pitchFamily="34" charset="0"/>
                          <a:ea typeface="Verdana" panose="020B0604030504040204" pitchFamily="34" charset="0"/>
                          <a:cs typeface="Verdana" panose="020B0604030504040204" pitchFamily="34" charset="0"/>
                        </a:rPr>
                        <a:t>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17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b="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5</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11560" y="5302949"/>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102 Seiten : Illustrationen ; 17 cm + 1 T-Shirt</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312950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495254904"/>
              </p:ext>
            </p:extLst>
          </p:nvPr>
        </p:nvGraphicFramePr>
        <p:xfrm>
          <a:off x="410005" y="2060848"/>
          <a:ext cx="8424935" cy="3168352"/>
        </p:xfrm>
        <a:graphic>
          <a:graphicData uri="http://schemas.openxmlformats.org/drawingml/2006/table">
            <a:tbl>
              <a:tblPr firstRow="1" bandRow="1">
                <a:tableStyleId>{5C22544A-7EE6-4342-B048-85BDC9FD1C3A}</a:tableStyleId>
              </a:tblPr>
              <a:tblGrid>
                <a:gridCol w="921635"/>
                <a:gridCol w="4084485"/>
                <a:gridCol w="341881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190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 </a:t>
                      </a:r>
                      <a:r>
                        <a:rPr lang="de-DE" b="0" dirty="0" smtClean="0">
                          <a:latin typeface="Verdana" panose="020B0604030504040204" pitchFamily="34" charset="0"/>
                          <a:ea typeface="Verdana" panose="020B0604030504040204" pitchFamily="34" charset="0"/>
                          <a:cs typeface="Verdana" panose="020B0604030504040204" pitchFamily="34" charset="0"/>
                        </a:rPr>
                        <a:t>(Begleitmaterial)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Karte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(Hauptkomponente)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 (Begleitmaterial)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80 x 57 cm, gefaltet 21 x 10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 </a:t>
                      </a:r>
                      <a:r>
                        <a:rPr lang="de-DE" b="0" dirty="0" smtClean="0">
                          <a:latin typeface="Verdana" panose="020B0604030504040204" pitchFamily="34" charset="0"/>
                          <a:ea typeface="Verdana" panose="020B0604030504040204" pitchFamily="34" charset="0"/>
                          <a:cs typeface="Verdana" panose="020B0604030504040204" pitchFamily="34" charset="0"/>
                        </a:rPr>
                        <a:t>(Hauptkomponente)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144000" cy="508918"/>
          </a:xfrm>
        </p:spPr>
        <p:txBody>
          <a:bodyPr/>
          <a:lstStyle/>
          <a:p>
            <a:r>
              <a:rPr lang="de-DE" dirty="0" smtClean="0"/>
              <a:t>Erfassung und Beschreibung – Umfangsangabe 6</a:t>
            </a:r>
            <a:endParaRPr lang="de-DE" dirty="0"/>
          </a:p>
        </p:txBody>
      </p:sp>
      <p:sp>
        <p:nvSpPr>
          <p:cNvPr id="2" name="Textfeld 1"/>
          <p:cNvSpPr txBox="1"/>
          <p:nvPr/>
        </p:nvSpPr>
        <p:spPr>
          <a:xfrm>
            <a:off x="459043" y="908720"/>
            <a:ext cx="7920880" cy="830997"/>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Angabe des Umfangs und weiterer Datenträgereigenschaften des Begleitmaterials</a:t>
            </a:r>
          </a:p>
        </p:txBody>
      </p:sp>
      <p:sp>
        <p:nvSpPr>
          <p:cNvPr id="3" name="Textfeld 2"/>
          <p:cNvSpPr txBox="1"/>
          <p:nvPr/>
        </p:nvSpPr>
        <p:spPr>
          <a:xfrm>
            <a:off x="395536" y="5373216"/>
            <a:ext cx="7992888" cy="1015663"/>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190 Seiten : Illustrationen ; 25 cm + 1 Karte (</a:t>
            </a:r>
            <a:r>
              <a:rPr lang="de-DE" sz="2000" dirty="0">
                <a:latin typeface="Verdana" panose="020B0604030504040204" pitchFamily="34" charset="0"/>
                <a:ea typeface="Verdana" panose="020B0604030504040204" pitchFamily="34" charset="0"/>
                <a:cs typeface="Verdana" panose="020B0604030504040204" pitchFamily="34" charset="0"/>
              </a:rPr>
              <a:t>80 x 57 cm, gefaltet 21 x 10 </a:t>
            </a:r>
            <a:r>
              <a:rPr lang="de-DE" sz="2000" dirty="0" smtClean="0">
                <a:latin typeface="Verdana" panose="020B0604030504040204" pitchFamily="34" charset="0"/>
                <a:ea typeface="Verdana" panose="020B0604030504040204" pitchFamily="34" charset="0"/>
                <a:cs typeface="Verdana" panose="020B0604030504040204" pitchFamily="34" charset="0"/>
              </a:rPr>
              <a:t>cm)</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698036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853265720"/>
              </p:ext>
            </p:extLst>
          </p:nvPr>
        </p:nvGraphicFramePr>
        <p:xfrm>
          <a:off x="395536" y="2796029"/>
          <a:ext cx="8424935" cy="3384376"/>
        </p:xfrm>
        <a:graphic>
          <a:graphicData uri="http://schemas.openxmlformats.org/drawingml/2006/table">
            <a:tbl>
              <a:tblPr firstRow="1" bandRow="1">
                <a:tableStyleId>{5C22544A-7EE6-4342-B048-85BDC9FD1C3A}</a:tableStyleId>
              </a:tblPr>
              <a:tblGrid>
                <a:gridCol w="936104"/>
                <a:gridCol w="3600400"/>
                <a:gridCol w="3888431"/>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8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Hubble, das Universum im</a:t>
                      </a:r>
                      <a:r>
                        <a:rPr lang="de-DE" baseline="0" dirty="0" smtClean="0">
                          <a:latin typeface="Verdana" panose="020B0604030504040204" pitchFamily="34" charset="0"/>
                          <a:ea typeface="Verdana" panose="020B0604030504040204" pitchFamily="34" charset="0"/>
                          <a:cs typeface="Verdana" panose="020B0604030504040204" pitchFamily="34" charset="0"/>
                        </a:rPr>
                        <a:t> Visier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gn="l">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3.4</a:t>
                      </a:r>
                    </a:p>
                  </a:txBody>
                  <a:tcPr marL="68580" marR="68580" marT="0" marB="0" anchor="ctr"/>
                </a:tc>
                <a:tc>
                  <a:txBody>
                    <a:bodyPr/>
                    <a:lstStyle/>
                    <a:p>
                      <a:pPr marL="0" algn="l" defTabSz="914400" rtl="0" eaLnBrk="1" latinLnBrk="0" hangingPunct="1">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800" b="0" kern="1200">
                          <a:solidFill>
                            <a:schemeClr val="dk1"/>
                          </a:solidFill>
                          <a:latin typeface="Verdana" panose="020B0604030504040204" pitchFamily="34" charset="0"/>
                          <a:ea typeface="Verdana" panose="020B0604030504040204" pitchFamily="34" charset="0"/>
                          <a:cs typeface="Verdana" panose="020B0604030504040204" pitchFamily="34" charset="0"/>
                        </a:rPr>
                        <a:t>(Hauptkomponente)</a:t>
                      </a:r>
                    </a:p>
                  </a:txBody>
                  <a:tcPr marL="68580" marR="68580" marT="0" marB="0" anchor="ctr"/>
                </a:tc>
                <a:tc>
                  <a:txBody>
                    <a:bodyPr/>
                    <a:lstStyle/>
                    <a:p>
                      <a:pPr marL="0" algn="l" defTabSz="914400" rtl="0" eaLnBrk="1" latinLnBrk="0" hangingPunct="1">
                        <a:lnSpc>
                          <a:spcPts val="1600"/>
                        </a:lnSpc>
                        <a:spcBef>
                          <a:spcPts val="600"/>
                        </a:spcBef>
                        <a:spcAft>
                          <a:spcPts val="600"/>
                        </a:spcAft>
                      </a:pPr>
                      <a:r>
                        <a:rPr lang="de-DE" sz="1800" kern="1200">
                          <a:solidFill>
                            <a:schemeClr val="dk1"/>
                          </a:solidFill>
                          <a:latin typeface="Verdana" panose="020B0604030504040204" pitchFamily="34" charset="0"/>
                          <a:ea typeface="Verdana" panose="020B0604030504040204" pitchFamily="34" charset="0"/>
                          <a:cs typeface="Verdana" panose="020B0604030504040204" pitchFamily="34" charset="0"/>
                        </a:rPr>
                        <a:t>170 Seiten</a:t>
                      </a:r>
                    </a:p>
                  </a:txBody>
                  <a:tcPr marL="68580" marR="68580" marT="0" marB="0" anchor="ctr"/>
                </a:tc>
              </a:tr>
              <a:tr h="432048">
                <a:tc>
                  <a:txBody>
                    <a:bodyPr/>
                    <a:lstStyle/>
                    <a:p>
                      <a:pPr algn="l">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3.4</a:t>
                      </a:r>
                    </a:p>
                  </a:txBody>
                  <a:tcPr marL="68580" marR="68580" marT="0" marB="0" anchor="ctr"/>
                </a:tc>
                <a:tc>
                  <a:txBody>
                    <a:bodyPr/>
                    <a:lstStyle/>
                    <a:p>
                      <a:pPr marL="0" algn="l" defTabSz="914400" rtl="0" eaLnBrk="1" latinLnBrk="0" hangingPunct="1">
                        <a:lnSpc>
                          <a:spcPts val="1300"/>
                        </a:lnSpc>
                        <a:spcAft>
                          <a:spcPts val="0"/>
                        </a:spcAft>
                      </a:pPr>
                      <a:r>
                        <a:rPr lang="de-DE" sz="1800" b="1" kern="120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800" b="0" kern="1200">
                          <a:solidFill>
                            <a:schemeClr val="dk1"/>
                          </a:solidFill>
                          <a:latin typeface="Verdana" panose="020B0604030504040204" pitchFamily="34" charset="0"/>
                          <a:ea typeface="Verdana" panose="020B0604030504040204" pitchFamily="34" charset="0"/>
                          <a:cs typeface="Verdana" panose="020B0604030504040204" pitchFamily="34" charset="0"/>
                        </a:rPr>
                        <a:t>(Begleitmaterial)</a:t>
                      </a:r>
                    </a:p>
                  </a:txBody>
                  <a:tcPr marL="68580" marR="68580" marT="0" marB="0" anchor="ctr"/>
                </a:tc>
                <a:tc>
                  <a:txBody>
                    <a:bodyPr/>
                    <a:lstStyle/>
                    <a:p>
                      <a:pPr marL="0" algn="l" defTabSz="914400" rtl="0" eaLnBrk="1" latinLnBrk="0" hangingPunct="1">
                        <a:lnSpc>
                          <a:spcPts val="1600"/>
                        </a:lnSpc>
                        <a:spcBef>
                          <a:spcPts val="600"/>
                        </a:spcBef>
                        <a:spcAft>
                          <a:spcPts val="600"/>
                        </a:spcAft>
                      </a:pPr>
                      <a:r>
                        <a:rPr lang="de-DE" sz="1800" kern="1200">
                          <a:solidFill>
                            <a:schemeClr val="dk1"/>
                          </a:solidFill>
                          <a:latin typeface="Verdana" panose="020B0604030504040204" pitchFamily="34" charset="0"/>
                          <a:ea typeface="Verdana" panose="020B0604030504040204" pitchFamily="34" charset="0"/>
                          <a:cs typeface="Verdana" panose="020B0604030504040204" pitchFamily="34" charset="0"/>
                        </a:rPr>
                        <a:t>1 DVD-Video</a:t>
                      </a:r>
                    </a:p>
                  </a:txBody>
                  <a:tcPr marL="68580" marR="68580" marT="0" marB="0" anchor="ctr"/>
                </a:tc>
              </a:tr>
              <a:tr h="9361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r>
                        <a:rPr lang="de-DE" dirty="0" smtClean="0">
                          <a:latin typeface="Verdana" panose="020B0604030504040204" pitchFamily="34" charset="0"/>
                          <a:ea typeface="Verdana" panose="020B0604030504040204" pitchFamily="34" charset="0"/>
                          <a:cs typeface="Verdana" panose="020B0604030504040204" pitchFamily="34" charset="0"/>
                        </a:rPr>
                        <a:t>“ (1 DVD-Video) beigelegt in einer Tasche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1</a:t>
            </a:r>
            <a:endParaRPr lang="de-DE" dirty="0"/>
          </a:p>
        </p:txBody>
      </p:sp>
      <p:sp>
        <p:nvSpPr>
          <p:cNvPr id="2" name="Textfeld 1"/>
          <p:cNvSpPr txBox="1"/>
          <p:nvPr/>
        </p:nvSpPr>
        <p:spPr>
          <a:xfrm>
            <a:off x="389922" y="764704"/>
            <a:ext cx="7920880" cy="2031325"/>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 eigener Titel des Begleitmaterials kann als abweichender Titel für die Ressource (gemäß RDA 2.3.6.1a) erfasst werden. In diesem Fall wird das Begleitmaterial zusätzlich zur Umfangsangabe als in Beziehung stehende Manifestation (RDA 27.1) erfasst.</a:t>
            </a: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Beispiel: Buch „Hubble, das Universum im Visier“ mit beiliegender DVD „Best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r>
              <a:rPr lang="de-DE" dirty="0" smtClean="0">
                <a:latin typeface="Verdana" panose="020B0604030504040204" pitchFamily="34" charset="0"/>
                <a:ea typeface="Verdana" panose="020B0604030504040204" pitchFamily="34" charset="0"/>
                <a:cs typeface="Verdana" panose="020B0604030504040204" pitchFamily="34" charset="0"/>
              </a:rPr>
              <a:t>“ (Auswahl von Video-Clips)</a:t>
            </a:r>
          </a:p>
        </p:txBody>
      </p:sp>
      <p:sp>
        <p:nvSpPr>
          <p:cNvPr id="3" name="Textfeld 2"/>
          <p:cNvSpPr txBox="1"/>
          <p:nvPr/>
        </p:nvSpPr>
        <p:spPr>
          <a:xfrm>
            <a:off x="389922" y="6021288"/>
            <a:ext cx="8430549"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-&gt; In Form einer unstrukturierten Beschreibung gemäß RDA 24.4.3</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937395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2542781"/>
              </p:ext>
            </p:extLst>
          </p:nvPr>
        </p:nvGraphicFramePr>
        <p:xfrm>
          <a:off x="395536" y="1700809"/>
          <a:ext cx="8640960" cy="4294438"/>
        </p:xfrm>
        <a:graphic>
          <a:graphicData uri="http://schemas.openxmlformats.org/drawingml/2006/table">
            <a:tbl>
              <a:tblPr firstRow="1" bandRow="1">
                <a:tableStyleId>{5C22544A-7EE6-4342-B048-85BDC9FD1C3A}</a:tableStyleId>
              </a:tblPr>
              <a:tblGrid>
                <a:gridCol w="977098"/>
                <a:gridCol w="3823436"/>
                <a:gridCol w="3840426"/>
              </a:tblGrid>
              <a:tr h="41184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0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Malta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4320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Zwischen Brenner und Bologna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184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4320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(Hauptkomponente)</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a:effectLst/>
                          <a:latin typeface="Verdana"/>
                          <a:ea typeface="Calibri"/>
                          <a:cs typeface="Times New Roman"/>
                        </a:rPr>
                        <a:t>143 Seiten</a:t>
                      </a:r>
                    </a:p>
                  </a:txBody>
                  <a:tcPr marL="68580" marR="68580" marT="0" marB="0" anchor="ctr"/>
                </a:tc>
              </a:tr>
              <a:tr h="41184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(Begleitmaterial)</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smtClean="0">
                          <a:effectLst/>
                          <a:latin typeface="Verdana"/>
                          <a:ea typeface="Calibri"/>
                          <a:cs typeface="Times New Roman"/>
                        </a:rPr>
                        <a:t>1 Beiheft</a:t>
                      </a:r>
                      <a:r>
                        <a:rPr lang="de-DE" sz="1800" baseline="0" smtClean="0">
                          <a:effectLst/>
                          <a:latin typeface="Verdana"/>
                          <a:ea typeface="Calibri"/>
                          <a:cs typeface="Times New Roman"/>
                        </a:rPr>
                        <a:t> (</a:t>
                      </a:r>
                      <a:r>
                        <a:rPr lang="de-DE" sz="1800" smtClean="0">
                          <a:effectLst/>
                          <a:latin typeface="Verdana"/>
                          <a:ea typeface="Calibri"/>
                          <a:cs typeface="Times New Roman"/>
                        </a:rPr>
                        <a:t>23 Seiten)</a:t>
                      </a:r>
                      <a:endParaRPr lang="de-DE" sz="1800">
                        <a:effectLst/>
                        <a:latin typeface="Verdana"/>
                        <a:ea typeface="Calibri"/>
                        <a:cs typeface="Times New Roman"/>
                      </a:endParaRPr>
                    </a:p>
                  </a:txBody>
                  <a:tcPr marL="68580" marR="68580" marT="0" marB="0" anchor="ctr"/>
                </a:tc>
              </a:tr>
              <a:tr h="343203">
                <a:tc>
                  <a:txBody>
                    <a:bodyPr/>
                    <a:lstStyle/>
                    <a:p>
                      <a:pPr>
                        <a:lnSpc>
                          <a:spcPts val="1300"/>
                        </a:lnSpc>
                        <a:spcAft>
                          <a:spcPts val="600"/>
                        </a:spcAft>
                      </a:pPr>
                      <a:r>
                        <a:rPr lang="de-DE" sz="1800" b="1">
                          <a:solidFill>
                            <a:srgbClr val="000000"/>
                          </a:solidFill>
                          <a:effectLst/>
                          <a:latin typeface="Verdana"/>
                          <a:ea typeface="Times New Roman"/>
                          <a:cs typeface="Arial"/>
                        </a:rPr>
                        <a:t>3.4</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b="1">
                          <a:solidFill>
                            <a:srgbClr val="000000"/>
                          </a:solidFill>
                          <a:effectLst/>
                          <a:latin typeface="Verdana"/>
                          <a:ea typeface="Times New Roman"/>
                          <a:cs typeface="Arial"/>
                        </a:rPr>
                        <a:t>Umfang </a:t>
                      </a:r>
                      <a:r>
                        <a:rPr lang="de-DE" sz="1800">
                          <a:solidFill>
                            <a:srgbClr val="000000"/>
                          </a:solidFill>
                          <a:effectLst/>
                          <a:latin typeface="Verdana"/>
                          <a:ea typeface="Times New Roman"/>
                          <a:cs typeface="Arial"/>
                        </a:rPr>
                        <a:t>(Begleitmaterial)</a:t>
                      </a:r>
                      <a:endParaRPr lang="de-DE" sz="1800">
                        <a:effectLst/>
                        <a:latin typeface="Verdana"/>
                        <a:ea typeface="Calibri"/>
                        <a:cs typeface="Times New Roman"/>
                      </a:endParaRPr>
                    </a:p>
                  </a:txBody>
                  <a:tcPr marL="68580" marR="68580" marT="0" marB="0" anchor="ctr"/>
                </a:tc>
                <a:tc>
                  <a:txBody>
                    <a:bodyPr/>
                    <a:lstStyle/>
                    <a:p>
                      <a:pPr>
                        <a:lnSpc>
                          <a:spcPts val="1300"/>
                        </a:lnSpc>
                        <a:spcAft>
                          <a:spcPts val="600"/>
                        </a:spcAft>
                      </a:pPr>
                      <a:r>
                        <a:rPr lang="de-DE" sz="1800">
                          <a:effectLst/>
                          <a:latin typeface="Verdana"/>
                          <a:ea typeface="Calibri"/>
                          <a:cs typeface="Times New Roman"/>
                        </a:rPr>
                        <a:t>1 Karte</a:t>
                      </a:r>
                    </a:p>
                  </a:txBody>
                  <a:tcPr marL="68580" marR="68580" marT="0" marB="0" anchor="ctr"/>
                </a:tc>
              </a:tr>
              <a:tr h="87627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Beilage: Zwischen Brenner und Bologna : ohne Auto nach Italien. - München : Travel House Media GmbH, 2014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57627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Beilage: Malta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Flipmap</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a:t>
                      </a:r>
                      <a:b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Kunth</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Verlag GmbH &amp; Co. KG, 2014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2</a:t>
            </a:r>
            <a:endParaRPr lang="de-DE" dirty="0"/>
          </a:p>
        </p:txBody>
      </p:sp>
      <p:sp>
        <p:nvSpPr>
          <p:cNvPr id="2" name="Textfeld 1"/>
          <p:cNvSpPr txBox="1"/>
          <p:nvPr/>
        </p:nvSpPr>
        <p:spPr>
          <a:xfrm>
            <a:off x="395536" y="692696"/>
            <a:ext cx="7920880"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Buch „Malta“ mit einer Reiseanleitung in Heftform (Polyglott Extra „Zwischen Brenner und Bologna – ohne Auto nach Italien“) und einer Faltkarte von Malta („Malta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3" name="Textfeld 2"/>
          <p:cNvSpPr txBox="1"/>
          <p:nvPr/>
        </p:nvSpPr>
        <p:spPr>
          <a:xfrm>
            <a:off x="539552" y="6069194"/>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einer strukturierter Beschreibung gemäß RDA 24.4.3</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8650056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107492322"/>
              </p:ext>
            </p:extLst>
          </p:nvPr>
        </p:nvGraphicFramePr>
        <p:xfrm>
          <a:off x="406624" y="2004314"/>
          <a:ext cx="8424935" cy="3822644"/>
        </p:xfrm>
        <a:graphic>
          <a:graphicData uri="http://schemas.openxmlformats.org/drawingml/2006/table">
            <a:tbl>
              <a:tblPr firstRow="1" bandRow="1">
                <a:tableStyleId>{5C22544A-7EE6-4342-B048-85BDC9FD1C3A}</a:tableStyleId>
              </a:tblPr>
              <a:tblGrid>
                <a:gridCol w="936104"/>
                <a:gridCol w="3816424"/>
                <a:gridCol w="3672407"/>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Schnall dich an, sonst stirbt ein</a:t>
                      </a:r>
                      <a:r>
                        <a:rPr lang="de-DE" baseline="0" dirty="0" smtClean="0">
                          <a:latin typeface="Verdana" panose="020B0604030504040204" pitchFamily="34" charset="0"/>
                          <a:ea typeface="Verdana" panose="020B0604030504040204" pitchFamily="34" charset="0"/>
                          <a:cs typeface="Verdana" panose="020B0604030504040204" pitchFamily="34" charset="0"/>
                        </a:rPr>
                        <a:t> Einhorn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Johannes </a:t>
                      </a:r>
                      <a:r>
                        <a:rPr lang="de-DE" dirty="0" err="1" smtClean="0">
                          <a:latin typeface="Verdana" panose="020B0604030504040204" pitchFamily="34" charset="0"/>
                          <a:ea typeface="Verdana" panose="020B0604030504040204" pitchFamily="34" charset="0"/>
                          <a:cs typeface="Verdana" panose="020B0604030504040204" pitchFamily="34" charset="0"/>
                        </a:rPr>
                        <a:t>Hayers</a:t>
                      </a:r>
                      <a:r>
                        <a:rPr lang="de-DE" dirty="0" smtClean="0">
                          <a:latin typeface="Verdana" panose="020B0604030504040204" pitchFamily="34" charset="0"/>
                          <a:ea typeface="Verdana" panose="020B0604030504040204" pitchFamily="34" charset="0"/>
                          <a:cs typeface="Verdana" panose="020B0604030504040204" pitchFamily="34" charset="0"/>
                        </a:rPr>
                        <a:t>, Felix Achterwinter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ohne </a:t>
                      </a:r>
                      <a:r>
                        <a:rPr lang="de-DE" dirty="0" smtClean="0">
                          <a:latin typeface="Verdana" panose="020B0604030504040204" pitchFamily="34" charset="0"/>
                          <a:ea typeface="Verdana" panose="020B0604030504040204" pitchFamily="34" charset="0"/>
                          <a:cs typeface="Verdana" panose="020B0604030504040204" pitchFamily="34" charset="0"/>
                        </a:rPr>
                        <a:t>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255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Expression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 Hörbuch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1</a:t>
            </a:r>
            <a:endParaRPr lang="de-DE" dirty="0"/>
          </a:p>
        </p:txBody>
      </p:sp>
      <p:sp>
        <p:nvSpPr>
          <p:cNvPr id="2" name="Textfeld 1"/>
          <p:cNvSpPr txBox="1"/>
          <p:nvPr/>
        </p:nvSpPr>
        <p:spPr>
          <a:xfrm>
            <a:off x="406624" y="1062028"/>
            <a:ext cx="7920880" cy="830997"/>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 Werk – zwei Expressionen – zwei Datenträger</a:t>
            </a:r>
          </a:p>
          <a:p>
            <a:r>
              <a:rPr lang="de-DE" sz="2400" dirty="0" smtClean="0">
                <a:latin typeface="Verdana" panose="020B0604030504040204" pitchFamily="34" charset="0"/>
                <a:ea typeface="Verdana" panose="020B0604030504040204" pitchFamily="34" charset="0"/>
                <a:cs typeface="Verdana" panose="020B0604030504040204" pitchFamily="34" charset="0"/>
              </a:rPr>
              <a:t>Entscheidend ist der Inhaltstyp (RDA 6.9.1.3)</a:t>
            </a:r>
          </a:p>
        </p:txBody>
      </p:sp>
      <p:sp>
        <p:nvSpPr>
          <p:cNvPr id="10" name="Textfeld 9"/>
          <p:cNvSpPr txBox="1"/>
          <p:nvPr/>
        </p:nvSpPr>
        <p:spPr>
          <a:xfrm>
            <a:off x="539552" y="5884528"/>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a:t>
            </a:r>
            <a:r>
              <a:rPr lang="de-DE" smtClean="0">
                <a:latin typeface="Verdana" panose="020B0604030504040204" pitchFamily="34" charset="0"/>
                <a:ea typeface="Verdana" panose="020B0604030504040204" pitchFamily="34" charset="0"/>
                <a:cs typeface="Verdana" panose="020B0604030504040204" pitchFamily="34" charset="0"/>
              </a:rPr>
              <a:t>einer unstrukturierten </a:t>
            </a:r>
            <a:r>
              <a:rPr lang="de-DE" dirty="0" smtClean="0">
                <a:latin typeface="Verdana" panose="020B0604030504040204" pitchFamily="34" charset="0"/>
                <a:ea typeface="Verdana" panose="020B0604030504040204" pitchFamily="34" charset="0"/>
                <a:cs typeface="Verdana" panose="020B0604030504040204" pitchFamily="34" charset="0"/>
              </a:rPr>
              <a:t>Beschreibung gemäß RDA 24.4.3</a:t>
            </a:r>
          </a:p>
        </p:txBody>
      </p:sp>
      <p:sp>
        <p:nvSpPr>
          <p:cNvPr id="3" name="Fußzeilenplatzhalter 2"/>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270409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79974320"/>
              </p:ext>
            </p:extLst>
          </p:nvPr>
        </p:nvGraphicFramePr>
        <p:xfrm>
          <a:off x="406624" y="1700395"/>
          <a:ext cx="8424935" cy="4661481"/>
        </p:xfrm>
        <a:graphic>
          <a:graphicData uri="http://schemas.openxmlformats.org/drawingml/2006/table">
            <a:tbl>
              <a:tblPr firstRow="1" bandRow="1">
                <a:tableStyleId>{5C22544A-7EE6-4342-B048-85BDC9FD1C3A}</a:tableStyleId>
              </a:tblPr>
              <a:tblGrid>
                <a:gridCol w="1008112"/>
                <a:gridCol w="3816424"/>
                <a:gridCol w="3600399"/>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Sonya Kraus liest Johannes </a:t>
                      </a:r>
                      <a:r>
                        <a:rPr lang="de-DE" dirty="0" err="1" smtClean="0">
                          <a:latin typeface="Verdana" panose="020B0604030504040204" pitchFamily="34" charset="0"/>
                          <a:ea typeface="Verdana" panose="020B0604030504040204" pitchFamily="34" charset="0"/>
                          <a:cs typeface="Verdana" panose="020B0604030504040204" pitchFamily="34" charset="0"/>
                        </a:rPr>
                        <a:t>Hayers</a:t>
                      </a:r>
                      <a:r>
                        <a:rPr lang="de-DE" dirty="0" smtClean="0">
                          <a:latin typeface="Verdana" panose="020B0604030504040204" pitchFamily="34" charset="0"/>
                          <a:ea typeface="Verdana" panose="020B0604030504040204" pitchFamily="34" charset="0"/>
                          <a:cs typeface="Verdana" panose="020B0604030504040204" pitchFamily="34" charset="0"/>
                        </a:rPr>
                        <a:t>, Felix Achterwinter, Schnall dich an, sonst stirbt ein</a:t>
                      </a:r>
                      <a:r>
                        <a:rPr lang="de-DE" baseline="0" dirty="0" smtClean="0">
                          <a:latin typeface="Verdana" panose="020B0604030504040204" pitchFamily="34" charset="0"/>
                          <a:ea typeface="Verdana" panose="020B0604030504040204" pitchFamily="34" charset="0"/>
                          <a:cs typeface="Verdana" panose="020B0604030504040204" pitchFamily="34" charset="0"/>
                        </a:rPr>
                        <a:t> Einhorn!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Johannes </a:t>
                      </a:r>
                      <a:r>
                        <a:rPr lang="de-DE" dirty="0" err="1" smtClean="0">
                          <a:latin typeface="Verdana" panose="020B0604030504040204" pitchFamily="34" charset="0"/>
                          <a:ea typeface="Verdana" panose="020B0604030504040204" pitchFamily="34" charset="0"/>
                          <a:cs typeface="Verdana" panose="020B0604030504040204" pitchFamily="34" charset="0"/>
                        </a:rPr>
                        <a:t>Hayers</a:t>
                      </a:r>
                      <a:r>
                        <a:rPr lang="de-DE" dirty="0" smtClean="0">
                          <a:latin typeface="Verdana" panose="020B0604030504040204" pitchFamily="34" charset="0"/>
                          <a:ea typeface="Verdana" panose="020B0604030504040204" pitchFamily="34" charset="0"/>
                          <a:cs typeface="Verdana" panose="020B0604030504040204" pitchFamily="34" charset="0"/>
                        </a:rPr>
                        <a:t>, Felix Achterwinter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audio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 CDs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919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Gesprochenes</a:t>
                      </a:r>
                      <a:r>
                        <a:rPr lang="de-DE" baseline="0" dirty="0" smtClean="0">
                          <a:latin typeface="Verdana" panose="020B0604030504040204" pitchFamily="34" charset="0"/>
                          <a:ea typeface="Verdana" panose="020B0604030504040204" pitchFamily="34" charset="0"/>
                          <a:cs typeface="Verdana" panose="020B0604030504040204" pitchFamily="34" charset="0"/>
                        </a:rPr>
                        <a:t> Wort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Bearbeitung von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smtClean="0">
                          <a:latin typeface="Verdana" panose="020B0604030504040204" pitchFamily="34" charset="0"/>
                          <a:ea typeface="Verdana" panose="020B0604030504040204" pitchFamily="34" charset="0"/>
                          <a:cs typeface="Verdana" panose="020B0604030504040204" pitchFamily="34" charset="0"/>
                        </a:rPr>
                        <a:t>stehende Expression (Identifikator hier: Datensatznummer)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123456789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Fall 1</a:t>
            </a:r>
            <a:endParaRPr lang="de-DE" dirty="0"/>
          </a:p>
        </p:txBody>
      </p:sp>
      <p:sp>
        <p:nvSpPr>
          <p:cNvPr id="2" name="Textfeld 1"/>
          <p:cNvSpPr txBox="1"/>
          <p:nvPr/>
        </p:nvSpPr>
        <p:spPr>
          <a:xfrm>
            <a:off x="406624" y="997005"/>
            <a:ext cx="7920880" cy="707886"/>
          </a:xfrm>
          <a:prstGeom prst="rect">
            <a:avLst/>
          </a:prstGeom>
          <a:solidFill>
            <a:schemeClr val="bg1"/>
          </a:solidFill>
          <a:ln>
            <a:noFill/>
          </a:ln>
        </p:spPr>
        <p:txBody>
          <a:bodyPr wrap="square" rtlCol="0">
            <a:spAutoFit/>
          </a:bodyPr>
          <a:lstStyle/>
          <a:p>
            <a:r>
              <a:rPr lang="de-DE" sz="2000" dirty="0">
                <a:latin typeface="Verdana" panose="020B0604030504040204" pitchFamily="34" charset="0"/>
                <a:ea typeface="Verdana" panose="020B0604030504040204" pitchFamily="34" charset="0"/>
                <a:cs typeface="Verdana" panose="020B0604030504040204" pitchFamily="34" charset="0"/>
              </a:rPr>
              <a:t>In Beziehung stehende Expression (RDA 26.1) – abgeleitete Beziehung auf Expressionsebene (RDA J.3.2)</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34438981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492087298"/>
              </p:ext>
            </p:extLst>
          </p:nvPr>
        </p:nvGraphicFramePr>
        <p:xfrm>
          <a:off x="406624" y="1772816"/>
          <a:ext cx="8424935" cy="4642444"/>
        </p:xfrm>
        <a:graphic>
          <a:graphicData uri="http://schemas.openxmlformats.org/drawingml/2006/table">
            <a:tbl>
              <a:tblPr firstRow="1" bandRow="1">
                <a:tableStyleId>{5C22544A-7EE6-4342-B048-85BDC9FD1C3A}</a:tableStyleId>
              </a:tblPr>
              <a:tblGrid>
                <a:gridCol w="1285056"/>
                <a:gridCol w="3721064"/>
                <a:gridCol w="341881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Microsoft Windows Server 2008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Handbuch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Thomas Joos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1316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als Set zusammen mit der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eBook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-Version auf DVD-ROM</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unter einer gemeinsamen ISBN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406624" y="908720"/>
            <a:ext cx="7920880"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Ein Werk – eine Expressionen – zwei Datenträger – zwei Manifestationen</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3370335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Begleitmaterial</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137855602"/>
              </p:ext>
            </p:extLst>
          </p:nvPr>
        </p:nvGraphicFramePr>
        <p:xfrm>
          <a:off x="406624" y="1196752"/>
          <a:ext cx="8424935" cy="5419253"/>
        </p:xfrm>
        <a:graphic>
          <a:graphicData uri="http://schemas.openxmlformats.org/drawingml/2006/table">
            <a:tbl>
              <a:tblPr firstRow="1" bandRow="1">
                <a:tableStyleId>{5C22544A-7EE6-4342-B048-85BDC9FD1C3A}</a:tableStyleId>
              </a:tblPr>
              <a:tblGrid>
                <a:gridCol w="997024"/>
                <a:gridCol w="4752528"/>
                <a:gridCol w="2675383"/>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Microsoft Windows Server 2008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Handbuch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Thomas Joos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DVD-ROM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Computerprogramm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Erscheint auch als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 Beziehung</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smtClean="0">
                          <a:latin typeface="Verdana" panose="020B0604030504040204" pitchFamily="34" charset="0"/>
                          <a:ea typeface="Verdana" panose="020B0604030504040204" pitchFamily="34" charset="0"/>
                          <a:cs typeface="Verdana" panose="020B0604030504040204" pitchFamily="34" charset="0"/>
                        </a:rPr>
                        <a:t>stehende Manifestation (Identifikator hier: Datensatznummer)</a:t>
                      </a:r>
                      <a:endParaRPr lang="de-DE"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123456789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406624" y="836712"/>
            <a:ext cx="792088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DVD-ROM enthält außerdem Tools und Software von Microsoft</a:t>
            </a:r>
          </a:p>
        </p:txBody>
      </p:sp>
      <p:sp>
        <p:nvSpPr>
          <p:cNvPr id="4" name="Fußzeilenplatzhalter 3"/>
          <p:cNvSpPr>
            <a:spLocks noGrp="1"/>
          </p:cNvSpPr>
          <p:nvPr>
            <p:ph type="ftr" sz="quarter" idx="14"/>
          </p:nvPr>
        </p:nvSpPr>
        <p:spPr>
          <a:xfrm>
            <a:off x="467544" y="6453336"/>
            <a:ext cx="6552728" cy="404664"/>
          </a:xfrm>
        </p:spPr>
        <p:txBody>
          <a:bodyPr/>
          <a:lstStyle/>
          <a:p>
            <a:r>
              <a:rPr lang="de-DE" dirty="0" smtClean="0"/>
              <a:t>AG RDA Schulungsunterlagen – Modul 5A.03: Begleitmaterial | Stand: 07.09.2015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009225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74033564"/>
              </p:ext>
            </p:extLst>
          </p:nvPr>
        </p:nvGraphicFramePr>
        <p:xfrm>
          <a:off x="406624" y="3212976"/>
          <a:ext cx="8424935" cy="2958546"/>
        </p:xfrm>
        <a:graphic>
          <a:graphicData uri="http://schemas.openxmlformats.org/drawingml/2006/table">
            <a:tbl>
              <a:tblPr firstRow="1" bandRow="1">
                <a:tableStyleId>{5C22544A-7EE6-4342-B048-85BDC9FD1C3A}</a:tableStyleId>
              </a:tblPr>
              <a:tblGrid>
                <a:gridCol w="1465206"/>
                <a:gridCol w="3540914"/>
                <a:gridCol w="341881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Tierkinder selbst genäht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 Schnittmuster in Originalgröße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48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9">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Maße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27 cm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8228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1</a:t>
            </a:r>
            <a:endParaRPr lang="de-DE" dirty="0"/>
          </a:p>
        </p:txBody>
      </p:sp>
      <p:sp>
        <p:nvSpPr>
          <p:cNvPr id="2" name="Textfeld 1"/>
          <p:cNvSpPr txBox="1"/>
          <p:nvPr/>
        </p:nvSpPr>
        <p:spPr>
          <a:xfrm>
            <a:off x="406624" y="1062028"/>
            <a:ext cx="7920880" cy="163121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Gilt für fest mit der Ressource verbundene Zusatzmaterialien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eingebundene Schnittmusterbögen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eingebundene Faltblätter oder Klapptafeln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andere mit der Ressource verbundene Materialien</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775563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260292334"/>
              </p:ext>
            </p:extLst>
          </p:nvPr>
        </p:nvGraphicFramePr>
        <p:xfrm>
          <a:off x="406624" y="3284984"/>
          <a:ext cx="8424935" cy="2952328"/>
        </p:xfrm>
        <a:graphic>
          <a:graphicData uri="http://schemas.openxmlformats.org/drawingml/2006/table">
            <a:tbl>
              <a:tblPr firstRow="1" bandRow="1">
                <a:tableStyleId>{5C22544A-7EE6-4342-B048-85BDC9FD1C3A}</a:tableStyleId>
              </a:tblPr>
              <a:tblGrid>
                <a:gridCol w="1465206"/>
                <a:gridCol w="3540914"/>
                <a:gridCol w="3418815"/>
              </a:tblGrid>
              <a:tr h="38201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3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Familienchronik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4567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den Ahnen</a:t>
                      </a:r>
                      <a:r>
                        <a:rPr lang="de-DE" baseline="0" dirty="0" smtClean="0">
                          <a:latin typeface="Verdana" panose="020B0604030504040204" pitchFamily="34" charset="0"/>
                          <a:ea typeface="Verdana" panose="020B0604030504040204" pitchFamily="34" charset="0"/>
                          <a:cs typeface="Verdana" panose="020B0604030504040204" pitchFamily="34" charset="0"/>
                        </a:rPr>
                        <a:t> auf der Spur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20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148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148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1843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7.16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Mit ausklappbarer Ahnentafel im A3-Format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2</a:t>
            </a:r>
            <a:endParaRPr lang="de-DE" dirty="0"/>
          </a:p>
        </p:txBody>
      </p:sp>
      <p:sp>
        <p:nvSpPr>
          <p:cNvPr id="2" name="Textfeld 1"/>
          <p:cNvSpPr txBox="1"/>
          <p:nvPr/>
        </p:nvSpPr>
        <p:spPr>
          <a:xfrm>
            <a:off x="406624" y="764704"/>
            <a:ext cx="7920880" cy="2246769"/>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Beschreibung der fest mit der Ressource verbundenen Zusatzmaterialien, deren Erwähnung als wichtig erachtet wird:</a:t>
            </a: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z</a:t>
            </a:r>
            <a:r>
              <a:rPr lang="de-DE" sz="2000" dirty="0" smtClean="0">
                <a:latin typeface="Verdana" panose="020B0604030504040204" pitchFamily="34" charset="0"/>
                <a:ea typeface="Verdana" panose="020B0604030504040204" pitchFamily="34" charset="0"/>
                <a:cs typeface="Verdana" panose="020B0604030504040204" pitchFamily="34" charset="0"/>
              </a:rPr>
              <a:t>. B</a:t>
            </a:r>
            <a:r>
              <a:rPr lang="de-DE" sz="2000" dirty="0">
                <a:latin typeface="Verdana" panose="020B0604030504040204" pitchFamily="34" charset="0"/>
                <a:ea typeface="Verdana" panose="020B0604030504040204" pitchFamily="34" charset="0"/>
                <a:cs typeface="Verdana" panose="020B0604030504040204" pitchFamily="34" charset="0"/>
              </a:rPr>
              <a:t>. Text mit illustrierendem Inhalt nach RDA 7.15 oder ergänzendem Inhalt nach RDA 7.16</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012138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3" name="Textplatzhalter 2"/>
          <p:cNvSpPr>
            <a:spLocks noGrp="1"/>
          </p:cNvSpPr>
          <p:nvPr>
            <p:ph type="body" sz="quarter" idx="13"/>
          </p:nvPr>
        </p:nvSpPr>
        <p:spPr/>
        <p:txBody>
          <a:bodyPr/>
          <a:lstStyle/>
          <a:p>
            <a:r>
              <a:rPr lang="de-DE" dirty="0" smtClean="0"/>
              <a:t>Definition</a:t>
            </a:r>
          </a:p>
          <a:p>
            <a:r>
              <a:rPr lang="de-DE" smtClean="0"/>
              <a:t>Entscheidung Begleitmaterial </a:t>
            </a:r>
            <a:r>
              <a:rPr lang="de-DE" dirty="0" smtClean="0"/>
              <a:t>– mehrteilige Ressource</a:t>
            </a:r>
          </a:p>
          <a:p>
            <a:r>
              <a:rPr lang="de-DE" dirty="0" smtClean="0"/>
              <a:t>Erfassung und Beschreibung</a:t>
            </a:r>
          </a:p>
          <a:p>
            <a:pPr lvl="1"/>
            <a:r>
              <a:rPr lang="de-DE" dirty="0" smtClean="0"/>
              <a:t>IMD</a:t>
            </a:r>
          </a:p>
          <a:p>
            <a:pPr lvl="1"/>
            <a:r>
              <a:rPr lang="de-DE" dirty="0" smtClean="0"/>
              <a:t>Eigener Titel</a:t>
            </a:r>
          </a:p>
          <a:p>
            <a:r>
              <a:rPr lang="de-DE" dirty="0" smtClean="0"/>
              <a:t>Ressource mit einem Werk auf unterschiedlichen Datenträgern</a:t>
            </a:r>
          </a:p>
          <a:p>
            <a:pPr lvl="1"/>
            <a:r>
              <a:rPr lang="de-DE" dirty="0" smtClean="0"/>
              <a:t>Ein Werk – zwei Expressionen</a:t>
            </a:r>
          </a:p>
          <a:p>
            <a:pPr lvl="1"/>
            <a:r>
              <a:rPr lang="de-DE" dirty="0" smtClean="0"/>
              <a:t>Ein Werk – eine Expression - zwei Manifestationen</a:t>
            </a:r>
          </a:p>
          <a:p>
            <a:r>
              <a:rPr lang="de-DE" dirty="0" smtClean="0"/>
              <a:t>Sonderfälle</a:t>
            </a:r>
          </a:p>
          <a:p>
            <a:endParaRPr lang="de-DE" dirty="0" smtClean="0"/>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278112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Begleitmaterial ist eine Ressource, die einer anderen beigegeben wird, um diese zu ergänzen.</a:t>
            </a:r>
          </a:p>
          <a:p>
            <a:pPr marL="0" indent="0">
              <a:buNone/>
            </a:pPr>
            <a:endParaRPr lang="de-DE" dirty="0" smtClean="0"/>
          </a:p>
          <a:p>
            <a:pPr marL="0" indent="0">
              <a:spcAft>
                <a:spcPts val="600"/>
              </a:spcAft>
              <a:buNone/>
            </a:pPr>
            <a:r>
              <a:rPr lang="de-DE" smtClean="0"/>
              <a:t>Ergänzte </a:t>
            </a:r>
            <a:r>
              <a:rPr lang="de-DE" dirty="0" smtClean="0"/>
              <a:t>Ressource wird als Hauptressource oder </a:t>
            </a:r>
            <a:r>
              <a:rPr lang="de-DE" smtClean="0"/>
              <a:t>Hauptkomponente bezeichnet.</a:t>
            </a:r>
          </a:p>
          <a:p>
            <a:pPr marL="0" indent="0">
              <a:spcAft>
                <a:spcPts val="600"/>
              </a:spcAft>
              <a:buNone/>
            </a:pPr>
            <a:r>
              <a:rPr lang="de-DE"/>
              <a:t>Ergänzte Ressource kann ein- oder mehrteilig sein.</a:t>
            </a:r>
          </a:p>
          <a:p>
            <a:pPr marL="0" indent="0">
              <a:spcAft>
                <a:spcPts val="600"/>
              </a:spcAft>
              <a:buNone/>
            </a:pPr>
            <a:r>
              <a:rPr lang="de-DE" smtClean="0"/>
              <a:t>Begleitmaterial </a:t>
            </a:r>
            <a:r>
              <a:rPr lang="de-DE" dirty="0" smtClean="0"/>
              <a:t>hat </a:t>
            </a:r>
            <a:r>
              <a:rPr lang="de-DE" smtClean="0"/>
              <a:t>untergeordnete Rolle.</a:t>
            </a:r>
          </a:p>
          <a:p>
            <a:pPr marL="0" indent="0">
              <a:buNone/>
            </a:pPr>
            <a:r>
              <a:rPr lang="de-DE" smtClean="0"/>
              <a:t>Nicht </a:t>
            </a:r>
            <a:r>
              <a:rPr lang="de-DE" dirty="0" smtClean="0"/>
              <a:t>berücksichtigt werden </a:t>
            </a:r>
            <a:r>
              <a:rPr lang="de-DE" smtClean="0"/>
              <a:t>Kriterien wie:</a:t>
            </a:r>
            <a:r>
              <a:rPr lang="de-DE" dirty="0" smtClean="0"/>
              <a:t>	</a:t>
            </a:r>
          </a:p>
          <a:p>
            <a:pPr lvl="1"/>
            <a:r>
              <a:rPr lang="de-DE" dirty="0" smtClean="0"/>
              <a:t>Einzeln erwerbbar</a:t>
            </a:r>
          </a:p>
          <a:p>
            <a:pPr lvl="1"/>
            <a:r>
              <a:rPr lang="de-DE" dirty="0" smtClean="0"/>
              <a:t>Eigene ISBN</a:t>
            </a:r>
          </a:p>
          <a:p>
            <a:pPr lvl="1"/>
            <a:r>
              <a:rPr lang="de-DE" dirty="0" smtClean="0"/>
              <a:t>In </a:t>
            </a:r>
            <a:r>
              <a:rPr lang="de-DE" dirty="0"/>
              <a:t>T</a:t>
            </a:r>
            <a:r>
              <a:rPr lang="de-DE" dirty="0" smtClean="0"/>
              <a:t>asche oder lose</a:t>
            </a:r>
          </a:p>
          <a:p>
            <a:endParaRPr lang="de-DE" dirty="0"/>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4108040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Regelwerk</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a:t>RDA 3.1.4 regelt Ressourcen, die aus verschiedenen </a:t>
            </a:r>
            <a:r>
              <a:rPr lang="de-DE" smtClean="0"/>
              <a:t>Datenträgertypen </a:t>
            </a:r>
            <a:r>
              <a:rPr lang="de-DE"/>
              <a:t>bestehen </a:t>
            </a:r>
            <a:r>
              <a:rPr lang="de-DE" smtClean="0"/>
              <a:t/>
            </a:r>
            <a:br>
              <a:rPr lang="de-DE" smtClean="0"/>
            </a:br>
            <a:r>
              <a:rPr lang="de-DE" smtClean="0"/>
              <a:t>(z. B.: </a:t>
            </a:r>
            <a:r>
              <a:rPr lang="de-DE"/>
              <a:t>Buch und CD mit </a:t>
            </a:r>
            <a:r>
              <a:rPr lang="de-DE" smtClean="0"/>
              <a:t>Hörbeispielen) </a:t>
            </a:r>
            <a:endParaRPr lang="de-DE"/>
          </a:p>
          <a:p>
            <a:pPr marL="0" indent="0">
              <a:buNone/>
            </a:pPr>
            <a:endParaRPr lang="de-DE" sz="2400"/>
          </a:p>
          <a:p>
            <a:pPr marL="0" indent="0">
              <a:buNone/>
            </a:pPr>
            <a:r>
              <a:rPr lang="de-DE" sz="2400" smtClean="0"/>
              <a:t>Begleitmaterial kann auch </a:t>
            </a:r>
            <a:r>
              <a:rPr lang="de-DE" sz="2400" dirty="0" smtClean="0"/>
              <a:t>denselben Datenträgertyp wie die </a:t>
            </a:r>
            <a:r>
              <a:rPr lang="de-DE" sz="2400" smtClean="0"/>
              <a:t>Hauptressource aufweisen (RDA 3.1.4 D-A-CH)</a:t>
            </a:r>
          </a:p>
          <a:p>
            <a:pPr marL="0" indent="0">
              <a:buNone/>
            </a:pPr>
            <a:r>
              <a:rPr lang="de-DE" smtClean="0"/>
              <a:t>(z. B.: </a:t>
            </a:r>
            <a:r>
              <a:rPr lang="de-DE"/>
              <a:t>Buch und </a:t>
            </a:r>
            <a:r>
              <a:rPr lang="de-DE" smtClean="0"/>
              <a:t>Lösungsheft) </a:t>
            </a:r>
            <a:endParaRPr lang="de-DE"/>
          </a:p>
          <a:p>
            <a:pPr marL="0" lvl="0" indent="0">
              <a:buNone/>
            </a:pPr>
            <a:endParaRPr lang="de-DE" smtClean="0">
              <a:solidFill>
                <a:prstClr val="black"/>
              </a:solidFill>
            </a:endParaRPr>
          </a:p>
          <a:p>
            <a:pPr marL="0" lvl="0" indent="0">
              <a:buNone/>
            </a:pPr>
            <a:r>
              <a:rPr lang="de-DE" smtClean="0">
                <a:solidFill>
                  <a:prstClr val="black"/>
                </a:solidFill>
              </a:rPr>
              <a:t>Hinweis</a:t>
            </a:r>
            <a:r>
              <a:rPr lang="de-DE">
                <a:solidFill>
                  <a:prstClr val="black"/>
                </a:solidFill>
              </a:rPr>
              <a:t>: Liste </a:t>
            </a:r>
            <a:r>
              <a:rPr lang="de-DE" smtClean="0">
                <a:solidFill>
                  <a:prstClr val="black"/>
                </a:solidFill>
              </a:rPr>
              <a:t>möglicher </a:t>
            </a:r>
            <a:r>
              <a:rPr lang="de-DE">
                <a:solidFill>
                  <a:prstClr val="black"/>
                </a:solidFill>
              </a:rPr>
              <a:t>Datenträgertypen s. RDA 3.3</a:t>
            </a:r>
          </a:p>
          <a:p>
            <a:pPr marL="914400" lvl="2" indent="0">
              <a:buNone/>
            </a:pPr>
            <a:endParaRPr lang="de-DE" sz="2000" smtClean="0"/>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942671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a:t>Beispiele für Begleitmaterialien</a:t>
            </a:r>
            <a:endParaRPr lang="de-DE" dirty="0"/>
          </a:p>
        </p:txBody>
      </p:sp>
      <p:sp>
        <p:nvSpPr>
          <p:cNvPr id="3" name="Textplatzhalter 2"/>
          <p:cNvSpPr>
            <a:spLocks noGrp="1"/>
          </p:cNvSpPr>
          <p:nvPr>
            <p:ph type="body" sz="quarter" idx="13"/>
          </p:nvPr>
        </p:nvSpPr>
        <p:spPr/>
        <p:txBody>
          <a:bodyPr/>
          <a:lstStyle/>
          <a:p>
            <a:pPr lvl="1">
              <a:buFont typeface="Arial" panose="020B0604020202020204" pitchFamily="34" charset="0"/>
              <a:buChar char="•"/>
            </a:pPr>
            <a:endParaRPr lang="de-DE" sz="2400" smtClean="0"/>
          </a:p>
          <a:p>
            <a:pPr lvl="1">
              <a:buFont typeface="Arial" panose="020B0604020202020204" pitchFamily="34" charset="0"/>
              <a:buChar char="•"/>
            </a:pPr>
            <a:r>
              <a:rPr lang="de-DE" sz="2400" smtClean="0"/>
              <a:t>Booklets</a:t>
            </a:r>
            <a:endParaRPr lang="de-DE" sz="2400" dirty="0"/>
          </a:p>
          <a:p>
            <a:pPr lvl="1">
              <a:buFont typeface="Arial" panose="020B0604020202020204" pitchFamily="34" charset="0"/>
              <a:buChar char="•"/>
            </a:pPr>
            <a:r>
              <a:rPr lang="de-DE" sz="2400" dirty="0"/>
              <a:t>Abbildungsverzeichnisse zu Dias</a:t>
            </a:r>
          </a:p>
          <a:p>
            <a:pPr lvl="1">
              <a:buFont typeface="Arial" panose="020B0604020202020204" pitchFamily="34" charset="0"/>
              <a:buChar char="•"/>
            </a:pPr>
            <a:r>
              <a:rPr lang="de-DE" sz="2400" dirty="0"/>
              <a:t>Karten und Pläne bei Reiseführern</a:t>
            </a:r>
          </a:p>
          <a:p>
            <a:pPr lvl="1">
              <a:buFont typeface="Arial" panose="020B0604020202020204" pitchFamily="34" charset="0"/>
              <a:buChar char="•"/>
            </a:pPr>
            <a:r>
              <a:rPr lang="de-DE" sz="2400" dirty="0"/>
              <a:t>Mikroformbeilagen</a:t>
            </a:r>
          </a:p>
          <a:p>
            <a:pPr lvl="1">
              <a:buFont typeface="Arial" panose="020B0604020202020204" pitchFamily="34" charset="0"/>
              <a:buChar char="•"/>
            </a:pPr>
            <a:r>
              <a:rPr lang="de-DE" sz="2400" dirty="0"/>
              <a:t>Verbrauchsmaterialien wie Stifte, Knete etc.</a:t>
            </a:r>
          </a:p>
          <a:p>
            <a:pPr lvl="1">
              <a:buFont typeface="Arial" panose="020B0604020202020204" pitchFamily="34" charset="0"/>
              <a:buChar char="•"/>
            </a:pPr>
            <a:r>
              <a:rPr lang="de-DE" sz="2400" dirty="0"/>
              <a:t>Gegenstände wie 3-D-Brille, Stempel etc.</a:t>
            </a:r>
          </a:p>
          <a:p>
            <a:pPr lvl="1">
              <a:buFont typeface="Arial" panose="020B0604020202020204" pitchFamily="34" charset="0"/>
              <a:buChar char="•"/>
            </a:pPr>
            <a:r>
              <a:rPr lang="de-DE" sz="2400" smtClean="0"/>
              <a:t>Installationsanleitungen</a:t>
            </a:r>
          </a:p>
          <a:p>
            <a:pPr lvl="1">
              <a:buFont typeface="Arial" panose="020B0604020202020204" pitchFamily="34" charset="0"/>
              <a:buChar char="•"/>
            </a:pPr>
            <a:r>
              <a:rPr lang="de-DE" sz="2400" smtClean="0"/>
              <a:t>Errata</a:t>
            </a:r>
            <a:endParaRPr lang="de-DE" sz="2400" dirty="0"/>
          </a:p>
          <a:p>
            <a:pPr marL="457200" lvl="1" indent="0">
              <a:buNone/>
            </a:pPr>
            <a:endParaRPr lang="de-DE" dirty="0" smtClean="0"/>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291869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84976" cy="508918"/>
          </a:xfrm>
        </p:spPr>
        <p:txBody>
          <a:bodyPr/>
          <a:lstStyle/>
          <a:p>
            <a:r>
              <a:rPr lang="de-DE" smtClean="0"/>
              <a:t>Entscheidung Begleitmaterial </a:t>
            </a:r>
            <a:r>
              <a:rPr lang="de-DE"/>
              <a:t>– mehrteilige Ressource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Lässt sich eine überwiegende oder dominierende Komponente bestimmen, gilt diese als Hauptkomponente.</a:t>
            </a:r>
          </a:p>
          <a:p>
            <a:pPr marL="0" indent="0">
              <a:buNone/>
            </a:pPr>
            <a:r>
              <a:rPr lang="de-DE" dirty="0" smtClean="0"/>
              <a:t>Alle anderen Komponenten sind Begleitmaterial.</a:t>
            </a:r>
          </a:p>
          <a:p>
            <a:pPr marL="0" indent="0">
              <a:buNone/>
            </a:pPr>
            <a:r>
              <a:rPr lang="de-DE" dirty="0" smtClean="0"/>
              <a:t>Mehrteilige Monografien als Ganzes oder Teile von mehrteiligen Monografien können Begleitmaterial aufweisen</a:t>
            </a:r>
          </a:p>
          <a:p>
            <a:pPr lvl="1">
              <a:buFont typeface="Arial" panose="020B0604020202020204" pitchFamily="34" charset="0"/>
              <a:buChar char="→"/>
            </a:pPr>
            <a:r>
              <a:rPr lang="de-DE" dirty="0" smtClean="0"/>
              <a:t>Begleitmaterial wird bei entsprechendem Teil, entsprechenden Teilen oder der Ressource als Ganzes beschrieben</a:t>
            </a:r>
          </a:p>
          <a:p>
            <a:pPr marL="0" indent="0">
              <a:buNone/>
            </a:pPr>
            <a:r>
              <a:rPr lang="de-DE" dirty="0" smtClean="0"/>
              <a:t>Alle anderen Ressourcen werden als mehrteilige Monografien beschrieben (RDA 1.5.2 bis 1.5.4)</a:t>
            </a:r>
          </a:p>
          <a:p>
            <a:pPr marL="0" indent="0">
              <a:buNone/>
            </a:pPr>
            <a:r>
              <a:rPr lang="de-DE" dirty="0" smtClean="0"/>
              <a:t>Zweifelsfallregelung: Beschreibung als Hauptkomponente mit Begleitmaterial</a:t>
            </a:r>
            <a:endParaRPr lang="de-DE" dirty="0"/>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42125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06315894"/>
              </p:ext>
            </p:extLst>
          </p:nvPr>
        </p:nvGraphicFramePr>
        <p:xfrm>
          <a:off x="395536" y="3284984"/>
          <a:ext cx="8424935" cy="2464667"/>
        </p:xfrm>
        <a:graphic>
          <a:graphicData uri="http://schemas.openxmlformats.org/drawingml/2006/table">
            <a:tbl>
              <a:tblPr firstRow="1" bandRow="1">
                <a:tableStyleId>{5C22544A-7EE6-4342-B048-85BDC9FD1C3A}</a:tableStyleId>
              </a:tblPr>
              <a:tblGrid>
                <a:gridCol w="1008112"/>
                <a:gridCol w="2520280"/>
                <a:gridCol w="489654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ohne </a:t>
                      </a:r>
                      <a:r>
                        <a:rPr lang="de-DE" dirty="0" smtClean="0">
                          <a:latin typeface="Verdana" panose="020B0604030504040204" pitchFamily="34" charset="0"/>
                          <a:ea typeface="Verdana" panose="020B0604030504040204" pitchFamily="34" charset="0"/>
                          <a:cs typeface="Verdana" panose="020B0604030504040204" pitchFamily="34" charset="0"/>
                        </a:rPr>
                        <a:t>Hilfsmittel</a:t>
                      </a:r>
                      <a:r>
                        <a:rPr lang="de-DE" baseline="0" dirty="0" smtClean="0">
                          <a:latin typeface="Verdana" panose="020B0604030504040204" pitchFamily="34" charset="0"/>
                          <a:ea typeface="Verdana" panose="020B0604030504040204" pitchFamily="34" charset="0"/>
                          <a:cs typeface="Verdana" panose="020B0604030504040204" pitchFamily="34" charset="0"/>
                        </a:rPr>
                        <a:t>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IMD</a:t>
            </a:r>
            <a:endParaRPr lang="de-DE" dirty="0"/>
          </a:p>
        </p:txBody>
      </p:sp>
      <p:sp>
        <p:nvSpPr>
          <p:cNvPr id="2" name="Textfeld 1"/>
          <p:cNvSpPr txBox="1"/>
          <p:nvPr/>
        </p:nvSpPr>
        <p:spPr>
          <a:xfrm>
            <a:off x="395536" y="1196752"/>
            <a:ext cx="7920880" cy="1938992"/>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Inhalts-, Medien- und Datenträgertyp von Begleitmaterial wird nicht berücksichtigt (</a:t>
            </a:r>
            <a:r>
              <a:rPr lang="de-DE" sz="2000" dirty="0">
                <a:latin typeface="Verdana" panose="020B0604030504040204" pitchFamily="34" charset="0"/>
                <a:ea typeface="Verdana" panose="020B0604030504040204" pitchFamily="34" charset="0"/>
                <a:cs typeface="Verdana" panose="020B0604030504040204" pitchFamily="34" charset="0"/>
              </a:rPr>
              <a:t>RDA 6.9.1.3 D-A-CH, RDA 3.2.1.3 D-A-CH sowie RDA 3.3.1.3 </a:t>
            </a:r>
            <a:r>
              <a:rPr lang="de-DE" sz="2000" dirty="0" smtClean="0">
                <a:latin typeface="Verdana" panose="020B0604030504040204" pitchFamily="34" charset="0"/>
                <a:ea typeface="Verdana" panose="020B0604030504040204" pitchFamily="34" charset="0"/>
                <a:cs typeface="Verdana" panose="020B0604030504040204" pitchFamily="34" charset="0"/>
              </a:rPr>
              <a:t>D-A-CH)</a:t>
            </a:r>
          </a:p>
          <a:p>
            <a:pPr marL="285750" indent="-285750">
              <a:buFont typeface="Arial" panose="020B0604020202020204" pitchFamily="34" charset="0"/>
              <a:buChar char="•"/>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Beispiel einer Dissertation bestehend aus einem Textteil in gedruckter Form und einer CD-ROM mit statistischen Daten:</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4172985"/>
              </p:ext>
            </p:extLst>
          </p:nvPr>
        </p:nvGraphicFramePr>
        <p:xfrm>
          <a:off x="390670" y="3356992"/>
          <a:ext cx="8208912" cy="3024336"/>
        </p:xfrm>
        <a:graphic>
          <a:graphicData uri="http://schemas.openxmlformats.org/drawingml/2006/table">
            <a:tbl>
              <a:tblPr firstRow="1" bandRow="1">
                <a:tableStyleId>{5C22544A-7EE6-4342-B048-85BDC9FD1C3A}</a:tableStyleId>
              </a:tblPr>
              <a:tblGrid>
                <a:gridCol w="4176463"/>
                <a:gridCol w="403244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Datenträgertyp nach RDA 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Alternative zu RDA 3.4.1.3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Blu-Ray-Disc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DVD-Video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CD-ROM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Computerchip-</a:t>
                      </a:r>
                      <a:r>
                        <a:rPr lang="de-DE" dirty="0" err="1" smtClean="0">
                          <a:latin typeface="Verdana" panose="020B0604030504040204" pitchFamily="34" charset="0"/>
                          <a:ea typeface="Verdana" panose="020B0604030504040204" pitchFamily="34" charset="0"/>
                          <a:cs typeface="Verdana" panose="020B0604030504040204" pitchFamily="34" charset="0"/>
                        </a:rPr>
                        <a:t>Cartridge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Gegenstand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Backförmchen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1</a:t>
            </a:r>
            <a:endParaRPr lang="de-DE" dirty="0"/>
          </a:p>
        </p:txBody>
      </p:sp>
      <p:sp>
        <p:nvSpPr>
          <p:cNvPr id="2" name="Textfeld 1"/>
          <p:cNvSpPr txBox="1"/>
          <p:nvPr/>
        </p:nvSpPr>
        <p:spPr>
          <a:xfrm>
            <a:off x="381405" y="692696"/>
            <a:ext cx="7920880" cy="2554545"/>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Begleitmaterial wird mittels Angabe seines Umfangs und – wenn es als wichtig erachtet wird – über eine detaillierte Beschreibung seiner Datenträgereigenschaften (RDA 3.5 bis 3.19) beschrieben</a:t>
            </a:r>
          </a:p>
          <a:p>
            <a:pPr marL="285750" indent="-285750">
              <a:buFont typeface="Arial" panose="020B0604020202020204" pitchFamily="34" charset="0"/>
              <a:buChar char="•"/>
            </a:pPr>
            <a:r>
              <a:rPr lang="de-DE" sz="2000" smtClean="0">
                <a:latin typeface="Verdana" panose="020B0604030504040204" pitchFamily="34" charset="0"/>
                <a:ea typeface="Verdana" panose="020B0604030504040204" pitchFamily="34" charset="0"/>
                <a:cs typeface="Verdana" panose="020B0604030504040204" pitchFamily="34" charset="0"/>
              </a:rPr>
              <a:t>Spezifischere </a:t>
            </a:r>
            <a:r>
              <a:rPr lang="de-DE" sz="2000" dirty="0" smtClean="0">
                <a:latin typeface="Verdana" panose="020B0604030504040204" pitchFamily="34" charset="0"/>
                <a:ea typeface="Verdana" panose="020B0604030504040204" pitchFamily="34" charset="0"/>
                <a:cs typeface="Verdana" panose="020B0604030504040204" pitchFamily="34" charset="0"/>
              </a:rPr>
              <a:t>Begriffe gemäß RDA 3.4.1.3 D-A-CH anstelle von Datenträgertypen in RDA 3.3</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Datenträgertyp Gegenstand ggf. spezifischerer Begriff nach RDA 3.4.6 oder Benennung der Vorlage</a:t>
            </a:r>
          </a:p>
        </p:txBody>
      </p:sp>
      <p:sp>
        <p:nvSpPr>
          <p:cNvPr id="4" name="Fußzeilenplatzhalter 3"/>
          <p:cNvSpPr>
            <a:spLocks noGrp="1"/>
          </p:cNvSpPr>
          <p:nvPr>
            <p:ph type="ftr" sz="quarter" idx="14"/>
          </p:nvPr>
        </p:nvSpPr>
        <p:spPr/>
        <p:txBody>
          <a:bodyPr/>
          <a:lstStyle/>
          <a:p>
            <a:r>
              <a:rPr lang="de-DE" smtClean="0"/>
              <a:t>AG RDA Schulungsunterlagen – Modul 5A.03: Begleitmaterial | Stand: 07.09.2015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2292952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1780</Words>
  <Application>Microsoft Office PowerPoint</Application>
  <PresentationFormat>Bildschirmpräsentation (4:3)</PresentationFormat>
  <Paragraphs>455</Paragraphs>
  <Slides>22</Slides>
  <Notes>10</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Larissa</vt:lpstr>
      <vt:lpstr>Schulungsunterlagen der AG RDA</vt:lpstr>
      <vt:lpstr>Begleitmaterial</vt:lpstr>
      <vt:lpstr>Übersicht</vt:lpstr>
      <vt:lpstr>Definition</vt:lpstr>
      <vt:lpstr>Regelwerk</vt:lpstr>
      <vt:lpstr>Beispiele für Begleitmaterialien</vt:lpstr>
      <vt:lpstr>Entscheidung Begleitmaterial – mehrteilige Ressource</vt:lpstr>
      <vt:lpstr>Erfassung und Beschreibung - IMD</vt:lpstr>
      <vt:lpstr>Erfassung und Beschreibung – Umfangsangabe 1</vt:lpstr>
      <vt:lpstr>Erfassung und Beschreibung – Umfangsangabe 2</vt:lpstr>
      <vt:lpstr>Erfassung und Beschreibung – Umfangsangabe 3</vt:lpstr>
      <vt:lpstr>Erfassung und Beschreibung – Umfangsangabe 4</vt:lpstr>
      <vt:lpstr>Erfassung und Beschreibung – Umfangsangabe 5</vt:lpstr>
      <vt:lpstr>Erfassung und Beschreibung – Umfangsangabe 6</vt:lpstr>
      <vt:lpstr>Erfassung und Beschreibung – eigener Titel 1</vt:lpstr>
      <vt:lpstr>Erfassung und Beschreibung – eigener Titel 2</vt:lpstr>
      <vt:lpstr>Ressource mit einem Werk auf unterschiedlichen Datenträgern - Fall 1</vt:lpstr>
      <vt:lpstr>Ressource mit einem Werk auf unterschiedlichen Datenträgern – Fall 1</vt:lpstr>
      <vt:lpstr>Ressource mit einem Werk auf unterschiedlichen Datenträgern - Fall 2</vt:lpstr>
      <vt:lpstr>Ressource mit einem Werk auf unterschiedlichen Datenträgern - Fall 2</vt:lpstr>
      <vt:lpstr>Sonderfall – Integrale Bestandteile 1</vt:lpstr>
      <vt:lpstr>Sonderfall – Integrale Bestandteile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77</cp:revision>
  <dcterms:created xsi:type="dcterms:W3CDTF">2014-02-18T07:01:40Z</dcterms:created>
  <dcterms:modified xsi:type="dcterms:W3CDTF">2015-09-18T05:51:46Z</dcterms:modified>
</cp:coreProperties>
</file>