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85" r:id="rId2"/>
    <p:sldId id="259" r:id="rId3"/>
    <p:sldId id="336" r:id="rId4"/>
    <p:sldId id="334" r:id="rId5"/>
    <p:sldId id="338" r:id="rId6"/>
    <p:sldId id="339" r:id="rId7"/>
    <p:sldId id="340" r:id="rId8"/>
    <p:sldId id="344" r:id="rId9"/>
    <p:sldId id="345" r:id="rId10"/>
    <p:sldId id="346" r:id="rId11"/>
    <p:sldId id="347" r:id="rId12"/>
    <p:sldId id="348" r:id="rId13"/>
    <p:sldId id="303" r:id="rId14"/>
    <p:sldId id="354" r:id="rId15"/>
    <p:sldId id="294" r:id="rId16"/>
    <p:sldId id="349" r:id="rId17"/>
    <p:sldId id="356" r:id="rId18"/>
    <p:sldId id="357" r:id="rId19"/>
    <p:sldId id="358" r:id="rId20"/>
    <p:sldId id="359" r:id="rId21"/>
    <p:sldId id="368" r:id="rId22"/>
    <p:sldId id="360" r:id="rId23"/>
    <p:sldId id="361" r:id="rId24"/>
    <p:sldId id="362" r:id="rId25"/>
    <p:sldId id="364" r:id="rId26"/>
    <p:sldId id="365" r:id="rId27"/>
    <p:sldId id="391" r:id="rId28"/>
    <p:sldId id="366" r:id="rId29"/>
    <p:sldId id="369" r:id="rId30"/>
    <p:sldId id="370" r:id="rId31"/>
    <p:sldId id="371" r:id="rId32"/>
    <p:sldId id="379" r:id="rId33"/>
    <p:sldId id="372" r:id="rId34"/>
    <p:sldId id="373" r:id="rId35"/>
    <p:sldId id="380" r:id="rId36"/>
    <p:sldId id="376" r:id="rId37"/>
    <p:sldId id="377" r:id="rId38"/>
    <p:sldId id="378" r:id="rId39"/>
    <p:sldId id="381" r:id="rId40"/>
    <p:sldId id="386" r:id="rId41"/>
    <p:sldId id="382" r:id="rId42"/>
    <p:sldId id="383" r:id="rId43"/>
    <p:sldId id="384" r:id="rId44"/>
    <p:sldId id="385" r:id="rId45"/>
    <p:sldId id="387" r:id="rId46"/>
    <p:sldId id="388" r:id="rId47"/>
    <p:sldId id="389" r:id="rId48"/>
    <p:sldId id="390" r:id="rId49"/>
  </p:sldIdLst>
  <p:sldSz cx="9144000" cy="6858000" type="screen4x3"/>
  <p:notesSz cx="9963150" cy="662305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086">
          <p15:clr>
            <a:srgbClr val="A4A3A4"/>
          </p15:clr>
        </p15:guide>
        <p15:guide id="2" pos="313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9" autoAdjust="0"/>
    <p:restoredTop sz="88015" autoAdjust="0"/>
  </p:normalViewPr>
  <p:slideViewPr>
    <p:cSldViewPr>
      <p:cViewPr varScale="1">
        <p:scale>
          <a:sx n="113" d="100"/>
          <a:sy n="113" d="100"/>
        </p:scale>
        <p:origin x="-103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086"/>
        <p:guide pos="313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B092B9D-9E82-4243-805E-79740AB6D928}" type="datetimeFigureOut">
              <a:rPr lang="de-DE"/>
              <a:pPr>
                <a:defRPr/>
              </a:pPr>
              <a:t>18.03.2016</a:t>
            </a:fld>
            <a:endParaRPr lang="de-DE"/>
          </a:p>
        </p:txBody>
      </p:sp>
      <p:sp>
        <p:nvSpPr>
          <p:cNvPr id="4" name="Fußzeilenplatzhalter 3"/>
          <p:cNvSpPr>
            <a:spLocks noGrp="1"/>
          </p:cNvSpPr>
          <p:nvPr>
            <p:ph type="ftr" sz="quarter" idx="2"/>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EDBF665-F01A-444D-A855-499848621EDE}" type="slidenum">
              <a:rPr lang="de-DE"/>
              <a:pPr>
                <a:defRPr/>
              </a:pPr>
              <a:t>‹Nr.›</a:t>
            </a:fld>
            <a:endParaRPr lang="de-DE"/>
          </a:p>
        </p:txBody>
      </p:sp>
    </p:spTree>
    <p:extLst>
      <p:ext uri="{BB962C8B-B14F-4D97-AF65-F5344CB8AC3E}">
        <p14:creationId xmlns:p14="http://schemas.microsoft.com/office/powerpoint/2010/main" val="4170639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5BAD88C-2A31-4576-A846-6844C8561E1D}" type="datetimeFigureOut">
              <a:rPr lang="de-DE"/>
              <a:pPr>
                <a:defRPr/>
              </a:pPr>
              <a:t>18.03.2016</a:t>
            </a:fld>
            <a:endParaRPr lang="de-DE"/>
          </a:p>
        </p:txBody>
      </p:sp>
      <p:sp>
        <p:nvSpPr>
          <p:cNvPr id="4" name="Folienbildplatzhalter 3"/>
          <p:cNvSpPr>
            <a:spLocks noGrp="1" noRot="1" noChangeAspect="1"/>
          </p:cNvSpPr>
          <p:nvPr>
            <p:ph type="sldImg" idx="2"/>
          </p:nvPr>
        </p:nvSpPr>
        <p:spPr>
          <a:xfrm>
            <a:off x="3327400" y="496888"/>
            <a:ext cx="3309938" cy="24828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96950" y="3146425"/>
            <a:ext cx="7970838" cy="2979738"/>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3075544-93E1-4263-A9D9-8906488F71FF}" type="slidenum">
              <a:rPr lang="de-DE"/>
              <a:pPr>
                <a:defRPr/>
              </a:pPr>
              <a:t>‹Nr.›</a:t>
            </a:fld>
            <a:endParaRPr lang="de-DE"/>
          </a:p>
        </p:txBody>
      </p:sp>
    </p:spTree>
    <p:extLst>
      <p:ext uri="{BB962C8B-B14F-4D97-AF65-F5344CB8AC3E}">
        <p14:creationId xmlns:p14="http://schemas.microsoft.com/office/powerpoint/2010/main" val="9773008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D25FB3-B18C-4E98-A896-236C6C05D06C}"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extLst>
      <p:ext uri="{BB962C8B-B14F-4D97-AF65-F5344CB8AC3E}">
        <p14:creationId xmlns:p14="http://schemas.microsoft.com/office/powerpoint/2010/main" val="1701141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AFA196-BCB7-4B13-8AE0-DB7A9B4BACDA}" type="slidenum">
              <a:rPr lang="de-DE">
                <a:cs typeface="Arial" charset="0"/>
              </a:rPr>
              <a:pPr fontAlgn="base">
                <a:spcBef>
                  <a:spcPct val="0"/>
                </a:spcBef>
                <a:spcAft>
                  <a:spcPct val="0"/>
                </a:spcAft>
                <a:defRPr/>
              </a:pPr>
              <a:t>2</a:t>
            </a:fld>
            <a:endParaRPr lang="de-DE">
              <a:cs typeface="Arial" charset="0"/>
            </a:endParaRPr>
          </a:p>
        </p:txBody>
      </p:sp>
    </p:spTree>
    <p:extLst>
      <p:ext uri="{BB962C8B-B14F-4D97-AF65-F5344CB8AC3E}">
        <p14:creationId xmlns:p14="http://schemas.microsoft.com/office/powerpoint/2010/main" val="1081305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pPr>
              <a:defRPr/>
            </a:pPr>
            <a:fld id="{A3075544-93E1-4263-A9D9-8906488F71FF}" type="slidenum">
              <a:rPr lang="de-DE" smtClean="0"/>
              <a:pPr>
                <a:defRPr/>
              </a:pPr>
              <a:t>3</a:t>
            </a:fld>
            <a:endParaRPr lang="de-DE"/>
          </a:p>
        </p:txBody>
      </p:sp>
    </p:spTree>
    <p:extLst>
      <p:ext uri="{BB962C8B-B14F-4D97-AF65-F5344CB8AC3E}">
        <p14:creationId xmlns:p14="http://schemas.microsoft.com/office/powerpoint/2010/main" val="3736227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extLst>
      <p:ext uri="{BB962C8B-B14F-4D97-AF65-F5344CB8AC3E}">
        <p14:creationId xmlns:p14="http://schemas.microsoft.com/office/powerpoint/2010/main" val="3378487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pPr>
              <a:defRPr/>
            </a:pPr>
            <a:fld id="{A3075544-93E1-4263-A9D9-8906488F71FF}" type="slidenum">
              <a:rPr lang="de-DE" smtClean="0"/>
              <a:pPr>
                <a:defRPr/>
              </a:pPr>
              <a:t>12</a:t>
            </a:fld>
            <a:endParaRPr lang="de-DE"/>
          </a:p>
        </p:txBody>
      </p:sp>
    </p:spTree>
    <p:extLst>
      <p:ext uri="{BB962C8B-B14F-4D97-AF65-F5344CB8AC3E}">
        <p14:creationId xmlns:p14="http://schemas.microsoft.com/office/powerpoint/2010/main" val="3233118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8187B05-3643-40B3-81D9-9112597D2EFD}" type="slidenum">
              <a:rPr lang="de-DE"/>
              <a:pPr>
                <a:defRPr/>
              </a:pPr>
              <a:t>‹Nr.›</a:t>
            </a:fld>
            <a:endParaRPr lang="de-DE"/>
          </a:p>
        </p:txBody>
      </p:sp>
      <p:sp>
        <p:nvSpPr>
          <p:cNvPr id="3" name="Textfeld 2"/>
          <p:cNvSpPr txBox="1"/>
          <p:nvPr userDrawn="1"/>
        </p:nvSpPr>
        <p:spPr>
          <a:xfrm>
            <a:off x="251520" y="6403559"/>
            <a:ext cx="7632848" cy="338554"/>
          </a:xfrm>
          <a:prstGeom prst="rect">
            <a:avLst/>
          </a:prstGeom>
          <a:solidFill>
            <a:schemeClr val="bg1"/>
          </a:solidFill>
          <a:ln>
            <a:noFill/>
          </a:ln>
        </p:spPr>
        <p:txBody>
          <a:bodyPr wrap="square"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de-DE" sz="800" smtClean="0">
                <a:solidFill>
                  <a:srgbClr val="376092"/>
                </a:solidFill>
                <a:cs typeface="Arial" charset="0"/>
              </a:rPr>
              <a:t>AG RDA Schulungsunterlagen – Modul 5A.02.02: Zusammenstellungen - analytische und hierarchische Beschreibung | </a:t>
            </a:r>
            <a:r>
              <a:rPr lang="de-DE" sz="800" dirty="0" err="1" smtClean="0">
                <a:solidFill>
                  <a:srgbClr val="376092"/>
                </a:solidFill>
                <a:cs typeface="Arial" charset="0"/>
              </a:rPr>
              <a:t>Aleph</a:t>
            </a:r>
            <a:r>
              <a:rPr lang="de-DE" sz="800" dirty="0" smtClean="0">
                <a:solidFill>
                  <a:srgbClr val="376092"/>
                </a:solidFill>
                <a:cs typeface="Arial" charset="0"/>
              </a:rPr>
              <a:t> | Stand: 14.03.2016 | CC BY-NC-SA</a:t>
            </a:r>
          </a:p>
          <a:p>
            <a:endParaRPr lang="de-AT" sz="800" dirty="0" smtClean="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a:t>
            </a:fld>
            <a:endParaRPr lang="de-D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Grundsätzliches</a:t>
            </a:r>
          </a:p>
        </p:txBody>
      </p:sp>
      <p:sp>
        <p:nvSpPr>
          <p:cNvPr id="17410" name="Textplatzhalter 2"/>
          <p:cNvSpPr>
            <a:spLocks noGrp="1"/>
          </p:cNvSpPr>
          <p:nvPr>
            <p:ph type="body" sz="quarter" idx="4294967295"/>
          </p:nvPr>
        </p:nvSpPr>
        <p:spPr>
          <a:xfrm>
            <a:off x="179388" y="1125538"/>
            <a:ext cx="8642350" cy="5111750"/>
          </a:xfrm>
        </p:spPr>
        <p:txBody>
          <a:bodyPr/>
          <a:lstStyle/>
          <a:p>
            <a:pPr marL="0" indent="0" eaLnBrk="1" hangingPunct="1">
              <a:lnSpc>
                <a:spcPct val="90000"/>
              </a:lnSpc>
            </a:pPr>
            <a:r>
              <a:rPr lang="de-DE" sz="2000" dirty="0" smtClean="0"/>
              <a:t>hierarchische Beschreibung (1.5.4):</a:t>
            </a:r>
          </a:p>
          <a:p>
            <a:pPr lvl="1" eaLnBrk="1" hangingPunct="1">
              <a:lnSpc>
                <a:spcPct val="90000"/>
              </a:lnSpc>
            </a:pPr>
            <a:r>
              <a:rPr lang="de-DE" sz="1800" dirty="0" smtClean="0"/>
              <a:t>es wird der Teil analytisch beschrieben</a:t>
            </a:r>
          </a:p>
          <a:p>
            <a:pPr lvl="1" eaLnBrk="1" hangingPunct="1">
              <a:lnSpc>
                <a:spcPct val="90000"/>
              </a:lnSpc>
            </a:pPr>
            <a:r>
              <a:rPr lang="de-DE" sz="1800" dirty="0" smtClean="0"/>
              <a:t>es wird die größere Ressource umfassend beschrieben (z. B. die Zeitschrift, die Sammlung von Schriften eines Autors)</a:t>
            </a:r>
          </a:p>
          <a:p>
            <a:pPr lvl="1" eaLnBrk="1" hangingPunct="1">
              <a:lnSpc>
                <a:spcPct val="90000"/>
              </a:lnSpc>
            </a:pPr>
            <a:r>
              <a:rPr lang="de-DE" sz="1800" dirty="0" smtClean="0"/>
              <a:t>dies erfolgt i. d. R. formattechnisch in zwei getrennten Beschreibungen, die über einen </a:t>
            </a:r>
            <a:r>
              <a:rPr lang="de-DE" sz="1800" dirty="0" err="1" smtClean="0"/>
              <a:t>Identifikator</a:t>
            </a:r>
            <a:r>
              <a:rPr lang="de-DE" sz="1800" dirty="0" smtClean="0"/>
              <a:t> in Bezug zueinander gesetzt werden</a:t>
            </a:r>
          </a:p>
          <a:p>
            <a:pPr lvl="1" eaLnBrk="1" hangingPunct="1">
              <a:lnSpc>
                <a:spcPct val="90000"/>
              </a:lnSpc>
            </a:pPr>
            <a:r>
              <a:rPr lang="de-DE" sz="1800" dirty="0" smtClean="0"/>
              <a:t>die Beziehung zur größeren Ressource erfolgt nach RDA 27.1 als „In Beziehung stehende Manifestation, Beziehungskennzeichnung J4.4 „Enthalten in“</a:t>
            </a:r>
          </a:p>
          <a:p>
            <a:pPr lvl="1" eaLnBrk="1" hangingPunct="1">
              <a:lnSpc>
                <a:spcPct val="90000"/>
              </a:lnSpc>
            </a:pPr>
            <a:r>
              <a:rPr lang="de-DE" sz="1800" dirty="0" smtClean="0"/>
              <a:t>die hierarchische Beschreibung gilt somit als eine Beschreibung</a:t>
            </a:r>
          </a:p>
          <a:p>
            <a:pPr lvl="1" eaLnBrk="1" hangingPunct="1">
              <a:lnSpc>
                <a:spcPct val="90000"/>
              </a:lnSpc>
            </a:pPr>
            <a:r>
              <a:rPr lang="de-DE" sz="1800" dirty="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FBA830B-B2B4-47E5-9280-49DF63FCB756}"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a:t>
            </a:r>
            <a:br>
              <a:rPr lang="de-DE" sz="2800" smtClean="0">
                <a:solidFill>
                  <a:srgbClr val="376092"/>
                </a:solidFill>
              </a:rPr>
            </a:br>
            <a:r>
              <a:rPr lang="de-DE" sz="2800" smtClean="0">
                <a:solidFill>
                  <a:srgbClr val="376092"/>
                </a:solidFill>
              </a:rPr>
              <a:t>Emfehlung Nachnutzung</a:t>
            </a:r>
          </a:p>
        </p:txBody>
      </p:sp>
      <p:sp>
        <p:nvSpPr>
          <p:cNvPr id="18434"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hierarchische Beschreibung (1.5.4):</a:t>
            </a:r>
          </a:p>
          <a:p>
            <a:pPr lvl="1" eaLnBrk="1" hangingPunct="1"/>
            <a:r>
              <a:rPr lang="de-DE"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smtClean="0"/>
              <a:t>Beispielsweise kann in einer Verbundumgebung eine nach 1.5.2 erstellte umfassende Beschreibung einer Zusammenstellung nachgenutzt werden, um die darin enthaltenen Beiträge zusätzlich analytisch zu beschreiben.</a:t>
            </a:r>
          </a:p>
          <a:p>
            <a:pPr marL="0" indent="0" eaLnBrk="1" hangingPunct="1"/>
            <a:endParaRPr lang="de-DE" smtClean="0"/>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7F900BC-B8C3-4488-BF7A-69BCB3FD6EAB}"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Allgemeine Hinweise zu den Beispielen</a:t>
            </a:r>
          </a:p>
        </p:txBody>
      </p:sp>
      <p:sp>
        <p:nvSpPr>
          <p:cNvPr id="19458" name="Textplatzhalter 2"/>
          <p:cNvSpPr>
            <a:spLocks noGrp="1"/>
          </p:cNvSpPr>
          <p:nvPr>
            <p:ph type="body" sz="quarter" idx="4294967295"/>
          </p:nvPr>
        </p:nvSpPr>
        <p:spPr>
          <a:xfrm>
            <a:off x="250825" y="1412875"/>
            <a:ext cx="8642350" cy="4895850"/>
          </a:xfrm>
        </p:spPr>
        <p:txBody>
          <a:bodyPr/>
          <a:lstStyle/>
          <a:p>
            <a:pPr marL="0" indent="0" eaLnBrk="1" hangingPunct="1"/>
            <a:r>
              <a:rPr lang="de-DE" sz="2000" smtClean="0"/>
              <a:t>In den Beispielen wird im Wesentlichen auf die analytische Beschreibung der Teile eingegangen</a:t>
            </a:r>
          </a:p>
          <a:p>
            <a:pPr marL="0" indent="0" eaLnBrk="1" hangingPunct="1"/>
            <a:endParaRPr lang="de-DE" sz="2000" smtClean="0"/>
          </a:p>
          <a:p>
            <a:pPr marL="0" indent="0" eaLnBrk="1" hangingPunct="1"/>
            <a:r>
              <a:rPr lang="de-DE" sz="200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smtClean="0"/>
          </a:p>
          <a:p>
            <a:pPr marL="0" indent="0" eaLnBrk="1" hangingPunct="1"/>
            <a:r>
              <a:rPr lang="de-DE" sz="200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9F62BDC-20C7-4975-BD6D-1D9D905A2BF7}"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a:xfrm>
            <a:off x="250825" y="333375"/>
            <a:ext cx="8642350" cy="796925"/>
          </a:xfrm>
        </p:spPr>
        <p:txBody>
          <a:bodyPr/>
          <a:lstStyle/>
          <a:p>
            <a:pPr eaLnBrk="1" hangingPunct="1"/>
            <a:r>
              <a:rPr lang="de-DE" smtClean="0">
                <a:solidFill>
                  <a:srgbClr val="376092"/>
                </a:solidFill>
              </a:rPr>
              <a:t>Beschreibung Teile von monografischen Zusammenstellungen</a:t>
            </a:r>
          </a:p>
        </p:txBody>
      </p:sp>
      <p:sp>
        <p:nvSpPr>
          <p:cNvPr id="20482" name="Textplatzhalter 2"/>
          <p:cNvSpPr>
            <a:spLocks noGrp="1"/>
          </p:cNvSpPr>
          <p:nvPr>
            <p:ph type="body" sz="quarter" idx="13"/>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mtClean="0"/>
              <a:t>Beiträge in Sammelwerken/Herausgeberschriften</a:t>
            </a:r>
          </a:p>
          <a:p>
            <a:pPr lvl="1" eaLnBrk="1" hangingPunct="1"/>
            <a:r>
              <a:rPr lang="de-DE" smtClean="0"/>
              <a:t>Beiträge in Sammlungen von Schriften eines Autors</a:t>
            </a:r>
          </a:p>
          <a:p>
            <a:pPr marL="0" indent="0" eaLnBrk="1" hangingPunct="1"/>
            <a:endParaRPr lang="de-DE" smtClean="0"/>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1506"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buFont typeface="Arial" charset="0"/>
              <a:buNone/>
            </a:pPr>
            <a:endParaRPr lang="de-DE" smtClean="0"/>
          </a:p>
          <a:p>
            <a:pPr marL="0" indent="0" eaLnBrk="1" hangingPunct="1"/>
            <a:r>
              <a:rPr lang="de-DE" smtClean="0"/>
              <a:t>Es werden alle Elemente vollständig ausgeführt. 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BB93999-A152-4868-9D67-062A73731ADE}" type="slidenum">
              <a:rPr lang="de-DE" sz="1200">
                <a:solidFill>
                  <a:schemeClr val="tx1">
                    <a:tint val="75000"/>
                  </a:schemeClr>
                </a:solidFill>
                <a:latin typeface="+mn-lt"/>
                <a:cs typeface="+mn-cs"/>
              </a:rPr>
              <a:pPr algn="r" fontAlgn="auto">
                <a:spcBef>
                  <a:spcPts val="0"/>
                </a:spcBef>
                <a:spcAft>
                  <a:spcPts val="0"/>
                </a:spcAft>
                <a:defRPr/>
              </a:pPr>
              <a:t>14</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81" name="Textfeld 7"/>
          <p:cNvSpPr txBox="1">
            <a:spLocks noChangeArrowheads="1"/>
          </p:cNvSpPr>
          <p:nvPr/>
        </p:nvSpPr>
        <p:spPr bwMode="auto">
          <a:xfrm rot="10800000" flipV="1">
            <a:off x="179388" y="5445125"/>
            <a:ext cx="27781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sp>
        <p:nvSpPr>
          <p:cNvPr id="22582" name="Titel 1"/>
          <p:cNvSpPr>
            <a:spLocks noGrp="1"/>
          </p:cNvSpPr>
          <p:nvPr>
            <p:ph type="title"/>
          </p:nvPr>
        </p:nvSpPr>
        <p:spPr>
          <a:xfrm>
            <a:off x="250825" y="184150"/>
            <a:ext cx="8858250" cy="508000"/>
          </a:xfrm>
        </p:spPr>
        <p:txBody>
          <a:bodyPr/>
          <a:lstStyle/>
          <a:p>
            <a:pPr eaLnBrk="1" hangingPunct="1"/>
            <a:r>
              <a:rPr lang="de-DE" smtClean="0">
                <a:solidFill>
                  <a:srgbClr val="376092"/>
                </a:solidFill>
              </a:rPr>
              <a:t>Ein geistiger Schöpfer, übergeordneter Titel –</a:t>
            </a:r>
            <a:br>
              <a:rPr lang="de-DE" smtClean="0">
                <a:solidFill>
                  <a:srgbClr val="376092"/>
                </a:solidFill>
              </a:rPr>
            </a:br>
            <a:r>
              <a:rPr lang="de-DE" smtClean="0">
                <a:solidFill>
                  <a:srgbClr val="376092"/>
                </a:solidFill>
              </a:rPr>
              <a:t>Teil analytisch</a:t>
            </a:r>
          </a:p>
        </p:txBody>
      </p:sp>
      <p:sp>
        <p:nvSpPr>
          <p:cNvPr id="22583"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pic>
        <p:nvPicPr>
          <p:cNvPr id="22584" name="Picture 58" descr="Frank-Kafka-Romane"/>
          <p:cNvPicPr>
            <a:picLocks noChangeAspect="1" noChangeArrowheads="1"/>
          </p:cNvPicPr>
          <p:nvPr/>
        </p:nvPicPr>
        <p:blipFill>
          <a:blip r:embed="rId2"/>
          <a:srcRect/>
          <a:stretch>
            <a:fillRect/>
          </a:stretch>
        </p:blipFill>
        <p:spPr bwMode="auto">
          <a:xfrm>
            <a:off x="250825" y="1052513"/>
            <a:ext cx="2449513" cy="4105275"/>
          </a:xfrm>
          <a:prstGeom prst="rect">
            <a:avLst/>
          </a:prstGeom>
          <a:noFill/>
          <a:ln w="9525">
            <a:noFill/>
            <a:miter lim="800000"/>
            <a:headEnd/>
            <a:tailEnd/>
          </a:ln>
        </p:spPr>
      </p:pic>
      <p:graphicFrame>
        <p:nvGraphicFramePr>
          <p:cNvPr id="9" name="Group 58"/>
          <p:cNvGraphicFramePr>
            <a:graphicFrameLocks noGrp="1"/>
          </p:cNvGraphicFramePr>
          <p:nvPr>
            <p:extLst>
              <p:ext uri="{D42A27DB-BD31-4B8C-83A1-F6EECF244321}">
                <p14:modId xmlns:p14="http://schemas.microsoft.com/office/powerpoint/2010/main" val="3850820671"/>
              </p:ext>
            </p:extLst>
          </p:nvPr>
        </p:nvGraphicFramePr>
        <p:xfrm>
          <a:off x="2987824" y="423544"/>
          <a:ext cx="6119217" cy="6001630"/>
        </p:xfrm>
        <a:graphic>
          <a:graphicData uri="http://schemas.openxmlformats.org/drawingml/2006/table">
            <a:tbl>
              <a:tblPr/>
              <a:tblGrid>
                <a:gridCol w="864096"/>
                <a:gridCol w="792088"/>
                <a:gridCol w="2160240"/>
                <a:gridCol w="2302793"/>
              </a:tblGrid>
              <a:tr h="3603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&lt;&lt;</a:t>
                      </a:r>
                      <a:r>
                        <a:rPr kumimoji="0" lang="de-DE" sz="1600" b="0" i="0" u="none" strike="noStrike" cap="none" normalizeH="0" baseline="0" dirty="0" smtClean="0">
                          <a:ln>
                            <a:noFill/>
                          </a:ln>
                          <a:solidFill>
                            <a:srgbClr val="000000"/>
                          </a:solidFill>
                          <a:effectLst/>
                          <a:latin typeface="Verdana" pitchFamily="34" charset="0"/>
                          <a:cs typeface="Arial" charset="0"/>
                        </a:rPr>
                        <a:t>Der</a:t>
                      </a:r>
                      <a:r>
                        <a:rPr kumimoji="0" lang="de-DE" sz="1600" b="0" i="0" u="none" strike="noStrike" cap="none" normalizeH="0" baseline="0" dirty="0" smtClean="0">
                          <a:ln>
                            <a:noFill/>
                          </a:ln>
                          <a:solidFill>
                            <a:srgbClr val="FF0000"/>
                          </a:solidFill>
                          <a:effectLst/>
                          <a:latin typeface="Verdana" pitchFamily="34" charset="0"/>
                          <a:cs typeface="Arial" charset="0"/>
                        </a:rPr>
                        <a:t>&gt;&gt; </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Process</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177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AT" sz="1600" b="0" i="0" u="none" strike="noStrike" cap="none" normalizeH="0" baseline="0" dirty="0" smtClean="0">
                          <a:ln>
                            <a:noFill/>
                          </a:ln>
                          <a:solidFill>
                            <a:srgbClr val="000000"/>
                          </a:solidFill>
                          <a:effectLst/>
                          <a:latin typeface="Verdana" pitchFamily="34" charset="0"/>
                          <a:cs typeface="Arial" charset="0"/>
                        </a:rPr>
                        <a:t>a </a:t>
                      </a:r>
                      <a:r>
                        <a:rPr kumimoji="0" lang="de-AT" sz="1400" b="0" i="1" u="none" strike="noStrike" cap="none" normalizeH="0" baseline="0" dirty="0" smtClean="0">
                          <a:ln>
                            <a:noFill/>
                          </a:ln>
                          <a:solidFill>
                            <a:srgbClr val="000000"/>
                          </a:solidFill>
                          <a:effectLst/>
                          <a:latin typeface="Verdana" pitchFamily="34" charset="0"/>
                          <a:cs typeface="Arial" charset="0"/>
                        </a:rPr>
                        <a:t>(Einzelne Einheit </a:t>
                      </a:r>
                      <a:r>
                        <a:rPr kumimoji="0" lang="de-AT" sz="1400" b="0" i="1" u="none" strike="noStrike" cap="none" normalizeH="0" baseline="0" dirty="0" smtClean="0">
                          <a:ln>
                            <a:noFill/>
                          </a:ln>
                          <a:solidFill>
                            <a:srgbClr val="000000"/>
                          </a:solidFill>
                          <a:effectLst/>
                          <a:latin typeface="Verdana" pitchFamily="34" charset="0"/>
                          <a:cs typeface="Arial" charset="0"/>
                          <a:sym typeface="Wingdings" panose="05000000000000000000" pitchFamily="2" charset="2"/>
                        </a:rPr>
                        <a:t></a:t>
                      </a:r>
                      <a:r>
                        <a:rPr kumimoji="0" lang="de-AT" sz="1400" b="0" i="1" u="none" strike="noStrike" cap="none" normalizeH="0" baseline="0" dirty="0" smtClean="0">
                          <a:ln>
                            <a:noFill/>
                          </a:ln>
                          <a:solidFill>
                            <a:srgbClr val="000000"/>
                          </a:solidFill>
                          <a:effectLst/>
                          <a:latin typeface="Verdana" pitchFamily="34" charset="0"/>
                          <a:cs typeface="Arial" charset="0"/>
                        </a:rPr>
                        <a:t> unselbstständig erschienenes Werk)</a:t>
                      </a:r>
                      <a:endParaRPr kumimoji="0" lang="de-DE" sz="14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chemeClr val="tx1"/>
                          </a:solidFill>
                          <a:effectLst/>
                          <a:latin typeface="Verdana" pitchFamily="34" charset="0"/>
                          <a:cs typeface="Arial" charset="0"/>
                        </a:rPr>
                        <a:t>n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chemeClr val="tx1"/>
                          </a:solidFill>
                          <a:effectLst/>
                          <a:latin typeface="Verdana" pitchFamily="34" charset="0"/>
                          <a:cs typeface="Arial" charset="0"/>
                        </a:rPr>
                        <a:t>nc</a:t>
                      </a:r>
                      <a:r>
                        <a:rPr kumimoji="0" lang="de-DE" sz="1600" b="0" i="0" u="none" strike="noStrike" cap="none" normalizeH="0" baseline="0" dirty="0" smtClean="0">
                          <a:ln>
                            <a:noFill/>
                          </a:ln>
                          <a:solidFill>
                            <a:schemeClr val="tx1"/>
                          </a:solidFill>
                          <a:effectLst/>
                          <a:latin typeface="Verdana" pitchFamily="34" charset="0"/>
                          <a:cs typeface="Arial" charset="0"/>
                        </a:rPr>
                        <a:t>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2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Seite 5-253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0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chemeClr val="bg1">
                              <a:lumMod val="50000"/>
                            </a:schemeClr>
                          </a:solidFill>
                          <a:effectLst/>
                          <a:latin typeface="Verdana" pitchFamily="34" charset="0"/>
                          <a:cs typeface="Arial" charset="0"/>
                        </a:rPr>
                        <a:t>$t Der </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Prozess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6033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chemeClr val="tx1"/>
                          </a:solidFill>
                          <a:effectLst/>
                          <a:latin typeface="Verdana" pitchFamily="34" charset="0"/>
                          <a:cs typeface="Arial" charset="0"/>
                        </a:rPr>
                        <a:t>txt</a:t>
                      </a:r>
                      <a:r>
                        <a:rPr kumimoji="0" lang="de-DE" sz="1600" b="0" i="0" u="none" strike="noStrike" cap="none" normalizeH="0" baseline="0" dirty="0" smtClean="0">
                          <a:ln>
                            <a:noFill/>
                          </a:ln>
                          <a:solidFill>
                            <a:schemeClr val="tx1"/>
                          </a:solidFill>
                          <a:effectLst/>
                          <a:latin typeface="Verdana" pitchFamily="34" charset="0"/>
                          <a:cs typeface="Arial" charset="0"/>
                        </a:rPr>
                        <a:t>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0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9765526-E835-471D-B751-04146E4A2895}" type="slidenum">
              <a:rPr lang="de-DE" sz="1200">
                <a:solidFill>
                  <a:schemeClr val="tx1">
                    <a:tint val="75000"/>
                  </a:schemeClr>
                </a:solidFill>
                <a:latin typeface="+mn-lt"/>
                <a:cs typeface="+mn-cs"/>
              </a:rPr>
              <a:pPr algn="r" fontAlgn="auto">
                <a:spcBef>
                  <a:spcPts val="0"/>
                </a:spcBef>
                <a:spcAft>
                  <a:spcPts val="0"/>
                </a:spcAft>
                <a:defRPr/>
              </a:pPr>
              <a:t>16</a:t>
            </a:fld>
            <a:endParaRPr lang="de-DE" sz="1200">
              <a:solidFill>
                <a:schemeClr val="tx1">
                  <a:tint val="75000"/>
                </a:schemeClr>
              </a:solidFill>
              <a:latin typeface="+mn-lt"/>
              <a:cs typeface="+mn-cs"/>
            </a:endParaRPr>
          </a:p>
        </p:txBody>
      </p:sp>
      <p:sp>
        <p:nvSpPr>
          <p:cNvPr id="2358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Teil Forts.</a:t>
            </a:r>
          </a:p>
        </p:txBody>
      </p:sp>
      <p:sp>
        <p:nvSpPr>
          <p:cNvPr id="235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3588" name="Textfeld 7"/>
          <p:cNvSpPr txBox="1">
            <a:spLocks noChangeArrowheads="1"/>
          </p:cNvSpPr>
          <p:nvPr/>
        </p:nvSpPr>
        <p:spPr bwMode="auto">
          <a:xfrm>
            <a:off x="73547" y="5280996"/>
            <a:ext cx="2338214" cy="650875"/>
          </a:xfrm>
          <a:prstGeom prst="rect">
            <a:avLst/>
          </a:prstGeom>
          <a:solidFill>
            <a:schemeClr val="bg1"/>
          </a:solidFill>
          <a:ln w="9525">
            <a:solidFill>
              <a:schemeClr val="tx1"/>
            </a:solidFill>
            <a:miter lim="800000"/>
            <a:headEnd/>
            <a:tailEnd/>
          </a:ln>
        </p:spPr>
        <p:txBody>
          <a:bodyPr wrap="square">
            <a:spAutoFit/>
          </a:bodyPr>
          <a:lstStyle/>
          <a:p>
            <a:r>
              <a:rPr lang="de-DE" smtClean="0">
                <a:latin typeface="Verdana" pitchFamily="34" charset="0"/>
              </a:rPr>
              <a:t>Enthält </a:t>
            </a:r>
            <a:r>
              <a:rPr lang="de-DE">
                <a:latin typeface="Verdana" pitchFamily="34" charset="0"/>
              </a:rPr>
              <a:t>3 Romane von Franz Kafka</a:t>
            </a:r>
          </a:p>
        </p:txBody>
      </p:sp>
      <p:pic>
        <p:nvPicPr>
          <p:cNvPr id="23589" name="Picture 39" descr="Frank-Kafka-Romane"/>
          <p:cNvPicPr>
            <a:picLocks noChangeAspect="1" noChangeArrowheads="1"/>
          </p:cNvPicPr>
          <p:nvPr/>
        </p:nvPicPr>
        <p:blipFill>
          <a:blip r:embed="rId2"/>
          <a:srcRect/>
          <a:stretch>
            <a:fillRect/>
          </a:stretch>
        </p:blipFill>
        <p:spPr bwMode="auto">
          <a:xfrm>
            <a:off x="0" y="1013491"/>
            <a:ext cx="2376488" cy="4032250"/>
          </a:xfrm>
          <a:prstGeom prst="rect">
            <a:avLst/>
          </a:prstGeom>
          <a:noFill/>
          <a:ln w="9525">
            <a:noFill/>
            <a:miter lim="800000"/>
            <a:headEnd/>
            <a:tailEnd/>
          </a:ln>
        </p:spPr>
      </p:pic>
      <p:graphicFrame>
        <p:nvGraphicFramePr>
          <p:cNvPr id="12" name="Group 39"/>
          <p:cNvGraphicFramePr>
            <a:graphicFrameLocks noGrp="1"/>
          </p:cNvGraphicFramePr>
          <p:nvPr>
            <p:extLst>
              <p:ext uri="{D42A27DB-BD31-4B8C-83A1-F6EECF244321}">
                <p14:modId xmlns:p14="http://schemas.microsoft.com/office/powerpoint/2010/main" val="887215599"/>
              </p:ext>
            </p:extLst>
          </p:nvPr>
        </p:nvGraphicFramePr>
        <p:xfrm>
          <a:off x="2521471" y="620688"/>
          <a:ext cx="6588224" cy="5607778"/>
        </p:xfrm>
        <a:graphic>
          <a:graphicData uri="http://schemas.openxmlformats.org/drawingml/2006/table">
            <a:tbl>
              <a:tblPr/>
              <a:tblGrid>
                <a:gridCol w="940761"/>
                <a:gridCol w="784351"/>
                <a:gridCol w="2353053"/>
                <a:gridCol w="2510059"/>
              </a:tblGrid>
              <a:tr h="3608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272819">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 </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1883-1924</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smtClean="0">
                          <a:ln>
                            <a:noFill/>
                          </a:ln>
                          <a:solidFill>
                            <a:srgbClr val="FF0000"/>
                          </a:solidFill>
                          <a:effectLst/>
                          <a:latin typeface="Verdana" pitchFamily="34" charset="0"/>
                          <a:cs typeface="Arial" charset="0"/>
                        </a:rPr>
                        <a:t>&lt;&lt;</a:t>
                      </a:r>
                      <a:r>
                        <a:rPr kumimoji="0" lang="de-DE" sz="1600" b="0" i="0" u="none" strike="noStrike" cap="none" normalizeH="0" baseline="0" dirty="0" smtClean="0">
                          <a:ln>
                            <a:noFill/>
                          </a:ln>
                          <a:solidFill>
                            <a:srgbClr val="000000"/>
                          </a:solidFill>
                          <a:effectLst/>
                          <a:latin typeface="Verdana" pitchFamily="34" charset="0"/>
                          <a:cs typeface="Arial" charset="0"/>
                        </a:rPr>
                        <a:t>Der</a:t>
                      </a:r>
                      <a:r>
                        <a:rPr kumimoji="0" lang="de-DE" sz="1600" b="0" i="0" u="none" strike="noStrike" cap="none" normalizeH="0" baseline="0" dirty="0" smtClean="0">
                          <a:ln>
                            <a:noFill/>
                          </a:ln>
                          <a:solidFill>
                            <a:srgbClr val="FF0000"/>
                          </a:solidFill>
                          <a:effectLst/>
                          <a:latin typeface="Verdana" pitchFamily="34" charset="0"/>
                          <a:cs typeface="Arial" charset="0"/>
                        </a:rPr>
                        <a:t>&gt;&gt;</a:t>
                      </a:r>
                      <a:r>
                        <a:rPr kumimoji="0" lang="de-DE" sz="1600" b="0" i="0" u="none" strike="noStrike" cap="none" normalizeH="0" baseline="0" dirty="0" smtClean="0">
                          <a:ln>
                            <a:noFill/>
                          </a:ln>
                          <a:solidFill>
                            <a:srgbClr val="000000"/>
                          </a:solidFill>
                          <a:effectLst/>
                          <a:latin typeface="Verdana" pitchFamily="34" charset="0"/>
                          <a:cs typeface="Arial" charset="0"/>
                        </a:rPr>
                        <a:t> Pro</a:t>
                      </a:r>
                      <a:r>
                        <a:rPr kumimoji="0" lang="de-DE" sz="1600" b="1" i="0" u="none" strike="noStrike" cap="none" normalizeH="0" baseline="0" dirty="0" smtClean="0">
                          <a:ln>
                            <a:noFill/>
                          </a:ln>
                          <a:solidFill>
                            <a:srgbClr val="000000"/>
                          </a:solidFill>
                          <a:effectLst/>
                          <a:latin typeface="Verdana" pitchFamily="34" charset="0"/>
                          <a:cs typeface="Arial" charset="0"/>
                        </a:rPr>
                        <a:t>z</a:t>
                      </a:r>
                      <a:r>
                        <a:rPr kumimoji="0" lang="de-DE" sz="1600" b="0" i="0" u="none" strike="noStrike" cap="none" normalizeH="0" baseline="0" dirty="0" smtClean="0">
                          <a:ln>
                            <a:noFill/>
                          </a:ln>
                          <a:solidFill>
                            <a:srgbClr val="000000"/>
                          </a:solidFill>
                          <a:effectLst/>
                          <a:latin typeface="Verdana" pitchFamily="34" charset="0"/>
                          <a:cs typeface="Arial" charset="0"/>
                        </a:rPr>
                        <a:t>ess</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99212">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 </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1883-1924</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5433">
                <a:tc>
                  <a:txBody>
                    <a:bodyPr/>
                    <a:lstStyle/>
                    <a:p>
                      <a:pPr marL="0" marR="0" lvl="0" indent="0" algn="l" defTabSz="914400" rtl="0" eaLnBrk="1" fontAlgn="base" latinLnBrk="0" hangingPunct="1">
                        <a:lnSpc>
                          <a:spcPct val="100000"/>
                        </a:lnSpc>
                        <a:spcBef>
                          <a:spcPts val="0"/>
                        </a:spcBef>
                        <a:spcAft>
                          <a:spcPts val="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$4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aut</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Strukt. Beschreib.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731">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58799">
                <a:tc>
                  <a:txBody>
                    <a:bodyPr/>
                    <a:lstStyle/>
                    <a:p>
                      <a:pPr marL="0" marR="0" lvl="0" indent="0" algn="l" defTabSz="914400" rtl="0" eaLnBrk="1" fontAlgn="base" latinLnBrk="0" hangingPunct="1">
                        <a:lnSpc>
                          <a:spcPct val="100000"/>
                        </a:lnSpc>
                        <a:spcBef>
                          <a:spcPts val="0"/>
                        </a:spcBef>
                        <a:spcAft>
                          <a:spcPts val="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457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BB2A02F-2C52-4CFA-9EFC-AFFFB349F947}"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6078707-85D5-49D0-AB4D-0661CB6A991D}" type="slidenum">
              <a:rPr lang="de-DE" sz="1200">
                <a:solidFill>
                  <a:schemeClr val="tx1">
                    <a:tint val="75000"/>
                  </a:schemeClr>
                </a:solidFill>
                <a:latin typeface="+mn-lt"/>
                <a:cs typeface="+mn-cs"/>
              </a:rPr>
              <a:pPr algn="r" fontAlgn="auto">
                <a:spcBef>
                  <a:spcPts val="0"/>
                </a:spcBef>
                <a:spcAft>
                  <a:spcPts val="0"/>
                </a:spcAft>
                <a:defRPr/>
              </a:pPr>
              <a:t>18</a:t>
            </a:fld>
            <a:endParaRPr lang="de-DE" sz="1200">
              <a:solidFill>
                <a:schemeClr val="tx1">
                  <a:tint val="75000"/>
                </a:schemeClr>
              </a:solidFill>
              <a:latin typeface="+mn-lt"/>
              <a:cs typeface="+mn-cs"/>
            </a:endParaRPr>
          </a:p>
        </p:txBody>
      </p:sp>
      <p:sp>
        <p:nvSpPr>
          <p:cNvPr id="2564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 umfassend</a:t>
            </a:r>
          </a:p>
        </p:txBody>
      </p:sp>
      <p:sp>
        <p:nvSpPr>
          <p:cNvPr id="256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5647" name="Textfeld 7"/>
          <p:cNvSpPr txBox="1">
            <a:spLocks noChangeArrowheads="1"/>
          </p:cNvSpPr>
          <p:nvPr/>
        </p:nvSpPr>
        <p:spPr bwMode="auto">
          <a:xfrm rot="10800000" flipV="1">
            <a:off x="250825" y="5284788"/>
            <a:ext cx="2305050" cy="590550"/>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3 Romane von Franz Kafka</a:t>
            </a:r>
          </a:p>
        </p:txBody>
      </p:sp>
      <p:pic>
        <p:nvPicPr>
          <p:cNvPr id="25648" name="Picture 46" descr="Frank-Kafka-Romane"/>
          <p:cNvPicPr>
            <a:picLocks noChangeAspect="1" noChangeArrowheads="1"/>
          </p:cNvPicPr>
          <p:nvPr/>
        </p:nvPicPr>
        <p:blipFill>
          <a:blip r:embed="rId2"/>
          <a:srcRect/>
          <a:stretch>
            <a:fillRect/>
          </a:stretch>
        </p:blipFill>
        <p:spPr bwMode="auto">
          <a:xfrm>
            <a:off x="250825" y="1052513"/>
            <a:ext cx="2520950" cy="4105275"/>
          </a:xfrm>
          <a:prstGeom prst="rect">
            <a:avLst/>
          </a:prstGeom>
          <a:noFill/>
          <a:ln w="9525">
            <a:noFill/>
            <a:miter lim="800000"/>
            <a:headEnd/>
            <a:tailEnd/>
          </a:ln>
        </p:spPr>
      </p:pic>
      <p:graphicFrame>
        <p:nvGraphicFramePr>
          <p:cNvPr id="11" name="Group 56"/>
          <p:cNvGraphicFramePr>
            <a:graphicFrameLocks noGrp="1"/>
          </p:cNvGraphicFramePr>
          <p:nvPr>
            <p:extLst>
              <p:ext uri="{D42A27DB-BD31-4B8C-83A1-F6EECF244321}">
                <p14:modId xmlns:p14="http://schemas.microsoft.com/office/powerpoint/2010/main" val="854908714"/>
              </p:ext>
            </p:extLst>
          </p:nvPr>
        </p:nvGraphicFramePr>
        <p:xfrm>
          <a:off x="3059113" y="476251"/>
          <a:ext cx="5903912" cy="5994104"/>
        </p:xfrm>
        <a:graphic>
          <a:graphicData uri="http://schemas.openxmlformats.org/drawingml/2006/table">
            <a:tbl>
              <a:tblPr/>
              <a:tblGrid>
                <a:gridCol w="852923"/>
                <a:gridCol w="852923"/>
                <a:gridCol w="2164904"/>
                <a:gridCol w="2033162"/>
              </a:tblGrid>
              <a:tr h="32599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2766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661">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Franz Kafka</a:t>
                      </a:r>
                      <a:r>
                        <a:rPr kumimoji="0" lang="de-DE" sz="1600" b="0" i="0" u="none" strike="noStrike" cap="none" normalizeH="0" baseline="0" dirty="0" smtClean="0">
                          <a:ln>
                            <a:noFill/>
                          </a:ln>
                          <a:solidFill>
                            <a:srgbClr val="FF0000"/>
                          </a:solidFill>
                          <a:effectLst/>
                          <a:latin typeface="Verdana" pitchFamily="34" charset="0"/>
                          <a:cs typeface="Arial" charset="0"/>
                        </a:rPr>
                        <a:t>_;_</a:t>
                      </a:r>
                      <a:r>
                        <a:rPr kumimoji="0" lang="de-DE" sz="1600" b="0" i="0" u="none" strike="noStrike" cap="none" normalizeH="0" baseline="0" dirty="0" smtClean="0">
                          <a:ln>
                            <a:noFill/>
                          </a:ln>
                          <a:solidFill>
                            <a:srgbClr val="000000"/>
                          </a:solidFill>
                          <a:effectLst/>
                          <a:latin typeface="Verdana" pitchFamily="34" charset="0"/>
                          <a:cs typeface="Arial" charset="0"/>
                        </a:rPr>
                        <a:t> </a:t>
                      </a:r>
                    </a:p>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000000"/>
                          </a:solidFill>
                          <a:effectLst/>
                          <a:latin typeface="Verdana" pitchFamily="34" charset="0"/>
                          <a:cs typeface="Arial" charset="0"/>
                        </a:rPr>
                        <a:t>herausgegeben und mit einem Nachwort versehen von Dieter Lamping</a:t>
                      </a:r>
                      <a:r>
                        <a:rPr kumimoji="0" lang="de-DE" sz="1600" b="0" i="0" u="none" strike="noStrike" cap="none" normalizeH="0" baseline="0" dirty="0" smtClean="0">
                          <a:ln>
                            <a:noFill/>
                          </a:ln>
                          <a:solidFill>
                            <a:srgbClr val="FF0000"/>
                          </a:solidFill>
                          <a:effectLst/>
                          <a:latin typeface="Verdana" pitchFamily="34" charset="0"/>
                          <a:cs typeface="Arial" charset="0"/>
                        </a:rPr>
                        <a:t>_;_</a:t>
                      </a:r>
                      <a:r>
                        <a:rPr kumimoji="0" lang="de-DE" sz="1600" b="0" i="0" u="none" strike="noStrike" cap="none" normalizeH="0" baseline="0" dirty="0" smtClean="0">
                          <a:ln>
                            <a:noFill/>
                          </a:ln>
                          <a:solidFill>
                            <a:srgbClr val="000000"/>
                          </a:solidFill>
                          <a:effectLst/>
                          <a:latin typeface="Verdana" pitchFamily="34" charset="0"/>
                          <a:cs typeface="Arial" charset="0"/>
                        </a:rPr>
                        <a:t>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mit Anmerkungen, Kommentar und Zeittafel von Sandra Poppe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66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98429">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Verantwortlich-</a:t>
                      </a:r>
                      <a:r>
                        <a:rPr kumimoji="0" lang="de-DE" sz="1600" b="0"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0340">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419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766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rgbClr val="000000"/>
                          </a:solidFill>
                          <a:effectLst/>
                          <a:latin typeface="Verdana" pitchFamily="34" charset="0"/>
                          <a:cs typeface="Arial" charset="0"/>
                        </a:rPr>
                        <a:t>Artemis &amp; Winkler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66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$c </a:t>
                      </a: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766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m </a:t>
                      </a:r>
                      <a:r>
                        <a:rPr kumimoji="0" lang="de-DE" sz="1400" b="0" i="1" u="none" strike="noStrike" cap="none" normalizeH="0" baseline="0" dirty="0" smtClean="0">
                          <a:ln>
                            <a:noFill/>
                          </a:ln>
                          <a:solidFill>
                            <a:srgbClr val="000000"/>
                          </a:solidFill>
                          <a:effectLst/>
                          <a:latin typeface="Verdana" pitchFamily="34" charset="0"/>
                          <a:cs typeface="Arial" charset="0"/>
                        </a:rPr>
                        <a:t>(Einzelne Einheit)</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D1A601D-FA54-4BCC-95E9-3B1FDE5EB829}"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sp>
        <p:nvSpPr>
          <p:cNvPr id="2666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umfassend, Forts.</a:t>
            </a:r>
          </a:p>
        </p:txBody>
      </p:sp>
      <p:sp>
        <p:nvSpPr>
          <p:cNvPr id="2666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6667" name="Rectangle 52"/>
          <p:cNvSpPr>
            <a:spLocks noChangeArrowheads="1"/>
          </p:cNvSpPr>
          <p:nvPr/>
        </p:nvSpPr>
        <p:spPr bwMode="auto">
          <a:xfrm>
            <a:off x="3132138" y="5538788"/>
            <a:ext cx="5761037" cy="825500"/>
          </a:xfrm>
          <a:prstGeom prst="rect">
            <a:avLst/>
          </a:prstGeom>
          <a:noFill/>
          <a:ln w="9525">
            <a:noFill/>
            <a:miter lim="800000"/>
            <a:headEnd/>
            <a:tailEnd/>
          </a:ln>
        </p:spPr>
        <p:txBody>
          <a:bodyPr anchor="ctr">
            <a:spAutoFit/>
          </a:bodyPr>
          <a:lstStyle/>
          <a:p>
            <a:r>
              <a:rPr lang="de-DE" altLang="zh-CN" sz="1600"/>
              <a:t>„Romane“ in 6.2.2 ist ein Formaltitel, Hinweise zur Bildung von Formaltiteln siehe Schulungsunterlagen Modul 5A Zusammenstellungen – Umfassende Beschreibung </a:t>
            </a:r>
          </a:p>
        </p:txBody>
      </p:sp>
      <p:sp>
        <p:nvSpPr>
          <p:cNvPr id="26668" name="Textfeld 7"/>
          <p:cNvSpPr txBox="1">
            <a:spLocks noChangeArrowheads="1"/>
          </p:cNvSpPr>
          <p:nvPr/>
        </p:nvSpPr>
        <p:spPr bwMode="auto">
          <a:xfrm>
            <a:off x="323850"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6669" name="Picture 50" descr="Frank-Kafka-Romane"/>
          <p:cNvPicPr>
            <a:picLocks noChangeAspect="1" noChangeArrowheads="1"/>
          </p:cNvPicPr>
          <p:nvPr/>
        </p:nvPicPr>
        <p:blipFill>
          <a:blip r:embed="rId2"/>
          <a:srcRect/>
          <a:stretch>
            <a:fillRect/>
          </a:stretch>
        </p:blipFill>
        <p:spPr bwMode="auto">
          <a:xfrm>
            <a:off x="323850" y="1052513"/>
            <a:ext cx="2376488" cy="4105275"/>
          </a:xfrm>
          <a:prstGeom prst="rect">
            <a:avLst/>
          </a:prstGeom>
          <a:noFill/>
          <a:ln w="9525">
            <a:noFill/>
            <a:miter lim="800000"/>
            <a:headEnd/>
            <a:tailEnd/>
          </a:ln>
        </p:spPr>
      </p:pic>
      <p:graphicFrame>
        <p:nvGraphicFramePr>
          <p:cNvPr id="12" name="Group 49"/>
          <p:cNvGraphicFramePr>
            <a:graphicFrameLocks noGrp="1"/>
          </p:cNvGraphicFramePr>
          <p:nvPr>
            <p:extLst>
              <p:ext uri="{D42A27DB-BD31-4B8C-83A1-F6EECF244321}">
                <p14:modId xmlns:p14="http://schemas.microsoft.com/office/powerpoint/2010/main" val="3538094697"/>
              </p:ext>
            </p:extLst>
          </p:nvPr>
        </p:nvGraphicFramePr>
        <p:xfrm>
          <a:off x="2843809" y="866139"/>
          <a:ext cx="6192686" cy="4450716"/>
        </p:xfrm>
        <a:graphic>
          <a:graphicData uri="http://schemas.openxmlformats.org/drawingml/2006/table">
            <a:tbl>
              <a:tblPr/>
              <a:tblGrid>
                <a:gridCol w="913638"/>
                <a:gridCol w="862126"/>
                <a:gridCol w="2283704"/>
                <a:gridCol w="2133218"/>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540a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rgbClr val="FF0000"/>
                          </a:solidFill>
                          <a:effectLst/>
                          <a:latin typeface="Verdana" pitchFamily="34" charset="0"/>
                          <a:cs typeface="Arial" charset="0"/>
                        </a:rPr>
                        <a:t>$b</a:t>
                      </a:r>
                      <a:r>
                        <a:rPr kumimoji="0" lang="de-AT" sz="1600" b="0" i="0" u="none" strike="noStrike" cap="none" normalizeH="0" baseline="0" dirty="0" smtClean="0">
                          <a:ln>
                            <a:noFill/>
                          </a:ln>
                          <a:solidFill>
                            <a:srgbClr val="000000"/>
                          </a:solidFill>
                          <a:effectLst/>
                          <a:latin typeface="Verdana" pitchFamily="34" charset="0"/>
                          <a:cs typeface="Arial" charset="0"/>
                        </a:rPr>
                        <a:t> n </a:t>
                      </a:r>
                      <a:r>
                        <a:rPr kumimoji="0" lang="de-AT" sz="1400" b="0" i="1" u="none" strike="noStrike" cap="none" normalizeH="0" baseline="0" dirty="0" smtClean="0">
                          <a:ln>
                            <a:noFill/>
                          </a:ln>
                          <a:solidFill>
                            <a:srgbClr val="000000"/>
                          </a:solidFill>
                          <a:effectLst/>
                          <a:latin typeface="Verdana" pitchFamily="34" charset="0"/>
                          <a:cs typeface="Arial" charset="0"/>
                        </a:rPr>
                        <a:t>(ohne Hilfsmittel zu benutzen)</a:t>
                      </a:r>
                      <a:endParaRPr kumimoji="0" lang="de-DE" sz="14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AT" sz="16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nc</a:t>
                      </a:r>
                      <a:r>
                        <a:rPr kumimoji="0" lang="de-AT"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AT"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rPr>
                        <a:t>(Band)</a:t>
                      </a:r>
                      <a:endParaRPr kumimoji="0" lang="de-DE"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92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1039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bg1">
                              <a:lumMod val="50000"/>
                            </a:schemeClr>
                          </a:solidFill>
                          <a:effectLst/>
                          <a:latin typeface="Verdana" pitchFamily="34" charset="0"/>
                          <a:cs typeface="Arial" charset="0"/>
                        </a:rPr>
                        <a:t>= 331</a:t>
                      </a:r>
                      <a:endParaRPr kumimoji="0" lang="de-DE" sz="1600" b="1"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chemeClr val="bg1">
                              <a:lumMod val="50000"/>
                            </a:schemeClr>
                          </a:solidFill>
                          <a:effectLst/>
                          <a:latin typeface="Verdana" pitchFamily="34" charset="0"/>
                          <a:cs typeface="Arial" charset="0"/>
                        </a:rPr>
                        <a:t>$t Romane</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(Text)</a:t>
                      </a:r>
                      <a:endParaRPr kumimoji="0" lang="de-DE" sz="16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smtClean="0">
                <a:solidFill>
                  <a:srgbClr val="376092"/>
                </a:solidFill>
              </a:rPr>
              <a:t>Zusammenstellungen:</a:t>
            </a:r>
            <a:br>
              <a:rPr lang="de-DE" smtClean="0">
                <a:solidFill>
                  <a:srgbClr val="376092"/>
                </a:solidFill>
              </a:rPr>
            </a:br>
            <a:r>
              <a:rPr lang="de-DE" smtClean="0">
                <a:solidFill>
                  <a:srgbClr val="376092"/>
                </a:solidFill>
              </a:rPr>
              <a:t/>
            </a:r>
            <a:br>
              <a:rPr lang="de-DE" smtClean="0">
                <a:solidFill>
                  <a:srgbClr val="376092"/>
                </a:solidFill>
              </a:rPr>
            </a:br>
            <a:r>
              <a:rPr lang="de-DE"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a:t>
            </a:fld>
            <a:endParaRPr 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3136E6C-893C-4115-ACB6-26EFBC24EFFA}"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sp>
        <p:nvSpPr>
          <p:cNvPr id="2768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 umfassend, Forts.</a:t>
            </a:r>
          </a:p>
        </p:txBody>
      </p:sp>
      <p:sp>
        <p:nvSpPr>
          <p:cNvPr id="2769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7691" name="Textfeld 7"/>
          <p:cNvSpPr txBox="1">
            <a:spLocks noChangeArrowheads="1"/>
          </p:cNvSpPr>
          <p:nvPr/>
        </p:nvSpPr>
        <p:spPr bwMode="auto">
          <a:xfrm>
            <a:off x="179388"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7692" name="Picture 48" descr="Frank-Kafka-Romane"/>
          <p:cNvPicPr>
            <a:picLocks noChangeAspect="1" noChangeArrowheads="1"/>
          </p:cNvPicPr>
          <p:nvPr/>
        </p:nvPicPr>
        <p:blipFill>
          <a:blip r:embed="rId2"/>
          <a:srcRect/>
          <a:stretch>
            <a:fillRect/>
          </a:stretch>
        </p:blipFill>
        <p:spPr bwMode="auto">
          <a:xfrm>
            <a:off x="179388" y="1052513"/>
            <a:ext cx="2447925" cy="4105275"/>
          </a:xfrm>
          <a:prstGeom prst="rect">
            <a:avLst/>
          </a:prstGeom>
          <a:noFill/>
          <a:ln w="9525">
            <a:noFill/>
            <a:miter lim="800000"/>
            <a:headEnd/>
            <a:tailEnd/>
          </a:ln>
        </p:spPr>
      </p:pic>
      <p:graphicFrame>
        <p:nvGraphicFramePr>
          <p:cNvPr id="11" name="Group 47"/>
          <p:cNvGraphicFramePr>
            <a:graphicFrameLocks noGrp="1"/>
          </p:cNvGraphicFramePr>
          <p:nvPr>
            <p:extLst>
              <p:ext uri="{D42A27DB-BD31-4B8C-83A1-F6EECF244321}">
                <p14:modId xmlns:p14="http://schemas.microsoft.com/office/powerpoint/2010/main" val="416453865"/>
              </p:ext>
            </p:extLst>
          </p:nvPr>
        </p:nvGraphicFramePr>
        <p:xfrm>
          <a:off x="2771800" y="908720"/>
          <a:ext cx="6191225" cy="5307738"/>
        </p:xfrm>
        <a:graphic>
          <a:graphicData uri="http://schemas.openxmlformats.org/drawingml/2006/table">
            <a:tbl>
              <a:tblPr/>
              <a:tblGrid>
                <a:gridCol w="894430"/>
                <a:gridCol w="894430"/>
                <a:gridCol w="2270259"/>
                <a:gridCol w="2132106"/>
              </a:tblGrid>
              <a:tr h="3721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580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bg1">
                              <a:lumMod val="50000"/>
                            </a:schemeClr>
                          </a:solidFill>
                          <a:effectLst/>
                          <a:latin typeface="Verdana" pitchFamily="34" charset="0"/>
                          <a:cs typeface="Arial" charset="0"/>
                        </a:rPr>
                        <a:t>303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bg1">
                              <a:lumMod val="50000"/>
                            </a:schemeClr>
                          </a:solidFill>
                          <a:effectLst/>
                          <a:latin typeface="Verdana" pitchFamily="34" charset="0"/>
                          <a:cs typeface="Arial" charset="0"/>
                        </a:rPr>
                        <a:t>= 100</a:t>
                      </a:r>
                      <a:br>
                        <a:rPr kumimoji="0" lang="de-DE" sz="1600" b="1" i="0" u="none" strike="noStrike" cap="none" normalizeH="0" baseline="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smtClean="0">
                          <a:ln>
                            <a:noFill/>
                          </a:ln>
                          <a:solidFill>
                            <a:schemeClr val="bg1">
                              <a:lumMod val="50000"/>
                            </a:schemeClr>
                          </a:solidFill>
                          <a:effectLst/>
                          <a:latin typeface="Verdana" pitchFamily="34" charset="0"/>
                          <a:cs typeface="Arial" charset="0"/>
                        </a:rPr>
                        <a:t>= 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Kafka, Franz</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 1883-1924</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a:t>
                      </a:r>
                      <a:r>
                        <a:rPr kumimoji="0" lang="de-DE" sz="1600" b="0" i="0" u="none" strike="noStrike" cap="none" normalizeH="0" baseline="0" smtClean="0">
                          <a:ln>
                            <a:noFill/>
                          </a:ln>
                          <a:solidFill>
                            <a:schemeClr val="bg1">
                              <a:lumMod val="50000"/>
                            </a:schemeClr>
                          </a:solidFill>
                          <a:effectLst/>
                          <a:latin typeface="Verdana" pitchFamily="34" charset="0"/>
                          <a:cs typeface="Arial" charset="0"/>
                        </a:rPr>
                        <a:t>t Romane</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86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a:t>
                      </a:r>
                      <a:r>
                        <a:rPr kumimoji="0" lang="de-DE" sz="1600" b="0" i="0" u="none" strike="noStrike" cap="none" normalizeH="0" baseline="0" dirty="0" smtClean="0">
                          <a:ln>
                            <a:noFill/>
                          </a:ln>
                          <a:solidFill>
                            <a:srgbClr val="000000"/>
                          </a:solidFill>
                          <a:effectLst/>
                          <a:latin typeface="Verdana" pitchFamily="34" charset="0"/>
                          <a:cs typeface="Arial" charset="0"/>
                        </a:rPr>
                        <a:t> 1883-1924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$4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aut</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a:t>
                      </a:r>
                      <a:r>
                        <a:rPr kumimoji="0" lang="de-DE" sz="1400" b="0" i="0" u="none" strike="noStrike" cap="none" normalizeH="0" baseline="0" dirty="0" smtClean="0">
                          <a:ln>
                            <a:noFill/>
                          </a:ln>
                          <a:solidFill>
                            <a:schemeClr val="bg1">
                              <a:lumMod val="50000"/>
                            </a:schemeClr>
                          </a:solidFill>
                          <a:effectLst/>
                          <a:latin typeface="Verdana" pitchFamily="34" charset="0"/>
                          <a:cs typeface="Arial" charset="0"/>
                        </a:rPr>
                        <a:t>(</a:t>
                      </a:r>
                      <a:r>
                        <a:rPr kumimoji="0" lang="de-DE" sz="1400" b="0" i="1" u="none" strike="noStrike" cap="none" normalizeH="0" baseline="0" dirty="0" smtClean="0">
                          <a:ln>
                            <a:noFill/>
                          </a:ln>
                          <a:solidFill>
                            <a:schemeClr val="bg1">
                              <a:lumMod val="50000"/>
                            </a:schemeClr>
                          </a:solidFill>
                          <a:effectLst/>
                          <a:latin typeface="Verdana" pitchFamily="34" charset="0"/>
                          <a:cs typeface="Arial" charset="0"/>
                        </a:rPr>
                        <a:t>Verfasser</a:t>
                      </a:r>
                      <a:r>
                        <a:rPr kumimoji="0" lang="de-DE" sz="1400" b="0" i="0" u="none" strike="noStrike" cap="none" normalizeH="0" baseline="0" dirty="0" smtClean="0">
                          <a:ln>
                            <a:noFill/>
                          </a:ln>
                          <a:solidFill>
                            <a:schemeClr val="bg1">
                              <a:lumMod val="50000"/>
                            </a:schemeClr>
                          </a:solidFill>
                          <a:effectLst/>
                          <a:latin typeface="Verdana" pitchFamily="34" charset="0"/>
                          <a:cs typeface="Arial" charset="0"/>
                        </a:rPr>
                        <a:t>)</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8580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104b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Lamping, Dieter </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1954-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$4</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edt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(Herausgeber)</a:t>
                      </a:r>
                      <a:endParaRPr kumimoji="0" lang="de-DE" sz="16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108b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Poppe, Sandra  </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65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kern="1200" cap="none" spc="0" normalizeH="0" baseline="0" noProof="0" dirty="0" smtClean="0">
                          <a:ln>
                            <a:noFill/>
                          </a:ln>
                          <a:solidFill>
                            <a:srgbClr val="FF0000"/>
                          </a:solidFill>
                          <a:effectLst/>
                          <a:uLnTx/>
                          <a:uFillTx/>
                          <a:latin typeface="Verdana" pitchFamily="34" charset="0"/>
                          <a:ea typeface="+mn-ea"/>
                          <a:cs typeface="Arial" charset="0"/>
                        </a:rPr>
                        <a:t>$</a:t>
                      </a:r>
                      <a:r>
                        <a:rPr kumimoji="0" lang="de-DE" sz="1600" b="0" i="0" u="none" strike="noStrike" kern="1200" cap="none" spc="0" normalizeH="0" baseline="0" noProof="0" smtClean="0">
                          <a:ln>
                            <a:noFill/>
                          </a:ln>
                          <a:solidFill>
                            <a:srgbClr val="FF0000"/>
                          </a:solidFill>
                          <a:effectLst/>
                          <a:uLnTx/>
                          <a:uFillTx/>
                          <a:latin typeface="Verdana" pitchFamily="34" charset="0"/>
                          <a:ea typeface="+mn-ea"/>
                          <a:cs typeface="Arial" charset="0"/>
                        </a:rPr>
                        <a:t>4</a:t>
                      </a:r>
                      <a:r>
                        <a:rPr kumimoji="0" lang="de-DE" sz="1600" b="0" i="0" u="none" strike="noStrike" kern="1200" cap="none" spc="0" normalizeH="0" baseline="0" noProof="0" smtClean="0">
                          <a:ln>
                            <a:noFill/>
                          </a:ln>
                          <a:solidFill>
                            <a:srgbClr val="000000"/>
                          </a:solidFill>
                          <a:effectLst/>
                          <a:uLnTx/>
                          <a:uFillTx/>
                          <a:latin typeface="Verdana" pitchFamily="34" charset="0"/>
                          <a:ea typeface="+mn-ea"/>
                          <a:cs typeface="Arial" charset="0"/>
                        </a:rPr>
                        <a:t> wst </a:t>
                      </a:r>
                      <a:r>
                        <a:rPr lang="de-DE" sz="1600" i="1" kern="1200" smtClean="0">
                          <a:solidFill>
                            <a:schemeClr val="tx1"/>
                          </a:solidFill>
                          <a:effectLst/>
                          <a:latin typeface="+mn-lt"/>
                          <a:ea typeface="+mn-ea"/>
                          <a:cs typeface="+mn-cs"/>
                        </a:rPr>
                        <a:t>(Verfasser von ergänzendem Text)</a:t>
                      </a:r>
                      <a:endParaRPr kumimoji="0" lang="de-DE"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Hinweis zu den weiteren Beispielen</a:t>
            </a:r>
          </a:p>
        </p:txBody>
      </p:sp>
      <p:sp>
        <p:nvSpPr>
          <p:cNvPr id="28674" name="Textplatzhalter 2"/>
          <p:cNvSpPr>
            <a:spLocks noGrp="1"/>
          </p:cNvSpPr>
          <p:nvPr>
            <p:ph type="body" sz="quarter" idx="4294967295"/>
          </p:nvPr>
        </p:nvSpPr>
        <p:spPr>
          <a:xfrm>
            <a:off x="250825" y="1412875"/>
            <a:ext cx="8642350" cy="4895850"/>
          </a:xfrm>
        </p:spPr>
        <p:txBody>
          <a:bodyPr/>
          <a:lstStyle/>
          <a:p>
            <a:pPr marL="0" indent="0" eaLnBrk="1" hangingPunct="1"/>
            <a:endParaRPr lang="de-DE" smtClean="0"/>
          </a:p>
          <a:p>
            <a:pPr marL="0" indent="0" eaLnBrk="1" hangingPunct="1"/>
            <a:r>
              <a:rPr lang="de-DE" smtClean="0"/>
              <a:t>Bei den weiteren Beispielen werden teilweise nur noch die für die Darstellung des Sachverhalts wichtigen Elemente aufgeführt. </a:t>
            </a:r>
          </a:p>
          <a:p>
            <a:pPr marL="0" indent="0" eaLnBrk="1" hangingPunct="1"/>
            <a:r>
              <a:rPr lang="de-DE" smtClean="0"/>
              <a:t>Die vollständigen Beispiele können Sie in der Textversion zu dieser Powerpoint-Schulung finden oder in der Beispielsammlung der AG RDA im RDA Info-Wiki.</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97DBCCD-FE18-4312-B1C5-512B0D0B3383}"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21</a:t>
            </a:fld>
            <a:endParaRPr lang="de-DE"/>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2969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r>
              <a:rPr lang="de-DE" smtClean="0"/>
              <a:t>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774E45E-FBAD-4312-8E2B-E5FC99EBE0A2}"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D598970-30FF-46F3-BF93-34973A00C73F}"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sp>
        <p:nvSpPr>
          <p:cNvPr id="30773" name="Textfeld 7"/>
          <p:cNvSpPr txBox="1">
            <a:spLocks noChangeArrowheads="1"/>
          </p:cNvSpPr>
          <p:nvPr/>
        </p:nvSpPr>
        <p:spPr bwMode="auto">
          <a:xfrm rot="10800000" flipV="1">
            <a:off x="247650" y="5157788"/>
            <a:ext cx="2309813" cy="835025"/>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2 Theater-stücke von Marius Mayenburg</a:t>
            </a:r>
          </a:p>
        </p:txBody>
      </p:sp>
      <p:sp>
        <p:nvSpPr>
          <p:cNvPr id="30774"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 Titel –</a:t>
            </a:r>
            <a:br>
              <a:rPr lang="de-DE" sz="2800" smtClean="0">
                <a:solidFill>
                  <a:srgbClr val="376092"/>
                </a:solidFill>
              </a:rPr>
            </a:br>
            <a:r>
              <a:rPr lang="de-DE" sz="2800" smtClean="0">
                <a:solidFill>
                  <a:srgbClr val="376092"/>
                </a:solidFill>
              </a:rPr>
              <a:t>Teil analytisch</a:t>
            </a:r>
          </a:p>
        </p:txBody>
      </p:sp>
      <p:sp>
        <p:nvSpPr>
          <p:cNvPr id="30775"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0776" name="Picture 60" descr="Marius-von-Mayenburg-Feuergesicht"/>
          <p:cNvPicPr>
            <a:picLocks noChangeAspect="1" noChangeArrowheads="1"/>
          </p:cNvPicPr>
          <p:nvPr/>
        </p:nvPicPr>
        <p:blipFill>
          <a:blip r:embed="rId2"/>
          <a:srcRect/>
          <a:stretch>
            <a:fillRect/>
          </a:stretch>
        </p:blipFill>
        <p:spPr bwMode="auto">
          <a:xfrm>
            <a:off x="179388" y="1412875"/>
            <a:ext cx="2276475" cy="3455988"/>
          </a:xfrm>
          <a:prstGeom prst="rect">
            <a:avLst/>
          </a:prstGeom>
          <a:noFill/>
          <a:ln w="9525">
            <a:noFill/>
            <a:miter lim="800000"/>
            <a:headEnd/>
            <a:tailEnd/>
          </a:ln>
        </p:spPr>
      </p:pic>
      <p:graphicFrame>
        <p:nvGraphicFramePr>
          <p:cNvPr id="11" name="Group 58"/>
          <p:cNvGraphicFramePr>
            <a:graphicFrameLocks noGrp="1"/>
          </p:cNvGraphicFramePr>
          <p:nvPr>
            <p:extLst>
              <p:ext uri="{D42A27DB-BD31-4B8C-83A1-F6EECF244321}">
                <p14:modId xmlns:p14="http://schemas.microsoft.com/office/powerpoint/2010/main" val="1186585284"/>
              </p:ext>
            </p:extLst>
          </p:nvPr>
        </p:nvGraphicFramePr>
        <p:xfrm>
          <a:off x="3059113" y="476250"/>
          <a:ext cx="5903912" cy="6101338"/>
        </p:xfrm>
        <a:graphic>
          <a:graphicData uri="http://schemas.openxmlformats.org/drawingml/2006/table">
            <a:tbl>
              <a:tblPr/>
              <a:tblGrid>
                <a:gridCol w="852923"/>
                <a:gridCol w="852923"/>
                <a:gridCol w="2164904"/>
                <a:gridCol w="2033162"/>
              </a:tblGrid>
              <a:tr h="3532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929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smtClean="0">
                          <a:ln>
                            <a:noFill/>
                          </a:ln>
                          <a:solidFill>
                            <a:prstClr val="black"/>
                          </a:solidFill>
                          <a:effectLst/>
                          <a:uLnTx/>
                          <a:uFillTx/>
                          <a:latin typeface="Verdana"/>
                          <a:ea typeface="SimSun"/>
                          <a:cs typeface="+mn-cs"/>
                        </a:rPr>
                        <a:t>a</a:t>
                      </a:r>
                      <a:r>
                        <a:rPr kumimoji="0" lang="de-DE" sz="1000" b="0" i="0" u="none" strike="noStrike" kern="1200" cap="none" spc="0" normalizeH="0" baseline="0" noProof="0" dirty="0" smtClean="0">
                          <a:ln>
                            <a:noFill/>
                          </a:ln>
                          <a:solidFill>
                            <a:prstClr val="black"/>
                          </a:solidFill>
                          <a:effectLst/>
                          <a:uLnTx/>
                          <a:uFillTx/>
                          <a:latin typeface="Verdana"/>
                          <a:ea typeface="SimSun"/>
                          <a:cs typeface="+mn-cs"/>
                        </a:rPr>
                        <a:t> </a:t>
                      </a:r>
                      <a:r>
                        <a:rPr kumimoji="0" lang="de-DE" sz="1400" b="0" i="1" u="none" strike="noStrike" kern="1200" cap="none" spc="0" normalizeH="0" baseline="0" noProof="0" dirty="0" smtClean="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rPr>
                        <a:t>(Einzelne Einheit </a:t>
                      </a:r>
                      <a:r>
                        <a:rPr kumimoji="0" lang="de-DE" sz="1400" b="0" i="1" u="none" strike="noStrike" kern="1200" cap="none" spc="0" normalizeH="0" baseline="0" noProof="0" dirty="0" smtClean="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sym typeface="Wingdings"/>
                        </a:rPr>
                        <a:t></a:t>
                      </a:r>
                      <a:r>
                        <a:rPr kumimoji="0" lang="de-DE" sz="1400" b="0" i="1" u="none" strike="noStrike" kern="1200" cap="none" spc="0" normalizeH="0" baseline="0" noProof="0" dirty="0" smtClean="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rPr>
                        <a:t> unselbstständig erschienenes Werk)</a:t>
                      </a:r>
                      <a:endParaRPr kumimoji="0" lang="de-AT" sz="1400" b="0" i="0" u="none" strike="noStrike" kern="1200" cap="none" spc="0" normalizeH="0" baseline="0" noProof="0" dirty="0">
                        <a:ln>
                          <a:noFill/>
                        </a:ln>
                        <a:solidFill>
                          <a:prstClr val="black"/>
                        </a:solidFill>
                        <a:effectLst/>
                        <a:uLnTx/>
                        <a:uFillTx/>
                        <a:latin typeface="Cambria" panose="02040503050406030204" pitchFamily="18"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732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400" i="1" dirty="0" smtClean="0">
                          <a:effectLst/>
                          <a:latin typeface="Cambria"/>
                          <a:ea typeface="Times New Roman"/>
                          <a:cs typeface="Times New Roman"/>
                        </a:rPr>
                        <a:t>(ohne Hilfsmittel zu benutzen)</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732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400" i="1" dirty="0" smtClean="0">
                          <a:effectLst/>
                          <a:latin typeface="Cambria"/>
                          <a:ea typeface="Times New Roman"/>
                          <a:cs typeface="Times New Roman"/>
                        </a:rPr>
                        <a:t>(Band)</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56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Seite 7-69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38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Feuergesicht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5323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38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2"/>
          <p:cNvPicPr>
            <a:picLocks noChangeAspect="1" noChangeArrowheads="1"/>
          </p:cNvPicPr>
          <p:nvPr/>
        </p:nvPicPr>
        <p:blipFill>
          <a:blip r:embed="rId2"/>
          <a:srcRect/>
          <a:stretch>
            <a:fillRect/>
          </a:stretch>
        </p:blipFill>
        <p:spPr bwMode="auto">
          <a:xfrm>
            <a:off x="107950" y="1341438"/>
            <a:ext cx="2471738" cy="4608512"/>
          </a:xfrm>
          <a:prstGeom prst="rect">
            <a:avLst/>
          </a:prstGeom>
          <a:noFill/>
          <a:ln w="9525">
            <a:solidFill>
              <a:schemeClr val="tx1"/>
            </a:solidFill>
            <a:miter lim="800000"/>
            <a:headEnd/>
            <a:tailEnd/>
          </a:ln>
        </p:spPr>
      </p:pic>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D53E573-93CE-4A93-BAFD-50A2AA5EE6AF}" type="slidenum">
              <a:rPr lang="de-DE" sz="1200">
                <a:solidFill>
                  <a:schemeClr val="tx1">
                    <a:tint val="75000"/>
                  </a:schemeClr>
                </a:solidFill>
                <a:latin typeface="+mn-lt"/>
                <a:cs typeface="+mn-cs"/>
              </a:rPr>
              <a:pPr algn="r" fontAlgn="auto">
                <a:spcBef>
                  <a:spcPts val="0"/>
                </a:spcBef>
                <a:spcAft>
                  <a:spcPts val="0"/>
                </a:spcAft>
                <a:defRPr/>
              </a:pPr>
              <a:t>24</a:t>
            </a:fld>
            <a:endParaRPr lang="de-DE" sz="1200">
              <a:solidFill>
                <a:schemeClr val="tx1">
                  <a:tint val="75000"/>
                </a:schemeClr>
              </a:solidFill>
              <a:latin typeface="+mn-lt"/>
              <a:cs typeface="+mn-cs"/>
            </a:endParaRPr>
          </a:p>
        </p:txBody>
      </p:sp>
      <p:sp>
        <p:nvSpPr>
          <p:cNvPr id="31778"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geistiger Schöpfer, ohne übergeordn. Titel – Teil Forts.</a:t>
            </a:r>
          </a:p>
        </p:txBody>
      </p:sp>
      <p:sp>
        <p:nvSpPr>
          <p:cNvPr id="31779" name="Textfeld 1"/>
          <p:cNvSpPr txBox="1">
            <a:spLocks noChangeArrowheads="1"/>
          </p:cNvSpPr>
          <p:nvPr/>
        </p:nvSpPr>
        <p:spPr bwMode="auto">
          <a:xfrm>
            <a:off x="684213" y="908050"/>
            <a:ext cx="1293812" cy="366713"/>
          </a:xfrm>
          <a:prstGeom prst="rect">
            <a:avLst/>
          </a:prstGeom>
          <a:solidFill>
            <a:schemeClr val="bg1"/>
          </a:solidFill>
          <a:ln w="9525">
            <a:noFill/>
            <a:miter lim="800000"/>
            <a:headEnd/>
            <a:tailEnd/>
          </a:ln>
        </p:spPr>
        <p:txBody>
          <a:bodyPr>
            <a:spAutoFit/>
          </a:bodyPr>
          <a:lstStyle/>
          <a:p>
            <a:r>
              <a:rPr lang="de-DE">
                <a:latin typeface="Verdana" pitchFamily="34" charset="0"/>
              </a:rPr>
              <a:t>Beispiel 2</a:t>
            </a:r>
          </a:p>
        </p:txBody>
      </p:sp>
      <p:sp>
        <p:nvSpPr>
          <p:cNvPr id="31780" name="Textplatzhalter 2"/>
          <p:cNvSpPr>
            <a:spLocks/>
          </p:cNvSpPr>
          <p:nvPr/>
        </p:nvSpPr>
        <p:spPr bwMode="auto">
          <a:xfrm>
            <a:off x="323850" y="5949950"/>
            <a:ext cx="8496300" cy="647700"/>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ISBD-Beschreibung von 27.1. gesetzt.</a:t>
            </a:r>
          </a:p>
        </p:txBody>
      </p:sp>
      <p:sp>
        <p:nvSpPr>
          <p:cNvPr id="31781" name="Textfeld 7"/>
          <p:cNvSpPr txBox="1">
            <a:spLocks noChangeArrowheads="1"/>
          </p:cNvSpPr>
          <p:nvPr/>
        </p:nvSpPr>
        <p:spPr bwMode="auto">
          <a:xfrm>
            <a:off x="179388" y="3644900"/>
            <a:ext cx="2232025" cy="925513"/>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graphicFrame>
        <p:nvGraphicFramePr>
          <p:cNvPr id="12" name="Group 39"/>
          <p:cNvGraphicFramePr>
            <a:graphicFrameLocks noGrp="1"/>
          </p:cNvGraphicFramePr>
          <p:nvPr>
            <p:extLst>
              <p:ext uri="{D42A27DB-BD31-4B8C-83A1-F6EECF244321}">
                <p14:modId xmlns:p14="http://schemas.microsoft.com/office/powerpoint/2010/main" val="3537636919"/>
              </p:ext>
            </p:extLst>
          </p:nvPr>
        </p:nvGraphicFramePr>
        <p:xfrm>
          <a:off x="2771801" y="476251"/>
          <a:ext cx="6264250" cy="5594970"/>
        </p:xfrm>
        <a:graphic>
          <a:graphicData uri="http://schemas.openxmlformats.org/drawingml/2006/table">
            <a:tbl>
              <a:tblPr/>
              <a:tblGrid>
                <a:gridCol w="905263"/>
                <a:gridCol w="750920"/>
                <a:gridCol w="2160240"/>
                <a:gridCol w="2447827"/>
              </a:tblGrid>
              <a:tr h="31456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4368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$p </a:t>
                      </a:r>
                      <a:r>
                        <a:rPr kumimoji="0" lang="de-AT" sz="1600" b="0" i="0" u="none" strike="noStrike" cap="none" normalizeH="0" baseline="0" dirty="0" err="1" smtClean="0">
                          <a:ln>
                            <a:noFill/>
                          </a:ln>
                          <a:solidFill>
                            <a:schemeClr val="bg1">
                              <a:lumMod val="50000"/>
                            </a:schemeClr>
                          </a:solidFill>
                          <a:effectLst/>
                          <a:latin typeface="Verdana" pitchFamily="34" charset="0"/>
                          <a:cs typeface="Arial" charset="0"/>
                        </a:rPr>
                        <a:t>Mayenburg</a:t>
                      </a: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 Marius von</a:t>
                      </a:r>
                      <a:b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$d 1972-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chemeClr val="bg1">
                              <a:lumMod val="50000"/>
                            </a:schemeClr>
                          </a:solidFill>
                          <a:effectLst/>
                          <a:latin typeface="Verdana" pitchFamily="34" charset="0"/>
                          <a:cs typeface="Arial" charset="0"/>
                        </a:rPr>
                        <a:t>$t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15087">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rPr>
                        <a:t> Mayenburg, Marius von</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rPr>
                        <a:t> 1972</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9869">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a:solidFill>
                            <a:srgbClr val="808080"/>
                          </a:solidFill>
                          <a:effectLst/>
                          <a:latin typeface="Verdana"/>
                          <a:ea typeface="SimSun"/>
                          <a:cs typeface="Arial"/>
                        </a:rPr>
                        <a:t>$4 </a:t>
                      </a:r>
                      <a:r>
                        <a:rPr lang="de-DE" sz="1600" dirty="0" err="1">
                          <a:solidFill>
                            <a:srgbClr val="808080"/>
                          </a:solidFill>
                          <a:effectLst/>
                          <a:latin typeface="Verdana"/>
                          <a:ea typeface="SimSun"/>
                          <a:cs typeface="Arial"/>
                        </a:rPr>
                        <a:t>aut</a:t>
                      </a:r>
                      <a:r>
                        <a:rPr lang="de-DE" sz="1600" dirty="0">
                          <a:solidFill>
                            <a:srgbClr val="808080"/>
                          </a:solidFill>
                          <a:effectLst/>
                          <a:latin typeface="Verdana"/>
                          <a:ea typeface="SimSun"/>
                          <a:cs typeface="Arial"/>
                        </a:rPr>
                        <a:t> </a:t>
                      </a:r>
                      <a:r>
                        <a:rPr lang="de-DE" sz="1600" i="1" dirty="0">
                          <a:solidFill>
                            <a:srgbClr val="808080"/>
                          </a:solidFill>
                          <a:effectLst/>
                          <a:latin typeface="Verdana"/>
                          <a:ea typeface="SimSun"/>
                          <a:cs typeface="Arial"/>
                        </a:rPr>
                        <a:t>(Verfasser)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9820">
                <a:tc>
                  <a:txBody>
                    <a:bodyPr/>
                    <a:lstStyle/>
                    <a:p>
                      <a:pPr>
                        <a:spcAft>
                          <a:spcPts val="600"/>
                        </a:spcAft>
                      </a:pPr>
                      <a:r>
                        <a:rPr lang="de-DE" sz="1600" b="1" dirty="0">
                          <a:solidFill>
                            <a:srgbClr val="000000"/>
                          </a:solidFill>
                          <a:effectLst/>
                          <a:latin typeface="Verdana"/>
                          <a:ea typeface="SimSun"/>
                          <a:cs typeface="Arial"/>
                        </a:rPr>
                        <a:t>590</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Feuergesicht ; Parasiten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9820">
                <a:tc>
                  <a:txBody>
                    <a:bodyPr/>
                    <a:lstStyle/>
                    <a:p>
                      <a:pPr>
                        <a:spcAft>
                          <a:spcPts val="600"/>
                        </a:spcAft>
                      </a:pPr>
                      <a:r>
                        <a:rPr lang="de-DE" sz="1600" b="1">
                          <a:solidFill>
                            <a:srgbClr val="000000"/>
                          </a:solidFill>
                          <a:effectLst/>
                          <a:latin typeface="Verdana"/>
                          <a:ea typeface="SimSun"/>
                          <a:cs typeface="Arial"/>
                        </a:rPr>
                        <a:t>591</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rPr>
                        <a:t> Marius von Mayenburg</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9820">
                <a:tc>
                  <a:txBody>
                    <a:bodyPr/>
                    <a:lstStyle/>
                    <a:p>
                      <a:pPr>
                        <a:spcAft>
                          <a:spcPts val="600"/>
                        </a:spcAft>
                      </a:pPr>
                      <a:r>
                        <a:rPr lang="de-DE" sz="1600" b="1">
                          <a:solidFill>
                            <a:srgbClr val="000000"/>
                          </a:solidFill>
                          <a:effectLst/>
                          <a:latin typeface="Verdana"/>
                          <a:ea typeface="SimSun"/>
                          <a:cs typeface="Arial"/>
                        </a:rPr>
                        <a:t>594</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rPr>
                        <a:t> Frankfurt am Main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9820">
                <a:tc>
                  <a:txBody>
                    <a:bodyPr/>
                    <a:lstStyle/>
                    <a:p>
                      <a:pPr>
                        <a:spcAft>
                          <a:spcPts val="600"/>
                        </a:spcAft>
                      </a:pPr>
                      <a:r>
                        <a:rPr lang="de-DE" sz="1600" b="1" dirty="0">
                          <a:solidFill>
                            <a:srgbClr val="000000"/>
                          </a:solidFill>
                          <a:effectLst/>
                          <a:latin typeface="Verdana"/>
                          <a:ea typeface="SimSun"/>
                          <a:cs typeface="Arial"/>
                        </a:rPr>
                        <a:t>599c</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3-88661-224-4</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854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277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6578F7F-89BB-43AE-A512-42EB6C3FAD4B}"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3CFC27E-0A41-4BD6-A248-791E4A90F535}"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sp>
        <p:nvSpPr>
          <p:cNvPr id="3383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 Titel –</a:t>
            </a:r>
            <a:br>
              <a:rPr lang="de-DE" sz="2800" smtClean="0">
                <a:solidFill>
                  <a:srgbClr val="376092"/>
                </a:solidFill>
              </a:rPr>
            </a:br>
            <a:r>
              <a:rPr lang="de-DE" sz="2800" smtClean="0">
                <a:solidFill>
                  <a:srgbClr val="376092"/>
                </a:solidFill>
              </a:rPr>
              <a:t> umfassend</a:t>
            </a:r>
          </a:p>
        </p:txBody>
      </p:sp>
      <p:sp>
        <p:nvSpPr>
          <p:cNvPr id="3383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3835" name="Textfeld 7"/>
          <p:cNvSpPr txBox="1">
            <a:spLocks noChangeArrowheads="1"/>
          </p:cNvSpPr>
          <p:nvPr/>
        </p:nvSpPr>
        <p:spPr bwMode="auto">
          <a:xfrm>
            <a:off x="179388" y="5300663"/>
            <a:ext cx="2447925" cy="835025"/>
          </a:xfrm>
          <a:prstGeom prst="rect">
            <a:avLst/>
          </a:prstGeom>
          <a:solidFill>
            <a:schemeClr val="bg1"/>
          </a:solidFill>
          <a:ln w="9525">
            <a:solidFill>
              <a:schemeClr val="tx1"/>
            </a:solidFill>
            <a:miter lim="800000"/>
            <a:headEnd/>
            <a:tailEnd/>
          </a:ln>
        </p:spPr>
        <p:txBody>
          <a:bodyPr>
            <a:spAutoFit/>
          </a:bodyPr>
          <a:lstStyle/>
          <a:p>
            <a:r>
              <a:rPr lang="de-DE" sz="1600"/>
              <a:t>Enthält  2 Theater-stücke von Marius Mayenburg</a:t>
            </a:r>
          </a:p>
        </p:txBody>
      </p:sp>
      <p:pic>
        <p:nvPicPr>
          <p:cNvPr id="33836" name="Picture 35" descr="Marius-von-Mayenburg-Feuergesicht"/>
          <p:cNvPicPr>
            <a:picLocks noChangeAspect="1" noChangeArrowheads="1"/>
          </p:cNvPicPr>
          <p:nvPr/>
        </p:nvPicPr>
        <p:blipFill>
          <a:blip r:embed="rId2"/>
          <a:srcRect/>
          <a:stretch>
            <a:fillRect/>
          </a:stretch>
        </p:blipFill>
        <p:spPr bwMode="auto">
          <a:xfrm>
            <a:off x="250825" y="981075"/>
            <a:ext cx="2305050" cy="4233863"/>
          </a:xfrm>
          <a:prstGeom prst="rect">
            <a:avLst/>
          </a:prstGeom>
          <a:noFill/>
          <a:ln w="9525">
            <a:noFill/>
            <a:miter lim="800000"/>
            <a:headEnd/>
            <a:tailEnd/>
          </a:ln>
        </p:spPr>
      </p:pic>
      <p:graphicFrame>
        <p:nvGraphicFramePr>
          <p:cNvPr id="11" name="Group 77"/>
          <p:cNvGraphicFramePr>
            <a:graphicFrameLocks noGrp="1"/>
          </p:cNvGraphicFramePr>
          <p:nvPr>
            <p:extLst>
              <p:ext uri="{D42A27DB-BD31-4B8C-83A1-F6EECF244321}">
                <p14:modId xmlns:p14="http://schemas.microsoft.com/office/powerpoint/2010/main" val="1098591657"/>
              </p:ext>
            </p:extLst>
          </p:nvPr>
        </p:nvGraphicFramePr>
        <p:xfrm>
          <a:off x="3059832" y="887897"/>
          <a:ext cx="5903912" cy="4796792"/>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 (des 2. Teils)</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 (für beide Teile)</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zwei Stücke </a:t>
                      </a:r>
                      <a:endParaRPr kumimoji="0" lang="de-DE" sz="1600" b="0" i="0" u="none" strike="noStrike" cap="none" normalizeH="0" baseline="0" dirty="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 (für beide Teile)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419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Frankfurt am Main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2000" b="0" i="0" u="none" strike="noStrike" cap="none" normalizeH="0" baseline="0" dirty="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2.8.4</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rgbClr val="000000"/>
                          </a:solidFill>
                          <a:effectLst/>
                          <a:latin typeface="Verdana" pitchFamily="34" charset="0"/>
                          <a:cs typeface="Arial" charset="0"/>
                        </a:rPr>
                        <a:t>Verlag der Autoren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$c </a:t>
                      </a: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218AFA7-0A68-4956-AE30-E3CDD22E0DA1}"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sp>
        <p:nvSpPr>
          <p:cNvPr id="34857"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übergeordn.Titel –</a:t>
            </a:r>
            <a:br>
              <a:rPr lang="de-DE" sz="2800" smtClean="0">
                <a:solidFill>
                  <a:srgbClr val="376092"/>
                </a:solidFill>
              </a:rPr>
            </a:br>
            <a:r>
              <a:rPr lang="de-DE" sz="2800" smtClean="0">
                <a:solidFill>
                  <a:srgbClr val="376092"/>
                </a:solidFill>
              </a:rPr>
              <a:t> umfassend, Forts.</a:t>
            </a:r>
          </a:p>
        </p:txBody>
      </p:sp>
      <p:sp>
        <p:nvSpPr>
          <p:cNvPr id="3485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4859" name="Textfeld 7"/>
          <p:cNvSpPr txBox="1">
            <a:spLocks noChangeArrowheads="1"/>
          </p:cNvSpPr>
          <p:nvPr/>
        </p:nvSpPr>
        <p:spPr bwMode="auto">
          <a:xfrm rot="10799404" flipV="1">
            <a:off x="250825" y="5157788"/>
            <a:ext cx="2233613" cy="925512"/>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pic>
        <p:nvPicPr>
          <p:cNvPr id="34860" name="Picture 46" descr="Marius-von-Mayenburg-Feuergesicht"/>
          <p:cNvPicPr>
            <a:picLocks noChangeAspect="1" noChangeArrowheads="1"/>
          </p:cNvPicPr>
          <p:nvPr/>
        </p:nvPicPr>
        <p:blipFill>
          <a:blip r:embed="rId2"/>
          <a:srcRect/>
          <a:stretch>
            <a:fillRect/>
          </a:stretch>
        </p:blipFill>
        <p:spPr bwMode="auto">
          <a:xfrm>
            <a:off x="179388" y="1066800"/>
            <a:ext cx="2305050" cy="3730625"/>
          </a:xfrm>
          <a:prstGeom prst="rect">
            <a:avLst/>
          </a:prstGeom>
          <a:noFill/>
          <a:ln w="9525">
            <a:noFill/>
            <a:miter lim="800000"/>
            <a:headEnd/>
            <a:tailEnd/>
          </a:ln>
        </p:spPr>
      </p:pic>
      <p:graphicFrame>
        <p:nvGraphicFramePr>
          <p:cNvPr id="11" name="Group 73"/>
          <p:cNvGraphicFramePr>
            <a:graphicFrameLocks noGrp="1"/>
          </p:cNvGraphicFramePr>
          <p:nvPr>
            <p:extLst>
              <p:ext uri="{D42A27DB-BD31-4B8C-83A1-F6EECF244321}">
                <p14:modId xmlns:p14="http://schemas.microsoft.com/office/powerpoint/2010/main" val="3822679605"/>
              </p:ext>
            </p:extLst>
          </p:nvPr>
        </p:nvGraphicFramePr>
        <p:xfrm>
          <a:off x="2916238" y="908050"/>
          <a:ext cx="5903912" cy="4724401"/>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451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 der Reihe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Henschel Schauspiel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3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tx1"/>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2.13</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kern="1200" dirty="0" smtClean="0">
                          <a:solidFill>
                            <a:schemeClr val="tx1"/>
                          </a:solidFill>
                          <a:effectLst/>
                          <a:latin typeface="+mn-lt"/>
                          <a:ea typeface="+mn-ea"/>
                          <a:cs typeface="+mn-cs"/>
                        </a:rPr>
                        <a:t>m </a:t>
                      </a:r>
                      <a:r>
                        <a:rPr lang="de-DE" sz="1400" i="1" kern="1200" dirty="0" smtClean="0">
                          <a:solidFill>
                            <a:schemeClr val="tx1"/>
                          </a:solidFill>
                          <a:effectLst/>
                          <a:latin typeface="+mn-lt"/>
                          <a:ea typeface="+mn-ea"/>
                          <a:cs typeface="+mn-cs"/>
                        </a:rPr>
                        <a:t>(Einzelne Einheit)</a:t>
                      </a:r>
                      <a:endParaRPr kumimoji="0" lang="de-DE" sz="12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540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3-88661-224-4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400" i="1" dirty="0" smtClean="0">
                          <a:effectLst/>
                          <a:latin typeface="Cambria"/>
                          <a:ea typeface="Times New Roman"/>
                          <a:cs typeface="Times New Roman"/>
                        </a:rPr>
                        <a:t>(ohne Hilfsmittel zu benutzen)</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400" i="1" dirty="0" smtClean="0">
                          <a:effectLst/>
                          <a:latin typeface="Cambria"/>
                          <a:ea typeface="Times New Roman"/>
                          <a:cs typeface="Times New Roman"/>
                        </a:rPr>
                        <a:t>(</a:t>
                      </a:r>
                      <a:r>
                        <a:rPr lang="de-DE" sz="1400" i="1" dirty="0" smtClean="0">
                          <a:effectLst/>
                          <a:latin typeface="Cambria"/>
                          <a:ea typeface="SimSun"/>
                          <a:cs typeface="Times New Roman"/>
                        </a:rPr>
                        <a:t>Band)</a:t>
                      </a:r>
                      <a:endParaRPr kumimoji="0" lang="de-DE" sz="14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tx1"/>
                          </a:solidFill>
                          <a:effectLst/>
                          <a:latin typeface="Verdana" pitchFamily="34" charset="0"/>
                          <a:cs typeface="Arial" charset="0"/>
                        </a:rPr>
                        <a:t>433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3.4</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130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6.2.2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7271279-32FA-4566-8594-15749FD4AEF3}"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sp>
        <p:nvSpPr>
          <p:cNvPr id="35877" name="Titel 1"/>
          <p:cNvSpPr>
            <a:spLocks noGrp="1"/>
          </p:cNvSpPr>
          <p:nvPr>
            <p:ph type="title" idx="4294967295"/>
          </p:nvPr>
        </p:nvSpPr>
        <p:spPr>
          <a:xfrm>
            <a:off x="0" y="188913"/>
            <a:ext cx="8858250" cy="508000"/>
          </a:xfrm>
        </p:spPr>
        <p:txBody>
          <a:bodyPr/>
          <a:lstStyle/>
          <a:p>
            <a:pPr eaLnBrk="1" hangingPunct="1"/>
            <a:r>
              <a:rPr lang="de-DE" sz="2800" smtClean="0">
                <a:solidFill>
                  <a:srgbClr val="376092"/>
                </a:solidFill>
              </a:rPr>
              <a:t>Ein geistiger Schöpfer, ohne übergeordneten Titel –umfassend, Forts.</a:t>
            </a:r>
          </a:p>
        </p:txBody>
      </p:sp>
      <p:sp>
        <p:nvSpPr>
          <p:cNvPr id="3587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5879" name="Rectangle 52"/>
          <p:cNvSpPr>
            <a:spLocks noChangeArrowheads="1"/>
          </p:cNvSpPr>
          <p:nvPr/>
        </p:nvSpPr>
        <p:spPr bwMode="auto">
          <a:xfrm>
            <a:off x="250825" y="5348288"/>
            <a:ext cx="8569325" cy="942975"/>
          </a:xfrm>
          <a:prstGeom prst="rect">
            <a:avLst/>
          </a:prstGeom>
          <a:noFill/>
          <a:ln w="9525">
            <a:noFill/>
            <a:miter lim="800000"/>
            <a:headEnd/>
            <a:tailEnd/>
          </a:ln>
        </p:spPr>
        <p:txBody>
          <a:bodyPr anchor="ctr">
            <a:spAutoFit/>
          </a:bodyPr>
          <a:lstStyle/>
          <a:p>
            <a:r>
              <a:rPr lang="de-DE" altLang="zh-CN" sz="1400">
                <a:latin typeface="Verdana" pitchFamily="34" charset="0"/>
              </a:rPr>
              <a:t>6.2.2. und 17.8. sind hier nur illustrierend angebenen, die Erfassung erfolgt innerhalb der hierarchischen Beschreibung in der analytischen Beschreibung des jeweiligen Teils. In einer rein umfassenden Beschreibung sind alle bevorzugten Werktitel gemäß 6.2.2.(10.3) anzu-geben, sowie das erste oder überwiegende in der Manifestation verkörperte Werk nach 17.8. </a:t>
            </a:r>
          </a:p>
        </p:txBody>
      </p:sp>
      <p:pic>
        <p:nvPicPr>
          <p:cNvPr id="35880" name="Picture 47"/>
          <p:cNvPicPr>
            <a:picLocks noChangeAspect="1" noChangeArrowheads="1"/>
          </p:cNvPicPr>
          <p:nvPr/>
        </p:nvPicPr>
        <p:blipFill>
          <a:blip r:embed="rId2"/>
          <a:srcRect/>
          <a:stretch>
            <a:fillRect/>
          </a:stretch>
        </p:blipFill>
        <p:spPr bwMode="auto">
          <a:xfrm>
            <a:off x="179388" y="1412875"/>
            <a:ext cx="2232025" cy="3816350"/>
          </a:xfrm>
          <a:prstGeom prst="rect">
            <a:avLst/>
          </a:prstGeom>
          <a:noFill/>
          <a:ln w="9525">
            <a:solidFill>
              <a:schemeClr val="tx1"/>
            </a:solidFill>
            <a:miter lim="800000"/>
            <a:headEnd/>
            <a:tailEnd/>
          </a:ln>
        </p:spPr>
      </p:pic>
      <p:sp>
        <p:nvSpPr>
          <p:cNvPr id="35881" name="Textfeld 7"/>
          <p:cNvSpPr txBox="1">
            <a:spLocks noChangeArrowheads="1"/>
          </p:cNvSpPr>
          <p:nvPr/>
        </p:nvSpPr>
        <p:spPr bwMode="auto">
          <a:xfrm>
            <a:off x="250825" y="3573463"/>
            <a:ext cx="2089150" cy="649287"/>
          </a:xfrm>
          <a:prstGeom prst="rect">
            <a:avLst/>
          </a:prstGeom>
          <a:solidFill>
            <a:schemeClr val="bg1"/>
          </a:solidFill>
          <a:ln w="9525">
            <a:solidFill>
              <a:schemeClr val="tx1"/>
            </a:solidFill>
            <a:miter lim="800000"/>
            <a:headEnd/>
            <a:tailEnd/>
          </a:ln>
        </p:spPr>
        <p:txBody>
          <a:bodyPr>
            <a:spAutoFit/>
          </a:bodyPr>
          <a:lstStyle/>
          <a:p>
            <a:r>
              <a:rPr lang="de-DE" sz="1200">
                <a:latin typeface="Verdana" pitchFamily="34" charset="0"/>
              </a:rPr>
              <a:t>Enthält  2 Theater-stücke von Marius Mayenburg</a:t>
            </a:r>
          </a:p>
        </p:txBody>
      </p:sp>
      <p:graphicFrame>
        <p:nvGraphicFramePr>
          <p:cNvPr id="12" name="Group 62"/>
          <p:cNvGraphicFramePr>
            <a:graphicFrameLocks noGrp="1"/>
          </p:cNvGraphicFramePr>
          <p:nvPr>
            <p:extLst>
              <p:ext uri="{D42A27DB-BD31-4B8C-83A1-F6EECF244321}">
                <p14:modId xmlns:p14="http://schemas.microsoft.com/office/powerpoint/2010/main" val="3906151350"/>
              </p:ext>
            </p:extLst>
          </p:nvPr>
        </p:nvGraphicFramePr>
        <p:xfrm>
          <a:off x="2555875" y="836712"/>
          <a:ext cx="6588125" cy="4423492"/>
        </p:xfrm>
        <a:graphic>
          <a:graphicData uri="http://schemas.openxmlformats.org/drawingml/2006/table">
            <a:tbl>
              <a:tblPr/>
              <a:tblGrid>
                <a:gridCol w="863997"/>
                <a:gridCol w="720080"/>
                <a:gridCol w="2520973"/>
                <a:gridCol w="2483075"/>
              </a:tblGrid>
              <a:tr h="3828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4146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5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Cambria" panose="02040503050406030204" pitchFamily="18"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2837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4053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303t=</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=100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Mayenburg</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Marius von</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 1972-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6049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$p</a:t>
                      </a:r>
                      <a:r>
                        <a:rPr lang="de-DE" sz="1600" dirty="0">
                          <a:effectLst/>
                          <a:latin typeface="Verdana"/>
                          <a:ea typeface="SimSun"/>
                        </a:rPr>
                        <a:t> </a:t>
                      </a:r>
                      <a:r>
                        <a:rPr lang="de-DE" sz="1600" dirty="0" err="1">
                          <a:effectLst/>
                          <a:latin typeface="Verdana"/>
                          <a:ea typeface="SimSun"/>
                        </a:rPr>
                        <a:t>Mayenburg</a:t>
                      </a:r>
                      <a:r>
                        <a:rPr lang="de-DE" sz="1600" dirty="0">
                          <a:effectLst/>
                          <a:latin typeface="Verdana"/>
                          <a:ea typeface="SimSun"/>
                        </a:rPr>
                        <a:t>, Marius von</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$d</a:t>
                      </a:r>
                      <a:r>
                        <a:rPr lang="de-DE" sz="1600" dirty="0">
                          <a:effectLst/>
                          <a:latin typeface="Verdana"/>
                          <a:ea typeface="SimSun"/>
                        </a:rPr>
                        <a:t> 1972-</a:t>
                      </a:r>
                      <a:endParaRPr lang="de-AT" sz="1600" dirty="0">
                        <a:effectLst/>
                        <a:latin typeface="Times New Roman"/>
                        <a:ea typeface="SimSun"/>
                      </a:endParaRPr>
                    </a:p>
                    <a:p>
                      <a:pPr>
                        <a:spcAft>
                          <a:spcPts val="0"/>
                        </a:spcAft>
                      </a:pPr>
                      <a:r>
                        <a:rPr lang="de-AT" sz="1600" dirty="0">
                          <a:solidFill>
                            <a:srgbClr val="FF0000"/>
                          </a:solidFill>
                          <a:effectLst/>
                          <a:latin typeface="Verdana"/>
                          <a:ea typeface="Times New Roman"/>
                        </a:rPr>
                        <a:t>$9 </a:t>
                      </a:r>
                      <a:r>
                        <a:rPr lang="de-AT" sz="1600" i="1" dirty="0">
                          <a:effectLst/>
                          <a:latin typeface="Verdana"/>
                          <a:ea typeface="Times New Roman"/>
                        </a:rPr>
                        <a:t>GND-IDN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2926">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808080"/>
                          </a:solidFill>
                          <a:effectLst/>
                          <a:latin typeface="Verdana"/>
                          <a:ea typeface="SimSun"/>
                          <a:cs typeface="Arial"/>
                        </a:rPr>
                        <a:t>$4 </a:t>
                      </a:r>
                      <a:r>
                        <a:rPr lang="de-DE" sz="1600" dirty="0" err="1">
                          <a:solidFill>
                            <a:srgbClr val="808080"/>
                          </a:solidFill>
                          <a:effectLst/>
                          <a:latin typeface="Verdana"/>
                          <a:ea typeface="SimSun"/>
                          <a:cs typeface="Arial"/>
                        </a:rPr>
                        <a:t>aut</a:t>
                      </a:r>
                      <a:r>
                        <a:rPr lang="de-DE" sz="1600" dirty="0">
                          <a:solidFill>
                            <a:srgbClr val="808080"/>
                          </a:solidFill>
                          <a:effectLst/>
                          <a:latin typeface="Verdana"/>
                          <a:ea typeface="SimSun"/>
                          <a:cs typeface="Arial"/>
                        </a:rPr>
                        <a:t> </a:t>
                      </a:r>
                      <a:r>
                        <a:rPr lang="de-DE" sz="1400" i="1" dirty="0">
                          <a:solidFill>
                            <a:srgbClr val="808080"/>
                          </a:solidFill>
                          <a:effectLst/>
                          <a:latin typeface="Cambria" panose="02040503050406030204" pitchFamily="18" charset="0"/>
                          <a:ea typeface="SimSun"/>
                          <a:cs typeface="Arial"/>
                        </a:rPr>
                        <a:t>(Verfasser)</a:t>
                      </a:r>
                      <a:endParaRPr lang="de-AT" sz="1600" dirty="0">
                        <a:effectLst/>
                        <a:latin typeface="Cambria" panose="02040503050406030204" pitchFamily="18" charset="0"/>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28</a:t>
            </a:fld>
            <a:endParaRPr lang="de-DE"/>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mit übergeordnetem Titel</a:t>
            </a:r>
            <a:br>
              <a:rPr lang="de-DE" sz="2800" smtClean="0">
                <a:solidFill>
                  <a:srgbClr val="376092"/>
                </a:solidFill>
              </a:rPr>
            </a:br>
            <a:endParaRPr lang="de-DE" sz="2800" smtClean="0">
              <a:solidFill>
                <a:srgbClr val="376092"/>
              </a:solidFill>
            </a:endParaRPr>
          </a:p>
        </p:txBody>
      </p:sp>
      <p:sp>
        <p:nvSpPr>
          <p:cNvPr id="36866"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buFont typeface="Arial" charset="0"/>
              <a:buNone/>
            </a:pPr>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C4CB8DB-F02E-41BE-8008-FCDB8C30C6BD}"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29</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3" name="Foliennummernplatzhalter 2"/>
          <p:cNvSpPr>
            <a:spLocks noGrp="1"/>
          </p:cNvSpPr>
          <p:nvPr>
            <p:ph type="sldNum" sz="quarter" idx="15"/>
          </p:nvPr>
        </p:nvSpPr>
        <p:spPr/>
        <p:txBody>
          <a:bodyPr/>
          <a:lstStyle/>
          <a:p>
            <a:pPr>
              <a:defRPr/>
            </a:pPr>
            <a:fld id="{F8187B05-3643-40B3-81D9-9112597D2EFD}" type="slidenum">
              <a:rPr lang="de-DE" smtClean="0"/>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ohne übergeordneten Titel</a:t>
            </a:r>
          </a:p>
        </p:txBody>
      </p:sp>
      <p:sp>
        <p:nvSpPr>
          <p:cNvPr id="3789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E248DE8-4C6F-444D-B364-DDCD54637025}"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30</a:t>
            </a:fld>
            <a:endParaRPr lang="de-D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Teile von fortlaufenden Zusammenstellungen</a:t>
            </a:r>
          </a:p>
        </p:txBody>
      </p:sp>
      <p:sp>
        <p:nvSpPr>
          <p:cNvPr id="3891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z="2400" smtClean="0"/>
              <a:t>Aufsätze in Zeitschriften / Zeitschriftenheften</a:t>
            </a:r>
          </a:p>
          <a:p>
            <a:pPr lvl="1" eaLnBrk="1" hangingPunct="1"/>
            <a:r>
              <a:rPr lang="de-DE" sz="2400" smtClean="0"/>
              <a:t>Rezensionen in Zeitschriften / Zeitschriftenheften</a:t>
            </a:r>
          </a:p>
          <a:p>
            <a:pPr marL="0" indent="0" eaLnBrk="1" hangingPunct="1">
              <a:buFont typeface="Arial" charset="0"/>
              <a:buNone/>
            </a:pPr>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E3B9BA4-F076-4FB1-87AF-FE26BC2206D2}"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31</a:t>
            </a:fld>
            <a:endParaRPr lang="de-D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eines Aufsatzes in einer Zeitschrift</a:t>
            </a:r>
          </a:p>
        </p:txBody>
      </p:sp>
      <p:sp>
        <p:nvSpPr>
          <p:cNvPr id="39938"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zwei Folien veranschaulichen die analytische Beschreibung eines Aufsatzes</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D23DB16-0DE4-4C1F-8016-F091F03E4882}"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32</a:t>
            </a:fld>
            <a:endParaRPr lang="de-DE"/>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0201389-E5E4-4D80-B1A3-F37FE5486A46}"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sp>
        <p:nvSpPr>
          <p:cNvPr id="4101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Beschreibung eines Aufsatzes in einer Zeitschrift</a:t>
            </a:r>
          </a:p>
        </p:txBody>
      </p:sp>
      <p:sp>
        <p:nvSpPr>
          <p:cNvPr id="4101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1015" name="Textfeld 7"/>
          <p:cNvSpPr txBox="1">
            <a:spLocks noChangeArrowheads="1"/>
          </p:cNvSpPr>
          <p:nvPr/>
        </p:nvSpPr>
        <p:spPr bwMode="auto">
          <a:xfrm rot="10800000" flipV="1">
            <a:off x="250825" y="5300663"/>
            <a:ext cx="2593975"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1016" name="Picture 58" descr="Schönheit-der-Leere"/>
          <p:cNvPicPr>
            <a:picLocks noChangeAspect="1" noChangeArrowheads="1"/>
          </p:cNvPicPr>
          <p:nvPr/>
        </p:nvPicPr>
        <p:blipFill>
          <a:blip r:embed="rId2"/>
          <a:srcRect/>
          <a:stretch>
            <a:fillRect/>
          </a:stretch>
        </p:blipFill>
        <p:spPr bwMode="auto">
          <a:xfrm>
            <a:off x="250825" y="1412875"/>
            <a:ext cx="2520950" cy="3816350"/>
          </a:xfrm>
          <a:prstGeom prst="rect">
            <a:avLst/>
          </a:prstGeom>
          <a:noFill/>
          <a:ln w="9525">
            <a:noFill/>
            <a:miter lim="800000"/>
            <a:headEnd/>
            <a:tailEnd/>
          </a:ln>
        </p:spPr>
      </p:pic>
      <p:graphicFrame>
        <p:nvGraphicFramePr>
          <p:cNvPr id="11" name="Group 59"/>
          <p:cNvGraphicFramePr>
            <a:graphicFrameLocks noGrp="1"/>
          </p:cNvGraphicFramePr>
          <p:nvPr>
            <p:extLst>
              <p:ext uri="{D42A27DB-BD31-4B8C-83A1-F6EECF244321}">
                <p14:modId xmlns:p14="http://schemas.microsoft.com/office/powerpoint/2010/main" val="2293964859"/>
              </p:ext>
            </p:extLst>
          </p:nvPr>
        </p:nvGraphicFramePr>
        <p:xfrm>
          <a:off x="3059113" y="476251"/>
          <a:ext cx="5903912" cy="6232361"/>
        </p:xfrm>
        <a:graphic>
          <a:graphicData uri="http://schemas.openxmlformats.org/drawingml/2006/table">
            <a:tbl>
              <a:tblPr/>
              <a:tblGrid>
                <a:gridCol w="864815"/>
                <a:gridCol w="792088"/>
                <a:gridCol w="2016224"/>
                <a:gridCol w="2230785"/>
              </a:tblGrid>
              <a:tr h="312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5359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AT" sz="1600" b="0" i="0" u="none" strike="noStrike" cap="none" normalizeH="0" baseline="0" dirty="0" smtClean="0">
                          <a:ln>
                            <a:noFill/>
                          </a:ln>
                          <a:solidFill>
                            <a:srgbClr val="FF0000"/>
                          </a:solidFill>
                          <a:effectLst/>
                          <a:latin typeface="Verdana" pitchFamily="34" charset="0"/>
                          <a:cs typeface="Arial" charset="0"/>
                        </a:rPr>
                        <a:t>&lt;&lt;</a:t>
                      </a:r>
                      <a:r>
                        <a:rPr kumimoji="0" lang="de-AT" sz="1600" b="0" i="0" u="none" strike="noStrike" cap="none" normalizeH="0" baseline="0" dirty="0" smtClean="0">
                          <a:ln>
                            <a:noFill/>
                          </a:ln>
                          <a:solidFill>
                            <a:srgbClr val="000000"/>
                          </a:solidFill>
                          <a:effectLst/>
                          <a:latin typeface="Verdana" pitchFamily="34" charset="0"/>
                          <a:cs typeface="Arial" charset="0"/>
                        </a:rPr>
                        <a:t>Die</a:t>
                      </a:r>
                      <a:r>
                        <a:rPr kumimoji="0" lang="de-AT" sz="1600" b="0" i="0" u="none" strike="noStrike" cap="none" normalizeH="0" baseline="0" dirty="0" smtClean="0">
                          <a:ln>
                            <a:noFill/>
                          </a:ln>
                          <a:solidFill>
                            <a:srgbClr val="FF0000"/>
                          </a:solidFill>
                          <a:effectLst/>
                          <a:latin typeface="Verdana" pitchFamily="34" charset="0"/>
                          <a:cs typeface="Arial" charset="0"/>
                        </a:rPr>
                        <a:t>&gt;&gt;</a:t>
                      </a:r>
                      <a:r>
                        <a:rPr kumimoji="0" lang="de-AT" sz="1600" b="0" i="0" u="none" strike="noStrike" cap="none" normalizeH="0" baseline="0" dirty="0" smtClean="0">
                          <a:ln>
                            <a:noFill/>
                          </a:ln>
                          <a:solidFill>
                            <a:srgbClr val="000000"/>
                          </a:solidFill>
                          <a:effectLst/>
                          <a:latin typeface="Verdana" pitchFamily="34" charset="0"/>
                          <a:cs typeface="Arial" charset="0"/>
                        </a:rPr>
                        <a:t> Schönheit der Leere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30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perspektivische Brechungen in Adalbert Stifters</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chemeClr val="tx1"/>
                          </a:solidFill>
                          <a:effectLst/>
                          <a:latin typeface="Verdana" pitchFamily="34" charset="0"/>
                          <a:cs typeface="Arial" charset="0"/>
                        </a:rPr>
                        <a:t>″</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B</a:t>
                      </a:r>
                      <a:r>
                        <a:rPr kumimoji="0" lang="de-DE" sz="1600" b="0" i="0" u="none" strike="noStrike" cap="none" normalizeH="0" baseline="0" dirty="0" smtClean="0">
                          <a:ln>
                            <a:noFill/>
                          </a:ln>
                          <a:solidFill>
                            <a:srgbClr val="000000"/>
                          </a:solidFill>
                          <a:effectLst/>
                          <a:latin typeface="Verdana" pitchFamily="34" charset="0"/>
                          <a:cs typeface="Arial" charset="0"/>
                        </a:rPr>
                        <a:t>ergkristall</a:t>
                      </a:r>
                      <a:r>
                        <a:rPr kumimoji="0" lang="de-DE" sz="1600" b="0" i="0" u="none" strike="noStrike" cap="none" normalizeH="0" baseline="0" dirty="0" smtClean="0">
                          <a:ln>
                            <a:noFill/>
                          </a:ln>
                          <a:solidFill>
                            <a:schemeClr val="tx1"/>
                          </a:solidFill>
                          <a:effectLst/>
                          <a:latin typeface="Verdana" pitchFamily="34" charset="0"/>
                          <a:cs typeface="Arial" charset="0"/>
                        </a:rPr>
                        <a:t>″</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rPr>
                        <a:t> </a:t>
                      </a:r>
                      <a:endParaRPr kumimoji="0" lang="de-DE" sz="1600" b="0" i="0" u="none" strike="noStrike" cap="none" normalizeH="0" baseline="0" dirty="0" smtClean="0">
                        <a:ln>
                          <a:noFill/>
                        </a:ln>
                        <a:solidFill>
                          <a:schemeClr val="tx1"/>
                        </a:solidFill>
                        <a:effectLst/>
                        <a:latin typeface="Verdana" pitchFamily="34" charset="0"/>
                        <a:ea typeface="宋体"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5359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von Birthe Hoffmann (Kopenhagen)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1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6725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smtClean="0">
                          <a:effectLst/>
                          <a:latin typeface="Verdana"/>
                          <a:ea typeface="SimSun"/>
                        </a:rPr>
                        <a:t>a </a:t>
                      </a:r>
                      <a:r>
                        <a:rPr lang="de-DE" sz="1600" i="1" dirty="0" smtClean="0">
                          <a:effectLst/>
                          <a:latin typeface="Cambria"/>
                          <a:ea typeface="SimSun"/>
                        </a:rPr>
                        <a:t>(Einzelne Einheit </a:t>
                      </a:r>
                      <a:r>
                        <a:rPr lang="de-DE" sz="1600" i="1" dirty="0" smtClean="0">
                          <a:effectLst/>
                          <a:latin typeface="Cambria"/>
                          <a:ea typeface="SimSun"/>
                          <a:sym typeface="Wingdings"/>
                        </a:rPr>
                        <a:t></a:t>
                      </a:r>
                      <a:r>
                        <a:rPr lang="de-DE" sz="1600" i="1" dirty="0" smtClean="0">
                          <a:effectLst/>
                          <a:latin typeface="Cambria"/>
                          <a:ea typeface="SimSun"/>
                        </a:rPr>
                        <a:t> unselbstständig erschienenes Werk)</a:t>
                      </a:r>
                      <a:endParaRPr lang="de-AT" sz="2400" dirty="0">
                        <a:effectLst/>
                        <a:latin typeface="Times New Roman"/>
                        <a:ea typeface="SimSun"/>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089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089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600" i="1" dirty="0" smtClean="0">
                          <a:effectLst/>
                          <a:latin typeface="Cambria"/>
                          <a:ea typeface="Times New Roman"/>
                          <a:cs typeface="Times New Roman"/>
                        </a:rPr>
                        <a:t>(</a:t>
                      </a:r>
                      <a:r>
                        <a:rPr lang="de-DE" sz="1600" i="1" dirty="0" smtClean="0">
                          <a:effectLst/>
                          <a:latin typeface="Cambria"/>
                          <a:ea typeface="SimSun"/>
                          <a:cs typeface="Times New Roman"/>
                        </a:rPr>
                        <a:t>Band)</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50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Seite 153-185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5359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chemeClr val="bg1">
                              <a:lumMod val="50000"/>
                            </a:schemeClr>
                          </a:solidFill>
                          <a:effectLst/>
                          <a:latin typeface="Verdana" pitchFamily="34" charset="0"/>
                          <a:cs typeface="Arial" charset="0"/>
                        </a:rPr>
                        <a:t>$a &lt;&lt;Die&gt;&gt; </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Schönheit der Leere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0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txt</a:t>
                      </a:r>
                      <a:r>
                        <a:rPr lang="de-DE" sz="1600" dirty="0" smtClean="0">
                          <a:effectLst/>
                          <a:latin typeface="Verdana"/>
                          <a:ea typeface="SimSun"/>
                          <a:cs typeface="Times New Roman"/>
                        </a:rPr>
                        <a:t> </a:t>
                      </a:r>
                      <a:r>
                        <a:rPr lang="de-DE" sz="1600" i="1" dirty="0" smtClean="0">
                          <a:effectLst/>
                          <a:latin typeface="Cambria"/>
                          <a:ea typeface="SimSun"/>
                          <a:cs typeface="Times New Roman"/>
                        </a:rPr>
                        <a:t>(Text)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AB0540F-9EC8-464A-B33C-0F72CAB57541}"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sp>
        <p:nvSpPr>
          <p:cNvPr id="42021"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eines Aufsatzes in einer Zeitschrift, Forts.</a:t>
            </a:r>
          </a:p>
        </p:txBody>
      </p:sp>
      <p:sp>
        <p:nvSpPr>
          <p:cNvPr id="4202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2023" name="Textfeld 7"/>
          <p:cNvSpPr txBox="1">
            <a:spLocks noChangeArrowheads="1"/>
          </p:cNvSpPr>
          <p:nvPr/>
        </p:nvSpPr>
        <p:spPr bwMode="auto">
          <a:xfrm rot="10800000" flipV="1">
            <a:off x="176213" y="5373688"/>
            <a:ext cx="2743200"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2024" name="Picture 43" descr="Schönheit-der-Leere"/>
          <p:cNvPicPr>
            <a:picLocks noChangeAspect="1" noChangeArrowheads="1"/>
          </p:cNvPicPr>
          <p:nvPr/>
        </p:nvPicPr>
        <p:blipFill>
          <a:blip r:embed="rId2"/>
          <a:srcRect/>
          <a:stretch>
            <a:fillRect/>
          </a:stretch>
        </p:blipFill>
        <p:spPr bwMode="auto">
          <a:xfrm>
            <a:off x="179388" y="1412875"/>
            <a:ext cx="2592387" cy="3816350"/>
          </a:xfrm>
          <a:prstGeom prst="rect">
            <a:avLst/>
          </a:prstGeom>
          <a:noFill/>
          <a:ln w="9525">
            <a:noFill/>
            <a:miter lim="800000"/>
            <a:headEnd/>
            <a:tailEnd/>
          </a:ln>
        </p:spPr>
      </p:pic>
      <p:graphicFrame>
        <p:nvGraphicFramePr>
          <p:cNvPr id="11" name="Group 42"/>
          <p:cNvGraphicFramePr>
            <a:graphicFrameLocks noGrp="1"/>
          </p:cNvGraphicFramePr>
          <p:nvPr>
            <p:extLst>
              <p:ext uri="{D42A27DB-BD31-4B8C-83A1-F6EECF244321}">
                <p14:modId xmlns:p14="http://schemas.microsoft.com/office/powerpoint/2010/main" val="820980508"/>
              </p:ext>
            </p:extLst>
          </p:nvPr>
        </p:nvGraphicFramePr>
        <p:xfrm>
          <a:off x="2940349" y="906974"/>
          <a:ext cx="6084888" cy="5652576"/>
        </p:xfrm>
        <a:graphic>
          <a:graphicData uri="http://schemas.openxmlformats.org/drawingml/2006/table">
            <a:tbl>
              <a:tblPr/>
              <a:tblGrid>
                <a:gridCol w="878777"/>
                <a:gridCol w="878777"/>
                <a:gridCol w="1987581"/>
                <a:gridCol w="2339753"/>
              </a:tblGrid>
              <a:tr h="328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2861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FF0000"/>
                          </a:solidFill>
                          <a:effectLst/>
                          <a:latin typeface="Verdana" pitchFamily="34" charset="0"/>
                          <a:cs typeface="Arial" charset="0"/>
                        </a:rPr>
                        <a:t>$a </a:t>
                      </a:r>
                      <a:r>
                        <a:rPr kumimoji="0" lang="de-DE" sz="16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3637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Hoffmann, Birthe</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 &lt;&lt;Die&gt;&gt;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34483">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Hoffmann, Birthe </a:t>
                      </a:r>
                      <a:br>
                        <a:rPr kumimoji="0" lang="de-DE" sz="1600" b="0" i="0" u="none" strike="noStrike" cap="none" normalizeH="0" baseline="0" dirty="0" smtClean="0">
                          <a:ln>
                            <a:noFill/>
                          </a:ln>
                          <a:solidFill>
                            <a:srgbClr val="000000"/>
                          </a:solidFill>
                          <a:effectLst/>
                          <a:latin typeface="Verdana" pitchFamily="34" charset="0"/>
                          <a:cs typeface="Arial" charset="0"/>
                        </a:rPr>
                      </a:br>
                      <a:r>
                        <a:rPr lang="de-AT" sz="1600" dirty="0" smtClean="0">
                          <a:solidFill>
                            <a:srgbClr val="FF0000"/>
                          </a:solidFill>
                          <a:effectLst/>
                          <a:latin typeface="Verdana"/>
                          <a:ea typeface="Times New Roman"/>
                          <a:cs typeface="Times New Roman"/>
                        </a:rPr>
                        <a:t>$9 </a:t>
                      </a:r>
                      <a:r>
                        <a:rPr lang="de-AT"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3448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99243">
                <a:tc>
                  <a:txBody>
                    <a:bodyPr/>
                    <a:lstStyle/>
                    <a:p>
                      <a:pPr>
                        <a:spcAft>
                          <a:spcPts val="600"/>
                        </a:spcAft>
                      </a:pPr>
                      <a:r>
                        <a:rPr lang="de-DE" sz="1600" b="1" dirty="0">
                          <a:solidFill>
                            <a:srgbClr val="000000"/>
                          </a:solidFill>
                          <a:effectLst/>
                          <a:latin typeface="Verdana"/>
                          <a:ea typeface="SimSun"/>
                          <a:cs typeface="Arial"/>
                        </a:rPr>
                        <a:t>590</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Strukturierte Beschreibung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Euphorion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9243">
                <a:tc>
                  <a:txBody>
                    <a:bodyPr/>
                    <a:lstStyle/>
                    <a:p>
                      <a:pPr>
                        <a:spcAft>
                          <a:spcPts val="600"/>
                        </a:spcAft>
                      </a:pPr>
                      <a:r>
                        <a:rPr lang="de-DE" sz="1600" b="1">
                          <a:solidFill>
                            <a:srgbClr val="000000"/>
                          </a:solidFill>
                          <a:effectLst/>
                          <a:latin typeface="Verdana"/>
                          <a:ea typeface="SimSun"/>
                          <a:cs typeface="Arial"/>
                        </a:rPr>
                        <a:t>594</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Heidelberg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8428">
                <a:tc>
                  <a:txBody>
                    <a:bodyPr/>
                    <a:lstStyle/>
                    <a:p>
                      <a:pPr>
                        <a:spcAft>
                          <a:spcPts val="600"/>
                        </a:spcAft>
                      </a:pPr>
                      <a:r>
                        <a:rPr lang="de-DE" sz="1600" b="1">
                          <a:solidFill>
                            <a:srgbClr val="808080"/>
                          </a:solidFill>
                          <a:effectLst/>
                          <a:latin typeface="Verdana"/>
                          <a:ea typeface="SimSun"/>
                          <a:cs typeface="Arial"/>
                        </a:rPr>
                        <a:t>in 596</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105. Band, Heft 2 (2011)</a:t>
                      </a:r>
                      <a:r>
                        <a:rPr kumimoji="0" lang="de-DE" sz="1600" b="0" i="0" u="none" strike="noStrike" cap="none" normalizeH="0" baseline="0" dirty="0" smtClean="0">
                          <a:ln>
                            <a:noFill/>
                          </a:ln>
                          <a:solidFill>
                            <a:srgbClr val="FF0000"/>
                          </a:solidFill>
                          <a:effectLst/>
                          <a:latin typeface="Verdana" pitchFamily="34" charset="0"/>
                          <a:cs typeface="Arial" charset="0"/>
                        </a:rPr>
                        <a:t>,_</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Seite 153-185</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9243">
                <a:tc>
                  <a:txBody>
                    <a:bodyPr/>
                    <a:lstStyle/>
                    <a:p>
                      <a:pPr>
                        <a:spcAft>
                          <a:spcPts val="600"/>
                        </a:spcAft>
                      </a:pPr>
                      <a:r>
                        <a:rPr lang="de-DE" sz="1600" b="1" dirty="0">
                          <a:solidFill>
                            <a:srgbClr val="000000"/>
                          </a:solidFill>
                          <a:effectLst/>
                          <a:latin typeface="Verdana"/>
                          <a:ea typeface="SimSun"/>
                          <a:cs typeface="Arial"/>
                        </a:rPr>
                        <a:t>599a</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0014-2328</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1671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34</a:t>
            </a:fld>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einer Rezension in einer Zeitschrift</a:t>
            </a:r>
          </a:p>
        </p:txBody>
      </p:sp>
      <p:sp>
        <p:nvSpPr>
          <p:cNvPr id="43010"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drei Folien veranschaulichen die analytische Beschreibung einer Rezension</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r>
              <a:rPr lang="de-DE" dirty="0" smtClean="0"/>
              <a:t>Die formattechnische Anzeige der Rezension in der Beschreibung des rezensierten Buchs ist ebenfalls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5D73E96-5121-4A64-A11A-CCC7D55A7806}"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51F0CA3-CBCA-4161-BF2B-DD7BF5DAE276}"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sp>
        <p:nvSpPr>
          <p:cNvPr id="4408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Beschreibung einer Rezension in einer Zeitschrift</a:t>
            </a:r>
          </a:p>
        </p:txBody>
      </p:sp>
      <p:sp>
        <p:nvSpPr>
          <p:cNvPr id="440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4087" name="Textfeld 7"/>
          <p:cNvSpPr txBox="1">
            <a:spLocks noChangeArrowheads="1"/>
          </p:cNvSpPr>
          <p:nvPr/>
        </p:nvSpPr>
        <p:spPr bwMode="auto">
          <a:xfrm>
            <a:off x="107950" y="5516563"/>
            <a:ext cx="287972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4088" name="Picture 58" descr="Lust-aufs-Unwahrscheinliche"/>
          <p:cNvPicPr>
            <a:picLocks noChangeAspect="1" noChangeArrowheads="1"/>
          </p:cNvPicPr>
          <p:nvPr/>
        </p:nvPicPr>
        <p:blipFill>
          <a:blip r:embed="rId2"/>
          <a:srcRect/>
          <a:stretch>
            <a:fillRect/>
          </a:stretch>
        </p:blipFill>
        <p:spPr bwMode="auto">
          <a:xfrm>
            <a:off x="250825" y="1341438"/>
            <a:ext cx="2449513" cy="3887787"/>
          </a:xfrm>
          <a:prstGeom prst="rect">
            <a:avLst/>
          </a:prstGeom>
          <a:noFill/>
          <a:ln w="9525">
            <a:noFill/>
            <a:miter lim="800000"/>
            <a:headEnd/>
            <a:tailEnd/>
          </a:ln>
        </p:spPr>
      </p:pic>
      <p:graphicFrame>
        <p:nvGraphicFramePr>
          <p:cNvPr id="12" name="Group 58"/>
          <p:cNvGraphicFramePr>
            <a:graphicFrameLocks noGrp="1"/>
          </p:cNvGraphicFramePr>
          <p:nvPr>
            <p:extLst>
              <p:ext uri="{D42A27DB-BD31-4B8C-83A1-F6EECF244321}">
                <p14:modId xmlns:p14="http://schemas.microsoft.com/office/powerpoint/2010/main" val="3069335540"/>
              </p:ext>
            </p:extLst>
          </p:nvPr>
        </p:nvGraphicFramePr>
        <p:xfrm>
          <a:off x="3059113" y="476251"/>
          <a:ext cx="5903912" cy="6045735"/>
        </p:xfrm>
        <a:graphic>
          <a:graphicData uri="http://schemas.openxmlformats.org/drawingml/2006/table">
            <a:tbl>
              <a:tblPr/>
              <a:tblGrid>
                <a:gridCol w="852923"/>
                <a:gridCol w="803980"/>
                <a:gridCol w="2016224"/>
                <a:gridCol w="2230785"/>
              </a:tblGrid>
              <a:tr h="3345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68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&lt;&lt;</a:t>
                      </a:r>
                      <a:r>
                        <a:rPr lang="de-DE" sz="1600" dirty="0" smtClean="0">
                          <a:effectLst/>
                          <a:latin typeface="Verdana"/>
                          <a:ea typeface="SimSun"/>
                          <a:cs typeface="Times New Roman"/>
                        </a:rPr>
                        <a:t>Die</a:t>
                      </a:r>
                      <a:r>
                        <a:rPr lang="de-DE" sz="1600" dirty="0" smtClean="0">
                          <a:solidFill>
                            <a:srgbClr val="FF0000"/>
                          </a:solidFill>
                          <a:effectLst/>
                          <a:latin typeface="Verdana"/>
                          <a:ea typeface="SimSun"/>
                          <a:cs typeface="Times New Roman"/>
                        </a:rPr>
                        <a:t>&gt;&gt;</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cs typeface="Arial" charset="0"/>
                        </a:rPr>
                        <a:t>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68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chemeClr val="tx1"/>
                          </a:solidFill>
                          <a:effectLst/>
                          <a:latin typeface="Verdana" pitchFamily="34" charset="0"/>
                          <a:cs typeface="Arial" charset="0"/>
                        </a:rPr>
                        <a:t>Alexander Kluges ″Chronik der Gefühle″</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 </a:t>
                      </a:r>
                      <a:endParaRPr kumimoji="0" lang="de-DE" sz="1600" b="0" i="0" u="none" strike="noStrike" cap="none" normalizeH="0" baseline="0" dirty="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513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von Christian Schulte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72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5929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smtClean="0">
                          <a:effectLst/>
                          <a:latin typeface="Verdana"/>
                          <a:ea typeface="SimSun"/>
                        </a:rPr>
                        <a:t>a </a:t>
                      </a:r>
                      <a:r>
                        <a:rPr lang="de-DE" sz="1600" i="1" dirty="0" smtClean="0">
                          <a:effectLst/>
                          <a:latin typeface="Cambria"/>
                          <a:ea typeface="SimSun"/>
                        </a:rPr>
                        <a:t>(Einzelne Einheit </a:t>
                      </a:r>
                      <a:r>
                        <a:rPr lang="de-DE" sz="1600" i="1" dirty="0" smtClean="0">
                          <a:effectLst/>
                          <a:latin typeface="Cambria"/>
                          <a:ea typeface="SimSun"/>
                          <a:sym typeface="Wingdings"/>
                        </a:rPr>
                        <a:t></a:t>
                      </a:r>
                      <a:r>
                        <a:rPr lang="de-DE" sz="1600" i="1" dirty="0" smtClean="0">
                          <a:effectLst/>
                          <a:latin typeface="Cambria"/>
                          <a:ea typeface="SimSun"/>
                        </a:rPr>
                        <a:t> unselbstständig erschienenes Werk)</a:t>
                      </a:r>
                      <a:endParaRPr lang="de-AT" sz="2400" dirty="0">
                        <a:effectLst/>
                        <a:latin typeface="Times New Roman"/>
                        <a:ea typeface="SimSun"/>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5932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513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baseline="0" dirty="0" smtClean="0">
                          <a:effectLst/>
                          <a:latin typeface="Verdana"/>
                          <a:ea typeface="Times New Roman"/>
                          <a:cs typeface="Times New Roman"/>
                        </a:rPr>
                        <a:t> </a:t>
                      </a:r>
                      <a:r>
                        <a:rPr lang="de-DE" sz="1600" i="1" baseline="0" dirty="0" smtClean="0">
                          <a:effectLst/>
                          <a:latin typeface="Cambria" panose="02040503050406030204" pitchFamily="18" charset="0"/>
                          <a:ea typeface="Times New Roman"/>
                          <a:cs typeface="Times New Roman"/>
                        </a:rPr>
                        <a:t>(Band)</a:t>
                      </a:r>
                      <a:endParaRPr kumimoji="0" lang="de-DE" sz="1600" b="0" i="0" u="none" strike="noStrike" cap="none" normalizeH="0" baseline="0" dirty="0" smtClean="0">
                        <a:ln>
                          <a:noFill/>
                        </a:ln>
                        <a:solidFill>
                          <a:srgbClr val="000000"/>
                        </a:solidFill>
                        <a:effectLst/>
                        <a:latin typeface="Cambria" panose="02040503050406030204" pitchFamily="18"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451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Seite 344-350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680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Die Lust aufs Unwahrscheinliche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451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txt</a:t>
                      </a:r>
                      <a:r>
                        <a:rPr lang="de-DE" sz="1600" dirty="0" smtClean="0">
                          <a:effectLst/>
                          <a:latin typeface="Verdana"/>
                          <a:ea typeface="SimSun"/>
                          <a:cs typeface="Times New Roman"/>
                        </a:rPr>
                        <a:t> </a:t>
                      </a:r>
                      <a:r>
                        <a:rPr lang="de-DE" sz="1600" i="1" dirty="0" smtClean="0">
                          <a:effectLst/>
                          <a:latin typeface="Cambria"/>
                          <a:ea typeface="SimSun"/>
                          <a:cs typeface="Times New Roman"/>
                        </a:rPr>
                        <a:t>(Text)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2BA3AEE-01B2-4E9F-85F7-FCA71C132A7E}"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sp>
        <p:nvSpPr>
          <p:cNvPr id="4508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50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5087" name="Textfeld 7"/>
          <p:cNvSpPr txBox="1">
            <a:spLocks noChangeArrowheads="1"/>
          </p:cNvSpPr>
          <p:nvPr/>
        </p:nvSpPr>
        <p:spPr bwMode="auto">
          <a:xfrm>
            <a:off x="468313" y="5373688"/>
            <a:ext cx="3024187"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Rezension in Merkur. Deutsche Zeitschrift europäisches Denken. Heft 4,  55. Jahrgang, April 2001</a:t>
            </a:r>
          </a:p>
        </p:txBody>
      </p:sp>
      <p:pic>
        <p:nvPicPr>
          <p:cNvPr id="45088" name="Picture 34" descr="Lust-aufs-Unwahrscheinliche"/>
          <p:cNvPicPr>
            <a:picLocks noChangeAspect="1" noChangeArrowheads="1"/>
          </p:cNvPicPr>
          <p:nvPr/>
        </p:nvPicPr>
        <p:blipFill>
          <a:blip r:embed="rId2"/>
          <a:srcRect/>
          <a:stretch>
            <a:fillRect/>
          </a:stretch>
        </p:blipFill>
        <p:spPr bwMode="auto">
          <a:xfrm>
            <a:off x="395288" y="1341438"/>
            <a:ext cx="2216150" cy="3887787"/>
          </a:xfrm>
          <a:prstGeom prst="rect">
            <a:avLst/>
          </a:prstGeom>
          <a:noFill/>
          <a:ln w="9525">
            <a:noFill/>
            <a:miter lim="800000"/>
            <a:headEnd/>
            <a:tailEnd/>
          </a:ln>
        </p:spPr>
      </p:pic>
      <p:graphicFrame>
        <p:nvGraphicFramePr>
          <p:cNvPr id="11" name="Group 45"/>
          <p:cNvGraphicFramePr>
            <a:graphicFrameLocks noGrp="1"/>
          </p:cNvGraphicFramePr>
          <p:nvPr>
            <p:extLst>
              <p:ext uri="{D42A27DB-BD31-4B8C-83A1-F6EECF244321}">
                <p14:modId xmlns:p14="http://schemas.microsoft.com/office/powerpoint/2010/main" val="2596490198"/>
              </p:ext>
            </p:extLst>
          </p:nvPr>
        </p:nvGraphicFramePr>
        <p:xfrm>
          <a:off x="3059113" y="1196975"/>
          <a:ext cx="5903912" cy="3445193"/>
        </p:xfrm>
        <a:graphic>
          <a:graphicData uri="http://schemas.openxmlformats.org/drawingml/2006/table">
            <a:tbl>
              <a:tblPr/>
              <a:tblGrid>
                <a:gridCol w="852923"/>
                <a:gridCol w="852923"/>
                <a:gridCol w="1967281"/>
                <a:gridCol w="2230785"/>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 Schulte, Christian</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 &lt;&lt;Die&gt;&gt;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a:t>
                      </a:r>
                      <a:r>
                        <a:rPr kumimoji="0" lang="de-DE" sz="1600" b="0" i="0" u="none" strike="noStrike" cap="none" normalizeH="0" baseline="0" dirty="0" smtClean="0">
                          <a:ln>
                            <a:noFill/>
                          </a:ln>
                          <a:solidFill>
                            <a:srgbClr val="000000"/>
                          </a:solidFill>
                          <a:effectLst/>
                          <a:latin typeface="Verdana" pitchFamily="34" charset="0"/>
                          <a:cs typeface="Arial" charset="0"/>
                        </a:rPr>
                        <a:t> Schulte, Christian</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 </a:t>
                      </a:r>
                      <a:r>
                        <a:rPr kumimoji="0" lang="de-DE" sz="1600" b="0" i="1" u="none" strike="noStrike" cap="none" normalizeH="0" baseline="0" dirty="0" smtClean="0">
                          <a:ln>
                            <a:noFill/>
                          </a:ln>
                          <a:solidFill>
                            <a:schemeClr val="tx1"/>
                          </a:solidFill>
                          <a:effectLst/>
                          <a:latin typeface="Verdana" pitchFamily="34" charset="0"/>
                          <a:cs typeface="Arial" charset="0"/>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37</a:t>
            </a:fld>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398C4A6-C006-4928-B19F-F7111BB7870B}"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sp>
        <p:nvSpPr>
          <p:cNvPr id="461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6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6111" name="Textfeld 7"/>
          <p:cNvSpPr txBox="1">
            <a:spLocks noChangeArrowheads="1"/>
          </p:cNvSpPr>
          <p:nvPr/>
        </p:nvSpPr>
        <p:spPr bwMode="auto">
          <a:xfrm rot="10800000" flipV="1">
            <a:off x="179388" y="5516563"/>
            <a:ext cx="280987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6112" name="Picture 34" descr="Lust-aufs-Unwahrscheinliche"/>
          <p:cNvPicPr>
            <a:picLocks noChangeAspect="1" noChangeArrowheads="1"/>
          </p:cNvPicPr>
          <p:nvPr/>
        </p:nvPicPr>
        <p:blipFill>
          <a:blip r:embed="rId2"/>
          <a:srcRect/>
          <a:stretch>
            <a:fillRect/>
          </a:stretch>
        </p:blipFill>
        <p:spPr bwMode="auto">
          <a:xfrm>
            <a:off x="250825" y="1341438"/>
            <a:ext cx="2520950" cy="3887787"/>
          </a:xfrm>
          <a:prstGeom prst="rect">
            <a:avLst/>
          </a:prstGeom>
          <a:noFill/>
          <a:ln w="9525">
            <a:noFill/>
            <a:miter lim="800000"/>
            <a:headEnd/>
            <a:tailEnd/>
          </a:ln>
        </p:spPr>
      </p:pic>
      <p:graphicFrame>
        <p:nvGraphicFramePr>
          <p:cNvPr id="11" name="Group 34"/>
          <p:cNvGraphicFramePr>
            <a:graphicFrameLocks noGrp="1"/>
          </p:cNvGraphicFramePr>
          <p:nvPr>
            <p:extLst>
              <p:ext uri="{D42A27DB-BD31-4B8C-83A1-F6EECF244321}">
                <p14:modId xmlns:p14="http://schemas.microsoft.com/office/powerpoint/2010/main" val="3065389476"/>
              </p:ext>
            </p:extLst>
          </p:nvPr>
        </p:nvGraphicFramePr>
        <p:xfrm>
          <a:off x="3059113" y="908050"/>
          <a:ext cx="6084887" cy="4889712"/>
        </p:xfrm>
        <a:graphic>
          <a:graphicData uri="http://schemas.openxmlformats.org/drawingml/2006/table">
            <a:tbl>
              <a:tblPr/>
              <a:tblGrid>
                <a:gridCol w="878777"/>
                <a:gridCol w="706118"/>
                <a:gridCol w="1944216"/>
                <a:gridCol w="2555776"/>
              </a:tblGrid>
              <a:tr h="361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06213">
                <a:tc>
                  <a:txBody>
                    <a:bodyPr/>
                    <a:lstStyle/>
                    <a:p>
                      <a:pPr>
                        <a:spcAft>
                          <a:spcPts val="600"/>
                        </a:spcAft>
                      </a:pPr>
                      <a:r>
                        <a:rPr lang="de-DE" sz="1600" b="1" dirty="0">
                          <a:solidFill>
                            <a:srgbClr val="000000"/>
                          </a:solidFill>
                          <a:effectLst/>
                          <a:latin typeface="Verdana"/>
                          <a:ea typeface="SimSun"/>
                          <a:cs typeface="Arial"/>
                        </a:rPr>
                        <a:t>590</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Merkur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6214">
                <a:tc>
                  <a:txBody>
                    <a:bodyPr/>
                    <a:lstStyle/>
                    <a:p>
                      <a:pPr>
                        <a:spcAft>
                          <a:spcPts val="600"/>
                        </a:spcAft>
                      </a:pPr>
                      <a:r>
                        <a:rPr lang="de-DE" sz="1600" b="1">
                          <a:solidFill>
                            <a:srgbClr val="000000"/>
                          </a:solidFill>
                          <a:effectLst/>
                          <a:latin typeface="Verdana"/>
                          <a:ea typeface="SimSun"/>
                          <a:cs typeface="Arial"/>
                        </a:rPr>
                        <a:t>594</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rPr>
                        <a:t> Stuttgart</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6213">
                <a:tc>
                  <a:txBody>
                    <a:bodyPr/>
                    <a:lstStyle/>
                    <a:p>
                      <a:pPr>
                        <a:spcAft>
                          <a:spcPts val="600"/>
                        </a:spcAft>
                      </a:pPr>
                      <a:r>
                        <a:rPr lang="de-DE" sz="1600" b="1" dirty="0">
                          <a:solidFill>
                            <a:srgbClr val="808080"/>
                          </a:solidFill>
                          <a:effectLst/>
                          <a:latin typeface="Verdana"/>
                          <a:ea typeface="SimSun"/>
                          <a:cs typeface="Arial"/>
                        </a:rPr>
                        <a:t>in 596</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808080"/>
                          </a:solidFill>
                          <a:effectLst/>
                          <a:latin typeface="Verdana"/>
                          <a:ea typeface="SimSun"/>
                        </a:rPr>
                        <a:t>$a</a:t>
                      </a:r>
                      <a:r>
                        <a:rPr lang="de-DE" sz="1600" dirty="0">
                          <a:effectLst/>
                          <a:latin typeface="Verdana"/>
                          <a:ea typeface="SimSun"/>
                        </a:rPr>
                        <a:t> 55. Jahrgang, Heft 4 (April 2001)</a:t>
                      </a:r>
                      <a:r>
                        <a:rPr lang="de-DE" sz="1600" b="1" dirty="0">
                          <a:solidFill>
                            <a:srgbClr val="FF0000"/>
                          </a:solidFill>
                          <a:effectLst/>
                          <a:latin typeface="Verdana"/>
                          <a:ea typeface="SimSun"/>
                        </a:rPr>
                        <a:t>,</a:t>
                      </a:r>
                      <a:r>
                        <a:rPr lang="de-DE" sz="1600" dirty="0">
                          <a:solidFill>
                            <a:srgbClr val="FF0000"/>
                          </a:solidFill>
                          <a:effectLst/>
                          <a:latin typeface="Verdana"/>
                          <a:ea typeface="SimSun"/>
                        </a:rPr>
                        <a:t>_</a:t>
                      </a:r>
                      <a:r>
                        <a:rPr lang="de-DE" sz="1600" dirty="0">
                          <a:solidFill>
                            <a:srgbClr val="808080"/>
                          </a:solidFill>
                          <a:effectLst/>
                          <a:latin typeface="Verdana"/>
                          <a:ea typeface="SimSun"/>
                        </a:rPr>
                        <a:t>Seite 344-350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77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cs typeface="Arial" charset="0"/>
                        </a:rPr>
                        <a:t>534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Chronik der Gefühle / Alexander Kluge. - 1. Auflage. - Frankfurt am Main : Suhrkamp, 2001</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1600" b="0" i="0" u="none" strike="noStrike" cap="none" normalizeH="0" baseline="0" smtClean="0">
                          <a:ln>
                            <a:noFill/>
                          </a:ln>
                          <a:solidFill>
                            <a:schemeClr val="tx1"/>
                          </a:solidFill>
                          <a:effectLst/>
                          <a:latin typeface="Verdana" pitchFamily="34" charset="0"/>
                          <a:ea typeface="宋体" pitchFamily="2" charset="-122"/>
                          <a:cs typeface="Arial" charset="0"/>
                        </a:rPr>
                        <a:t>24.5</a:t>
                      </a:r>
                      <a:r>
                        <a:rPr kumimoji="0" lang="de-DE" altLang="zh-CN" sz="1600" b="1"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1600" b="1"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$p </a:t>
                      </a:r>
                      <a:r>
                        <a:rPr kumimoji="0" lang="de-DE" sz="1600" b="0" i="0" u="none" strike="noStrike" cap="none" normalizeH="0" baseline="0" dirty="0" smtClean="0">
                          <a:ln>
                            <a:noFill/>
                          </a:ln>
                          <a:solidFill>
                            <a:srgbClr val="000000"/>
                          </a:solidFill>
                          <a:effectLst/>
                          <a:latin typeface="Verdana" pitchFamily="34" charset="0"/>
                          <a:cs typeface="Arial" charset="0"/>
                        </a:rPr>
                        <a:t>Rezension von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38</a:t>
            </a:fld>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Einzelbeiträge im Bereich AV-Materialien</a:t>
            </a:r>
          </a:p>
        </p:txBody>
      </p:sp>
      <p:sp>
        <p:nvSpPr>
          <p:cNvPr id="47106"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hierunter fallen z. B.:</a:t>
            </a:r>
          </a:p>
          <a:p>
            <a:pPr marL="0" indent="0" eaLnBrk="1" hangingPunct="1"/>
            <a:endParaRPr lang="de-DE" dirty="0" smtClean="0"/>
          </a:p>
          <a:p>
            <a:pPr lvl="1" eaLnBrk="1" hangingPunct="1"/>
            <a:r>
              <a:rPr lang="de-DE" dirty="0" smtClean="0"/>
              <a:t>Tracks / Beiträge auf einer CD</a:t>
            </a:r>
          </a:p>
          <a:p>
            <a:pPr lvl="1" eaLnBrk="1" hangingPunct="1"/>
            <a:r>
              <a:rPr lang="de-DE" dirty="0" smtClean="0"/>
              <a:t>Beiträge auf einer DVD</a:t>
            </a:r>
          </a:p>
          <a:p>
            <a:pPr marL="0" indent="0" eaLnBrk="1" hangingPunct="1">
              <a:buFont typeface="Arial" charset="0"/>
              <a:buNone/>
            </a:pPr>
            <a:endParaRPr lang="de-DE" dirty="0" smtClean="0"/>
          </a:p>
          <a:p>
            <a:pPr marL="0" indent="0" eaLnBrk="1" hangingPunct="1"/>
            <a:r>
              <a:rPr lang="de-DE" dirty="0" smtClean="0"/>
              <a:t>Alle für Zusammenstellungen relevanten Aspekte wurden in den Beispielen für gedruckte Materialien veranschaulicht und gelten auch für den AV-Bereich</a:t>
            </a:r>
          </a:p>
          <a:p>
            <a:pPr marL="0" indent="0" eaLnBrk="1" hangingPunct="1"/>
            <a:r>
              <a:rPr lang="de-DE" dirty="0" smtClean="0"/>
              <a:t>Ausgearbeitete Beispiele können Sie in der Textversion zu dieser PowerPoint-Schulung finden oder in der Beispielsammlung der AG RDA im RDA Info-Wiki.</a:t>
            </a:r>
          </a:p>
          <a:p>
            <a:pPr marL="0" indent="0" eaLnBrk="1" hangingPunct="1"/>
            <a:endParaRPr lang="de-DE" dirty="0" smtClean="0"/>
          </a:p>
          <a:p>
            <a:pPr marL="0" indent="0" eaLnBrk="1" hangingPunct="1">
              <a:buFont typeface="Arial" charset="0"/>
              <a:buNone/>
            </a:pPr>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64BEA72-E648-4E48-83B7-8EDC38DA9438}"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39</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4" name="Foliennummernplatzhalter 3"/>
          <p:cNvSpPr>
            <a:spLocks noGrp="1"/>
          </p:cNvSpPr>
          <p:nvPr>
            <p:ph type="sldNum" sz="quarter" idx="15"/>
          </p:nvPr>
        </p:nvSpPr>
        <p:spPr/>
        <p:txBody>
          <a:bodyPr/>
          <a:lstStyle/>
          <a:p>
            <a:pPr>
              <a:defRPr/>
            </a:pPr>
            <a:fld id="{F8187B05-3643-40B3-81D9-9112597D2EFD}" type="slidenum">
              <a:rPr lang="de-DE" smtClean="0"/>
              <a:pPr>
                <a:defRPr/>
              </a:pPr>
              <a:t>4</a:t>
            </a:fld>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Teils auf einer DVD</a:t>
            </a:r>
          </a:p>
        </p:txBody>
      </p:sp>
      <p:sp>
        <p:nvSpPr>
          <p:cNvPr id="481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vier Folien veranschaulichen die analytische Beschreibung des 2. Teils auf einer DVD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ECD4963-0F37-48CD-B515-201016639FDB}"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40</a:t>
            </a:fld>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9C2F8CB-6D77-441A-B6A6-7253FEDB3EFD}" type="slidenum">
              <a:rPr lang="de-DE" sz="1200">
                <a:solidFill>
                  <a:schemeClr val="tx1">
                    <a:tint val="75000"/>
                  </a:schemeClr>
                </a:solidFill>
                <a:latin typeface="+mn-lt"/>
                <a:cs typeface="+mn-cs"/>
              </a:rPr>
              <a:pPr algn="r" fontAlgn="auto">
                <a:spcBef>
                  <a:spcPts val="0"/>
                </a:spcBef>
                <a:spcAft>
                  <a:spcPts val="0"/>
                </a:spcAft>
                <a:defRPr/>
              </a:pPr>
              <a:t>41</a:t>
            </a:fld>
            <a:endParaRPr lang="de-DE" sz="1200">
              <a:solidFill>
                <a:schemeClr val="tx1">
                  <a:tint val="75000"/>
                </a:schemeClr>
              </a:solidFill>
              <a:latin typeface="+mn-lt"/>
              <a:cs typeface="+mn-cs"/>
            </a:endParaRPr>
          </a:p>
        </p:txBody>
      </p:sp>
      <p:sp>
        <p:nvSpPr>
          <p:cNvPr id="49201" name="Titel 1"/>
          <p:cNvSpPr>
            <a:spLocks noGrp="1"/>
          </p:cNvSpPr>
          <p:nvPr>
            <p:ph type="title" idx="4294967295"/>
          </p:nvPr>
        </p:nvSpPr>
        <p:spPr>
          <a:xfrm>
            <a:off x="285750" y="0"/>
            <a:ext cx="8858250" cy="508000"/>
          </a:xfrm>
        </p:spPr>
        <p:txBody>
          <a:bodyPr/>
          <a:lstStyle/>
          <a:p>
            <a:pPr eaLnBrk="1" hangingPunct="1"/>
            <a:r>
              <a:rPr lang="de-DE" sz="2800" smtClean="0">
                <a:solidFill>
                  <a:srgbClr val="376092"/>
                </a:solidFill>
              </a:rPr>
              <a:t>Analytische Beschreibung des 2. Teils einer DVD</a:t>
            </a:r>
          </a:p>
        </p:txBody>
      </p:sp>
      <p:sp>
        <p:nvSpPr>
          <p:cNvPr id="4920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pic>
        <p:nvPicPr>
          <p:cNvPr id="49203" name="Picture 58"/>
          <p:cNvPicPr>
            <a:picLocks noChangeAspect="1" noChangeArrowheads="1"/>
          </p:cNvPicPr>
          <p:nvPr/>
        </p:nvPicPr>
        <p:blipFill>
          <a:blip r:embed="rId2"/>
          <a:srcRect/>
          <a:stretch>
            <a:fillRect/>
          </a:stretch>
        </p:blipFill>
        <p:spPr bwMode="auto">
          <a:xfrm>
            <a:off x="107950" y="1916113"/>
            <a:ext cx="2781300" cy="3817937"/>
          </a:xfrm>
          <a:prstGeom prst="rect">
            <a:avLst/>
          </a:prstGeom>
          <a:noFill/>
          <a:ln w="9525">
            <a:solidFill>
              <a:schemeClr val="tx1"/>
            </a:solidFill>
            <a:miter lim="800000"/>
            <a:headEnd/>
            <a:tailEnd/>
          </a:ln>
        </p:spPr>
      </p:pic>
      <p:sp>
        <p:nvSpPr>
          <p:cNvPr id="49204" name="Textfeld 7"/>
          <p:cNvSpPr txBox="1">
            <a:spLocks noChangeArrowheads="1"/>
          </p:cNvSpPr>
          <p:nvPr/>
        </p:nvSpPr>
        <p:spPr bwMode="auto">
          <a:xfrm>
            <a:off x="179388" y="2492375"/>
            <a:ext cx="26638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graphicFrame>
        <p:nvGraphicFramePr>
          <p:cNvPr id="11" name="Group 61"/>
          <p:cNvGraphicFramePr>
            <a:graphicFrameLocks noGrp="1"/>
          </p:cNvGraphicFramePr>
          <p:nvPr>
            <p:extLst>
              <p:ext uri="{D42A27DB-BD31-4B8C-83A1-F6EECF244321}">
                <p14:modId xmlns:p14="http://schemas.microsoft.com/office/powerpoint/2010/main" val="2612097355"/>
              </p:ext>
            </p:extLst>
          </p:nvPr>
        </p:nvGraphicFramePr>
        <p:xfrm>
          <a:off x="3059113" y="404813"/>
          <a:ext cx="5903912" cy="6172519"/>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Mein lieber Robinson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Regie: Roland Gräf</a:t>
                      </a:r>
                      <a:r>
                        <a:rPr kumimoji="0" lang="de-DE" sz="1600" b="0" i="0" u="none" strike="noStrike" cap="none" normalizeH="0" baseline="0" dirty="0" smtClean="0">
                          <a:ln>
                            <a:noFill/>
                          </a:ln>
                          <a:solidFill>
                            <a:srgbClr val="FF0000"/>
                          </a:solidFill>
                          <a:effectLst/>
                          <a:latin typeface="Verdana" pitchFamily="34" charset="0"/>
                          <a:cs typeface="Arial" charset="0"/>
                        </a:rPr>
                        <a:t>_;_</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000000"/>
                          </a:solidFill>
                          <a:effectLst/>
                          <a:latin typeface="Verdana" pitchFamily="34" charset="0"/>
                          <a:cs typeface="Arial" charset="0"/>
                        </a:rPr>
                        <a:t>Drehbuch: Roland Gräf, Klaus Poche</a:t>
                      </a:r>
                      <a:r>
                        <a:rPr kumimoji="0" lang="de-DE" sz="1600" b="0" i="0" u="none" strike="noStrike" cap="none" normalizeH="0" baseline="0" dirty="0" smtClean="0">
                          <a:ln>
                            <a:noFill/>
                          </a:ln>
                          <a:solidFill>
                            <a:srgbClr val="FF0000"/>
                          </a:solidFill>
                          <a:effectLst/>
                          <a:latin typeface="Verdana" pitchFamily="34" charset="0"/>
                          <a:cs typeface="Arial" charset="0"/>
                        </a:rPr>
                        <a:t>_;_</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Darsteller: Jan </a:t>
                      </a:r>
                      <a:r>
                        <a:rPr kumimoji="0" lang="de-DE" sz="1600" b="0" i="0" u="none" strike="noStrike" cap="none" normalizeH="0" baseline="0" dirty="0" err="1" smtClean="0">
                          <a:ln>
                            <a:noFill/>
                          </a:ln>
                          <a:solidFill>
                            <a:srgbClr val="000000"/>
                          </a:solidFill>
                          <a:effectLst/>
                          <a:latin typeface="Verdana" pitchFamily="34" charset="0"/>
                          <a:cs typeface="Arial" charset="0"/>
                        </a:rPr>
                        <a:t>Bereska</a:t>
                      </a:r>
                      <a:r>
                        <a:rPr kumimoji="0" lang="de-DE" sz="1600" b="0" i="0" u="none" strike="noStrike" cap="none" normalizeH="0" baseline="0" dirty="0" smtClean="0">
                          <a:ln>
                            <a:noFill/>
                          </a:ln>
                          <a:solidFill>
                            <a:srgbClr val="000000"/>
                          </a:solidFill>
                          <a:effectLst/>
                          <a:latin typeface="Verdana" pitchFamily="34" charset="0"/>
                          <a:cs typeface="Arial" charset="0"/>
                        </a:rPr>
                        <a:t>, Gabriele Simon, Alfred Müller [und 10 andere]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effectLst/>
                          <a:latin typeface="Verdana"/>
                          <a:ea typeface="SimSun"/>
                          <a:cs typeface="Times New Roman"/>
                        </a:rPr>
                        <a:t>a </a:t>
                      </a:r>
                      <a:r>
                        <a:rPr lang="de-DE" sz="1600" i="1" dirty="0" smtClean="0">
                          <a:effectLst/>
                          <a:latin typeface="Cambria"/>
                          <a:ea typeface="SimSun"/>
                          <a:cs typeface="Times New Roman"/>
                        </a:rPr>
                        <a:t>(Einzelne Einheit </a:t>
                      </a:r>
                      <a:r>
                        <a:rPr lang="de-DE" sz="1600" i="1" dirty="0" smtClean="0">
                          <a:effectLst/>
                          <a:latin typeface="Cambria"/>
                          <a:ea typeface="SimSun"/>
                          <a:cs typeface="Times New Roman"/>
                          <a:sym typeface="Wingdings"/>
                        </a:rPr>
                        <a:t></a:t>
                      </a:r>
                      <a:r>
                        <a:rPr lang="de-DE" sz="1600" i="1" dirty="0" smtClean="0">
                          <a:effectLst/>
                          <a:latin typeface="Cambria"/>
                          <a:ea typeface="SimSun"/>
                          <a:cs typeface="Times New Roman"/>
                        </a:rPr>
                        <a:t> unselbstständig erschienenes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v </a:t>
                      </a:r>
                      <a:r>
                        <a:rPr lang="de-DE" sz="1600" i="1" dirty="0" smtClean="0">
                          <a:solidFill>
                            <a:srgbClr val="000000"/>
                          </a:solidFill>
                          <a:effectLst/>
                          <a:latin typeface="Cambria"/>
                          <a:ea typeface="SimSun"/>
                          <a:cs typeface="Arial"/>
                        </a:rPr>
                        <a:t>(</a:t>
                      </a:r>
                      <a:r>
                        <a:rPr lang="de-DE" sz="1600" i="1" dirty="0" err="1" smtClean="0">
                          <a:solidFill>
                            <a:srgbClr val="000000"/>
                          </a:solidFill>
                          <a:effectLst/>
                          <a:latin typeface="Cambria"/>
                          <a:ea typeface="SimSun"/>
                          <a:cs typeface="Arial"/>
                        </a:rPr>
                        <a:t>video</a:t>
                      </a:r>
                      <a:r>
                        <a:rPr lang="de-DE" sz="1600" i="1" dirty="0" smtClean="0">
                          <a:solidFill>
                            <a:srgbClr val="000000"/>
                          </a:solidFill>
                          <a:effectLst/>
                          <a:latin typeface="Cambria"/>
                          <a:ea typeface="SimSun"/>
                          <a:cs typeface="Arial"/>
                        </a:rPr>
                        <a: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a:t>
                      </a:r>
                      <a:r>
                        <a:rPr lang="de-DE" sz="1600" dirty="0" err="1" smtClean="0">
                          <a:solidFill>
                            <a:srgbClr val="000000"/>
                          </a:solidFill>
                          <a:effectLst/>
                          <a:latin typeface="Verdana"/>
                          <a:ea typeface="SimSun"/>
                          <a:cs typeface="Arial"/>
                        </a:rPr>
                        <a:t>vd</a:t>
                      </a:r>
                      <a:r>
                        <a:rPr lang="de-DE" sz="1600" dirty="0" smtClean="0">
                          <a:solidFill>
                            <a:srgbClr val="000000"/>
                          </a:solidFill>
                          <a:effectLst/>
                          <a:latin typeface="Verdana"/>
                          <a:ea typeface="SimSun"/>
                          <a:cs typeface="Arial"/>
                        </a:rPr>
                        <a:t> </a:t>
                      </a:r>
                      <a:r>
                        <a:rPr lang="de-DE" sz="1600" i="1" dirty="0" smtClean="0">
                          <a:solidFill>
                            <a:srgbClr val="000000"/>
                          </a:solidFill>
                          <a:effectLst/>
                          <a:latin typeface="Cambria"/>
                          <a:ea typeface="SimSun"/>
                          <a:cs typeface="Arial"/>
                        </a:rPr>
                        <a:t>(Videodisk)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1 DVD-Video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41</a:t>
            </a:fld>
            <a:endParaRPr lang="de-DE"/>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1A26FBF-8492-4CCE-BABB-9BECA2CC5B29}"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sp>
        <p:nvSpPr>
          <p:cNvPr id="50217"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0218" name="Picture 39"/>
          <p:cNvPicPr>
            <a:picLocks noChangeAspect="1" noChangeArrowheads="1"/>
          </p:cNvPicPr>
          <p:nvPr/>
        </p:nvPicPr>
        <p:blipFill>
          <a:blip r:embed="rId2"/>
          <a:srcRect/>
          <a:stretch>
            <a:fillRect/>
          </a:stretch>
        </p:blipFill>
        <p:spPr bwMode="auto">
          <a:xfrm>
            <a:off x="0" y="1844675"/>
            <a:ext cx="2727325" cy="3744913"/>
          </a:xfrm>
          <a:prstGeom prst="rect">
            <a:avLst/>
          </a:prstGeom>
          <a:noFill/>
          <a:ln w="9525">
            <a:solidFill>
              <a:schemeClr val="tx1"/>
            </a:solidFill>
            <a:miter lim="800000"/>
            <a:headEnd/>
            <a:tailEnd/>
          </a:ln>
        </p:spPr>
      </p:pic>
      <p:sp>
        <p:nvSpPr>
          <p:cNvPr id="50219" name="Textfeld 7"/>
          <p:cNvSpPr txBox="1">
            <a:spLocks noChangeArrowheads="1"/>
          </p:cNvSpPr>
          <p:nvPr/>
        </p:nvSpPr>
        <p:spPr bwMode="auto">
          <a:xfrm>
            <a:off x="0" y="2420938"/>
            <a:ext cx="2771775" cy="895350"/>
          </a:xfrm>
          <a:prstGeom prst="rect">
            <a:avLst/>
          </a:prstGeom>
          <a:solidFill>
            <a:schemeClr val="bg1"/>
          </a:solidFill>
          <a:ln w="9525">
            <a:solidFill>
              <a:schemeClr val="tx1"/>
            </a:solidFill>
            <a:miter lim="800000"/>
            <a:headEnd/>
            <a:tailEnd/>
          </a:ln>
        </p:spPr>
        <p:txBody>
          <a:bodyPr>
            <a:spAutoFit/>
          </a:bodyPr>
          <a:lstStyle/>
          <a:p>
            <a:r>
              <a:rPr lang="de-DE"/>
              <a:t>2 Filme des Regisseurs Roland Gräf auf DVD</a:t>
            </a:r>
          </a:p>
          <a:p>
            <a:endParaRPr lang="de-DE" sz="1600"/>
          </a:p>
        </p:txBody>
      </p:sp>
      <p:sp>
        <p:nvSpPr>
          <p:cNvPr id="5022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50221" name="Rectangle 46"/>
          <p:cNvSpPr>
            <a:spLocks noChangeArrowheads="1"/>
          </p:cNvSpPr>
          <p:nvPr/>
        </p:nvSpPr>
        <p:spPr bwMode="auto">
          <a:xfrm>
            <a:off x="1403350" y="2492375"/>
            <a:ext cx="184150" cy="366713"/>
          </a:xfrm>
          <a:prstGeom prst="rect">
            <a:avLst/>
          </a:prstGeom>
          <a:noFill/>
          <a:ln w="9525">
            <a:noFill/>
            <a:miter lim="800000"/>
            <a:headEnd/>
            <a:tailEnd/>
          </a:ln>
        </p:spPr>
        <p:txBody>
          <a:bodyPr wrap="none">
            <a:spAutoFit/>
          </a:bodyPr>
          <a:lstStyle/>
          <a:p>
            <a:endParaRPr lang="de-DE"/>
          </a:p>
        </p:txBody>
      </p:sp>
      <p:graphicFrame>
        <p:nvGraphicFramePr>
          <p:cNvPr id="12" name="Group 58"/>
          <p:cNvGraphicFramePr>
            <a:graphicFrameLocks noGrp="1"/>
          </p:cNvGraphicFramePr>
          <p:nvPr>
            <p:extLst>
              <p:ext uri="{D42A27DB-BD31-4B8C-83A1-F6EECF244321}">
                <p14:modId xmlns:p14="http://schemas.microsoft.com/office/powerpoint/2010/main" val="4077566902"/>
              </p:ext>
            </p:extLst>
          </p:nvPr>
        </p:nvGraphicFramePr>
        <p:xfrm>
          <a:off x="3059113" y="404813"/>
          <a:ext cx="5903912" cy="5435919"/>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chemeClr val="bg1">
                              <a:lumMod val="50000"/>
                            </a:schemeClr>
                          </a:solidFill>
                          <a:effectLst/>
                          <a:latin typeface="Verdana" pitchFamily="34" charset="0"/>
                          <a:ea typeface="宋体" pitchFamily="2" charset="-122"/>
                          <a:cs typeface="Arial" charset="0"/>
                        </a:rPr>
                        <a:t>$a Mein </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a:t>
                      </a:r>
                      <a:r>
                        <a:rPr lang="de-DE" sz="1600" dirty="0" err="1" smtClean="0">
                          <a:solidFill>
                            <a:srgbClr val="000000"/>
                          </a:solidFill>
                          <a:effectLst/>
                          <a:latin typeface="Verdana"/>
                          <a:ea typeface="SimSun"/>
                          <a:cs typeface="Arial"/>
                        </a:rPr>
                        <a:t>tdi</a:t>
                      </a:r>
                      <a:r>
                        <a:rPr lang="de-DE" sz="1600" dirty="0" smtClean="0">
                          <a:solidFill>
                            <a:srgbClr val="000000"/>
                          </a:solidFill>
                          <a:effectLst/>
                          <a:latin typeface="Verdana"/>
                          <a:ea typeface="SimSun"/>
                          <a:cs typeface="Arial"/>
                        </a:rPr>
                        <a:t> </a:t>
                      </a:r>
                      <a:r>
                        <a:rPr lang="de-DE" sz="1600" i="1" dirty="0" smtClean="0">
                          <a:solidFill>
                            <a:srgbClr val="000000"/>
                          </a:solidFill>
                          <a:effectLst/>
                          <a:latin typeface="Cambria"/>
                          <a:ea typeface="SimSun"/>
                          <a:cs typeface="Arial"/>
                        </a:rPr>
                        <a:t>(zweidimensionales bewegtes Bild)</a:t>
                      </a:r>
                      <a:r>
                        <a:rPr lang="de-DE" sz="1600" dirty="0" smtClean="0">
                          <a:solidFill>
                            <a:srgbClr val="000000"/>
                          </a:solidFill>
                          <a:effectLst/>
                          <a:latin typeface="Verdana"/>
                          <a:ea typeface="SimSun"/>
                          <a:cs typeface="Arial"/>
                        </a:rPr>
                        <a:t> </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Sprache der Expression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518b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Aufzeichnungsort u. 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DEFA-Studio für Spielfilme 1970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in 434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Farbinhalt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808080"/>
                          </a:solidFill>
                          <a:effectLst/>
                          <a:latin typeface="Verdana"/>
                          <a:ea typeface="SimSun"/>
                          <a:cs typeface="Times New Roman"/>
                        </a:rPr>
                        <a:t>$a </a:t>
                      </a:r>
                      <a:r>
                        <a:rPr lang="de-DE" sz="1600" dirty="0" smtClean="0">
                          <a:solidFill>
                            <a:srgbClr val="808080"/>
                          </a:solidFill>
                          <a:effectLst/>
                          <a:latin typeface="Verdana"/>
                          <a:ea typeface="SimSun"/>
                          <a:cs typeface="Arial"/>
                        </a:rPr>
                        <a:t>78 </a:t>
                      </a:r>
                      <a:r>
                        <a:rPr lang="de-DE" sz="1600" dirty="0" err="1" smtClean="0">
                          <a:solidFill>
                            <a:srgbClr val="808080"/>
                          </a:solidFill>
                          <a:effectLst/>
                          <a:latin typeface="Verdana"/>
                          <a:ea typeface="SimSun"/>
                          <a:cs typeface="Arial"/>
                        </a:rPr>
                        <a:t>min</a:t>
                      </a:r>
                      <a:r>
                        <a:rPr lang="de-DE" sz="1600" dirty="0" err="1" smtClean="0">
                          <a:solidFill>
                            <a:srgbClr val="FF0000"/>
                          </a:solidFill>
                          <a:effectLst/>
                          <a:latin typeface="Verdana"/>
                          <a:ea typeface="SimSun"/>
                          <a:cs typeface="Arial"/>
                        </a:rPr>
                        <a:t>:_</a:t>
                      </a:r>
                      <a:r>
                        <a:rPr lang="de-DE" sz="1600" dirty="0" err="1" smtClean="0">
                          <a:solidFill>
                            <a:srgbClr val="000000"/>
                          </a:solidFill>
                          <a:effectLst/>
                          <a:latin typeface="Verdana"/>
                          <a:ea typeface="SimSun"/>
                          <a:cs typeface="Arial"/>
                        </a:rPr>
                        <a:t>farbig</a:t>
                      </a:r>
                      <a:r>
                        <a:rPr lang="de-DE" sz="1600" dirty="0" smtClean="0">
                          <a:solidFill>
                            <a:srgbClr val="000000"/>
                          </a:solidFill>
                          <a:effectLst/>
                          <a:latin typeface="Verdana"/>
                          <a:ea typeface="SimSun"/>
                          <a:cs typeface="Arial"/>
                        </a:rPr>
                        <a:t> und schwarz-weiß</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434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Dauer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78 min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303=</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chemeClr val="bg1">
                              <a:lumMod val="50000"/>
                            </a:schemeClr>
                          </a:solidFill>
                          <a:effectLst/>
                          <a:latin typeface="Verdana" pitchFamily="34" charset="0"/>
                          <a:ea typeface="宋体" pitchFamily="2" charset="-122"/>
                          <a:cs typeface="Arial" charset="0"/>
                        </a:rPr>
                        <a:t>$t Mein </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42</a:t>
            </a:fld>
            <a:endParaRPr lang="de-DE"/>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9EE915A-8323-4606-9A3D-8E48B442DA1B}" type="slidenum">
              <a:rPr lang="de-DE" sz="1200">
                <a:solidFill>
                  <a:schemeClr val="tx1">
                    <a:tint val="75000"/>
                  </a:schemeClr>
                </a:solidFill>
                <a:latin typeface="+mn-lt"/>
                <a:cs typeface="+mn-cs"/>
              </a:rPr>
              <a:pPr algn="r" fontAlgn="auto">
                <a:spcBef>
                  <a:spcPts val="0"/>
                </a:spcBef>
                <a:spcAft>
                  <a:spcPts val="0"/>
                </a:spcAft>
                <a:defRPr/>
              </a:pPr>
              <a:t>43</a:t>
            </a:fld>
            <a:endParaRPr lang="de-DE" sz="1200">
              <a:solidFill>
                <a:schemeClr val="tx1">
                  <a:tint val="75000"/>
                </a:schemeClr>
              </a:solidFill>
              <a:latin typeface="+mn-lt"/>
              <a:cs typeface="+mn-cs"/>
            </a:endParaRPr>
          </a:p>
        </p:txBody>
      </p:sp>
      <p:sp>
        <p:nvSpPr>
          <p:cNvPr id="5124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1246" name="Picture 43"/>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1247"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124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graphicFrame>
        <p:nvGraphicFramePr>
          <p:cNvPr id="11" name="Group 63"/>
          <p:cNvGraphicFramePr>
            <a:graphicFrameLocks noGrp="1"/>
          </p:cNvGraphicFramePr>
          <p:nvPr>
            <p:extLst>
              <p:ext uri="{D42A27DB-BD31-4B8C-83A1-F6EECF244321}">
                <p14:modId xmlns:p14="http://schemas.microsoft.com/office/powerpoint/2010/main" val="2110118463"/>
              </p:ext>
            </p:extLst>
          </p:nvPr>
        </p:nvGraphicFramePr>
        <p:xfrm>
          <a:off x="3011660" y="476672"/>
          <a:ext cx="6132339" cy="6195146"/>
        </p:xfrm>
        <a:graphic>
          <a:graphicData uri="http://schemas.openxmlformats.org/drawingml/2006/table">
            <a:tbl>
              <a:tblPr/>
              <a:tblGrid>
                <a:gridCol w="897812"/>
                <a:gridCol w="747941"/>
                <a:gridCol w="1869851"/>
                <a:gridCol w="2616735"/>
              </a:tblGrid>
              <a:tr h="3014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62093">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100b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0"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600" b="0"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rPr>
                        <a:t> Gräf, Roland</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rPr>
                        <a:t> 1934-</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$4</a:t>
                      </a:r>
                      <a:r>
                        <a:rPr lang="de-DE" sz="1600" dirty="0">
                          <a:effectLst/>
                          <a:latin typeface="Verdana"/>
                          <a:ea typeface="SimSun"/>
                        </a:rPr>
                        <a:t> </a:t>
                      </a:r>
                      <a:r>
                        <a:rPr lang="de-DE" sz="1600" dirty="0" err="1">
                          <a:effectLst/>
                          <a:latin typeface="Verdana"/>
                          <a:ea typeface="SimSun"/>
                        </a:rPr>
                        <a:t>fmd</a:t>
                      </a:r>
                      <a:r>
                        <a:rPr lang="de-DE" sz="1600" dirty="0">
                          <a:effectLst/>
                          <a:latin typeface="Verdana"/>
                          <a:ea typeface="SimSun"/>
                        </a:rPr>
                        <a:t> </a:t>
                      </a:r>
                      <a:r>
                        <a:rPr lang="de-DE" sz="1400" i="1" dirty="0">
                          <a:effectLst/>
                          <a:latin typeface="Cambria"/>
                          <a:ea typeface="SimSun"/>
                        </a:rPr>
                        <a:t>(Filmregisseur</a:t>
                      </a:r>
                      <a:r>
                        <a:rPr lang="de-DE" sz="1600" i="1" dirty="0">
                          <a:effectLst/>
                          <a:latin typeface="Cambria"/>
                          <a:ea typeface="SimSun"/>
                        </a:rPr>
                        <a:t>)</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$4 </a:t>
                      </a:r>
                      <a:r>
                        <a:rPr lang="de-DE" sz="1600" dirty="0">
                          <a:effectLst/>
                          <a:latin typeface="Verdana"/>
                          <a:ea typeface="SimSun"/>
                        </a:rPr>
                        <a:t>aus </a:t>
                      </a:r>
                      <a:r>
                        <a:rPr lang="de-DE" sz="1400" i="1" dirty="0">
                          <a:effectLst/>
                          <a:latin typeface="Cambria"/>
                          <a:ea typeface="SimSun"/>
                        </a:rPr>
                        <a:t>(Drehbuchautor)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162093">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104b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$p</a:t>
                      </a:r>
                      <a:r>
                        <a:rPr lang="de-DE" sz="1600" dirty="0">
                          <a:effectLst/>
                          <a:latin typeface="Verdana"/>
                          <a:ea typeface="SimSun"/>
                          <a:cs typeface="Arial"/>
                        </a:rPr>
                        <a:t> </a:t>
                      </a:r>
                      <a:r>
                        <a:rPr lang="de-DE" sz="1600" dirty="0">
                          <a:solidFill>
                            <a:srgbClr val="000000"/>
                          </a:solidFill>
                          <a:effectLst/>
                          <a:latin typeface="Verdana"/>
                          <a:ea typeface="SimSun"/>
                          <a:cs typeface="Arial"/>
                        </a:rPr>
                        <a:t>Poche, Klaus</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$d</a:t>
                      </a:r>
                      <a:r>
                        <a:rPr lang="de-DE" sz="1600" dirty="0">
                          <a:effectLst/>
                          <a:latin typeface="Verdana"/>
                          <a:ea typeface="SimSun"/>
                          <a:cs typeface="Arial"/>
                        </a:rPr>
                        <a:t> </a:t>
                      </a:r>
                      <a:r>
                        <a:rPr lang="de-DE" sz="1600" dirty="0">
                          <a:solidFill>
                            <a:srgbClr val="000000"/>
                          </a:solidFill>
                          <a:effectLst/>
                          <a:latin typeface="Verdana"/>
                          <a:ea typeface="SimSun"/>
                          <a:cs typeface="Arial"/>
                        </a:rPr>
                        <a:t>1927-2007</a:t>
                      </a:r>
                      <a:endParaRPr lang="de-AT" sz="1600" dirty="0">
                        <a:effectLst/>
                        <a:latin typeface="Times New Roman"/>
                        <a:ea typeface="SimSun"/>
                      </a:endParaRPr>
                    </a:p>
                    <a:p>
                      <a:pPr>
                        <a:spcAft>
                          <a:spcPts val="0"/>
                        </a:spcAft>
                      </a:pPr>
                      <a:r>
                        <a:rPr lang="de-AT" sz="1600" dirty="0">
                          <a:solidFill>
                            <a:srgbClr val="FF0000"/>
                          </a:solidFill>
                          <a:effectLst/>
                          <a:latin typeface="Verdana"/>
                          <a:ea typeface="Times New Roman"/>
                        </a:rPr>
                        <a:t>$9 </a:t>
                      </a:r>
                      <a:r>
                        <a:rPr lang="de-AT" sz="1600" i="1" dirty="0">
                          <a:effectLst/>
                          <a:latin typeface="Verdana"/>
                          <a:ea typeface="Times New Roman"/>
                        </a:rPr>
                        <a:t>GND-IDN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$4 </a:t>
                      </a:r>
                      <a:r>
                        <a:rPr lang="de-DE" sz="1600" dirty="0">
                          <a:effectLst/>
                          <a:latin typeface="Verdana"/>
                          <a:ea typeface="SimSun"/>
                        </a:rPr>
                        <a:t>aus </a:t>
                      </a:r>
                      <a:r>
                        <a:rPr lang="de-DE" sz="1400" i="1" dirty="0">
                          <a:effectLst/>
                          <a:latin typeface="Cambria"/>
                          <a:ea typeface="SimSun"/>
                        </a:rPr>
                        <a:t>(Drehbuchautor)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861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en-US" sz="1600" dirty="0">
                          <a:solidFill>
                            <a:srgbClr val="FF0000"/>
                          </a:solidFill>
                          <a:effectLst/>
                          <a:latin typeface="Verdana"/>
                          <a:ea typeface="SimSun"/>
                        </a:rPr>
                        <a:t>$p</a:t>
                      </a:r>
                      <a:r>
                        <a:rPr lang="en-US" sz="1600" dirty="0">
                          <a:effectLst/>
                          <a:latin typeface="Verdana"/>
                          <a:ea typeface="SimSun"/>
                          <a:cs typeface="Arial"/>
                        </a:rPr>
                        <a:t> </a:t>
                      </a:r>
                      <a:r>
                        <a:rPr lang="en-US" sz="1600" dirty="0" err="1">
                          <a:solidFill>
                            <a:srgbClr val="000000"/>
                          </a:solidFill>
                          <a:effectLst/>
                          <a:latin typeface="Verdana"/>
                          <a:ea typeface="SimSun"/>
                          <a:cs typeface="Arial"/>
                        </a:rPr>
                        <a:t>Bereska</a:t>
                      </a:r>
                      <a:r>
                        <a:rPr lang="en-US" sz="1600" dirty="0">
                          <a:solidFill>
                            <a:srgbClr val="000000"/>
                          </a:solidFill>
                          <a:effectLst/>
                          <a:latin typeface="Verdana"/>
                          <a:ea typeface="SimSun"/>
                          <a:cs typeface="Arial"/>
                        </a:rPr>
                        <a:t>, Jan</a:t>
                      </a:r>
                      <a:endParaRPr lang="de-AT" sz="1600" dirty="0">
                        <a:effectLst/>
                        <a:latin typeface="Times New Roman"/>
                        <a:ea typeface="SimSun"/>
                      </a:endParaRPr>
                    </a:p>
                    <a:p>
                      <a:pPr>
                        <a:spcAft>
                          <a:spcPts val="0"/>
                        </a:spcAft>
                      </a:pPr>
                      <a:r>
                        <a:rPr lang="en-US" sz="1600" dirty="0">
                          <a:solidFill>
                            <a:srgbClr val="FF0000"/>
                          </a:solidFill>
                          <a:effectLst/>
                          <a:latin typeface="Verdana"/>
                          <a:ea typeface="SimSun"/>
                        </a:rPr>
                        <a:t>$d </a:t>
                      </a:r>
                      <a:r>
                        <a:rPr lang="en-US" sz="1600" dirty="0">
                          <a:solidFill>
                            <a:srgbClr val="000000"/>
                          </a:solidFill>
                          <a:effectLst/>
                          <a:latin typeface="Verdana"/>
                          <a:ea typeface="SimSun"/>
                          <a:cs typeface="Arial"/>
                        </a:rPr>
                        <a:t>1951-</a:t>
                      </a:r>
                      <a:endParaRPr lang="de-AT" sz="1600" dirty="0">
                        <a:effectLst/>
                        <a:latin typeface="Times New Roman"/>
                        <a:ea typeface="SimSun"/>
                      </a:endParaRPr>
                    </a:p>
                    <a:p>
                      <a:pPr>
                        <a:spcAft>
                          <a:spcPts val="0"/>
                        </a:spcAft>
                      </a:pPr>
                      <a:r>
                        <a:rPr lang="en-US" sz="1600" dirty="0">
                          <a:solidFill>
                            <a:srgbClr val="FF0000"/>
                          </a:solidFill>
                          <a:effectLst/>
                          <a:latin typeface="Verdana"/>
                          <a:ea typeface="Times New Roman"/>
                        </a:rPr>
                        <a:t>$9 </a:t>
                      </a:r>
                      <a:r>
                        <a:rPr lang="en-US" sz="1600" i="1" dirty="0">
                          <a:effectLst/>
                          <a:latin typeface="Verdana"/>
                          <a:ea typeface="Times New Roman"/>
                        </a:rPr>
                        <a:t>GND-IDN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$4 </a:t>
                      </a:r>
                      <a:r>
                        <a:rPr lang="de-DE" sz="1600" dirty="0" err="1">
                          <a:effectLst/>
                          <a:latin typeface="Verdana"/>
                          <a:ea typeface="SimSun"/>
                        </a:rPr>
                        <a:t>act</a:t>
                      </a:r>
                      <a:r>
                        <a:rPr lang="de-DE" sz="1600" dirty="0">
                          <a:effectLst/>
                          <a:latin typeface="Verdana"/>
                          <a:ea typeface="SimSun"/>
                        </a:rPr>
                        <a:t> </a:t>
                      </a:r>
                      <a:r>
                        <a:rPr lang="de-DE" sz="1400" i="1" dirty="0">
                          <a:effectLst/>
                          <a:latin typeface="Cambria"/>
                          <a:ea typeface="SimSun"/>
                        </a:rPr>
                        <a:t>(Schauspieler)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2407">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112b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en-US" sz="1600">
                          <a:solidFill>
                            <a:srgbClr val="FF0000"/>
                          </a:solidFill>
                          <a:effectLst/>
                          <a:latin typeface="Verdana"/>
                          <a:ea typeface="SimSun"/>
                        </a:rPr>
                        <a:t>$a</a:t>
                      </a:r>
                      <a:r>
                        <a:rPr lang="en-US" sz="1600">
                          <a:effectLst/>
                          <a:latin typeface="Verdana"/>
                          <a:ea typeface="SimSun"/>
                          <a:cs typeface="Arial"/>
                        </a:rPr>
                        <a:t> </a:t>
                      </a:r>
                      <a:r>
                        <a:rPr lang="en-US" sz="1600">
                          <a:solidFill>
                            <a:srgbClr val="000000"/>
                          </a:solidFill>
                          <a:effectLst/>
                          <a:latin typeface="Verdana"/>
                          <a:ea typeface="SimSun"/>
                          <a:cs typeface="Arial"/>
                        </a:rPr>
                        <a:t>Simon, Gabriele</a:t>
                      </a:r>
                      <a:endParaRPr lang="de-AT" sz="1600">
                        <a:effectLst/>
                        <a:latin typeface="Times New Roman"/>
                        <a:ea typeface="SimSun"/>
                      </a:endParaRPr>
                    </a:p>
                    <a:p>
                      <a:pPr>
                        <a:spcAft>
                          <a:spcPts val="0"/>
                        </a:spcAft>
                      </a:pPr>
                      <a:r>
                        <a:rPr lang="en-US" sz="1600">
                          <a:solidFill>
                            <a:srgbClr val="FF0000"/>
                          </a:solidFill>
                          <a:effectLst/>
                          <a:latin typeface="Verdana"/>
                          <a:ea typeface="Times New Roman"/>
                        </a:rPr>
                        <a:t>$9 </a:t>
                      </a:r>
                      <a:r>
                        <a:rPr lang="en-US"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3483">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FF0000"/>
                          </a:solidFill>
                          <a:effectLst/>
                          <a:latin typeface="Verdana"/>
                          <a:ea typeface="SimSun"/>
                        </a:rPr>
                        <a:t>$4 </a:t>
                      </a:r>
                      <a:r>
                        <a:rPr lang="de-DE" sz="1600" dirty="0" err="1">
                          <a:effectLst/>
                          <a:latin typeface="Verdana"/>
                          <a:ea typeface="SimSun"/>
                        </a:rPr>
                        <a:t>act</a:t>
                      </a:r>
                      <a:r>
                        <a:rPr lang="de-DE" sz="1600" dirty="0">
                          <a:effectLst/>
                          <a:latin typeface="Verdana"/>
                          <a:ea typeface="SimSun"/>
                        </a:rPr>
                        <a:t> </a:t>
                      </a:r>
                      <a:r>
                        <a:rPr lang="de-DE" sz="1400" i="1" dirty="0">
                          <a:effectLst/>
                          <a:latin typeface="Cambria"/>
                          <a:ea typeface="SimSun"/>
                        </a:rPr>
                        <a:t>(Schauspieler)</a:t>
                      </a:r>
                      <a:endParaRPr lang="de-AT" sz="1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43</a:t>
            </a:fld>
            <a:endParaRPr lang="de-D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D4D2F1A-DAB1-4960-BC55-28F92A03A505}"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sp>
        <p:nvSpPr>
          <p:cNvPr id="52253"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2254" name="Picture 39"/>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2255"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225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graphicFrame>
        <p:nvGraphicFramePr>
          <p:cNvPr id="11" name="Group 38"/>
          <p:cNvGraphicFramePr>
            <a:graphicFrameLocks noGrp="1"/>
          </p:cNvGraphicFramePr>
          <p:nvPr>
            <p:extLst>
              <p:ext uri="{D42A27DB-BD31-4B8C-83A1-F6EECF244321}">
                <p14:modId xmlns:p14="http://schemas.microsoft.com/office/powerpoint/2010/main" val="3629648786"/>
              </p:ext>
            </p:extLst>
          </p:nvPr>
        </p:nvGraphicFramePr>
        <p:xfrm>
          <a:off x="3059113" y="1052513"/>
          <a:ext cx="5903912" cy="4966653"/>
        </p:xfrm>
        <a:graphic>
          <a:graphicData uri="http://schemas.openxmlformats.org/drawingml/2006/table">
            <a:tbl>
              <a:tblPr/>
              <a:tblGrid>
                <a:gridCol w="852923"/>
                <a:gridCol w="731972"/>
                <a:gridCol w="1944216"/>
                <a:gridCol w="2374801"/>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116b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cs typeface="Arial"/>
                        </a:rPr>
                        <a:t> </a:t>
                      </a:r>
                      <a:r>
                        <a:rPr lang="de-DE" sz="1600">
                          <a:solidFill>
                            <a:srgbClr val="000000"/>
                          </a:solidFill>
                          <a:effectLst/>
                          <a:latin typeface="Verdana"/>
                          <a:ea typeface="SimSun"/>
                          <a:cs typeface="Arial"/>
                        </a:rPr>
                        <a:t>Müller, Alfred </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cs typeface="Arial"/>
                        </a:rPr>
                        <a:t> </a:t>
                      </a:r>
                      <a:r>
                        <a:rPr lang="de-DE" sz="1600">
                          <a:solidFill>
                            <a:srgbClr val="000000"/>
                          </a:solidFill>
                          <a:effectLst/>
                          <a:latin typeface="Verdana"/>
                          <a:ea typeface="SimSun"/>
                          <a:cs typeface="Arial"/>
                        </a:rPr>
                        <a:t>1926-2010</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20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FF0000"/>
                          </a:solidFill>
                          <a:effectLst/>
                          <a:latin typeface="Verdana"/>
                          <a:ea typeface="SimSun"/>
                        </a:rPr>
                        <a:t>$4 </a:t>
                      </a:r>
                      <a:r>
                        <a:rPr lang="de-DE" sz="1600" dirty="0" err="1">
                          <a:effectLst/>
                          <a:latin typeface="Verdana"/>
                          <a:ea typeface="SimSun"/>
                        </a:rPr>
                        <a:t>act</a:t>
                      </a:r>
                      <a:r>
                        <a:rPr lang="de-DE" sz="1600" dirty="0">
                          <a:effectLst/>
                          <a:latin typeface="Verdana"/>
                          <a:ea typeface="SimSun"/>
                        </a:rPr>
                        <a:t> </a:t>
                      </a:r>
                      <a:r>
                        <a:rPr lang="de-DE" sz="1600" i="1" dirty="0">
                          <a:effectLst/>
                          <a:latin typeface="Cambria"/>
                          <a:ea typeface="SimSun"/>
                        </a:rPr>
                        <a:t>(Schauspieler)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040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7">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7">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solidFill>
                            <a:srgbClr val="FF0000"/>
                          </a:solidFill>
                          <a:effectLst/>
                          <a:latin typeface="Verdana"/>
                          <a:ea typeface="SimSun"/>
                          <a:cs typeface="Arial"/>
                        </a:rPr>
                        <a:t>&lt;&lt;</a:t>
                      </a:r>
                      <a:r>
                        <a:rPr lang="de-DE" sz="1600" dirty="0">
                          <a:effectLst/>
                          <a:latin typeface="Verdana"/>
                          <a:ea typeface="SimSun"/>
                          <a:cs typeface="Arial"/>
                        </a:rPr>
                        <a:t>Der</a:t>
                      </a:r>
                      <a:r>
                        <a:rPr lang="de-DE" sz="1600" dirty="0">
                          <a:solidFill>
                            <a:srgbClr val="FF0000"/>
                          </a:solidFill>
                          <a:effectLst/>
                          <a:latin typeface="Verdana"/>
                          <a:ea typeface="SimSun"/>
                          <a:cs typeface="Arial"/>
                        </a:rPr>
                        <a:t>&gt;&gt; </a:t>
                      </a:r>
                      <a:r>
                        <a:rPr lang="de-DE" sz="1600" dirty="0">
                          <a:effectLst/>
                          <a:latin typeface="Verdana"/>
                          <a:ea typeface="SimSun"/>
                          <a:cs typeface="Arial"/>
                        </a:rPr>
                        <a:t>Tangospieler ; Mein lieber Robinson</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1496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345440">
                <a:tc vMerge="1">
                  <a:txBody>
                    <a:bodyPr/>
                    <a:lstStyle/>
                    <a:p>
                      <a:endParaRPr lang="de-AT"/>
                    </a:p>
                  </a:txBody>
                  <a:tcPr/>
                </a:tc>
                <a:tc vMerge="1">
                  <a:txBody>
                    <a:bodyPr/>
                    <a:lstStyle/>
                    <a:p>
                      <a:endParaRPr lang="de-AT"/>
                    </a:p>
                  </a:txBody>
                  <a:tcPr/>
                </a:tc>
                <a:tc vMerge="1">
                  <a:txBody>
                    <a:bodyPr/>
                    <a:lstStyle/>
                    <a:p>
                      <a:endParaRPr lang="de-AT"/>
                    </a:p>
                  </a:txBody>
                  <a:tcPr/>
                </a:tc>
                <a:tc rowSpan="2">
                  <a:txBody>
                    <a:bodyPr/>
                    <a:lstStyle/>
                    <a:p>
                      <a:pPr>
                        <a:spcAft>
                          <a:spcPts val="600"/>
                        </a:spcAft>
                      </a:pPr>
                      <a:r>
                        <a:rPr lang="de-DE" sz="1600">
                          <a:solidFill>
                            <a:srgbClr val="FF0000"/>
                          </a:solidFill>
                          <a:effectLst/>
                          <a:latin typeface="Verdana"/>
                          <a:ea typeface="SimSun"/>
                        </a:rPr>
                        <a:t>$a</a:t>
                      </a:r>
                      <a:r>
                        <a:rPr lang="de-DE" sz="1600">
                          <a:effectLst/>
                          <a:latin typeface="Verdana"/>
                          <a:ea typeface="SimSun"/>
                          <a:cs typeface="Arial"/>
                        </a:rPr>
                        <a:t> </a:t>
                      </a:r>
                      <a:r>
                        <a:rPr lang="de-DE" sz="1600">
                          <a:effectLst/>
                          <a:latin typeface="Verdana"/>
                          <a:ea typeface="SimSun"/>
                        </a:rPr>
                        <a:t>Regie: Roland Gräf ; Drehbuch: Roland Gräf</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608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274320">
                <a:tc vMerge="1">
                  <a:txBody>
                    <a:bodyPr/>
                    <a:lstStyle/>
                    <a:p>
                      <a:endParaRPr lang="de-AT" dirty="0"/>
                    </a:p>
                  </a:txBody>
                  <a:tcPr/>
                </a:tc>
                <a:tc vMerge="1">
                  <a:txBody>
                    <a:bodyPr/>
                    <a:lstStyle/>
                    <a:p>
                      <a:endParaRPr lang="de-AT"/>
                    </a:p>
                  </a:txBody>
                  <a:tcPr/>
                </a:tc>
                <a:tc vMerge="1">
                  <a:txBody>
                    <a:bodyPr/>
                    <a:lstStyle/>
                    <a:p>
                      <a:endParaRPr lang="de-AT"/>
                    </a:p>
                  </a:txBody>
                  <a:tcPr/>
                </a:tc>
                <a:tc rowSpan="2">
                  <a:txBody>
                    <a:bodyPr/>
                    <a:lstStyle/>
                    <a:p>
                      <a:pPr>
                        <a:spcAft>
                          <a:spcPts val="600"/>
                        </a:spcAft>
                      </a:pPr>
                      <a:r>
                        <a:rPr lang="de-DE" sz="1600">
                          <a:solidFill>
                            <a:srgbClr val="FF0000"/>
                          </a:solidFill>
                          <a:effectLst/>
                          <a:latin typeface="Verdana"/>
                          <a:ea typeface="SimSun"/>
                        </a:rPr>
                        <a:t>$a</a:t>
                      </a:r>
                      <a:r>
                        <a:rPr lang="de-DE" sz="1600">
                          <a:effectLst/>
                          <a:latin typeface="Verdana"/>
                          <a:ea typeface="SimSun"/>
                          <a:cs typeface="Arial"/>
                        </a:rPr>
                        <a:t> [Berlin]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304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467360">
                <a:tc vMerge="1">
                  <a:txBody>
                    <a:bodyPr/>
                    <a:lstStyle/>
                    <a:p>
                      <a:endParaRPr lang="de-AT"/>
                    </a:p>
                  </a:txBody>
                  <a:tcPr/>
                </a:tc>
                <a:tc vMerge="1">
                  <a:txBody>
                    <a:bodyPr/>
                    <a:lstStyle/>
                    <a:p>
                      <a:endParaRPr lang="de-AT"/>
                    </a:p>
                  </a:txBody>
                  <a:tcPr/>
                </a:tc>
                <a:tc vMerge="1">
                  <a:txBody>
                    <a:bodyPr/>
                    <a:lstStyle/>
                    <a:p>
                      <a:endParaRPr lang="de-AT"/>
                    </a:p>
                  </a:txBody>
                  <a:tcPr/>
                </a:tc>
                <a:tc>
                  <a:txBody>
                    <a:bodyPr/>
                    <a:lstStyle/>
                    <a:p>
                      <a:pPr>
                        <a:spcAft>
                          <a:spcPts val="60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solidFill>
                            <a:srgbClr val="000000"/>
                          </a:solidFill>
                          <a:effectLst/>
                          <a:latin typeface="Verdana"/>
                          <a:ea typeface="SimSun"/>
                          <a:cs typeface="Arial"/>
                        </a:rPr>
                        <a:t>19864</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24.5</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Beziehungs-kennzeichnung</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Enthalten 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44</a:t>
            </a:fld>
            <a:endParaRPr lang="de-DE"/>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Tracks auf einer CD</a:t>
            </a:r>
          </a:p>
        </p:txBody>
      </p:sp>
      <p:sp>
        <p:nvSpPr>
          <p:cNvPr id="5325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eines Tracks / Beitrags auf einer CD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811C746-B63E-4154-946E-25EEA8E798F5}"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45</a:t>
            </a:fld>
            <a:endParaRPr lang="de-DE"/>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372B336-BB7E-4D8B-95D3-CBA009FD416A}"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sp>
        <p:nvSpPr>
          <p:cNvPr id="54317" name="Titel 1"/>
          <p:cNvSpPr>
            <a:spLocks noGrp="1"/>
          </p:cNvSpPr>
          <p:nvPr>
            <p:ph type="title" idx="4294967295"/>
          </p:nvPr>
        </p:nvSpPr>
        <p:spPr>
          <a:xfrm>
            <a:off x="250825" y="184150"/>
            <a:ext cx="8858250" cy="508000"/>
          </a:xfrm>
        </p:spPr>
        <p:txBody>
          <a:bodyPr/>
          <a:lstStyle/>
          <a:p>
            <a:pPr eaLnBrk="1" hangingPunct="1"/>
            <a:r>
              <a:rPr lang="de-DE" smtClean="0">
                <a:solidFill>
                  <a:srgbClr val="376092"/>
                </a:solidFill>
              </a:rPr>
              <a:t>Beschreibung eines Tracks auf einer CD</a:t>
            </a:r>
          </a:p>
        </p:txBody>
      </p:sp>
      <p:sp>
        <p:nvSpPr>
          <p:cNvPr id="54318"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4319" name="Picture 50"/>
          <p:cNvPicPr>
            <a:picLocks noChangeAspect="1" noChangeArrowheads="1"/>
          </p:cNvPicPr>
          <p:nvPr/>
        </p:nvPicPr>
        <p:blipFill>
          <a:blip r:embed="rId2"/>
          <a:srcRect/>
          <a:stretch>
            <a:fillRect/>
          </a:stretch>
        </p:blipFill>
        <p:spPr bwMode="auto">
          <a:xfrm>
            <a:off x="250825" y="2708275"/>
            <a:ext cx="2592388" cy="2952750"/>
          </a:xfrm>
          <a:prstGeom prst="rect">
            <a:avLst/>
          </a:prstGeom>
          <a:noFill/>
          <a:ln w="9525">
            <a:noFill/>
            <a:miter lim="800000"/>
            <a:headEnd/>
            <a:tailEnd/>
          </a:ln>
        </p:spPr>
      </p:pic>
      <p:pic>
        <p:nvPicPr>
          <p:cNvPr id="54320" name="Picture 51"/>
          <p:cNvPicPr>
            <a:picLocks noChangeAspect="1" noChangeArrowheads="1"/>
          </p:cNvPicPr>
          <p:nvPr/>
        </p:nvPicPr>
        <p:blipFill>
          <a:blip r:embed="rId3"/>
          <a:srcRect/>
          <a:stretch>
            <a:fillRect/>
          </a:stretch>
        </p:blipFill>
        <p:spPr bwMode="auto">
          <a:xfrm>
            <a:off x="107950" y="1844675"/>
            <a:ext cx="2663825" cy="2160588"/>
          </a:xfrm>
          <a:prstGeom prst="rect">
            <a:avLst/>
          </a:prstGeom>
          <a:noFill/>
          <a:ln w="9525">
            <a:noFill/>
            <a:miter lim="800000"/>
            <a:headEnd/>
            <a:tailEnd/>
          </a:ln>
        </p:spPr>
      </p:pic>
      <p:graphicFrame>
        <p:nvGraphicFramePr>
          <p:cNvPr id="11" name="Group 57"/>
          <p:cNvGraphicFramePr>
            <a:graphicFrameLocks noGrp="1"/>
          </p:cNvGraphicFramePr>
          <p:nvPr>
            <p:extLst>
              <p:ext uri="{D42A27DB-BD31-4B8C-83A1-F6EECF244321}">
                <p14:modId xmlns:p14="http://schemas.microsoft.com/office/powerpoint/2010/main" val="2145772815"/>
              </p:ext>
            </p:extLst>
          </p:nvPr>
        </p:nvGraphicFramePr>
        <p:xfrm>
          <a:off x="3059113" y="760413"/>
          <a:ext cx="5903912" cy="548735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Arial"/>
                        </a:rPr>
                        <a:t> </a:t>
                      </a:r>
                      <a:r>
                        <a:rPr lang="de-DE" sz="1600" dirty="0" smtClean="0">
                          <a:solidFill>
                            <a:srgbClr val="FF0000"/>
                          </a:solidFill>
                          <a:effectLst/>
                          <a:latin typeface="Verdana"/>
                          <a:ea typeface="SimSun"/>
                          <a:cs typeface="Arial"/>
                        </a:rPr>
                        <a:t>&lt;&lt;</a:t>
                      </a:r>
                      <a:r>
                        <a:rPr lang="de-DE" sz="1600" dirty="0" smtClean="0">
                          <a:effectLst/>
                          <a:latin typeface="Verdana"/>
                          <a:ea typeface="SimSun"/>
                          <a:cs typeface="Times New Roman"/>
                        </a:rPr>
                        <a:t>Die</a:t>
                      </a:r>
                      <a:r>
                        <a:rPr lang="de-DE" sz="1600" dirty="0" smtClean="0">
                          <a:solidFill>
                            <a:srgbClr val="FF0000"/>
                          </a:solidFill>
                          <a:effectLst/>
                          <a:latin typeface="Verdana"/>
                          <a:ea typeface="SimSun"/>
                          <a:cs typeface="Times New Roman"/>
                        </a:rPr>
                        <a:t>&gt;&gt;</a:t>
                      </a:r>
                      <a:r>
                        <a:rPr lang="de-DE" sz="1600" dirty="0" smtClean="0">
                          <a:effectLst/>
                          <a:latin typeface="Verdana"/>
                          <a:ea typeface="SimSun"/>
                          <a:cs typeface="Times New Roman"/>
                        </a:rPr>
                        <a:t> Falle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Robert Gernhardt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effectLst/>
                          <a:latin typeface="Verdana"/>
                          <a:ea typeface="SimSun"/>
                          <a:cs typeface="Times New Roman"/>
                        </a:rPr>
                        <a:t>a </a:t>
                      </a:r>
                      <a:r>
                        <a:rPr lang="de-DE" sz="1600" i="1" dirty="0" smtClean="0">
                          <a:effectLst/>
                          <a:latin typeface="Cambria"/>
                          <a:ea typeface="SimSun"/>
                          <a:cs typeface="Times New Roman"/>
                        </a:rPr>
                        <a:t>(Einzelne Einheit </a:t>
                      </a:r>
                      <a:r>
                        <a:rPr lang="de-DE" sz="1600" i="1" dirty="0" smtClean="0">
                          <a:effectLst/>
                          <a:latin typeface="Cambria"/>
                          <a:ea typeface="SimSun"/>
                          <a:cs typeface="Times New Roman"/>
                          <a:sym typeface="Wingdings"/>
                        </a:rPr>
                        <a:t></a:t>
                      </a:r>
                      <a:r>
                        <a:rPr lang="de-DE" sz="1600" i="1" dirty="0" smtClean="0">
                          <a:effectLst/>
                          <a:latin typeface="Cambria"/>
                          <a:ea typeface="SimSun"/>
                          <a:cs typeface="Times New Roman"/>
                        </a:rPr>
                        <a:t> unselbstständig erschienenes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$b</a:t>
                      </a:r>
                      <a:r>
                        <a:rPr lang="de-DE" sz="1600">
                          <a:effectLst/>
                          <a:latin typeface="Verdana"/>
                          <a:ea typeface="SimSun"/>
                        </a:rPr>
                        <a:t> s </a:t>
                      </a:r>
                      <a:r>
                        <a:rPr lang="de-DE" sz="1600" i="1">
                          <a:effectLst/>
                          <a:latin typeface="Cambria"/>
                          <a:ea typeface="SimSun"/>
                        </a:rPr>
                        <a:t>(audio)</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$b</a:t>
                      </a:r>
                      <a:r>
                        <a:rPr lang="de-DE" sz="1600" dirty="0">
                          <a:effectLst/>
                          <a:latin typeface="Verdana"/>
                          <a:ea typeface="SimSun"/>
                        </a:rPr>
                        <a:t> </a:t>
                      </a:r>
                      <a:r>
                        <a:rPr lang="de-DE" sz="1600" dirty="0" err="1">
                          <a:effectLst/>
                          <a:latin typeface="Verdana"/>
                          <a:ea typeface="SimSun"/>
                        </a:rPr>
                        <a:t>sd</a:t>
                      </a:r>
                      <a:r>
                        <a:rPr lang="de-DE" sz="1600" dirty="0">
                          <a:effectLst/>
                          <a:latin typeface="Verdana"/>
                          <a:ea typeface="SimSun"/>
                        </a:rPr>
                        <a:t> </a:t>
                      </a:r>
                      <a:r>
                        <a:rPr lang="de-DE" sz="1600" i="1" dirty="0">
                          <a:effectLst/>
                          <a:latin typeface="Cambria"/>
                          <a:ea typeface="SimSun"/>
                        </a:rPr>
                        <a:t>(Audiodisk)</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Track 1-4 auf CD 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46</a:t>
            </a:fld>
            <a:endParaRPr lang="de-DE"/>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28FDD07-6A11-4B2F-8632-E582730322ED}" type="slidenum">
              <a:rPr lang="de-DE" sz="1200">
                <a:solidFill>
                  <a:schemeClr val="tx1">
                    <a:tint val="75000"/>
                  </a:schemeClr>
                </a:solidFill>
                <a:latin typeface="+mn-lt"/>
                <a:cs typeface="+mn-cs"/>
              </a:rPr>
              <a:pPr algn="r" fontAlgn="auto">
                <a:spcBef>
                  <a:spcPts val="0"/>
                </a:spcBef>
                <a:spcAft>
                  <a:spcPts val="0"/>
                </a:spcAft>
                <a:defRPr/>
              </a:pPr>
              <a:t>47</a:t>
            </a:fld>
            <a:endParaRPr lang="de-DE" sz="1200">
              <a:solidFill>
                <a:schemeClr val="tx1">
                  <a:tint val="75000"/>
                </a:schemeClr>
              </a:solidFill>
              <a:latin typeface="+mn-lt"/>
              <a:cs typeface="+mn-cs"/>
            </a:endParaRPr>
          </a:p>
        </p:txBody>
      </p:sp>
      <p:sp>
        <p:nvSpPr>
          <p:cNvPr id="55333"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5334"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5335" name="Picture 46"/>
          <p:cNvPicPr>
            <a:picLocks noChangeAspect="1" noChangeArrowheads="1"/>
          </p:cNvPicPr>
          <p:nvPr/>
        </p:nvPicPr>
        <p:blipFill>
          <a:blip r:embed="rId2"/>
          <a:srcRect/>
          <a:stretch>
            <a:fillRect/>
          </a:stretch>
        </p:blipFill>
        <p:spPr bwMode="auto">
          <a:xfrm>
            <a:off x="34925" y="2636838"/>
            <a:ext cx="2879725" cy="2663825"/>
          </a:xfrm>
          <a:prstGeom prst="rect">
            <a:avLst/>
          </a:prstGeom>
          <a:noFill/>
          <a:ln w="9525">
            <a:noFill/>
            <a:miter lim="800000"/>
            <a:headEnd/>
            <a:tailEnd/>
          </a:ln>
        </p:spPr>
      </p:pic>
      <p:pic>
        <p:nvPicPr>
          <p:cNvPr id="55336" name="Picture 47"/>
          <p:cNvPicPr>
            <a:picLocks noChangeAspect="1" noChangeArrowheads="1"/>
          </p:cNvPicPr>
          <p:nvPr/>
        </p:nvPicPr>
        <p:blipFill>
          <a:blip r:embed="rId3"/>
          <a:srcRect/>
          <a:stretch>
            <a:fillRect/>
          </a:stretch>
        </p:blipFill>
        <p:spPr bwMode="auto">
          <a:xfrm>
            <a:off x="0" y="1557338"/>
            <a:ext cx="2916238" cy="2305050"/>
          </a:xfrm>
          <a:prstGeom prst="rect">
            <a:avLst/>
          </a:prstGeom>
          <a:noFill/>
          <a:ln w="9525">
            <a:noFill/>
            <a:miter lim="800000"/>
            <a:headEnd/>
            <a:tailEnd/>
          </a:ln>
        </p:spPr>
      </p:pic>
      <p:graphicFrame>
        <p:nvGraphicFramePr>
          <p:cNvPr id="11" name="Group 44"/>
          <p:cNvGraphicFramePr>
            <a:graphicFrameLocks noGrp="1"/>
          </p:cNvGraphicFramePr>
          <p:nvPr>
            <p:extLst>
              <p:ext uri="{D42A27DB-BD31-4B8C-83A1-F6EECF244321}">
                <p14:modId xmlns:p14="http://schemas.microsoft.com/office/powerpoint/2010/main" val="2483721134"/>
              </p:ext>
            </p:extLst>
          </p:nvPr>
        </p:nvGraphicFramePr>
        <p:xfrm>
          <a:off x="3059113" y="1133475"/>
          <a:ext cx="5903912" cy="4743768"/>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$b</a:t>
                      </a:r>
                      <a:r>
                        <a:rPr lang="de-DE" sz="1600">
                          <a:effectLst/>
                          <a:latin typeface="Verdana"/>
                          <a:ea typeface="SimSun"/>
                        </a:rPr>
                        <a:t> spw </a:t>
                      </a:r>
                      <a:r>
                        <a:rPr lang="de-DE" sz="1600" i="1">
                          <a:effectLst/>
                          <a:latin typeface="Cambria"/>
                          <a:ea typeface="SimSun"/>
                        </a:rPr>
                        <a:t>(gesprochenes Wort)</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cs typeface="Arial"/>
                        </a:rPr>
                        <a:t> </a:t>
                      </a:r>
                      <a:r>
                        <a:rPr lang="de-DE" sz="1600">
                          <a:effectLst/>
                          <a:latin typeface="Verdana"/>
                          <a:ea typeface="SimSun"/>
                        </a:rPr>
                        <a:t>ger</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518b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effectLst/>
                          <a:latin typeface="Verdana"/>
                          <a:ea typeface="SimSun"/>
                        </a:rPr>
                        <a:t>1989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303=</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=100</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$p Gernhardt, Robert</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$d 1937-2006</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$t &lt;&lt;Die&gt;&gt;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100b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19.2</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1" i="0" u="none" strike="noStrike" cap="none" normalizeH="0" baseline="0" smtClean="0">
                          <a:ln>
                            <a:noFill/>
                          </a:ln>
                          <a:solidFill>
                            <a:schemeClr val="tx1"/>
                          </a:solidFill>
                          <a:effectLst/>
                          <a:latin typeface="Verdana" pitchFamily="34" charset="0"/>
                          <a:ea typeface="宋体" pitchFamily="2" charset="-122"/>
                          <a:cs typeface="Arial" charset="0"/>
                        </a:rPr>
                        <a:t>Geistiger Schöpfer</a:t>
                      </a:r>
                      <a:r>
                        <a:rPr kumimoji="0" lang="de-DE" altLang="zh-CN" sz="1600" b="0" i="0" u="none" strike="noStrike" cap="none" normalizeH="0" baseline="0" smtClean="0">
                          <a:ln>
                            <a:noFill/>
                          </a:ln>
                          <a:solidFill>
                            <a:schemeClr val="tx1"/>
                          </a:solidFill>
                          <a:effectLst/>
                          <a:latin typeface="Verdana" pitchFamily="34" charset="0"/>
                          <a:ea typeface="宋体" pitchFamily="2" charset="-122"/>
                          <a:cs typeface="Arial" charset="0"/>
                        </a:rPr>
                        <a:t> </a:t>
                      </a:r>
                      <a:r>
                        <a:rPr kumimoji="0" lang="de-DE" altLang="zh-CN" sz="1600" b="0" i="0" u="none" strike="noStrike" cap="none" normalizeH="0" baseline="0" smtClean="0">
                          <a:ln>
                            <a:noFill/>
                          </a:ln>
                          <a:solidFill>
                            <a:srgbClr val="000000"/>
                          </a:solidFill>
                          <a:effectLst/>
                          <a:latin typeface="Verdana" pitchFamily="34" charset="0"/>
                          <a:ea typeface="宋体" pitchFamily="2" charset="-122"/>
                          <a:cs typeface="Arial" charset="0"/>
                        </a:rPr>
                        <a:t> </a:t>
                      </a:r>
                      <a:endPar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$p</a:t>
                      </a:r>
                      <a:r>
                        <a:rPr lang="de-DE" sz="1600">
                          <a:effectLst/>
                          <a:latin typeface="Verdana"/>
                          <a:ea typeface="SimSun"/>
                          <a:cs typeface="Arial"/>
                        </a:rPr>
                        <a:t> </a:t>
                      </a:r>
                      <a:r>
                        <a:rPr lang="de-DE" sz="1600">
                          <a:effectLst/>
                          <a:latin typeface="Verdana"/>
                          <a:ea typeface="SimSun"/>
                        </a:rPr>
                        <a:t>Gernhardt, Robert</a:t>
                      </a:r>
                      <a:endParaRPr lang="de-AT" sz="1600">
                        <a:effectLst/>
                        <a:latin typeface="Times New Roman"/>
                        <a:ea typeface="SimSun"/>
                      </a:endParaRPr>
                    </a:p>
                    <a:p>
                      <a:pPr>
                        <a:spcAft>
                          <a:spcPts val="0"/>
                        </a:spcAft>
                      </a:pPr>
                      <a:r>
                        <a:rPr lang="de-DE" sz="1600">
                          <a:solidFill>
                            <a:srgbClr val="FF0000"/>
                          </a:solidFill>
                          <a:effectLst/>
                          <a:latin typeface="Verdana"/>
                          <a:ea typeface="SimSun"/>
                        </a:rPr>
                        <a:t>$d</a:t>
                      </a:r>
                      <a:r>
                        <a:rPr lang="de-DE" sz="1600">
                          <a:effectLst/>
                          <a:latin typeface="Verdana"/>
                          <a:ea typeface="SimSun"/>
                          <a:cs typeface="Arial"/>
                        </a:rPr>
                        <a:t> </a:t>
                      </a:r>
                      <a:r>
                        <a:rPr lang="de-DE" sz="1600">
                          <a:effectLst/>
                          <a:latin typeface="Verdana"/>
                          <a:ea typeface="SimSun"/>
                        </a:rPr>
                        <a:t>1937-2006</a:t>
                      </a:r>
                      <a:endParaRPr lang="de-AT" sz="1600">
                        <a:effectLst/>
                        <a:latin typeface="Times New Roman"/>
                        <a:ea typeface="SimSun"/>
                      </a:endParaRPr>
                    </a:p>
                    <a:p>
                      <a:pPr>
                        <a:spcAft>
                          <a:spcPts val="0"/>
                        </a:spcAft>
                      </a:pPr>
                      <a:r>
                        <a:rPr lang="de-AT" sz="1600">
                          <a:solidFill>
                            <a:srgbClr val="FF0000"/>
                          </a:solidFill>
                          <a:effectLst/>
                          <a:latin typeface="Verdana"/>
                          <a:ea typeface="Times New Roman"/>
                        </a:rPr>
                        <a:t>$9 </a:t>
                      </a:r>
                      <a:r>
                        <a:rPr lang="de-AT" sz="1600" i="1">
                          <a:effectLst/>
                          <a:latin typeface="Verdana"/>
                          <a:ea typeface="Times New Roman"/>
                        </a:rPr>
                        <a:t>GND-IDN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$4</a:t>
                      </a:r>
                      <a:r>
                        <a:rPr lang="de-DE" sz="1600" dirty="0">
                          <a:effectLst/>
                          <a:latin typeface="Verdana"/>
                          <a:ea typeface="SimSun"/>
                        </a:rPr>
                        <a:t> </a:t>
                      </a:r>
                      <a:r>
                        <a:rPr lang="de-DE" sz="1600" dirty="0" err="1">
                          <a:effectLst/>
                          <a:latin typeface="Verdana"/>
                          <a:ea typeface="SimSun"/>
                        </a:rPr>
                        <a:t>aut</a:t>
                      </a:r>
                      <a:r>
                        <a:rPr lang="de-DE" sz="1600" dirty="0">
                          <a:effectLst/>
                          <a:latin typeface="Verdana"/>
                          <a:ea typeface="SimSun"/>
                        </a:rPr>
                        <a:t> </a:t>
                      </a:r>
                      <a:r>
                        <a:rPr lang="de-DE" sz="1600" i="1" dirty="0">
                          <a:effectLst/>
                          <a:latin typeface="Cambria"/>
                          <a:ea typeface="SimSun"/>
                        </a:rPr>
                        <a:t>(Verfasser)</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$4</a:t>
                      </a:r>
                      <a:r>
                        <a:rPr lang="de-DE" sz="1600" dirty="0">
                          <a:effectLst/>
                          <a:latin typeface="Verdana"/>
                          <a:ea typeface="SimSun"/>
                        </a:rPr>
                        <a:t> </a:t>
                      </a:r>
                      <a:r>
                        <a:rPr lang="de-DE" sz="1600" dirty="0" err="1">
                          <a:effectLst/>
                          <a:latin typeface="Verdana"/>
                          <a:ea typeface="SimSun"/>
                        </a:rPr>
                        <a:t>nrt</a:t>
                      </a:r>
                      <a:r>
                        <a:rPr lang="de-DE" sz="1600" dirty="0">
                          <a:effectLst/>
                          <a:latin typeface="Verdana"/>
                          <a:ea typeface="SimSun"/>
                        </a:rPr>
                        <a:t> </a:t>
                      </a:r>
                      <a:r>
                        <a:rPr lang="de-DE" sz="1600" i="1" dirty="0">
                          <a:effectLst/>
                          <a:latin typeface="Cambria"/>
                          <a:ea typeface="SimSun"/>
                        </a:rPr>
                        <a:t>(Erzähler)</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47</a:t>
            </a:fld>
            <a:endParaRPr lang="de-DE"/>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A8414AA-B7BF-449C-AAD8-BA9A543105B1}" type="slidenum">
              <a:rPr lang="de-DE" sz="1200">
                <a:solidFill>
                  <a:schemeClr val="tx1">
                    <a:tint val="75000"/>
                  </a:schemeClr>
                </a:solidFill>
                <a:latin typeface="+mn-lt"/>
                <a:cs typeface="+mn-cs"/>
              </a:rPr>
              <a:pPr algn="r" fontAlgn="auto">
                <a:spcBef>
                  <a:spcPts val="0"/>
                </a:spcBef>
                <a:spcAft>
                  <a:spcPts val="0"/>
                </a:spcAft>
                <a:defRPr/>
              </a:pPr>
              <a:t>48</a:t>
            </a:fld>
            <a:endParaRPr lang="de-DE" sz="1200">
              <a:solidFill>
                <a:schemeClr val="tx1">
                  <a:tint val="75000"/>
                </a:schemeClr>
              </a:solidFill>
              <a:latin typeface="+mn-lt"/>
              <a:cs typeface="+mn-cs"/>
            </a:endParaRPr>
          </a:p>
        </p:txBody>
      </p:sp>
      <p:sp>
        <p:nvSpPr>
          <p:cNvPr id="56341"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6342"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6343" name="Picture 36"/>
          <p:cNvPicPr>
            <a:picLocks noChangeAspect="1" noChangeArrowheads="1"/>
          </p:cNvPicPr>
          <p:nvPr/>
        </p:nvPicPr>
        <p:blipFill>
          <a:blip r:embed="rId2"/>
          <a:srcRect/>
          <a:stretch>
            <a:fillRect/>
          </a:stretch>
        </p:blipFill>
        <p:spPr bwMode="auto">
          <a:xfrm>
            <a:off x="0" y="2924175"/>
            <a:ext cx="2808288" cy="2540000"/>
          </a:xfrm>
          <a:prstGeom prst="rect">
            <a:avLst/>
          </a:prstGeom>
          <a:noFill/>
          <a:ln w="9525">
            <a:noFill/>
            <a:miter lim="800000"/>
            <a:headEnd/>
            <a:tailEnd/>
          </a:ln>
        </p:spPr>
      </p:pic>
      <p:pic>
        <p:nvPicPr>
          <p:cNvPr id="56344" name="Picture 37"/>
          <p:cNvPicPr>
            <a:picLocks noChangeAspect="1" noChangeArrowheads="1"/>
          </p:cNvPicPr>
          <p:nvPr/>
        </p:nvPicPr>
        <p:blipFill>
          <a:blip r:embed="rId3"/>
          <a:srcRect/>
          <a:stretch>
            <a:fillRect/>
          </a:stretch>
        </p:blipFill>
        <p:spPr bwMode="auto">
          <a:xfrm>
            <a:off x="0" y="1557338"/>
            <a:ext cx="2916238" cy="2635250"/>
          </a:xfrm>
          <a:prstGeom prst="rect">
            <a:avLst/>
          </a:prstGeom>
          <a:noFill/>
          <a:ln w="9525">
            <a:noFill/>
            <a:miter lim="800000"/>
            <a:headEnd/>
            <a:tailEnd/>
          </a:ln>
        </p:spPr>
      </p:pic>
      <p:graphicFrame>
        <p:nvGraphicFramePr>
          <p:cNvPr id="11" name="Group 26"/>
          <p:cNvGraphicFramePr>
            <a:graphicFrameLocks noGrp="1"/>
          </p:cNvGraphicFramePr>
          <p:nvPr>
            <p:extLst>
              <p:ext uri="{D42A27DB-BD31-4B8C-83A1-F6EECF244321}">
                <p14:modId xmlns:p14="http://schemas.microsoft.com/office/powerpoint/2010/main" val="3969111427"/>
              </p:ext>
            </p:extLst>
          </p:nvPr>
        </p:nvGraphicFramePr>
        <p:xfrm>
          <a:off x="2808288" y="965994"/>
          <a:ext cx="6335711" cy="4777716"/>
        </p:xfrm>
        <a:graphic>
          <a:graphicData uri="http://schemas.openxmlformats.org/drawingml/2006/table">
            <a:tbl>
              <a:tblPr/>
              <a:tblGrid>
                <a:gridCol w="914774"/>
                <a:gridCol w="914774"/>
                <a:gridCol w="1950388"/>
                <a:gridCol w="2555775"/>
              </a:tblGrid>
              <a:tr h="337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19172">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27.1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rPr>
                        <a:t> Erzählerstimmen : die Bibliothek der Autoren : 183 Autorinnen &amp; Autoren : 100 Jahre Erzählung im Originalton </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08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 </a:t>
                      </a:r>
                      <a:r>
                        <a:rPr lang="de-DE" sz="1600">
                          <a:effectLst/>
                          <a:latin typeface="Verdana"/>
                          <a:ea typeface="SimSun"/>
                        </a:rPr>
                        <a:t>München</a:t>
                      </a:r>
                      <a:endParaRPr lang="de-AT" sz="16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08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effectLst/>
                          <a:latin typeface="Verdana"/>
                          <a:ea typeface="SimSun"/>
                          <a:cs typeface="Times New Roman"/>
                        </a:rPr>
                        <a:t>$a </a:t>
                      </a:r>
                      <a:r>
                        <a:rPr lang="de-DE" sz="1600" dirty="0" smtClean="0">
                          <a:effectLst/>
                          <a:latin typeface="Verdana"/>
                          <a:ea typeface="SimSun"/>
                        </a:rPr>
                        <a:t>Teil 5. 1934-1938</a:t>
                      </a:r>
                      <a:r>
                        <a:rPr lang="de-DE" sz="1600" dirty="0" smtClean="0">
                          <a:solidFill>
                            <a:srgbClr val="FF0000"/>
                          </a:solidFill>
                          <a:effectLst/>
                          <a:latin typeface="Verdana"/>
                          <a:ea typeface="SimSun"/>
                        </a:rPr>
                        <a:t>,_</a:t>
                      </a:r>
                      <a:r>
                        <a:rPr lang="de-DE" sz="1600" baseline="0" dirty="0" smtClean="0">
                          <a:effectLst/>
                          <a:latin typeface="Verdana"/>
                          <a:ea typeface="SimSun"/>
                        </a:rPr>
                        <a:t> </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Track 1-4 auf CD 29</a:t>
                      </a:r>
                      <a:endParaRPr lang="de-DE" sz="1600" dirty="0" smtClean="0">
                        <a:solidFill>
                          <a:schemeClr val="bg1">
                            <a:lumMod val="50000"/>
                          </a:schemeClr>
                        </a:solidFill>
                        <a:effectLst/>
                        <a:latin typeface="Verdana"/>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08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FF0000"/>
                          </a:solidFill>
                          <a:effectLst/>
                          <a:latin typeface="Verdana"/>
                          <a:ea typeface="SimSun"/>
                        </a:rPr>
                        <a:t>$a </a:t>
                      </a:r>
                      <a:r>
                        <a:rPr lang="de-DE" sz="1600" dirty="0">
                          <a:effectLst/>
                          <a:latin typeface="Verdana"/>
                          <a:ea typeface="SimSun"/>
                        </a:rPr>
                        <a:t>978-3-86717-742-9</a:t>
                      </a:r>
                      <a:endParaRPr lang="de-AT"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403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24.5</a:t>
                      </a: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Beziehungs-kennzeichnung</a:t>
                      </a:r>
                      <a:endPar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48</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F8187B05-3643-40B3-81D9-9112597D2EFD}" type="slidenum">
              <a:rPr lang="de-DE" smtClean="0"/>
              <a:pPr>
                <a:defRPr/>
              </a:pPr>
              <a:t>5</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F8187B05-3643-40B3-81D9-9112597D2EFD}" type="slidenum">
              <a:rPr lang="de-DE" smtClean="0"/>
              <a:pPr>
                <a:defRPr/>
              </a:pPr>
              <a:t>6</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836613"/>
            <a:ext cx="8642350" cy="5472112"/>
          </a:xfrm>
        </p:spPr>
        <p:txBody>
          <a:bodyPr/>
          <a:lstStyle/>
          <a:p>
            <a:pPr eaLnBrk="1" hangingPunct="1"/>
            <a:r>
              <a:rPr lang="de-DE" smtClean="0"/>
              <a:t>Besonderheit bei Zusammenstellungen: In </a:t>
            </a:r>
            <a:r>
              <a:rPr lang="de-DE" b="1" smtClean="0"/>
              <a:t>einer</a:t>
            </a:r>
            <a:r>
              <a:rPr lang="de-DE" smtClean="0"/>
              <a:t> Manifestation sind mehrere Werke verkörpert</a:t>
            </a:r>
          </a:p>
          <a:p>
            <a:pPr lvl="1" eaLnBrk="1" hangingPunct="1"/>
            <a:r>
              <a:rPr lang="de-DE" smtClean="0"/>
              <a:t>Werk der Zusammenstellung selbst</a:t>
            </a:r>
          </a:p>
          <a:p>
            <a:pPr lvl="1" eaLnBrk="1" hangingPunct="1"/>
            <a:r>
              <a:rPr lang="de-DE" smtClean="0"/>
              <a:t>Teilwerke, die in der Zusammenstellung enthalten sind</a:t>
            </a:r>
          </a:p>
        </p:txBody>
      </p:sp>
      <p:pic>
        <p:nvPicPr>
          <p:cNvPr id="13317" name="Grafik 5"/>
          <p:cNvPicPr>
            <a:picLocks noChangeAspect="1" noChangeArrowheads="1"/>
          </p:cNvPicPr>
          <p:nvPr/>
        </p:nvPicPr>
        <p:blipFill>
          <a:blip r:embed="rId2"/>
          <a:srcRect/>
          <a:stretch>
            <a:fillRect/>
          </a:stretch>
        </p:blipFill>
        <p:spPr bwMode="auto">
          <a:xfrm>
            <a:off x="1476375" y="2492375"/>
            <a:ext cx="4379913"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F8187B05-3643-40B3-81D9-9112597D2EFD}" type="slidenum">
              <a:rPr lang="de-DE" smtClean="0"/>
              <a:pPr>
                <a:defRPr/>
              </a:pPr>
              <a:t>7</a:t>
            </a:fld>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und Hierarchische Beschreibung – Grundsätzliches I</a:t>
            </a:r>
          </a:p>
        </p:txBody>
      </p:sp>
      <p:sp>
        <p:nvSpPr>
          <p:cNvPr id="14338"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Beschreibung erfolgt ausgehend vom Teil</a:t>
            </a:r>
          </a:p>
          <a:p>
            <a:pPr marL="0" indent="0" eaLnBrk="1" hangingPunct="1">
              <a:buFont typeface="Arial" charset="0"/>
              <a:buNone/>
            </a:pPr>
            <a:endParaRPr lang="de-DE" smtClean="0"/>
          </a:p>
          <a:p>
            <a:pPr marL="0" indent="0" eaLnBrk="1" hangingPunct="1"/>
            <a:r>
              <a:rPr lang="de-DE" smtClean="0"/>
              <a:t>Verwendet bei</a:t>
            </a:r>
          </a:p>
          <a:p>
            <a:pPr lvl="1" eaLnBrk="1" hangingPunct="1"/>
            <a:r>
              <a:rPr lang="de-DE" smtClean="0"/>
              <a:t>Aufsatzkatalogisierung</a:t>
            </a:r>
          </a:p>
          <a:p>
            <a:pPr lvl="1" eaLnBrk="1" hangingPunct="1"/>
            <a:r>
              <a:rPr lang="de-DE" smtClean="0"/>
              <a:t>Katalogisierung von Einzelbeiträgen aus Sammelwerken oder Sammlungen von Schriften eines Autors</a:t>
            </a:r>
          </a:p>
          <a:p>
            <a:pPr lvl="1" eaLnBrk="1" hangingPunct="1"/>
            <a:r>
              <a:rPr lang="de-DE" smtClean="0"/>
              <a:t>Einzelbeiträgen im Bereich Audivisuelle Materialien</a:t>
            </a:r>
          </a:p>
          <a:p>
            <a:pPr lvl="1" eaLnBrk="1" hangingPunct="1">
              <a:buFont typeface="Arial" charset="0"/>
              <a:buNone/>
            </a:pPr>
            <a:endParaRPr lang="de-DE" smtClean="0"/>
          </a:p>
          <a:p>
            <a:pPr marL="0" indent="0" eaLnBrk="1" hangingPunct="1"/>
            <a:r>
              <a:rPr lang="de-DE" smtClean="0"/>
              <a:t>Entscheidung, welche Teile analytisch beschrieben werden fällt in das Ermessen der erschließenden Institution</a:t>
            </a:r>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58DC076-97C0-45AD-BBF6-7E77A32D86E5}" type="slidenum">
              <a:rPr lang="de-DE" sz="1200">
                <a:solidFill>
                  <a:schemeClr val="tx1">
                    <a:tint val="75000"/>
                  </a:schemeClr>
                </a:solidFill>
                <a:latin typeface="+mn-lt"/>
                <a:cs typeface="+mn-cs"/>
              </a:rPr>
              <a:pPr algn="r" fontAlgn="auto">
                <a:spcBef>
                  <a:spcPts val="0"/>
                </a:spcBef>
                <a:spcAft>
                  <a:spcPts val="0"/>
                </a:spcAft>
                <a:defRPr/>
              </a:pPr>
              <a:t>8</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Beschreibung – Grundsätzliches</a:t>
            </a:r>
          </a:p>
        </p:txBody>
      </p:sp>
      <p:sp>
        <p:nvSpPr>
          <p:cNvPr id="16386" name="Textplatzhalter 2"/>
          <p:cNvSpPr>
            <a:spLocks noGrp="1"/>
          </p:cNvSpPr>
          <p:nvPr>
            <p:ph type="body" sz="quarter" idx="4294967295"/>
          </p:nvPr>
        </p:nvSpPr>
        <p:spPr>
          <a:xfrm>
            <a:off x="179388" y="1484313"/>
            <a:ext cx="8642350" cy="4537075"/>
          </a:xfrm>
        </p:spPr>
        <p:txBody>
          <a:bodyPr/>
          <a:lstStyle/>
          <a:p>
            <a:pPr marL="0" indent="0" eaLnBrk="1" hangingPunct="1"/>
            <a:r>
              <a:rPr lang="de-DE" dirty="0" smtClean="0"/>
              <a:t>rein analytische Beschreibung (1.5.3):</a:t>
            </a:r>
          </a:p>
          <a:p>
            <a:pPr lvl="1" eaLnBrk="1" hangingPunct="1"/>
            <a:r>
              <a:rPr lang="de-DE" dirty="0" smtClean="0"/>
              <a:t>es wird nur der Teil beschrieben, z. B. ein Beitrag aus einer Zeitschrift</a:t>
            </a:r>
          </a:p>
          <a:p>
            <a:pPr lvl="1" eaLnBrk="1" hangingPunct="1"/>
            <a:r>
              <a:rPr lang="de-DE" dirty="0" smtClean="0"/>
              <a:t>Elemente der größeren Ressource werden nur angegeben, wenn sie für die Beschreibung des Teils notwendig sind, z. B. Erscheinungsjahr; Medientyp, Datenträgertyp; sie gelten für alle Teile gleichermaßen</a:t>
            </a:r>
          </a:p>
          <a:p>
            <a:pPr lvl="1" eaLnBrk="1" hangingPunct="1"/>
            <a:r>
              <a:rPr lang="de-DE" dirty="0" smtClean="0"/>
              <a:t>der Bezug zur größeren Ressource kann als Beziehung zu einem Werk (RDA 25.1) oder einer Manifestation (RDA 27.1) ausgedrückt werden</a:t>
            </a:r>
          </a:p>
          <a:p>
            <a:pPr marL="0" indent="0" eaLnBrk="1" hangingPunct="1"/>
            <a:endParaRPr lang="de-DE" dirty="0" smtClean="0"/>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6AF4521-07B4-4A18-A73C-7E0CD79B1774}"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
        <p:nvSpPr>
          <p:cNvPr id="2" name="Foliennummernplatzhalter 1"/>
          <p:cNvSpPr>
            <a:spLocks noGrp="1"/>
          </p:cNvSpPr>
          <p:nvPr>
            <p:ph type="sldNum" sz="quarter" idx="15"/>
          </p:nvPr>
        </p:nvSpPr>
        <p:spPr/>
        <p:txBody>
          <a:bodyPr/>
          <a:lstStyle/>
          <a:p>
            <a:pPr>
              <a:defRPr/>
            </a:pPr>
            <a:fld id="{F8187B05-3643-40B3-81D9-9112597D2EFD}" type="slidenum">
              <a:rPr lang="de-DE" smtClean="0"/>
              <a:pPr>
                <a:defRPr/>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3486</Words>
  <Application>Microsoft Office PowerPoint</Application>
  <PresentationFormat>Bildschirmpräsentation (4:3)</PresentationFormat>
  <Paragraphs>1008</Paragraphs>
  <Slides>48</Slides>
  <Notes>5</Notes>
  <HiddenSlides>0</HiddenSlides>
  <MMClips>0</MMClips>
  <ScaleCrop>false</ScaleCrop>
  <HeadingPairs>
    <vt:vector size="4" baseType="variant">
      <vt:variant>
        <vt:lpstr>Design</vt:lpstr>
      </vt:variant>
      <vt:variant>
        <vt:i4>1</vt:i4>
      </vt:variant>
      <vt:variant>
        <vt:lpstr>Folientitel</vt:lpstr>
      </vt:variant>
      <vt:variant>
        <vt:i4>48</vt:i4>
      </vt:variant>
    </vt:vector>
  </HeadingPairs>
  <TitlesOfParts>
    <vt:vector size="49"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Analytische und Hierarchische Beschreibung – Grundsätzliches I</vt:lpstr>
      <vt:lpstr>Analytische Beschreibung – Grundsätzliches</vt:lpstr>
      <vt:lpstr>Hierarchische Beschreibung – Grundsätzliches</vt:lpstr>
      <vt:lpstr>Hierarchische Beschreibung –  Emfehlung Nachnutzung</vt:lpstr>
      <vt:lpstr>Allgemeine Hinweise zu den Beispielen</vt:lpstr>
      <vt:lpstr>Beschreibung Teile von monografischen Zusammenstellungen</vt:lpstr>
      <vt:lpstr>Zusammenstellung von Werken von einem geistigen Schöpfer mit übergeordnetem Titel</vt:lpstr>
      <vt:lpstr>Ein geistiger Schöpfer, übergeordneter Titel – Teil analytisch</vt:lpstr>
      <vt:lpstr>Ein geistiger Schöpfer, übergeordneter Titel – Teil Forts.</vt:lpstr>
      <vt:lpstr>Zusammenstellung von Werken von einem geistigen Schöpfer mit übergeordnetem Titel</vt:lpstr>
      <vt:lpstr>Ein geistiger Schöpfer, übergeordneter Titel –  umfassend</vt:lpstr>
      <vt:lpstr>Ein geistiger Schöpfer, übergeordneter Titel – umfassend, Forts.</vt:lpstr>
      <vt:lpstr>Ein geistiger Schöpfer, übergeordneter Titel –  umfassend, Forts.</vt:lpstr>
      <vt:lpstr>Hinweis zu den weiteren Beispielen</vt:lpstr>
      <vt:lpstr>Zusammenstellung von Werken von einem geistigen Schöpfer ohne übergeordnetem Titel</vt:lpstr>
      <vt:lpstr>Ein geistiger Schöpfer, ohne übergeordn. Titel – Teil analytisch</vt:lpstr>
      <vt:lpstr>Ein geistiger Schöpfer, ohne übergeordn. Titel – Teil Forts.</vt:lpstr>
      <vt:lpstr>Zusammenstellung von Werken von einem geistigen Schöpfer ohne übergeordnetem Titel</vt:lpstr>
      <vt:lpstr>Ein geistiger Schöpfer, ohne übergeordn. Titel –  umfassend</vt:lpstr>
      <vt:lpstr>Ein geistiger Schöpfer, ohne übergeordn.Titel –  umfassend, Forts.</vt:lpstr>
      <vt:lpstr>Ein geistiger Schöpfer, ohne übergeordneten Titel –umfassend, Forts.</vt:lpstr>
      <vt:lpstr>Zusammenstellung von Werken von mehreren geistigen Schöpfern mit übergeordnetem Titel </vt:lpstr>
      <vt:lpstr>Zusammenstellung von Werken von mehreren geistigen Schöpfern ohne übergeordneten Titel</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203</cp:revision>
  <cp:lastPrinted>2015-03-08T17:02:14Z</cp:lastPrinted>
  <dcterms:created xsi:type="dcterms:W3CDTF">2014-02-18T07:01:40Z</dcterms:created>
  <dcterms:modified xsi:type="dcterms:W3CDTF">2016-03-18T10:03:53Z</dcterms:modified>
</cp:coreProperties>
</file>