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handoutMasterIdLst>
    <p:handoutMasterId r:id="rId52"/>
  </p:handoutMasterIdLst>
  <p:sldIdLst>
    <p:sldId id="285" r:id="rId2"/>
    <p:sldId id="259" r:id="rId3"/>
    <p:sldId id="336" r:id="rId4"/>
    <p:sldId id="334" r:id="rId5"/>
    <p:sldId id="338" r:id="rId6"/>
    <p:sldId id="339" r:id="rId7"/>
    <p:sldId id="340" r:id="rId8"/>
    <p:sldId id="341" r:id="rId9"/>
    <p:sldId id="344" r:id="rId10"/>
    <p:sldId id="345" r:id="rId11"/>
    <p:sldId id="346" r:id="rId12"/>
    <p:sldId id="347" r:id="rId13"/>
    <p:sldId id="348" r:id="rId14"/>
    <p:sldId id="303" r:id="rId15"/>
    <p:sldId id="354" r:id="rId16"/>
    <p:sldId id="294" r:id="rId17"/>
    <p:sldId id="349" r:id="rId18"/>
    <p:sldId id="356" r:id="rId19"/>
    <p:sldId id="357" r:id="rId20"/>
    <p:sldId id="358" r:id="rId21"/>
    <p:sldId id="359" r:id="rId22"/>
    <p:sldId id="368" r:id="rId23"/>
    <p:sldId id="360" r:id="rId24"/>
    <p:sldId id="361" r:id="rId25"/>
    <p:sldId id="362" r:id="rId26"/>
    <p:sldId id="364" r:id="rId27"/>
    <p:sldId id="365" r:id="rId28"/>
    <p:sldId id="391" r:id="rId29"/>
    <p:sldId id="366" r:id="rId30"/>
    <p:sldId id="369" r:id="rId31"/>
    <p:sldId id="370" r:id="rId32"/>
    <p:sldId id="371" r:id="rId33"/>
    <p:sldId id="379" r:id="rId34"/>
    <p:sldId id="372" r:id="rId35"/>
    <p:sldId id="373" r:id="rId36"/>
    <p:sldId id="380" r:id="rId37"/>
    <p:sldId id="376" r:id="rId38"/>
    <p:sldId id="377" r:id="rId39"/>
    <p:sldId id="378" r:id="rId40"/>
    <p:sldId id="381" r:id="rId41"/>
    <p:sldId id="386" r:id="rId42"/>
    <p:sldId id="382" r:id="rId43"/>
    <p:sldId id="383" r:id="rId44"/>
    <p:sldId id="384" r:id="rId45"/>
    <p:sldId id="385" r:id="rId46"/>
    <p:sldId id="387" r:id="rId47"/>
    <p:sldId id="388" r:id="rId48"/>
    <p:sldId id="389" r:id="rId49"/>
    <p:sldId id="390" r:id="rId50"/>
  </p:sldIdLst>
  <p:sldSz cx="9144000" cy="6858000" type="screen4x3"/>
  <p:notesSz cx="9723438" cy="6858000"/>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59" autoAdjust="0"/>
    <p:restoredTop sz="88015" autoAdjust="0"/>
  </p:normalViewPr>
  <p:slideViewPr>
    <p:cSldViewPr>
      <p:cViewPr>
        <p:scale>
          <a:sx n="100" d="100"/>
          <a:sy n="100" d="100"/>
        </p:scale>
        <p:origin x="-1398" y="-3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14" d="100"/>
          <a:sy n="114" d="100"/>
        </p:scale>
        <p:origin x="-2202" y="-102"/>
      </p:cViewPr>
      <p:guideLst>
        <p:guide orient="horz" pos="2160"/>
        <p:guide pos="306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225"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5507038" y="0"/>
            <a:ext cx="4214812"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C725A38-2B11-4FFA-BA27-4D253A753E12}" type="datetimeFigureOut">
              <a:rPr lang="de-DE"/>
              <a:pPr>
                <a:defRPr/>
              </a:pPr>
              <a:t>31.08.2015</a:t>
            </a:fld>
            <a:endParaRPr lang="de-DE"/>
          </a:p>
        </p:txBody>
      </p:sp>
      <p:sp>
        <p:nvSpPr>
          <p:cNvPr id="4" name="Fußzeilenplatzhalter 3"/>
          <p:cNvSpPr>
            <a:spLocks noGrp="1"/>
          </p:cNvSpPr>
          <p:nvPr>
            <p:ph type="ftr" sz="quarter" idx="2"/>
          </p:nvPr>
        </p:nvSpPr>
        <p:spPr>
          <a:xfrm>
            <a:off x="0" y="6513513"/>
            <a:ext cx="4213225"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5507038" y="6513513"/>
            <a:ext cx="4214812"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0F71F2B-8323-4ACC-A2E0-A45F61C5DDF5}" type="slidenum">
              <a:rPr lang="de-DE"/>
              <a:pPr>
                <a:defRPr/>
              </a:pPr>
              <a:t>‹Nr.›</a:t>
            </a:fld>
            <a:endParaRPr lang="de-DE"/>
          </a:p>
        </p:txBody>
      </p:sp>
    </p:spTree>
    <p:extLst>
      <p:ext uri="{BB962C8B-B14F-4D97-AF65-F5344CB8AC3E}">
        <p14:creationId xmlns:p14="http://schemas.microsoft.com/office/powerpoint/2010/main" val="11906913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225"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5507038" y="0"/>
            <a:ext cx="4214812"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C91E231-7981-4684-94BA-788E90B73611}" type="datetimeFigureOut">
              <a:rPr lang="de-DE"/>
              <a:pPr>
                <a:defRPr/>
              </a:pPr>
              <a:t>31.08.2015</a:t>
            </a:fld>
            <a:endParaRPr lang="de-DE"/>
          </a:p>
        </p:txBody>
      </p:sp>
      <p:sp>
        <p:nvSpPr>
          <p:cNvPr id="4" name="Folienbildplatzhalter 3"/>
          <p:cNvSpPr>
            <a:spLocks noGrp="1" noRot="1" noChangeAspect="1"/>
          </p:cNvSpPr>
          <p:nvPr>
            <p:ph type="sldImg" idx="2"/>
          </p:nvPr>
        </p:nvSpPr>
        <p:spPr>
          <a:xfrm>
            <a:off x="3148013" y="514350"/>
            <a:ext cx="3427412" cy="257175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973138" y="3257550"/>
            <a:ext cx="7778750" cy="30861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6513513"/>
            <a:ext cx="4213225"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5507038" y="6513513"/>
            <a:ext cx="4214812"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465BA94-6344-4251-9512-265670F2DF6F}" type="slidenum">
              <a:rPr lang="de-DE"/>
              <a:pPr>
                <a:defRPr/>
              </a:pPr>
              <a:t>‹Nr.›</a:t>
            </a:fld>
            <a:endParaRPr lang="de-DE"/>
          </a:p>
        </p:txBody>
      </p:sp>
    </p:spTree>
    <p:extLst>
      <p:ext uri="{BB962C8B-B14F-4D97-AF65-F5344CB8AC3E}">
        <p14:creationId xmlns:p14="http://schemas.microsoft.com/office/powerpoint/2010/main" val="190704430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p:cNvSpPr>
            <a:spLocks noGrp="1" noRot="1" noChangeAspect="1" noTextEdit="1"/>
          </p:cNvSpPr>
          <p:nvPr>
            <p:ph type="sldImg"/>
          </p:nvPr>
        </p:nvSpPr>
        <p:spPr bwMode="auto">
          <a:noFill/>
          <a:ln>
            <a:solidFill>
              <a:srgbClr val="000000"/>
            </a:solidFill>
            <a:miter lim="800000"/>
            <a:headEnd/>
            <a:tailEnd/>
          </a:ln>
        </p:spPr>
      </p:sp>
      <p:sp>
        <p:nvSpPr>
          <p:cNvPr id="614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614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956E00-0149-46C4-967B-D226B8710F46}" type="slidenum">
              <a:rPr lang="de-DE" altLang="de-DE">
                <a:solidFill>
                  <a:srgbClr val="000000"/>
                </a:solidFill>
                <a:cs typeface="Arial" charset="0"/>
              </a:rPr>
              <a:pPr fontAlgn="base">
                <a:spcBef>
                  <a:spcPct val="0"/>
                </a:spcBef>
                <a:spcAft>
                  <a:spcPct val="0"/>
                </a:spcAft>
                <a:defRPr/>
              </a:pPr>
              <a:t>1</a:t>
            </a:fld>
            <a:endParaRPr lang="de-DE" altLang="de-DE">
              <a:solidFill>
                <a:srgbClr val="000000"/>
              </a:solidFill>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Folienbildplatzhalter 1"/>
          <p:cNvSpPr>
            <a:spLocks noGrp="1" noRot="1" noChangeAspect="1"/>
          </p:cNvSpPr>
          <p:nvPr>
            <p:ph type="sldImg"/>
          </p:nvPr>
        </p:nvSpPr>
        <p:spPr bwMode="auto">
          <a:noFill/>
          <a:ln>
            <a:solidFill>
              <a:srgbClr val="000000"/>
            </a:solidFill>
            <a:miter lim="800000"/>
            <a:headEnd/>
            <a:tailEnd/>
          </a:ln>
        </p:spPr>
      </p:sp>
      <p:sp>
        <p:nvSpPr>
          <p:cNvPr id="819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latin typeface="Arial" charset="0"/>
              <a:cs typeface="Arial" charset="0"/>
            </a:endParaRPr>
          </a:p>
        </p:txBody>
      </p:sp>
      <p:sp>
        <p:nvSpPr>
          <p:cNvPr id="819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1AEE45-3670-45A1-9750-C1E134C32C21}" type="slidenum">
              <a:rPr lang="de-DE">
                <a:cs typeface="Arial" charset="0"/>
              </a:rPr>
              <a:pPr fontAlgn="base">
                <a:spcBef>
                  <a:spcPct val="0"/>
                </a:spcBef>
                <a:spcAft>
                  <a:spcPct val="0"/>
                </a:spcAft>
                <a:defRPr/>
              </a:pPr>
              <a:t>2</a:t>
            </a:fld>
            <a:endParaRPr lang="de-DE">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bwMode="auto">
          <a:noFill/>
        </p:spPr>
        <p:txBody>
          <a:bodyPr wrap="square" numCol="1" anchor="t" anchorCtr="0" compatLnSpc="1">
            <a:prstTxWarp prst="textNoShape">
              <a:avLst/>
            </a:prstTxWarp>
          </a:bodyPr>
          <a:lstStyle/>
          <a:p>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696075" cy="365125"/>
          </a:xfrm>
        </p:spPr>
        <p:txBody>
          <a:bodyPr/>
          <a:lstStyle>
            <a:lvl1pPr algn="l">
              <a:defRPr>
                <a:solidFill>
                  <a:schemeClr val="accent1">
                    <a:lumMod val="75000"/>
                  </a:schemeClr>
                </a:solidFill>
              </a:defRPr>
            </a:lvl1pPr>
          </a:lstStyle>
          <a:p>
            <a:pPr>
              <a:defRPr/>
            </a:pPr>
            <a:r>
              <a:rPr lang="de-DE" smtClean="0"/>
              <a:t>AG RDA Schulungsunterlagen – Modul 5A.02.02: Zusammenstellungen - analytische und hierarchische  Beschreibung | Aleph | Stand: 24.08.2015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84836F0-77DD-44BF-9C2C-4C266E31B6F5}" type="slidenum">
              <a:rPr lang="de-DE"/>
              <a:pPr>
                <a:defRPr/>
              </a:pPr>
              <a:t>‹Nr.›</a:t>
            </a:fld>
            <a:endParaRPr lang="de-DE"/>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8313" y="6381750"/>
            <a:ext cx="6983412" cy="365125"/>
          </a:xfrm>
          <a:prstGeom prst="rect">
            <a:avLst/>
          </a:prstGeom>
        </p:spPr>
        <p:txBody>
          <a:bodyPr vert="horz" lIns="91440" tIns="45720" rIns="91440" bIns="45720" rtlCol="0" anchor="ctr"/>
          <a:lstStyle>
            <a:lvl1pPr algn="l" fontAlgn="auto">
              <a:spcBef>
                <a:spcPts val="0"/>
              </a:spcBef>
              <a:spcAft>
                <a:spcPts val="0"/>
              </a:spcAft>
              <a:defRPr sz="1000" baseline="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5A.02.02: Zusammenstellungen - analytische und hierarchische  Beschreibung | Aleph | Stand: 24.08.2015 | CC BY-NC-SA</a:t>
            </a:r>
            <a:endParaRPr lang="de-DE" dirty="0"/>
          </a:p>
        </p:txBody>
      </p:sp>
    </p:spTree>
  </p:cSld>
  <p:clrMap bg1="lt1" tx1="dk1" bg2="lt2" tx2="dk2" accent1="accent1" accent2="accent2" accent3="accent3" accent4="accent4" accent5="accent5" accent6="accent6" hlink="hlink" folHlink="folHlink"/>
  <p:sldLayoutIdLst>
    <p:sldLayoutId id="2147483650"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eaLnBrk="1" fontAlgn="auto" hangingPunct="1">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5123" name="Grafik 2"/>
          <p:cNvPicPr>
            <a:picLocks noChangeAspect="1"/>
          </p:cNvPicPr>
          <p:nvPr/>
        </p:nvPicPr>
        <p:blipFill>
          <a:blip r:embed="rId3"/>
          <a:srcRect/>
          <a:stretch>
            <a:fillRect/>
          </a:stretch>
        </p:blipFill>
        <p:spPr bwMode="auto">
          <a:xfrm>
            <a:off x="3868738" y="1171575"/>
            <a:ext cx="985837" cy="482600"/>
          </a:xfrm>
          <a:prstGeom prst="rect">
            <a:avLst/>
          </a:prstGeom>
          <a:noFill/>
          <a:ln w="9525">
            <a:noFill/>
            <a:miter lim="800000"/>
            <a:headEnd/>
            <a:tailEnd/>
          </a:ln>
        </p:spPr>
      </p:pic>
      <p:pic>
        <p:nvPicPr>
          <p:cNvPr id="5124" name="Grafik 15"/>
          <p:cNvPicPr>
            <a:picLocks noChangeAspect="1"/>
          </p:cNvPicPr>
          <p:nvPr/>
        </p:nvPicPr>
        <p:blipFill>
          <a:blip r:embed="rId4"/>
          <a:srcRect/>
          <a:stretch>
            <a:fillRect/>
          </a:stretch>
        </p:blipFill>
        <p:spPr bwMode="auto">
          <a:xfrm>
            <a:off x="5183188" y="1412875"/>
            <a:ext cx="1522412" cy="360363"/>
          </a:xfrm>
          <a:prstGeom prst="rect">
            <a:avLst/>
          </a:prstGeom>
          <a:noFill/>
          <a:ln w="9525">
            <a:noFill/>
            <a:miter lim="800000"/>
            <a:headEnd/>
            <a:tailEnd/>
          </a:ln>
        </p:spPr>
      </p:pic>
      <p:pic>
        <p:nvPicPr>
          <p:cNvPr id="5125" name="Grafik 19"/>
          <p:cNvPicPr>
            <a:picLocks noChangeAspect="1"/>
          </p:cNvPicPr>
          <p:nvPr/>
        </p:nvPicPr>
        <p:blipFill>
          <a:blip r:embed="rId5"/>
          <a:srcRect/>
          <a:stretch>
            <a:fillRect/>
          </a:stretch>
        </p:blipFill>
        <p:spPr bwMode="auto">
          <a:xfrm>
            <a:off x="6772275" y="1771650"/>
            <a:ext cx="1647825" cy="360363"/>
          </a:xfrm>
          <a:prstGeom prst="rect">
            <a:avLst/>
          </a:prstGeom>
          <a:noFill/>
          <a:ln w="9525">
            <a:noFill/>
            <a:miter lim="800000"/>
            <a:headEnd/>
            <a:tailEnd/>
          </a:ln>
        </p:spPr>
      </p:pic>
      <p:pic>
        <p:nvPicPr>
          <p:cNvPr id="5126" name="Grafik 25"/>
          <p:cNvPicPr>
            <a:picLocks noChangeAspect="1"/>
          </p:cNvPicPr>
          <p:nvPr/>
        </p:nvPicPr>
        <p:blipFill>
          <a:blip r:embed="rId6"/>
          <a:srcRect/>
          <a:stretch>
            <a:fillRect/>
          </a:stretch>
        </p:blipFill>
        <p:spPr bwMode="auto">
          <a:xfrm>
            <a:off x="7556500" y="2420938"/>
            <a:ext cx="1587500" cy="360362"/>
          </a:xfrm>
          <a:prstGeom prst="rect">
            <a:avLst/>
          </a:prstGeom>
          <a:noFill/>
          <a:ln w="9525">
            <a:noFill/>
            <a:miter lim="800000"/>
            <a:headEnd/>
            <a:tailEnd/>
          </a:ln>
        </p:spPr>
      </p:pic>
      <p:pic>
        <p:nvPicPr>
          <p:cNvPr id="5127" name="Grafik 17"/>
          <p:cNvPicPr>
            <a:picLocks noChangeAspect="1"/>
          </p:cNvPicPr>
          <p:nvPr/>
        </p:nvPicPr>
        <p:blipFill>
          <a:blip r:embed="rId7"/>
          <a:srcRect/>
          <a:stretch>
            <a:fillRect/>
          </a:stretch>
        </p:blipFill>
        <p:spPr bwMode="auto">
          <a:xfrm>
            <a:off x="7978775" y="3057525"/>
            <a:ext cx="1028700" cy="649288"/>
          </a:xfrm>
          <a:prstGeom prst="rect">
            <a:avLst/>
          </a:prstGeom>
          <a:noFill/>
          <a:ln w="9525">
            <a:noFill/>
            <a:miter lim="800000"/>
            <a:headEnd/>
            <a:tailEnd/>
          </a:ln>
        </p:spPr>
      </p:pic>
      <p:pic>
        <p:nvPicPr>
          <p:cNvPr id="5128" name="Grafik 26"/>
          <p:cNvPicPr>
            <a:picLocks noChangeAspect="1"/>
          </p:cNvPicPr>
          <p:nvPr/>
        </p:nvPicPr>
        <p:blipFill>
          <a:blip r:embed="rId8"/>
          <a:srcRect/>
          <a:stretch>
            <a:fillRect/>
          </a:stretch>
        </p:blipFill>
        <p:spPr bwMode="auto">
          <a:xfrm>
            <a:off x="7978775" y="3860800"/>
            <a:ext cx="585788" cy="476250"/>
          </a:xfrm>
          <a:prstGeom prst="rect">
            <a:avLst/>
          </a:prstGeom>
          <a:noFill/>
          <a:ln w="9525">
            <a:noFill/>
            <a:miter lim="800000"/>
            <a:headEnd/>
            <a:tailEnd/>
          </a:ln>
        </p:spPr>
      </p:pic>
      <p:pic>
        <p:nvPicPr>
          <p:cNvPr id="5129" name="Grafik 20"/>
          <p:cNvPicPr>
            <a:picLocks noChangeAspect="1"/>
          </p:cNvPicPr>
          <p:nvPr/>
        </p:nvPicPr>
        <p:blipFill>
          <a:blip r:embed="rId9"/>
          <a:srcRect/>
          <a:stretch>
            <a:fillRect/>
          </a:stretch>
        </p:blipFill>
        <p:spPr bwMode="auto">
          <a:xfrm>
            <a:off x="6959600" y="4433888"/>
            <a:ext cx="781050" cy="441325"/>
          </a:xfrm>
          <a:prstGeom prst="rect">
            <a:avLst/>
          </a:prstGeom>
          <a:noFill/>
          <a:ln w="9525">
            <a:noFill/>
            <a:miter lim="800000"/>
            <a:headEnd/>
            <a:tailEnd/>
          </a:ln>
        </p:spPr>
      </p:pic>
      <p:pic>
        <p:nvPicPr>
          <p:cNvPr id="5130" name="Grafik 22"/>
          <p:cNvPicPr>
            <a:picLocks noChangeAspect="1"/>
          </p:cNvPicPr>
          <p:nvPr/>
        </p:nvPicPr>
        <p:blipFill>
          <a:blip r:embed="rId10"/>
          <a:srcRect/>
          <a:stretch>
            <a:fillRect/>
          </a:stretch>
        </p:blipFill>
        <p:spPr bwMode="auto">
          <a:xfrm>
            <a:off x="5535613" y="4814888"/>
            <a:ext cx="1060450" cy="558800"/>
          </a:xfrm>
          <a:prstGeom prst="rect">
            <a:avLst/>
          </a:prstGeom>
          <a:noFill/>
          <a:ln w="9525">
            <a:noFill/>
            <a:miter lim="800000"/>
            <a:headEnd/>
            <a:tailEnd/>
          </a:ln>
        </p:spPr>
      </p:pic>
      <p:pic>
        <p:nvPicPr>
          <p:cNvPr id="5131" name="Grafik 21"/>
          <p:cNvPicPr>
            <a:picLocks noChangeAspect="1"/>
          </p:cNvPicPr>
          <p:nvPr/>
        </p:nvPicPr>
        <p:blipFill>
          <a:blip r:embed="rId11"/>
          <a:srcRect r="16844"/>
          <a:stretch>
            <a:fillRect/>
          </a:stretch>
        </p:blipFill>
        <p:spPr bwMode="auto">
          <a:xfrm>
            <a:off x="4138613" y="5045075"/>
            <a:ext cx="1358900" cy="544513"/>
          </a:xfrm>
          <a:prstGeom prst="rect">
            <a:avLst/>
          </a:prstGeom>
          <a:noFill/>
          <a:ln w="9525">
            <a:noFill/>
            <a:miter lim="800000"/>
            <a:headEnd/>
            <a:tailEnd/>
          </a:ln>
        </p:spPr>
      </p:pic>
      <p:pic>
        <p:nvPicPr>
          <p:cNvPr id="5132" name="Grafik 23"/>
          <p:cNvPicPr>
            <a:picLocks noChangeAspect="1"/>
          </p:cNvPicPr>
          <p:nvPr/>
        </p:nvPicPr>
        <p:blipFill>
          <a:blip r:embed="rId12"/>
          <a:srcRect/>
          <a:stretch>
            <a:fillRect/>
          </a:stretch>
        </p:blipFill>
        <p:spPr bwMode="auto">
          <a:xfrm>
            <a:off x="1908175" y="4829175"/>
            <a:ext cx="2165350" cy="358775"/>
          </a:xfrm>
          <a:prstGeom prst="rect">
            <a:avLst/>
          </a:prstGeom>
          <a:noFill/>
          <a:ln w="9525">
            <a:noFill/>
            <a:miter lim="800000"/>
            <a:headEnd/>
            <a:tailEnd/>
          </a:ln>
        </p:spPr>
      </p:pic>
      <p:pic>
        <p:nvPicPr>
          <p:cNvPr id="5133" name="Grafik 24"/>
          <p:cNvPicPr>
            <a:picLocks noChangeAspect="1"/>
          </p:cNvPicPr>
          <p:nvPr/>
        </p:nvPicPr>
        <p:blipFill>
          <a:blip r:embed="rId13"/>
          <a:srcRect/>
          <a:stretch>
            <a:fillRect/>
          </a:stretch>
        </p:blipFill>
        <p:spPr bwMode="auto">
          <a:xfrm>
            <a:off x="1258888" y="4254500"/>
            <a:ext cx="1362075" cy="360363"/>
          </a:xfrm>
          <a:prstGeom prst="rect">
            <a:avLst/>
          </a:prstGeom>
          <a:noFill/>
          <a:ln w="9525">
            <a:noFill/>
            <a:miter lim="800000"/>
            <a:headEnd/>
            <a:tailEnd/>
          </a:ln>
        </p:spPr>
      </p:pic>
      <p:pic>
        <p:nvPicPr>
          <p:cNvPr id="5134" name="Grafik 27"/>
          <p:cNvPicPr>
            <a:picLocks noChangeAspect="1"/>
          </p:cNvPicPr>
          <p:nvPr/>
        </p:nvPicPr>
        <p:blipFill>
          <a:blip r:embed="rId14"/>
          <a:srcRect/>
          <a:stretch>
            <a:fillRect/>
          </a:stretch>
        </p:blipFill>
        <p:spPr bwMode="auto">
          <a:xfrm>
            <a:off x="100013" y="3784600"/>
            <a:ext cx="1403350" cy="469900"/>
          </a:xfrm>
          <a:prstGeom prst="rect">
            <a:avLst/>
          </a:prstGeom>
          <a:noFill/>
          <a:ln w="9525">
            <a:noFill/>
            <a:miter lim="800000"/>
            <a:headEnd/>
            <a:tailEnd/>
          </a:ln>
        </p:spPr>
      </p:pic>
      <p:pic>
        <p:nvPicPr>
          <p:cNvPr id="5135" name="Grafik 6"/>
          <p:cNvPicPr>
            <a:picLocks noChangeAspect="1"/>
          </p:cNvPicPr>
          <p:nvPr/>
        </p:nvPicPr>
        <p:blipFill>
          <a:blip r:embed="rId15"/>
          <a:srcRect/>
          <a:stretch>
            <a:fillRect/>
          </a:stretch>
        </p:blipFill>
        <p:spPr bwMode="auto">
          <a:xfrm>
            <a:off x="92075" y="3108325"/>
            <a:ext cx="1346200" cy="498475"/>
          </a:xfrm>
          <a:prstGeom prst="rect">
            <a:avLst/>
          </a:prstGeom>
          <a:noFill/>
          <a:ln w="9525">
            <a:noFill/>
            <a:miter lim="800000"/>
            <a:headEnd/>
            <a:tailEnd/>
          </a:ln>
        </p:spPr>
      </p:pic>
      <p:pic>
        <p:nvPicPr>
          <p:cNvPr id="5136" name="Grafik 29"/>
          <p:cNvPicPr>
            <a:picLocks noChangeAspect="1"/>
          </p:cNvPicPr>
          <p:nvPr/>
        </p:nvPicPr>
        <p:blipFill>
          <a:blip r:embed="rId16"/>
          <a:srcRect/>
          <a:stretch>
            <a:fillRect/>
          </a:stretch>
        </p:blipFill>
        <p:spPr bwMode="auto">
          <a:xfrm>
            <a:off x="2994025" y="1177925"/>
            <a:ext cx="666750" cy="647700"/>
          </a:xfrm>
          <a:prstGeom prst="rect">
            <a:avLst/>
          </a:prstGeom>
          <a:noFill/>
          <a:ln w="9525">
            <a:noFill/>
            <a:miter lim="800000"/>
            <a:headEnd/>
            <a:tailEnd/>
          </a:ln>
        </p:spPr>
      </p:pic>
      <p:grpSp>
        <p:nvGrpSpPr>
          <p:cNvPr id="5137" name="Gruppieren 8"/>
          <p:cNvGrpSpPr>
            <a:grpSpLocks/>
          </p:cNvGrpSpPr>
          <p:nvPr/>
        </p:nvGrpSpPr>
        <p:grpSpPr bwMode="auto">
          <a:xfrm>
            <a:off x="949325" y="1700213"/>
            <a:ext cx="2378075" cy="400050"/>
            <a:chOff x="948867" y="1700808"/>
            <a:chExt cx="2378195" cy="400110"/>
          </a:xfrm>
        </p:grpSpPr>
        <p:sp>
          <p:nvSpPr>
            <p:cNvPr id="5141" name="Textfeld 3"/>
            <p:cNvSpPr txBox="1">
              <a:spLocks noChangeArrowheads="1"/>
            </p:cNvSpPr>
            <p:nvPr/>
          </p:nvSpPr>
          <p:spPr bwMode="auto">
            <a:xfrm>
              <a:off x="1259632" y="1700808"/>
              <a:ext cx="2067430" cy="400110"/>
            </a:xfrm>
            <a:prstGeom prst="rect">
              <a:avLst/>
            </a:prstGeom>
            <a:noFill/>
            <a:ln w="9525">
              <a:noFill/>
              <a:miter lim="800000"/>
              <a:headEnd/>
              <a:tailEnd/>
            </a:ln>
          </p:spPr>
          <p:txBody>
            <a:bodyPr>
              <a:spAutoFit/>
            </a:bodyPr>
            <a:lstStyle/>
            <a:p>
              <a:r>
                <a:rPr lang="de-DE" altLang="de-DE" sz="1000" b="1">
                  <a:solidFill>
                    <a:srgbClr val="000000"/>
                  </a:solidFill>
                  <a:latin typeface="Verdana" pitchFamily="34" charset="0"/>
                </a:rPr>
                <a:t>Vertretungen der Öffentlichen Bibliotheken</a:t>
              </a:r>
            </a:p>
          </p:txBody>
        </p:sp>
        <p:pic>
          <p:nvPicPr>
            <p:cNvPr id="5142" name="Grafik 5"/>
            <p:cNvPicPr>
              <a:picLocks noChangeAspect="1"/>
            </p:cNvPicPr>
            <p:nvPr/>
          </p:nvPicPr>
          <p:blipFill>
            <a:blip r:embed="rId17"/>
            <a:srcRect/>
            <a:stretch>
              <a:fillRect/>
            </a:stretch>
          </p:blipFill>
          <p:spPr bwMode="auto">
            <a:xfrm>
              <a:off x="948867" y="1709892"/>
              <a:ext cx="310765" cy="360000"/>
            </a:xfrm>
            <a:prstGeom prst="rect">
              <a:avLst/>
            </a:prstGeom>
            <a:noFill/>
            <a:ln w="9525">
              <a:noFill/>
              <a:miter lim="800000"/>
              <a:headEnd/>
              <a:tailEnd/>
            </a:ln>
          </p:spPr>
        </p:pic>
      </p:grpSp>
      <p:pic>
        <p:nvPicPr>
          <p:cNvPr id="5139" name="Grafik 1"/>
          <p:cNvPicPr>
            <a:picLocks noChangeAspect="1"/>
          </p:cNvPicPr>
          <p:nvPr/>
        </p:nvPicPr>
        <p:blipFill>
          <a:blip r:embed="rId18"/>
          <a:srcRect/>
          <a:stretch>
            <a:fillRect/>
          </a:stretch>
        </p:blipFill>
        <p:spPr bwMode="auto">
          <a:xfrm>
            <a:off x="677863" y="2349500"/>
            <a:ext cx="1651000" cy="358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Beschreibung – Grundsätzliches</a:t>
            </a:r>
          </a:p>
        </p:txBody>
      </p:sp>
      <p:sp>
        <p:nvSpPr>
          <p:cNvPr id="17410"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rein analytische Beschreibung (1.5.3):</a:t>
            </a:r>
          </a:p>
          <a:p>
            <a:pPr lvl="1" eaLnBrk="1" hangingPunct="1"/>
            <a:r>
              <a:rPr lang="de-DE" smtClean="0"/>
              <a:t>es wird nur der Teil beschrieben, z.B. ein Beitrag aus einer Zeitschrift</a:t>
            </a:r>
          </a:p>
          <a:p>
            <a:pPr lvl="1" eaLnBrk="1" hangingPunct="1"/>
            <a:r>
              <a:rPr lang="de-DE" smtClean="0"/>
              <a:t>Elemente der größeren Ressource werden nur angegeben, wenn sie für die Beschreibung des Teils notwendig sind, z.B. Erscheinungsjahr; Medientyp, Datenträgertyp; sie gelten für alle Teile gleichermaßen</a:t>
            </a:r>
          </a:p>
          <a:p>
            <a:pPr lvl="1" eaLnBrk="1" hangingPunct="1"/>
            <a:r>
              <a:rPr lang="de-DE" smtClean="0"/>
              <a:t>der Bezug zur größeren Ressource kann als Beziehung zu einem Werk (RDA 25.1) oder einer Manifestation (RDA 27.1) ausgedrückt werden</a:t>
            </a:r>
          </a:p>
          <a:p>
            <a:pPr marL="0" indent="0" eaLnBrk="1" hangingPunct="1"/>
            <a:endParaRPr lang="de-DE" smtClean="0"/>
          </a:p>
          <a:p>
            <a:pPr lvl="1"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A0919B8-D5E5-4929-A9E2-87F578EAC2D6}" type="slidenum">
              <a:rPr lang="de-DE" sz="1200">
                <a:solidFill>
                  <a:schemeClr val="tx1">
                    <a:tint val="75000"/>
                  </a:schemeClr>
                </a:solidFill>
                <a:latin typeface="+mn-lt"/>
                <a:cs typeface="+mn-cs"/>
              </a:rPr>
              <a:pPr algn="r" fontAlgn="auto">
                <a:spcBef>
                  <a:spcPts val="0"/>
                </a:spcBef>
                <a:spcAft>
                  <a:spcPts val="0"/>
                </a:spcAft>
                <a:defRPr/>
              </a:pPr>
              <a:t>10</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10</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Grundsätzliches</a:t>
            </a:r>
          </a:p>
        </p:txBody>
      </p:sp>
      <p:sp>
        <p:nvSpPr>
          <p:cNvPr id="18434" name="Textplatzhalter 2"/>
          <p:cNvSpPr>
            <a:spLocks noGrp="1"/>
          </p:cNvSpPr>
          <p:nvPr>
            <p:ph type="body" sz="quarter" idx="4294967295"/>
          </p:nvPr>
        </p:nvSpPr>
        <p:spPr>
          <a:xfrm>
            <a:off x="179388" y="1125538"/>
            <a:ext cx="8642350" cy="5111750"/>
          </a:xfrm>
        </p:spPr>
        <p:txBody>
          <a:bodyPr/>
          <a:lstStyle/>
          <a:p>
            <a:pPr marL="0" indent="0" eaLnBrk="1" hangingPunct="1">
              <a:lnSpc>
                <a:spcPct val="90000"/>
              </a:lnSpc>
            </a:pPr>
            <a:r>
              <a:rPr lang="de-DE" sz="2000" smtClean="0"/>
              <a:t>hierarchische Beschreibung (1.5.4):</a:t>
            </a:r>
          </a:p>
          <a:p>
            <a:pPr lvl="1" eaLnBrk="1" hangingPunct="1">
              <a:lnSpc>
                <a:spcPct val="90000"/>
              </a:lnSpc>
            </a:pPr>
            <a:r>
              <a:rPr lang="de-DE" sz="1800" smtClean="0"/>
              <a:t>es wird der Teil analytisch beschrieben</a:t>
            </a:r>
          </a:p>
          <a:p>
            <a:pPr lvl="1" eaLnBrk="1" hangingPunct="1">
              <a:lnSpc>
                <a:spcPct val="90000"/>
              </a:lnSpc>
            </a:pPr>
            <a:r>
              <a:rPr lang="de-DE" sz="1800" smtClean="0"/>
              <a:t>es wird die größere Ressource umfassend beschrieben (z.B. die Zeitschrift, die Sammlung von Schriften eines Autors)</a:t>
            </a:r>
          </a:p>
          <a:p>
            <a:pPr lvl="1" eaLnBrk="1" hangingPunct="1">
              <a:lnSpc>
                <a:spcPct val="90000"/>
              </a:lnSpc>
            </a:pPr>
            <a:r>
              <a:rPr lang="de-DE" sz="1800" smtClean="0"/>
              <a:t>dies erfolgt i.d.R. formattechnisch in zwei getrennten Beschreibungen, die über einen Identifikator in Bezug zueinander gesetzt werden</a:t>
            </a:r>
          </a:p>
          <a:p>
            <a:pPr lvl="1" eaLnBrk="1" hangingPunct="1">
              <a:lnSpc>
                <a:spcPct val="90000"/>
              </a:lnSpc>
            </a:pPr>
            <a:r>
              <a:rPr lang="de-DE" sz="1800" smtClean="0"/>
              <a:t>die Beziehung zur größeren Ressource erfolgt nach RDA 27.1 als „In Beziehung stehende Manifestation, Beziehungskennzeichnung J4.4 „Enthalten in“</a:t>
            </a:r>
          </a:p>
          <a:p>
            <a:pPr lvl="1" eaLnBrk="1" hangingPunct="1">
              <a:lnSpc>
                <a:spcPct val="90000"/>
              </a:lnSpc>
            </a:pPr>
            <a:r>
              <a:rPr lang="de-DE" sz="1800" smtClean="0"/>
              <a:t>die hierarchische Beschreibung gilt somit als eine Beschreibung</a:t>
            </a:r>
          </a:p>
          <a:p>
            <a:pPr lvl="1" eaLnBrk="1" hangingPunct="1">
              <a:lnSpc>
                <a:spcPct val="90000"/>
              </a:lnSpc>
            </a:pPr>
            <a:r>
              <a:rPr lang="de-DE" sz="1800" smtClean="0"/>
              <a:t>Welche Standardelemente mindestens in der umfassenden Beschreibung des Ganzen und welche mindestens in der analytischen Beschreibung des Teils angegeben werden müssen, wird in der Standardelemente-Tabelle für die hierarchische Beschreibung von Zusammenstellungen vorgeschlagen (Tabelle verankert in der D-A-CH AWR zu 1.5.4 oder im RDA-Info-Wiki unter RDA – Regelwerk – Arbeitshilfen)</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FC83548-CE6D-4662-BA5B-0B800EBAE45D}" type="slidenum">
              <a:rPr lang="de-DE" sz="1200">
                <a:solidFill>
                  <a:schemeClr val="tx1">
                    <a:tint val="75000"/>
                  </a:schemeClr>
                </a:solidFill>
                <a:latin typeface="+mn-lt"/>
                <a:cs typeface="+mn-cs"/>
              </a:rPr>
              <a:pPr algn="r" fontAlgn="auto">
                <a:spcBef>
                  <a:spcPts val="0"/>
                </a:spcBef>
                <a:spcAft>
                  <a:spcPts val="0"/>
                </a:spcAft>
                <a:defRPr/>
              </a:pPr>
              <a:t>11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11</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a:t>
            </a:r>
            <a:br>
              <a:rPr lang="de-DE" sz="2800" smtClean="0">
                <a:solidFill>
                  <a:srgbClr val="376092"/>
                </a:solidFill>
              </a:rPr>
            </a:br>
            <a:r>
              <a:rPr lang="de-DE" sz="2800" smtClean="0">
                <a:solidFill>
                  <a:srgbClr val="376092"/>
                </a:solidFill>
              </a:rPr>
              <a:t>Emfehlung Nachnutzung</a:t>
            </a:r>
          </a:p>
        </p:txBody>
      </p:sp>
      <p:sp>
        <p:nvSpPr>
          <p:cNvPr id="19458" name="Textplatzhalter 2"/>
          <p:cNvSpPr>
            <a:spLocks noGrp="1"/>
          </p:cNvSpPr>
          <p:nvPr>
            <p:ph type="body" sz="quarter" idx="4294967295"/>
          </p:nvPr>
        </p:nvSpPr>
        <p:spPr>
          <a:xfrm>
            <a:off x="179388" y="1484313"/>
            <a:ext cx="8642350" cy="4537075"/>
          </a:xfrm>
        </p:spPr>
        <p:txBody>
          <a:bodyPr/>
          <a:lstStyle/>
          <a:p>
            <a:pPr marL="0" indent="0" eaLnBrk="1" hangingPunct="1"/>
            <a:r>
              <a:rPr lang="de-DE" dirty="0" smtClean="0"/>
              <a:t>hierarchische Beschreibung (1.5.4):</a:t>
            </a:r>
          </a:p>
          <a:p>
            <a:pPr lvl="1" eaLnBrk="1" hangingPunct="1"/>
            <a:r>
              <a:rPr lang="de-DE" dirty="0" smtClean="0"/>
              <a:t>Eine nach 1.5.2. erstellte umfassende Beschreibung einer Zusammenstellung und die nach 1.5.3 erfassten analytischen Beschreibungen ihrer Teile dürfen zu einer hierarchischen Beschreibung nach 1.5.4 zusammengefügt werden.</a:t>
            </a:r>
          </a:p>
          <a:p>
            <a:pPr lvl="1" eaLnBrk="1" hangingPunct="1"/>
            <a:r>
              <a:rPr lang="de-DE" dirty="0" smtClean="0"/>
              <a:t>Beispielsweise kann in einer Verbundumgebung eine nach 1.5.4 erstellte umfassende Beschreibung einer Zusammenstellung nachgenutzt werden, um die darin enthaltenen Beiträge zusätzlich analytisch zu beschreiben.</a:t>
            </a:r>
          </a:p>
          <a:p>
            <a:pPr marL="0" indent="0" eaLnBrk="1" hangingPunct="1"/>
            <a:endParaRPr lang="de-DE" dirty="0" smtClean="0"/>
          </a:p>
          <a:p>
            <a:pPr lvl="1"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35A6CA5-CDEC-4257-A86E-D8D69B1815A4}" type="slidenum">
              <a:rPr lang="de-DE" sz="1200">
                <a:solidFill>
                  <a:schemeClr val="tx1">
                    <a:tint val="75000"/>
                  </a:schemeClr>
                </a:solidFill>
                <a:latin typeface="+mn-lt"/>
                <a:cs typeface="+mn-cs"/>
              </a:rPr>
              <a:pPr algn="r" fontAlgn="auto">
                <a:spcBef>
                  <a:spcPts val="0"/>
                </a:spcBef>
                <a:spcAft>
                  <a:spcPts val="0"/>
                </a:spcAft>
                <a:defRPr/>
              </a:pPr>
              <a:t>12</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12</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Allgemeine Hinweise zu den Beispielen</a:t>
            </a:r>
          </a:p>
        </p:txBody>
      </p:sp>
      <p:sp>
        <p:nvSpPr>
          <p:cNvPr id="20482" name="Textplatzhalter 2"/>
          <p:cNvSpPr>
            <a:spLocks noGrp="1"/>
          </p:cNvSpPr>
          <p:nvPr>
            <p:ph type="body" sz="quarter" idx="4294967295"/>
          </p:nvPr>
        </p:nvSpPr>
        <p:spPr>
          <a:xfrm>
            <a:off x="250825" y="1412875"/>
            <a:ext cx="8642350" cy="4895850"/>
          </a:xfrm>
        </p:spPr>
        <p:txBody>
          <a:bodyPr/>
          <a:lstStyle/>
          <a:p>
            <a:pPr marL="0" indent="0" eaLnBrk="1" hangingPunct="1"/>
            <a:r>
              <a:rPr lang="de-DE" sz="2000" smtClean="0"/>
              <a:t>In den Beispielen wird im Wesentlichen auf die analytische Beschreibung der Teile eingegangen</a:t>
            </a:r>
          </a:p>
          <a:p>
            <a:pPr marL="0" indent="0" eaLnBrk="1" hangingPunct="1"/>
            <a:endParaRPr lang="de-DE" sz="2000" smtClean="0"/>
          </a:p>
          <a:p>
            <a:pPr marL="0" indent="0" eaLnBrk="1" hangingPunct="1"/>
            <a:r>
              <a:rPr lang="de-DE" sz="2000" smtClean="0"/>
              <a:t>Schulungsunterlagen zur Erstellung der umfassenden Beschreibung, die im Rahmen der hierarchischen Beschreibung erstellt oder nachgenutzt wird, finden sich in Modul 5A Zusammenstellungen – Umfassende Beschreibung</a:t>
            </a:r>
          </a:p>
          <a:p>
            <a:pPr marL="0" indent="0" eaLnBrk="1" hangingPunct="1"/>
            <a:endParaRPr lang="de-DE" sz="2000" smtClean="0"/>
          </a:p>
          <a:p>
            <a:pPr marL="0" indent="0" eaLnBrk="1" hangingPunct="1"/>
            <a:r>
              <a:rPr lang="de-DE" sz="2000" smtClean="0"/>
              <a:t>Für die analytische Beschreibung eines Teils ist es nicht relevant, ob es sich um eine Zusammenstellung von Werken einer oder mehrere Personen handelt oder ob die Zusammenstellung einen überordneten Titel hat oder nicht. Die Anordnung der Beispiele folgt dennoch dem Aufbau der Schulungsunterlagen von Modul 5A Zusammenstellung –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35D729A-14E8-4A9A-937E-7D40D0551E53}" type="slidenum">
              <a:rPr lang="de-DE" sz="1200">
                <a:solidFill>
                  <a:schemeClr val="tx1">
                    <a:tint val="75000"/>
                  </a:schemeClr>
                </a:solidFill>
                <a:latin typeface="+mn-lt"/>
                <a:cs typeface="+mn-cs"/>
              </a:rPr>
              <a:pPr algn="r" fontAlgn="auto">
                <a:spcBef>
                  <a:spcPts val="0"/>
                </a:spcBef>
                <a:spcAft>
                  <a:spcPts val="0"/>
                </a:spcAft>
                <a:defRPr/>
              </a:pPr>
              <a:t>13</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13</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p:nvPr>
        </p:nvSpPr>
        <p:spPr>
          <a:xfrm>
            <a:off x="250825" y="333375"/>
            <a:ext cx="8642350" cy="796925"/>
          </a:xfrm>
        </p:spPr>
        <p:txBody>
          <a:bodyPr/>
          <a:lstStyle/>
          <a:p>
            <a:pPr eaLnBrk="1" hangingPunct="1"/>
            <a:r>
              <a:rPr lang="de-DE" smtClean="0">
                <a:solidFill>
                  <a:srgbClr val="376092"/>
                </a:solidFill>
              </a:rPr>
              <a:t>Beschreibung Teile von monografischen Zusammenstellungen</a:t>
            </a:r>
          </a:p>
        </p:txBody>
      </p:sp>
      <p:sp>
        <p:nvSpPr>
          <p:cNvPr id="21506" name="Textplatzhalter 2"/>
          <p:cNvSpPr>
            <a:spLocks noGrp="1"/>
          </p:cNvSpPr>
          <p:nvPr>
            <p:ph type="body" sz="quarter" idx="13"/>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mtClean="0"/>
              <a:t>Beiträge in Sammelwerken/Herausgeberschriften</a:t>
            </a:r>
          </a:p>
          <a:p>
            <a:pPr lvl="1" eaLnBrk="1" hangingPunct="1"/>
            <a:r>
              <a:rPr lang="de-DE" smtClean="0"/>
              <a:t>Beiträge in Sammlungen von Schriften eines Autors</a:t>
            </a:r>
          </a:p>
          <a:p>
            <a:pPr marL="0" indent="0" eaLnBrk="1" hangingPunct="1"/>
            <a:endParaRPr lang="de-DE" smtClean="0"/>
          </a:p>
        </p:txBody>
      </p:sp>
      <p:sp>
        <p:nvSpPr>
          <p:cNvPr id="5" name="Foliennummernplatzhalter 4"/>
          <p:cNvSpPr>
            <a:spLocks noGrp="1"/>
          </p:cNvSpPr>
          <p:nvPr>
            <p:ph type="sldNum" sz="quarter" idx="15"/>
          </p:nvPr>
        </p:nvSpPr>
        <p:spPr/>
        <p:txBody>
          <a:bodyPr/>
          <a:lstStyle/>
          <a:p>
            <a:pPr>
              <a:defRPr/>
            </a:pPr>
            <a:fld id="{A2BC2ED0-9DBF-49D8-B619-19DF38B24725}" type="slidenum">
              <a:rPr lang="de-DE"/>
              <a:pPr>
                <a:defRPr/>
              </a:pPr>
              <a:t>14</a:t>
            </a:fld>
            <a:endParaRPr lang="de-DE"/>
          </a:p>
        </p:txBody>
      </p:sp>
      <p:sp>
        <p:nvSpPr>
          <p:cNvPr id="6"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253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buFont typeface="Arial" charset="0"/>
              <a:buNone/>
            </a:pPr>
            <a:endParaRPr lang="de-DE" smtClean="0"/>
          </a:p>
          <a:p>
            <a:pPr marL="0" indent="0" eaLnBrk="1" hangingPunct="1"/>
            <a:r>
              <a:rPr lang="de-DE" smtClean="0"/>
              <a:t>Es werden alle Elemente vollständig ausgeführt. Die Beschreibung der weiteren Teile erfolgt parallel und wird hier nicht weiter ausgearbeitet </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42B7E1B-D137-4830-964F-2D63B999BFC8}" type="slidenum">
              <a:rPr lang="de-DE" sz="1200">
                <a:solidFill>
                  <a:schemeClr val="tx1">
                    <a:tint val="75000"/>
                  </a:schemeClr>
                </a:solidFill>
                <a:latin typeface="+mn-lt"/>
                <a:cs typeface="+mn-cs"/>
              </a:rPr>
              <a:pPr algn="r" fontAlgn="auto">
                <a:spcBef>
                  <a:spcPts val="0"/>
                </a:spcBef>
                <a:spcAft>
                  <a:spcPts val="0"/>
                </a:spcAft>
                <a:defRPr/>
              </a:pPr>
              <a:t>15</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15</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BBDD66DD-D89B-40E5-A524-5A1ABA50AFC3}" type="slidenum">
              <a:rPr lang="de-DE"/>
              <a:pPr>
                <a:defRPr/>
              </a:pPr>
              <a:t>16</a:t>
            </a:fld>
            <a:endParaRPr lang="de-DE"/>
          </a:p>
        </p:txBody>
      </p:sp>
      <p:graphicFrame>
        <p:nvGraphicFramePr>
          <p:cNvPr id="23612" name="Group 60"/>
          <p:cNvGraphicFramePr>
            <a:graphicFrameLocks noGrp="1"/>
          </p:cNvGraphicFramePr>
          <p:nvPr>
            <p:extLst>
              <p:ext uri="{D42A27DB-BD31-4B8C-83A1-F6EECF244321}">
                <p14:modId xmlns:p14="http://schemas.microsoft.com/office/powerpoint/2010/main" val="1801340803"/>
              </p:ext>
            </p:extLst>
          </p:nvPr>
        </p:nvGraphicFramePr>
        <p:xfrm>
          <a:off x="3024783" y="692696"/>
          <a:ext cx="6119217" cy="5704524"/>
        </p:xfrm>
        <a:graphic>
          <a:graphicData uri="http://schemas.openxmlformats.org/drawingml/2006/table">
            <a:tbl>
              <a:tblPr/>
              <a:tblGrid>
                <a:gridCol w="896354"/>
                <a:gridCol w="820974"/>
                <a:gridCol w="2171104"/>
                <a:gridCol w="2230785"/>
              </a:tblGrid>
              <a:tr h="385763">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8333">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&lt;&lt;</a:t>
                      </a:r>
                      <a:r>
                        <a:rPr kumimoji="0" lang="de-DE" sz="1600" b="0" i="0" u="none" strike="noStrike" cap="none" normalizeH="0" baseline="0" dirty="0" smtClean="0">
                          <a:ln>
                            <a:noFill/>
                          </a:ln>
                          <a:solidFill>
                            <a:srgbClr val="000000"/>
                          </a:solidFill>
                          <a:effectLst/>
                          <a:latin typeface="Verdana" pitchFamily="34" charset="0"/>
                          <a:cs typeface="Arial" charset="0"/>
                        </a:rPr>
                        <a:t>Der</a:t>
                      </a:r>
                      <a:r>
                        <a:rPr kumimoji="0" lang="de-DE" sz="1600" b="0" i="0" u="none" strike="noStrike" cap="none" normalizeH="0" baseline="0" dirty="0" smtClean="0">
                          <a:ln>
                            <a:noFill/>
                          </a:ln>
                          <a:solidFill>
                            <a:srgbClr val="FF0000"/>
                          </a:solidFill>
                          <a:effectLst/>
                          <a:latin typeface="Verdana" pitchFamily="34" charset="0"/>
                          <a:cs typeface="Arial" charset="0"/>
                        </a:rPr>
                        <a:t>&gt;&gt; </a:t>
                      </a:r>
                      <a:r>
                        <a:rPr kumimoji="0" lang="de-DE" sz="1600" b="0" i="0" u="none" strike="noStrike" cap="none" normalizeH="0" baseline="0" dirty="0" err="1" smtClean="0">
                          <a:ln>
                            <a:noFill/>
                          </a:ln>
                          <a:solidFill>
                            <a:srgbClr val="000000"/>
                          </a:solidFill>
                          <a:effectLst/>
                          <a:latin typeface="Verdana" pitchFamily="34" charset="0"/>
                          <a:cs typeface="Arial" charset="0"/>
                        </a:rPr>
                        <a:t>Process</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763">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Verantwortlich-</a:t>
                      </a:r>
                      <a:r>
                        <a:rPr kumimoji="0" lang="de-DE" sz="1600" b="1" i="0" u="none" strike="noStrike" cap="none" normalizeH="0" baseline="0" dirty="0" err="1" smtClean="0">
                          <a:ln>
                            <a:noFill/>
                          </a:ln>
                          <a:solidFill>
                            <a:srgbClr val="000000"/>
                          </a:solidFill>
                          <a:effectLst/>
                          <a:latin typeface="Verdana" pitchFamily="34" charset="0"/>
                          <a:cs typeface="Arial" charset="0"/>
                        </a:rPr>
                        <a:t>keitsangabe</a:t>
                      </a: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Franz Kafka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7177">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AT" sz="1600" b="0" i="0" u="none" strike="noStrike" cap="none" normalizeH="0" baseline="0" dirty="0" smtClean="0">
                          <a:ln>
                            <a:noFill/>
                          </a:ln>
                          <a:solidFill>
                            <a:srgbClr val="000000"/>
                          </a:solidFill>
                          <a:effectLst/>
                          <a:latin typeface="Verdana" pitchFamily="34" charset="0"/>
                          <a:cs typeface="Arial" charset="0"/>
                        </a:rPr>
                        <a:t>a </a:t>
                      </a:r>
                      <a:r>
                        <a:rPr kumimoji="0" lang="de-AT" sz="1400" b="0" i="1" u="none" strike="noStrike" cap="none" normalizeH="0" baseline="0" dirty="0" smtClean="0">
                          <a:ln>
                            <a:noFill/>
                          </a:ln>
                          <a:solidFill>
                            <a:srgbClr val="000000"/>
                          </a:solidFill>
                          <a:effectLst/>
                          <a:latin typeface="Verdana" pitchFamily="34" charset="0"/>
                          <a:cs typeface="Arial" charset="0"/>
                        </a:rPr>
                        <a:t>(Einzelne Einheit </a:t>
                      </a:r>
                      <a:r>
                        <a:rPr kumimoji="0" lang="de-AT" sz="1400" b="0" i="1" u="none" strike="noStrike" cap="none" normalizeH="0" baseline="0" dirty="0" smtClean="0">
                          <a:ln>
                            <a:noFill/>
                          </a:ln>
                          <a:solidFill>
                            <a:srgbClr val="000000"/>
                          </a:solidFill>
                          <a:effectLst/>
                          <a:latin typeface="Verdana" pitchFamily="34" charset="0"/>
                          <a:cs typeface="Arial" charset="0"/>
                          <a:sym typeface="Wingdings" panose="05000000000000000000" pitchFamily="2" charset="2"/>
                        </a:rPr>
                        <a:t></a:t>
                      </a:r>
                      <a:r>
                        <a:rPr kumimoji="0" lang="de-AT" sz="1400" b="0" i="1" u="none" strike="noStrike" cap="none" normalizeH="0" baseline="0" dirty="0" smtClean="0">
                          <a:ln>
                            <a:noFill/>
                          </a:ln>
                          <a:solidFill>
                            <a:srgbClr val="000000"/>
                          </a:solidFill>
                          <a:effectLst/>
                          <a:latin typeface="Verdana" pitchFamily="34" charset="0"/>
                          <a:cs typeface="Arial" charset="0"/>
                        </a:rPr>
                        <a:t> unselbstständig erschienenes Werk)</a:t>
                      </a:r>
                      <a:endParaRPr kumimoji="0" lang="de-DE" sz="1400" b="0" i="1"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6687">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smtClean="0">
                          <a:ln>
                            <a:noFill/>
                          </a:ln>
                          <a:solidFill>
                            <a:schemeClr val="tx1"/>
                          </a:solidFill>
                          <a:effectLst/>
                          <a:latin typeface="Verdana" pitchFamily="34" charset="0"/>
                          <a:cs typeface="Arial" charset="0"/>
                        </a:rPr>
                        <a:t>n </a:t>
                      </a:r>
                      <a:r>
                        <a:rPr kumimoji="0" lang="de-DE" sz="1400" b="0" i="1" u="none" strike="noStrike" cap="none" normalizeH="0" baseline="0" dirty="0" smtClean="0">
                          <a:ln>
                            <a:noFill/>
                          </a:ln>
                          <a:solidFill>
                            <a:schemeClr val="tx1"/>
                          </a:solidFill>
                          <a:effectLst/>
                          <a:latin typeface="Verdana" pitchFamily="34" charset="0"/>
                          <a:cs typeface="Arial" charset="0"/>
                        </a:rPr>
                        <a:t>(</a:t>
                      </a:r>
                      <a:r>
                        <a:rPr kumimoji="0" lang="de-DE" sz="1400" b="0" i="1" u="none" strike="noStrike" cap="none" normalizeH="0" baseline="0" dirty="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59378">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chemeClr val="tx1"/>
                          </a:solidFill>
                          <a:effectLst/>
                          <a:latin typeface="Verdana" pitchFamily="34" charset="0"/>
                          <a:cs typeface="Arial" charset="0"/>
                        </a:rPr>
                        <a:t>nc</a:t>
                      </a:r>
                      <a:r>
                        <a:rPr kumimoji="0" lang="de-DE" sz="1600" b="0" i="0" u="none" strike="noStrike" cap="none" normalizeH="0" baseline="0" dirty="0" smtClean="0">
                          <a:ln>
                            <a:noFill/>
                          </a:ln>
                          <a:solidFill>
                            <a:schemeClr val="tx1"/>
                          </a:solidFill>
                          <a:effectLst/>
                          <a:latin typeface="Verdana" pitchFamily="34" charset="0"/>
                          <a:cs typeface="Arial" charset="0"/>
                        </a:rPr>
                        <a:t> </a:t>
                      </a:r>
                      <a:r>
                        <a:rPr kumimoji="0" lang="de-DE" sz="1400" b="0" i="1" u="none" strike="noStrike" cap="none" normalizeH="0" baseline="0" dirty="0" smtClean="0">
                          <a:ln>
                            <a:noFill/>
                          </a:ln>
                          <a:solidFill>
                            <a:schemeClr val="tx1"/>
                          </a:solidFill>
                          <a:effectLst/>
                          <a:latin typeface="Verdana" pitchFamily="34" charset="0"/>
                          <a:cs typeface="Arial" charset="0"/>
                        </a:rPr>
                        <a:t>(</a:t>
                      </a:r>
                      <a:r>
                        <a:rPr kumimoji="0" lang="de-DE" sz="1400" b="0" i="1" u="none" strike="noStrike" cap="none" normalizeH="0" baseline="0" dirty="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49333">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Seite 5-253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Der Prozess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err="1" smtClean="0">
                          <a:ln>
                            <a:noFill/>
                          </a:ln>
                          <a:solidFill>
                            <a:schemeClr val="tx1"/>
                          </a:solidFill>
                          <a:effectLst/>
                          <a:latin typeface="Verdana" pitchFamily="34" charset="0"/>
                          <a:cs typeface="Arial" charset="0"/>
                        </a:rPr>
                        <a:t>txt</a:t>
                      </a:r>
                      <a:r>
                        <a:rPr kumimoji="0" lang="de-DE" sz="1600" b="0" i="0" u="none" strike="noStrike" cap="none" normalizeH="0" baseline="0" dirty="0" smtClean="0">
                          <a:ln>
                            <a:noFill/>
                          </a:ln>
                          <a:solidFill>
                            <a:schemeClr val="tx1"/>
                          </a:solidFill>
                          <a:effectLst/>
                          <a:latin typeface="Verdana" pitchFamily="34" charset="0"/>
                          <a:cs typeface="Arial" charset="0"/>
                        </a:rPr>
                        <a:t> </a:t>
                      </a:r>
                      <a:r>
                        <a:rPr kumimoji="0" lang="de-DE" sz="1400" b="0" i="1" u="none" strike="noStrike" cap="none" normalizeH="0" baseline="0" dirty="0" smtClean="0">
                          <a:ln>
                            <a:noFill/>
                          </a:ln>
                          <a:solidFill>
                            <a:schemeClr val="tx1"/>
                          </a:solidFill>
                          <a:effectLst/>
                          <a:latin typeface="Verdana" pitchFamily="34" charset="0"/>
                          <a:cs typeface="Arial" charset="0"/>
                        </a:rPr>
                        <a:t>(</a:t>
                      </a:r>
                      <a:r>
                        <a:rPr kumimoji="0" lang="de-DE" sz="1400" b="0" i="1" u="none" strike="noStrike" cap="none" normalizeH="0" baseline="0" dirty="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12347">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3605" name="Textfeld 7"/>
          <p:cNvSpPr txBox="1">
            <a:spLocks noChangeArrowheads="1"/>
          </p:cNvSpPr>
          <p:nvPr/>
        </p:nvSpPr>
        <p:spPr bwMode="auto">
          <a:xfrm rot="10800000" flipV="1">
            <a:off x="197246" y="5229200"/>
            <a:ext cx="2267744" cy="650875"/>
          </a:xfrm>
          <a:prstGeom prst="rect">
            <a:avLst/>
          </a:prstGeom>
          <a:solidFill>
            <a:schemeClr val="bg1"/>
          </a:solidFill>
          <a:ln w="9525">
            <a:solidFill>
              <a:schemeClr val="tx1"/>
            </a:solidFill>
            <a:miter lim="800000"/>
            <a:headEnd/>
            <a:tailEnd/>
          </a:ln>
        </p:spPr>
        <p:txBody>
          <a:bodyPr wrap="square">
            <a:spAutoFit/>
          </a:bodyPr>
          <a:lstStyle/>
          <a:p>
            <a:r>
              <a:rPr lang="de-DE" dirty="0">
                <a:latin typeface="Verdana" pitchFamily="34" charset="0"/>
              </a:rPr>
              <a:t>Enthält </a:t>
            </a:r>
            <a:r>
              <a:rPr lang="de-DE" dirty="0" smtClean="0">
                <a:latin typeface="Verdana" pitchFamily="34" charset="0"/>
              </a:rPr>
              <a:t>3 </a:t>
            </a:r>
            <a:r>
              <a:rPr lang="de-DE" dirty="0">
                <a:latin typeface="Verdana" pitchFamily="34" charset="0"/>
              </a:rPr>
              <a:t>Romane </a:t>
            </a:r>
            <a:endParaRPr lang="de-DE" dirty="0" smtClean="0">
              <a:latin typeface="Verdana" pitchFamily="34" charset="0"/>
            </a:endParaRPr>
          </a:p>
          <a:p>
            <a:r>
              <a:rPr lang="de-DE" dirty="0" smtClean="0">
                <a:latin typeface="Verdana" pitchFamily="34" charset="0"/>
              </a:rPr>
              <a:t>von </a:t>
            </a:r>
            <a:r>
              <a:rPr lang="de-DE" dirty="0">
                <a:latin typeface="Verdana" pitchFamily="34" charset="0"/>
              </a:rPr>
              <a:t>Franz Kafka</a:t>
            </a:r>
          </a:p>
        </p:txBody>
      </p:sp>
      <p:sp>
        <p:nvSpPr>
          <p:cNvPr id="23606" name="Titel 1"/>
          <p:cNvSpPr>
            <a:spLocks noGrp="1"/>
          </p:cNvSpPr>
          <p:nvPr>
            <p:ph type="title"/>
          </p:nvPr>
        </p:nvSpPr>
        <p:spPr>
          <a:xfrm>
            <a:off x="250825" y="184150"/>
            <a:ext cx="8858250" cy="508000"/>
          </a:xfrm>
        </p:spPr>
        <p:txBody>
          <a:bodyPr/>
          <a:lstStyle/>
          <a:p>
            <a:pPr eaLnBrk="1" hangingPunct="1"/>
            <a:r>
              <a:rPr lang="de-DE" dirty="0" smtClean="0">
                <a:solidFill>
                  <a:srgbClr val="376092"/>
                </a:solidFill>
              </a:rPr>
              <a:t>Ein geistige Schöpfer, übergeordneter Titel –</a:t>
            </a:r>
            <a:br>
              <a:rPr lang="de-DE" dirty="0" smtClean="0">
                <a:solidFill>
                  <a:srgbClr val="376092"/>
                </a:solidFill>
              </a:rPr>
            </a:br>
            <a:r>
              <a:rPr lang="de-DE" dirty="0" smtClean="0">
                <a:solidFill>
                  <a:srgbClr val="376092"/>
                </a:solidFill>
              </a:rPr>
              <a:t>Teil analytisch</a:t>
            </a:r>
          </a:p>
        </p:txBody>
      </p:sp>
      <p:sp>
        <p:nvSpPr>
          <p:cNvPr id="23607"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pic>
        <p:nvPicPr>
          <p:cNvPr id="23608" name="Picture 58" descr="Frank-Kafka-Romane"/>
          <p:cNvPicPr>
            <a:picLocks noChangeAspect="1" noChangeArrowheads="1"/>
          </p:cNvPicPr>
          <p:nvPr/>
        </p:nvPicPr>
        <p:blipFill>
          <a:blip r:embed="rId2"/>
          <a:srcRect/>
          <a:stretch>
            <a:fillRect/>
          </a:stretch>
        </p:blipFill>
        <p:spPr bwMode="auto">
          <a:xfrm>
            <a:off x="106362" y="1018233"/>
            <a:ext cx="2449513" cy="410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52FBF235-27CA-4431-B3CE-89CA9E54CE83}" type="slidenum">
              <a:rPr lang="de-DE" sz="1200">
                <a:solidFill>
                  <a:schemeClr val="tx1">
                    <a:tint val="75000"/>
                  </a:schemeClr>
                </a:solidFill>
                <a:latin typeface="+mn-lt"/>
                <a:cs typeface="+mn-cs"/>
              </a:rPr>
              <a:pPr algn="r" fontAlgn="auto">
                <a:spcBef>
                  <a:spcPts val="0"/>
                </a:spcBef>
                <a:spcAft>
                  <a:spcPts val="0"/>
                </a:spcAft>
                <a:defRPr/>
              </a:pPr>
              <a:t>17</a:t>
            </a:fld>
            <a:endParaRPr lang="de-DE" sz="1200">
              <a:solidFill>
                <a:schemeClr val="tx1">
                  <a:tint val="75000"/>
                </a:schemeClr>
              </a:solidFill>
              <a:latin typeface="+mn-lt"/>
              <a:cs typeface="+mn-cs"/>
            </a:endParaRPr>
          </a:p>
        </p:txBody>
      </p:sp>
      <p:graphicFrame>
        <p:nvGraphicFramePr>
          <p:cNvPr id="24623" name="Group 47"/>
          <p:cNvGraphicFramePr>
            <a:graphicFrameLocks noGrp="1"/>
          </p:cNvGraphicFramePr>
          <p:nvPr>
            <p:extLst>
              <p:ext uri="{D42A27DB-BD31-4B8C-83A1-F6EECF244321}">
                <p14:modId xmlns:p14="http://schemas.microsoft.com/office/powerpoint/2010/main" val="1759033133"/>
              </p:ext>
            </p:extLst>
          </p:nvPr>
        </p:nvGraphicFramePr>
        <p:xfrm>
          <a:off x="2915816" y="524347"/>
          <a:ext cx="6048375" cy="5791363"/>
        </p:xfrm>
        <a:graphic>
          <a:graphicData uri="http://schemas.openxmlformats.org/drawingml/2006/table">
            <a:tbl>
              <a:tblPr/>
              <a:tblGrid>
                <a:gridCol w="864096"/>
                <a:gridCol w="792088"/>
                <a:gridCol w="2309963"/>
                <a:gridCol w="2082228"/>
              </a:tblGrid>
              <a:tr h="382588">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00113">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Kafka, Franz </a:t>
                      </a:r>
                      <a:r>
                        <a:rPr kumimoji="0" lang="de-DE" sz="1600" b="0" i="0" u="none" strike="noStrike" cap="none" normalizeH="0" baseline="0" dirty="0" smtClean="0">
                          <a:ln>
                            <a:noFill/>
                          </a:ln>
                          <a:solidFill>
                            <a:srgbClr val="FF0000"/>
                          </a:solidFill>
                          <a:effectLst/>
                          <a:latin typeface="Verdana" pitchFamily="34" charset="0"/>
                          <a:cs typeface="Arial" charset="0"/>
                        </a:rPr>
                        <a:t>$d </a:t>
                      </a:r>
                      <a:r>
                        <a:rPr kumimoji="0" lang="de-DE" sz="1600" b="0" i="0" u="none" strike="noStrike" cap="none" normalizeH="0" baseline="0" dirty="0" smtClean="0">
                          <a:ln>
                            <a:noFill/>
                          </a:ln>
                          <a:solidFill>
                            <a:srgbClr val="000000"/>
                          </a:solidFill>
                          <a:effectLst/>
                          <a:latin typeface="Verdana" pitchFamily="34" charset="0"/>
                          <a:cs typeface="Arial" charset="0"/>
                        </a:rPr>
                        <a:t>1883-1924</a:t>
                      </a:r>
                    </a:p>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smtClean="0">
                          <a:ln>
                            <a:noFill/>
                          </a:ln>
                          <a:solidFill>
                            <a:srgbClr val="FF0000"/>
                          </a:solidFill>
                          <a:effectLst/>
                          <a:latin typeface="Verdana" pitchFamily="34" charset="0"/>
                          <a:cs typeface="Arial" charset="0"/>
                        </a:rPr>
                        <a:t>&lt;&lt;</a:t>
                      </a:r>
                      <a:r>
                        <a:rPr kumimoji="0" lang="de-DE" sz="1600" b="0" i="0" u="none" strike="noStrike" cap="none" normalizeH="0" baseline="0" dirty="0" smtClean="0">
                          <a:ln>
                            <a:noFill/>
                          </a:ln>
                          <a:solidFill>
                            <a:srgbClr val="000000"/>
                          </a:solidFill>
                          <a:effectLst/>
                          <a:latin typeface="Verdana" pitchFamily="34" charset="0"/>
                          <a:cs typeface="Arial" charset="0"/>
                        </a:rPr>
                        <a:t>Der</a:t>
                      </a:r>
                      <a:r>
                        <a:rPr kumimoji="0" lang="de-DE" sz="1600" b="0" i="0" u="none" strike="noStrike" cap="none" normalizeH="0" baseline="0" dirty="0" smtClean="0">
                          <a:ln>
                            <a:noFill/>
                          </a:ln>
                          <a:solidFill>
                            <a:srgbClr val="FF0000"/>
                          </a:solidFill>
                          <a:effectLst/>
                          <a:latin typeface="Verdana" pitchFamily="34" charset="0"/>
                          <a:cs typeface="Arial" charset="0"/>
                        </a:rPr>
                        <a:t>&gt;&gt;</a:t>
                      </a:r>
                      <a:r>
                        <a:rPr kumimoji="0" lang="de-DE" sz="1600" b="0" i="0" u="none" strike="noStrike" cap="none" normalizeH="0" baseline="0" dirty="0" smtClean="0">
                          <a:ln>
                            <a:noFill/>
                          </a:ln>
                          <a:solidFill>
                            <a:srgbClr val="000000"/>
                          </a:solidFill>
                          <a:effectLst/>
                          <a:latin typeface="Verdana" pitchFamily="34" charset="0"/>
                          <a:cs typeface="Arial" charset="0"/>
                        </a:rPr>
                        <a:t> Pro</a:t>
                      </a:r>
                      <a:r>
                        <a:rPr kumimoji="0" lang="de-DE" sz="1600" b="1" i="0" u="none" strike="noStrike" cap="none" normalizeH="0" baseline="0" dirty="0" smtClean="0">
                          <a:ln>
                            <a:noFill/>
                          </a:ln>
                          <a:solidFill>
                            <a:srgbClr val="000000"/>
                          </a:solidFill>
                          <a:effectLst/>
                          <a:latin typeface="Verdana" pitchFamily="34" charset="0"/>
                          <a:cs typeface="Arial" charset="0"/>
                        </a:rPr>
                        <a:t>z</a:t>
                      </a:r>
                      <a:r>
                        <a:rPr kumimoji="0" lang="de-DE" sz="1600" b="0" i="0" u="none" strike="noStrike" cap="none" normalizeH="0" baseline="0" dirty="0" smtClean="0">
                          <a:ln>
                            <a:noFill/>
                          </a:ln>
                          <a:solidFill>
                            <a:srgbClr val="000000"/>
                          </a:solidFill>
                          <a:effectLst/>
                          <a:latin typeface="Verdana" pitchFamily="34" charset="0"/>
                          <a:cs typeface="Arial" charset="0"/>
                        </a:rPr>
                        <a:t>ess</a:t>
                      </a:r>
                    </a:p>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GND-IDNR</a:t>
                      </a:r>
                      <a:endParaRPr kumimoji="0" lang="de-DE" sz="1600" b="0" i="0" u="none" strike="noStrike" cap="none" normalizeH="0" baseline="0" dirty="0" smtClean="0">
                        <a:ln>
                          <a:noFill/>
                        </a:ln>
                        <a:solidFill>
                          <a:srgbClr val="FF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3888">
                <a:tc rowSpan="2">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Kafka, Franz </a:t>
                      </a:r>
                      <a:r>
                        <a:rPr kumimoji="0" lang="de-DE" sz="1600" b="0" i="0" u="none" strike="noStrike" cap="none" normalizeH="0" baseline="0" dirty="0" smtClean="0">
                          <a:ln>
                            <a:noFill/>
                          </a:ln>
                          <a:solidFill>
                            <a:srgbClr val="FF0000"/>
                          </a:solidFill>
                          <a:effectLst/>
                          <a:latin typeface="Verdana" pitchFamily="34" charset="0"/>
                          <a:cs typeface="Arial" charset="0"/>
                        </a:rPr>
                        <a:t>$d </a:t>
                      </a:r>
                      <a:r>
                        <a:rPr kumimoji="0" lang="de-DE" sz="1600" b="0" i="0" u="none" strike="noStrike" cap="none" normalizeH="0" baseline="0" dirty="0" smtClean="0">
                          <a:ln>
                            <a:noFill/>
                          </a:ln>
                          <a:solidFill>
                            <a:srgbClr val="000000"/>
                          </a:solidFill>
                          <a:effectLst/>
                          <a:latin typeface="Verdana" pitchFamily="34" charset="0"/>
                          <a:cs typeface="Arial" charset="0"/>
                        </a:rPr>
                        <a:t>1883-1924</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GND-IDNR</a:t>
                      </a:r>
                      <a:endParaRPr kumimoji="0" lang="de-DE" sz="1600" b="0" i="0" u="none" strike="noStrike" cap="none" normalizeH="0" baseline="0" dirty="0" smtClean="0">
                        <a:ln>
                          <a:noFill/>
                        </a:ln>
                        <a:solidFill>
                          <a:srgbClr val="FF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5991">
                <a:tc vMerge="1">
                  <a:txBody>
                    <a:bodyPr/>
                    <a:lstStyle/>
                    <a:p>
                      <a:pPr marL="0" marR="0" lvl="0" indent="0" algn="l" defTabSz="914400" rtl="0" eaLnBrk="1" fontAlgn="base" latinLnBrk="0" hangingPunct="1">
                        <a:lnSpc>
                          <a:spcPct val="100000"/>
                        </a:lnSpc>
                        <a:spcBef>
                          <a:spcPts val="0"/>
                        </a:spcBef>
                        <a:spcAft>
                          <a:spcPts val="0"/>
                        </a:spcAft>
                        <a:buClrTx/>
                        <a:buSzTx/>
                        <a:buFontTx/>
                        <a:buNone/>
                        <a:tabLst/>
                      </a:pP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$4 </a:t>
                      </a:r>
                      <a:r>
                        <a:rPr kumimoji="0" lang="de-DE" sz="1600" b="0" i="0" u="none" strike="noStrike" cap="none" normalizeH="0" baseline="0" dirty="0" err="1" smtClean="0">
                          <a:ln>
                            <a:noFill/>
                          </a:ln>
                          <a:solidFill>
                            <a:schemeClr val="bg1">
                              <a:lumMod val="50000"/>
                            </a:schemeClr>
                          </a:solidFill>
                          <a:effectLst/>
                          <a:latin typeface="Verdana" pitchFamily="34" charset="0"/>
                          <a:cs typeface="Arial" charset="0"/>
                        </a:rPr>
                        <a:t>aut</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32935">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im ISBD-Format oder </a:t>
                      </a:r>
                      <a:r>
                        <a:rPr kumimoji="0" lang="de-DE" sz="1600" b="0" i="0" u="none" strike="noStrike" cap="none" normalizeH="0" baseline="0" dirty="0" err="1" smtClean="0">
                          <a:ln>
                            <a:noFill/>
                          </a:ln>
                          <a:solidFill>
                            <a:srgbClr val="000000"/>
                          </a:solidFill>
                          <a:effectLst/>
                          <a:latin typeface="Verdana" pitchFamily="34" charset="0"/>
                          <a:cs typeface="Arial" charset="0"/>
                        </a:rPr>
                        <a:t>Identifikator</a:t>
                      </a:r>
                      <a:r>
                        <a:rPr kumimoji="0" lang="de-DE" sz="1600" b="0" i="0" u="none" strike="noStrike" cap="none" normalizeH="0" baseline="0" dirty="0" smtClean="0">
                          <a:ln>
                            <a:noFill/>
                          </a:ln>
                          <a:solidFill>
                            <a:srgbClr val="000000"/>
                          </a:solidFill>
                          <a:effectLst/>
                          <a:latin typeface="Verdana" pitchFamily="34" charset="0"/>
                          <a:cs typeface="Arial" charset="0"/>
                        </a:rPr>
                        <a:t>,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4056">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Franz Kafka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4056">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Düsseldorf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2048">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599c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20080">
                <a:tc>
                  <a:txBody>
                    <a:bodyPr/>
                    <a:lstStyle/>
                    <a:p>
                      <a:pPr marL="0" marR="0" lvl="0" indent="0" algn="l" defTabSz="914400" rtl="0" eaLnBrk="1" fontAlgn="base" latinLnBrk="0" hangingPunct="1">
                        <a:lnSpc>
                          <a:spcPct val="100000"/>
                        </a:lnSpc>
                        <a:spcBef>
                          <a:spcPts val="0"/>
                        </a:spcBef>
                        <a:spcAft>
                          <a:spcPts val="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Beziehungs-kennzeichnung (nach Anhang J.4.4)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4609" name="Titel 1"/>
          <p:cNvSpPr>
            <a:spLocks noGrp="1"/>
          </p:cNvSpPr>
          <p:nvPr>
            <p:ph type="title" idx="4294967295"/>
          </p:nvPr>
        </p:nvSpPr>
        <p:spPr>
          <a:xfrm>
            <a:off x="250825" y="188913"/>
            <a:ext cx="8748713" cy="508000"/>
          </a:xfrm>
        </p:spPr>
        <p:txBody>
          <a:bodyPr/>
          <a:lstStyle/>
          <a:p>
            <a:pPr eaLnBrk="1" hangingPunct="1"/>
            <a:r>
              <a:rPr lang="de-DE" sz="2800" dirty="0" smtClean="0">
                <a:solidFill>
                  <a:srgbClr val="376092"/>
                </a:solidFill>
              </a:rPr>
              <a:t>Ein geistige Schöpfer, übergeordneter Titel –</a:t>
            </a:r>
            <a:br>
              <a:rPr lang="de-DE" sz="2800" dirty="0" smtClean="0">
                <a:solidFill>
                  <a:srgbClr val="376092"/>
                </a:solidFill>
              </a:rPr>
            </a:br>
            <a:r>
              <a:rPr lang="de-DE" sz="2800" dirty="0" smtClean="0">
                <a:solidFill>
                  <a:srgbClr val="376092"/>
                </a:solidFill>
              </a:rPr>
              <a:t>Teil Forts.</a:t>
            </a:r>
          </a:p>
        </p:txBody>
      </p:sp>
      <p:sp>
        <p:nvSpPr>
          <p:cNvPr id="246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4612" name="Textfeld 7"/>
          <p:cNvSpPr txBox="1">
            <a:spLocks noChangeArrowheads="1"/>
          </p:cNvSpPr>
          <p:nvPr/>
        </p:nvSpPr>
        <p:spPr bwMode="auto">
          <a:xfrm>
            <a:off x="14014" y="5276355"/>
            <a:ext cx="2447925" cy="650875"/>
          </a:xfrm>
          <a:prstGeom prst="rect">
            <a:avLst/>
          </a:prstGeom>
          <a:solidFill>
            <a:schemeClr val="bg1"/>
          </a:solidFill>
          <a:ln w="9525">
            <a:solidFill>
              <a:schemeClr val="tx1"/>
            </a:solidFill>
            <a:miter lim="800000"/>
            <a:headEnd/>
            <a:tailEnd/>
          </a:ln>
        </p:spPr>
        <p:txBody>
          <a:bodyPr>
            <a:spAutoFit/>
          </a:bodyPr>
          <a:lstStyle/>
          <a:p>
            <a:r>
              <a:rPr lang="de-DE" dirty="0">
                <a:latin typeface="Verdana" pitchFamily="34" charset="0"/>
              </a:rPr>
              <a:t>Enthält </a:t>
            </a:r>
            <a:r>
              <a:rPr lang="de-DE" dirty="0" smtClean="0">
                <a:latin typeface="Verdana" pitchFamily="34" charset="0"/>
              </a:rPr>
              <a:t>3 </a:t>
            </a:r>
            <a:r>
              <a:rPr lang="de-DE" dirty="0">
                <a:latin typeface="Verdana" pitchFamily="34" charset="0"/>
              </a:rPr>
              <a:t>Romane von Franz Kafka</a:t>
            </a:r>
          </a:p>
        </p:txBody>
      </p:sp>
      <p:pic>
        <p:nvPicPr>
          <p:cNvPr id="24613" name="Picture 39" descr="Frank-Kafka-Romane"/>
          <p:cNvPicPr>
            <a:picLocks noChangeAspect="1" noChangeArrowheads="1"/>
          </p:cNvPicPr>
          <p:nvPr/>
        </p:nvPicPr>
        <p:blipFill>
          <a:blip r:embed="rId2"/>
          <a:srcRect/>
          <a:stretch>
            <a:fillRect/>
          </a:stretch>
        </p:blipFill>
        <p:spPr bwMode="auto">
          <a:xfrm>
            <a:off x="21796" y="1048122"/>
            <a:ext cx="2376488" cy="40322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17</a:t>
            </a:fld>
            <a:endParaRPr lang="de-DE"/>
          </a:p>
        </p:txBody>
      </p:sp>
      <p:sp>
        <p:nvSpPr>
          <p:cNvPr id="11"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5602"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03E4CD8-5FF5-4C3F-BA27-F617E6C6A493}" type="slidenum">
              <a:rPr lang="de-DE" sz="1200">
                <a:solidFill>
                  <a:schemeClr val="tx1">
                    <a:tint val="75000"/>
                  </a:schemeClr>
                </a:solidFill>
                <a:latin typeface="+mn-lt"/>
                <a:cs typeface="+mn-cs"/>
              </a:rPr>
              <a:pPr algn="r" fontAlgn="auto">
                <a:spcBef>
                  <a:spcPts val="0"/>
                </a:spcBef>
                <a:spcAft>
                  <a:spcPts val="0"/>
                </a:spcAft>
                <a:defRPr/>
              </a:pPr>
              <a:t>18</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18</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3CF82BE-FB6C-40E7-9187-FA7440340516}" type="slidenum">
              <a:rPr lang="de-DE" sz="1200">
                <a:solidFill>
                  <a:schemeClr val="tx1">
                    <a:tint val="75000"/>
                  </a:schemeClr>
                </a:solidFill>
                <a:latin typeface="+mn-lt"/>
                <a:cs typeface="+mn-cs"/>
              </a:rPr>
              <a:pPr algn="r" fontAlgn="auto">
                <a:spcBef>
                  <a:spcPts val="0"/>
                </a:spcBef>
                <a:spcAft>
                  <a:spcPts val="0"/>
                </a:spcAft>
                <a:defRPr/>
              </a:pPr>
              <a:t>19</a:t>
            </a:fld>
            <a:endParaRPr lang="de-DE" sz="1200">
              <a:solidFill>
                <a:schemeClr val="tx1">
                  <a:tint val="75000"/>
                </a:schemeClr>
              </a:solidFill>
              <a:latin typeface="+mn-lt"/>
              <a:cs typeface="+mn-cs"/>
            </a:endParaRPr>
          </a:p>
        </p:txBody>
      </p:sp>
      <p:graphicFrame>
        <p:nvGraphicFramePr>
          <p:cNvPr id="26672" name="Group 48"/>
          <p:cNvGraphicFramePr>
            <a:graphicFrameLocks noGrp="1"/>
          </p:cNvGraphicFramePr>
          <p:nvPr>
            <p:extLst>
              <p:ext uri="{D42A27DB-BD31-4B8C-83A1-F6EECF244321}">
                <p14:modId xmlns:p14="http://schemas.microsoft.com/office/powerpoint/2010/main" val="2482775045"/>
              </p:ext>
            </p:extLst>
          </p:nvPr>
        </p:nvGraphicFramePr>
        <p:xfrm>
          <a:off x="3059113" y="476250"/>
          <a:ext cx="5903912" cy="5784216"/>
        </p:xfrm>
        <a:graphic>
          <a:graphicData uri="http://schemas.openxmlformats.org/drawingml/2006/table">
            <a:tbl>
              <a:tblPr/>
              <a:tblGrid>
                <a:gridCol w="852923"/>
                <a:gridCol w="803980"/>
                <a:gridCol w="2088232"/>
                <a:gridCol w="215877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FF0000"/>
                          </a:solidFill>
                          <a:effectLst/>
                          <a:latin typeface="Verdana" pitchFamily="34" charset="0"/>
                          <a:cs typeface="Arial" charset="0"/>
                        </a:rPr>
                        <a:t>$a </a:t>
                      </a:r>
                      <a:r>
                        <a:rPr kumimoji="0" lang="de-DE" sz="1600" b="0" i="0" u="none" strike="noStrike" cap="none" normalizeH="0" baseline="0" smtClean="0">
                          <a:ln>
                            <a:noFill/>
                          </a:ln>
                          <a:solidFill>
                            <a:srgbClr val="000000"/>
                          </a:solidFill>
                          <a:effectLst/>
                          <a:latin typeface="Verdana" pitchFamily="34" charset="0"/>
                          <a:cs typeface="Arial" charset="0"/>
                        </a:rPr>
                        <a:t>Franz Kafka</a:t>
                      </a:r>
                      <a:r>
                        <a:rPr kumimoji="0" lang="de-DE" sz="1600" b="0" i="0" u="none" strike="noStrike" cap="none" normalizeH="0" baseline="0" smtClean="0">
                          <a:ln>
                            <a:noFill/>
                          </a:ln>
                          <a:solidFill>
                            <a:srgbClr val="FF0000"/>
                          </a:solidFill>
                          <a:effectLst/>
                          <a:latin typeface="Verdana" pitchFamily="34" charset="0"/>
                          <a:cs typeface="Arial" charset="0"/>
                        </a:rPr>
                        <a:t>_;_</a:t>
                      </a:r>
                      <a:r>
                        <a:rPr kumimoji="0" lang="de-DE" sz="1600" b="0" i="0" u="none" strike="noStrike" cap="none" normalizeH="0" baseline="0" smtClean="0">
                          <a:ln>
                            <a:noFill/>
                          </a:ln>
                          <a:solidFill>
                            <a:srgbClr val="000000"/>
                          </a:solidFill>
                          <a:effectLst/>
                          <a:latin typeface="Verdana" pitchFamily="34" charset="0"/>
                          <a:cs typeface="Arial" charset="0"/>
                        </a:rPr>
                        <a:t> </a:t>
                      </a:r>
                      <a:endParaRPr kumimoji="0" lang="de-DE" sz="1600" b="0" i="0" u="none" strike="noStrike" cap="none" normalizeH="0" baseline="0" dirty="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herausgegeben und mit einem Nachwort versehen von Dieter Lamping; mit Anmerkungen, Kommentar und Zeittafel von Sandra Poppe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8013">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419_</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Düsseldorf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smtClean="0">
                          <a:ln>
                            <a:noFill/>
                          </a:ln>
                          <a:solidFill>
                            <a:srgbClr val="000000"/>
                          </a:solidFill>
                          <a:effectLst/>
                          <a:latin typeface="Verdana" pitchFamily="34" charset="0"/>
                          <a:cs typeface="Arial" charset="0"/>
                        </a:rPr>
                        <a:t>Artemis &amp; Winkler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$c </a:t>
                      </a:r>
                      <a:r>
                        <a:rPr kumimoji="0" lang="de-DE" sz="1600" b="0" i="0" u="none" strike="noStrike" cap="none" normalizeH="0" baseline="0" dirty="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m </a:t>
                      </a:r>
                      <a:r>
                        <a:rPr kumimoji="0" lang="de-DE" sz="1400" b="0" i="1" u="none" strike="noStrike" cap="none" normalizeH="0" baseline="0" dirty="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6665"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Ein geistige Schöpfer, übergeordneter Titel –</a:t>
            </a:r>
            <a:br>
              <a:rPr lang="de-DE" sz="2800" dirty="0" smtClean="0">
                <a:solidFill>
                  <a:srgbClr val="376092"/>
                </a:solidFill>
              </a:rPr>
            </a:br>
            <a:r>
              <a:rPr lang="de-DE" sz="2800" dirty="0" smtClean="0">
                <a:solidFill>
                  <a:srgbClr val="376092"/>
                </a:solidFill>
              </a:rPr>
              <a:t> umfassend</a:t>
            </a:r>
          </a:p>
        </p:txBody>
      </p:sp>
      <p:sp>
        <p:nvSpPr>
          <p:cNvPr id="2666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6667" name="Textfeld 7"/>
          <p:cNvSpPr txBox="1">
            <a:spLocks noChangeArrowheads="1"/>
          </p:cNvSpPr>
          <p:nvPr/>
        </p:nvSpPr>
        <p:spPr bwMode="auto">
          <a:xfrm rot="10800000" flipV="1">
            <a:off x="250825" y="5284788"/>
            <a:ext cx="2305050" cy="590550"/>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3 Romane von Franz Kafka</a:t>
            </a:r>
          </a:p>
        </p:txBody>
      </p:sp>
      <p:pic>
        <p:nvPicPr>
          <p:cNvPr id="26668" name="Picture 46" descr="Frank-Kafka-Romane"/>
          <p:cNvPicPr>
            <a:picLocks noChangeAspect="1" noChangeArrowheads="1"/>
          </p:cNvPicPr>
          <p:nvPr/>
        </p:nvPicPr>
        <p:blipFill>
          <a:blip r:embed="rId2"/>
          <a:srcRect/>
          <a:stretch>
            <a:fillRect/>
          </a:stretch>
        </p:blipFill>
        <p:spPr bwMode="auto">
          <a:xfrm>
            <a:off x="250825" y="1052513"/>
            <a:ext cx="2520950" cy="410527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19</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el 1"/>
          <p:cNvSpPr>
            <a:spLocks noGrp="1"/>
          </p:cNvSpPr>
          <p:nvPr>
            <p:ph type="title"/>
          </p:nvPr>
        </p:nvSpPr>
        <p:spPr>
          <a:xfrm>
            <a:off x="395288" y="2565400"/>
            <a:ext cx="8229600" cy="1143000"/>
          </a:xfrm>
        </p:spPr>
        <p:txBody>
          <a:bodyPr/>
          <a:lstStyle/>
          <a:p>
            <a:pPr algn="ctr" eaLnBrk="1" hangingPunct="1"/>
            <a:r>
              <a:rPr lang="de-DE" smtClean="0">
                <a:solidFill>
                  <a:srgbClr val="376092"/>
                </a:solidFill>
              </a:rPr>
              <a:t>Zusammenstellungen:</a:t>
            </a:r>
            <a:br>
              <a:rPr lang="de-DE" smtClean="0">
                <a:solidFill>
                  <a:srgbClr val="376092"/>
                </a:solidFill>
              </a:rPr>
            </a:br>
            <a:r>
              <a:rPr lang="de-DE" smtClean="0">
                <a:solidFill>
                  <a:srgbClr val="376092"/>
                </a:solidFill>
              </a:rPr>
              <a:t/>
            </a:r>
            <a:br>
              <a:rPr lang="de-DE" smtClean="0">
                <a:solidFill>
                  <a:srgbClr val="376092"/>
                </a:solidFill>
              </a:rPr>
            </a:br>
            <a:r>
              <a:rPr lang="de-DE" smtClean="0">
                <a:solidFill>
                  <a:srgbClr val="376092"/>
                </a:solidFill>
              </a:rPr>
              <a:t>analytische und hierarchische Beschreibung</a:t>
            </a:r>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b="1">
                <a:solidFill>
                  <a:schemeClr val="tx1"/>
                </a:solidFill>
                <a:latin typeface="Verdana" pitchFamily="34" charset="0"/>
                <a:cs typeface="Arial" charset="0"/>
              </a:rPr>
              <a:t>Modul 5A.02.02</a:t>
            </a:r>
          </a:p>
        </p:txBody>
      </p:sp>
      <p:sp>
        <p:nvSpPr>
          <p:cNvPr id="8" name="Foliennummernplatzhalter 7"/>
          <p:cNvSpPr>
            <a:spLocks noGrp="1"/>
          </p:cNvSpPr>
          <p:nvPr>
            <p:ph type="sldNum" sz="quarter" idx="15"/>
          </p:nvPr>
        </p:nvSpPr>
        <p:spPr/>
        <p:txBody>
          <a:bodyPr/>
          <a:lstStyle/>
          <a:p>
            <a:pPr>
              <a:defRPr/>
            </a:pPr>
            <a:fld id="{5C50048D-B14B-4BDC-8BA8-C36E0B4E6CDC}" type="slidenum">
              <a:rPr lang="de-DE"/>
              <a:pPr>
                <a:defRPr/>
              </a:pPr>
              <a:t>2</a:t>
            </a:fld>
            <a:endParaRPr lang="de-DE"/>
          </a:p>
        </p:txBody>
      </p:sp>
      <p:sp>
        <p:nvSpPr>
          <p:cNvPr id="7172" name="Fußzeilenplatzhalter 8"/>
          <p:cNvSpPr>
            <a:spLocks noGrp="1"/>
          </p:cNvSpPr>
          <p:nvPr>
            <p:ph type="ftr" sz="quarter" idx="14"/>
          </p:nvPr>
        </p:nvSpPr>
        <p:spPr bwMode="auto">
          <a:xfrm>
            <a:off x="251521" y="6376988"/>
            <a:ext cx="8208912"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a:t>
            </a:r>
            <a:r>
              <a:rPr lang="de-AT" sz="800" dirty="0" err="1" smtClean="0">
                <a:solidFill>
                  <a:srgbClr val="376092"/>
                </a:solidFill>
                <a:cs typeface="Arial" charset="0"/>
              </a:rPr>
              <a:t>Aleph</a:t>
            </a:r>
            <a:r>
              <a:rPr lang="de-AT" sz="800" dirty="0" smtClean="0">
                <a:solidFill>
                  <a:srgbClr val="376092"/>
                </a:solidFill>
                <a:cs typeface="Arial" charset="0"/>
              </a:rPr>
              <a:t> | Stand: </a:t>
            </a:r>
            <a:r>
              <a:rPr lang="de-AT" sz="800" dirty="0" smtClean="0">
                <a:solidFill>
                  <a:srgbClr val="376092"/>
                </a:solidFill>
                <a:cs typeface="Arial" charset="0"/>
              </a:rPr>
              <a:t>24.08.2015 </a:t>
            </a:r>
            <a:r>
              <a:rPr lang="de-AT" sz="800" dirty="0" smtClean="0">
                <a:solidFill>
                  <a:srgbClr val="376092"/>
                </a:solidFill>
                <a:cs typeface="Arial" charset="0"/>
              </a:rPr>
              <a:t>|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5E19B10-5467-416D-BCE7-E5E527B3FA68}" type="slidenum">
              <a:rPr lang="de-DE" sz="1200">
                <a:solidFill>
                  <a:schemeClr val="tx1">
                    <a:tint val="75000"/>
                  </a:schemeClr>
                </a:solidFill>
                <a:latin typeface="+mn-lt"/>
                <a:cs typeface="+mn-cs"/>
              </a:rPr>
              <a:pPr algn="r" fontAlgn="auto">
                <a:spcBef>
                  <a:spcPts val="0"/>
                </a:spcBef>
                <a:spcAft>
                  <a:spcPts val="0"/>
                </a:spcAft>
                <a:defRPr/>
              </a:pPr>
              <a:t>20</a:t>
            </a:fld>
            <a:endParaRPr lang="de-DE" sz="1200">
              <a:solidFill>
                <a:schemeClr val="tx1">
                  <a:tint val="75000"/>
                </a:schemeClr>
              </a:solidFill>
              <a:latin typeface="+mn-lt"/>
              <a:cs typeface="+mn-cs"/>
            </a:endParaRPr>
          </a:p>
        </p:txBody>
      </p:sp>
      <p:graphicFrame>
        <p:nvGraphicFramePr>
          <p:cNvPr id="27697" name="Group 49"/>
          <p:cNvGraphicFramePr>
            <a:graphicFrameLocks noGrp="1"/>
          </p:cNvGraphicFramePr>
          <p:nvPr>
            <p:extLst>
              <p:ext uri="{D42A27DB-BD31-4B8C-83A1-F6EECF244321}">
                <p14:modId xmlns:p14="http://schemas.microsoft.com/office/powerpoint/2010/main" val="953543476"/>
              </p:ext>
            </p:extLst>
          </p:nvPr>
        </p:nvGraphicFramePr>
        <p:xfrm>
          <a:off x="3059113" y="981075"/>
          <a:ext cx="5689600" cy="4583431"/>
        </p:xfrm>
        <a:graphic>
          <a:graphicData uri="http://schemas.openxmlformats.org/drawingml/2006/table">
            <a:tbl>
              <a:tblPr/>
              <a:tblGrid>
                <a:gridCol w="864815"/>
                <a:gridCol w="778635"/>
                <a:gridCol w="2086232"/>
                <a:gridCol w="1959918"/>
              </a:tblGrid>
              <a:tr h="358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540a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AT" sz="1600" b="0" i="0" u="none" strike="noStrike" cap="none" normalizeH="0" baseline="0" dirty="0" smtClean="0">
                          <a:ln>
                            <a:noFill/>
                          </a:ln>
                          <a:solidFill>
                            <a:srgbClr val="FF0000"/>
                          </a:solidFill>
                          <a:effectLst/>
                          <a:latin typeface="Verdana" pitchFamily="34" charset="0"/>
                          <a:cs typeface="Arial" charset="0"/>
                        </a:rPr>
                        <a:t>$b</a:t>
                      </a:r>
                      <a:r>
                        <a:rPr kumimoji="0" lang="de-AT" sz="1600" b="0" i="0" u="none" strike="noStrike" cap="none" normalizeH="0" baseline="0" dirty="0" smtClean="0">
                          <a:ln>
                            <a:noFill/>
                          </a:ln>
                          <a:solidFill>
                            <a:srgbClr val="000000"/>
                          </a:solidFill>
                          <a:effectLst/>
                          <a:latin typeface="Verdana" pitchFamily="34" charset="0"/>
                          <a:cs typeface="Arial" charset="0"/>
                        </a:rPr>
                        <a:t> n </a:t>
                      </a:r>
                      <a:r>
                        <a:rPr kumimoji="0" lang="de-AT" sz="1400" b="0" i="1" u="none" strike="noStrike" cap="none" normalizeH="0" baseline="0" dirty="0" smtClean="0">
                          <a:ln>
                            <a:noFill/>
                          </a:ln>
                          <a:solidFill>
                            <a:srgbClr val="000000"/>
                          </a:solidFill>
                          <a:effectLst/>
                          <a:latin typeface="Verdana" pitchFamily="34" charset="0"/>
                          <a:cs typeface="Arial" charset="0"/>
                        </a:rPr>
                        <a:t>(ohne Hilfsmittel zu benutzen)</a:t>
                      </a:r>
                      <a:endParaRPr kumimoji="0" lang="de-DE" sz="1400" b="0" i="1"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AT" sz="16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nc</a:t>
                      </a:r>
                      <a:r>
                        <a:rPr kumimoji="0" lang="de-AT" sz="16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a:t>
                      </a:r>
                      <a:r>
                        <a:rPr kumimoji="0" lang="de-AT" sz="1400" b="0" i="1" u="none" strike="noStrike" kern="1200" cap="none" spc="0" normalizeH="0" baseline="0" noProof="0" dirty="0" smtClean="0">
                          <a:ln>
                            <a:noFill/>
                          </a:ln>
                          <a:solidFill>
                            <a:srgbClr val="000000"/>
                          </a:solidFill>
                          <a:effectLst/>
                          <a:uLnTx/>
                          <a:uFillTx/>
                          <a:latin typeface="Verdana" pitchFamily="34" charset="0"/>
                          <a:ea typeface="+mn-ea"/>
                          <a:cs typeface="Arial" charset="0"/>
                        </a:rPr>
                        <a:t>(Band)</a:t>
                      </a:r>
                      <a:endParaRPr kumimoji="0" lang="de-DE" sz="1400" b="0" i="1" u="none" strike="noStrike" kern="1200" cap="none" spc="0" normalizeH="0" baseline="0" noProof="0" dirty="0" smtClean="0">
                        <a:ln>
                          <a:noFill/>
                        </a:ln>
                        <a:solidFill>
                          <a:srgbClr val="000000"/>
                        </a:solidFill>
                        <a:effectLst/>
                        <a:uLnTx/>
                        <a:uFillTx/>
                        <a:latin typeface="Verdana" pitchFamily="34" charset="0"/>
                        <a:ea typeface="+mn-ea"/>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492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1039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67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err="1" smtClean="0">
                          <a:ln>
                            <a:noFill/>
                          </a:ln>
                          <a:solidFill>
                            <a:srgbClr val="000000"/>
                          </a:solidFill>
                          <a:effectLst/>
                          <a:latin typeface="Verdana" pitchFamily="34" charset="0"/>
                          <a:cs typeface="Arial" charset="0"/>
                        </a:rPr>
                        <a:t>txt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1" u="none" strike="noStrike" cap="none" normalizeH="0" baseline="0" dirty="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7689"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 Schöpfer, übergeordneter Titel –</a:t>
            </a:r>
            <a:br>
              <a:rPr lang="de-DE" sz="2800" smtClean="0">
                <a:solidFill>
                  <a:srgbClr val="376092"/>
                </a:solidFill>
              </a:rPr>
            </a:br>
            <a:r>
              <a:rPr lang="de-DE" sz="2800" smtClean="0">
                <a:solidFill>
                  <a:srgbClr val="376092"/>
                </a:solidFill>
              </a:rPr>
              <a:t>umfassend, Forts.</a:t>
            </a:r>
          </a:p>
        </p:txBody>
      </p:sp>
      <p:sp>
        <p:nvSpPr>
          <p:cNvPr id="2769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7692" name="Textfeld 7"/>
          <p:cNvSpPr txBox="1">
            <a:spLocks noChangeArrowheads="1"/>
          </p:cNvSpPr>
          <p:nvPr/>
        </p:nvSpPr>
        <p:spPr bwMode="auto">
          <a:xfrm>
            <a:off x="323850" y="530066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7693" name="Picture 50" descr="Frank-Kafka-Romane"/>
          <p:cNvPicPr>
            <a:picLocks noChangeAspect="1" noChangeArrowheads="1"/>
          </p:cNvPicPr>
          <p:nvPr/>
        </p:nvPicPr>
        <p:blipFill>
          <a:blip r:embed="rId2"/>
          <a:srcRect/>
          <a:stretch>
            <a:fillRect/>
          </a:stretch>
        </p:blipFill>
        <p:spPr bwMode="auto">
          <a:xfrm>
            <a:off x="323850" y="1052513"/>
            <a:ext cx="2376488" cy="410527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20</a:t>
            </a:fld>
            <a:endParaRPr lang="de-DE"/>
          </a:p>
        </p:txBody>
      </p:sp>
      <p:sp>
        <p:nvSpPr>
          <p:cNvPr id="11"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CBBDDD7-9A3C-4ACC-827E-DC79CDE15D1D}" type="slidenum">
              <a:rPr lang="de-DE" sz="1200">
                <a:solidFill>
                  <a:schemeClr val="tx1">
                    <a:tint val="75000"/>
                  </a:schemeClr>
                </a:solidFill>
                <a:latin typeface="+mn-lt"/>
                <a:cs typeface="+mn-cs"/>
              </a:rPr>
              <a:pPr algn="r" fontAlgn="auto">
                <a:spcBef>
                  <a:spcPts val="0"/>
                </a:spcBef>
                <a:spcAft>
                  <a:spcPts val="0"/>
                </a:spcAft>
                <a:defRPr/>
              </a:pPr>
              <a:t>21</a:t>
            </a:fld>
            <a:endParaRPr lang="de-DE" sz="1200">
              <a:solidFill>
                <a:schemeClr val="tx1">
                  <a:tint val="75000"/>
                </a:schemeClr>
              </a:solidFill>
              <a:latin typeface="+mn-lt"/>
              <a:cs typeface="+mn-cs"/>
            </a:endParaRPr>
          </a:p>
        </p:txBody>
      </p:sp>
      <p:graphicFrame>
        <p:nvGraphicFramePr>
          <p:cNvPr id="28719" name="Group 47"/>
          <p:cNvGraphicFramePr>
            <a:graphicFrameLocks noGrp="1"/>
          </p:cNvGraphicFramePr>
          <p:nvPr>
            <p:extLst>
              <p:ext uri="{D42A27DB-BD31-4B8C-83A1-F6EECF244321}">
                <p14:modId xmlns:p14="http://schemas.microsoft.com/office/powerpoint/2010/main" val="3711513533"/>
              </p:ext>
            </p:extLst>
          </p:nvPr>
        </p:nvGraphicFramePr>
        <p:xfrm>
          <a:off x="3059113" y="1050925"/>
          <a:ext cx="5903912" cy="5207318"/>
        </p:xfrm>
        <a:graphic>
          <a:graphicData uri="http://schemas.openxmlformats.org/drawingml/2006/table">
            <a:tbl>
              <a:tblPr/>
              <a:tblGrid>
                <a:gridCol w="852923"/>
                <a:gridCol w="852923"/>
                <a:gridCol w="1895273"/>
                <a:gridCol w="2302793"/>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04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Kafka, Franz</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$d</a:t>
                      </a:r>
                      <a:r>
                        <a:rPr kumimoji="0" lang="de-DE" sz="1600" b="0" i="0" u="none" strike="noStrike" cap="none" normalizeH="0" baseline="0" dirty="0" smtClean="0">
                          <a:ln>
                            <a:noFill/>
                          </a:ln>
                          <a:solidFill>
                            <a:srgbClr val="000000"/>
                          </a:solidFill>
                          <a:effectLst/>
                          <a:latin typeface="Verdana" pitchFamily="34" charset="0"/>
                          <a:cs typeface="Arial" charset="0"/>
                        </a:rPr>
                        <a:t> 1883-1924</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$t</a:t>
                      </a:r>
                      <a:r>
                        <a:rPr kumimoji="0" lang="de-DE" sz="1600" b="0" i="0" u="none" strike="noStrike" cap="none" normalizeH="0" baseline="0" dirty="0" smtClean="0">
                          <a:ln>
                            <a:noFill/>
                          </a:ln>
                          <a:solidFill>
                            <a:srgbClr val="000000"/>
                          </a:solidFill>
                          <a:effectLst/>
                          <a:latin typeface="Verdana" pitchFamily="34" charset="0"/>
                          <a:cs typeface="Arial" charset="0"/>
                        </a:rPr>
                        <a:t> Romane</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Kafka, Franz</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$d</a:t>
                      </a:r>
                      <a:r>
                        <a:rPr kumimoji="0" lang="de-DE" sz="1600" b="0" i="0" u="none" strike="noStrike" cap="none" normalizeH="0" baseline="0" dirty="0" smtClean="0">
                          <a:ln>
                            <a:noFill/>
                          </a:ln>
                          <a:solidFill>
                            <a:srgbClr val="000000"/>
                          </a:solidFill>
                          <a:effectLst/>
                          <a:latin typeface="Verdana" pitchFamily="34" charset="0"/>
                          <a:cs typeface="Arial" charset="0"/>
                        </a:rPr>
                        <a:t> 1883-1924</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$4 </a:t>
                      </a:r>
                      <a:r>
                        <a:rPr kumimoji="0" lang="de-DE" sz="1600" b="0" i="0" u="none" strike="noStrike" cap="none" normalizeH="0" baseline="0" dirty="0" err="1" smtClean="0">
                          <a:ln>
                            <a:noFill/>
                          </a:ln>
                          <a:solidFill>
                            <a:schemeClr val="bg1">
                              <a:lumMod val="50000"/>
                            </a:schemeClr>
                          </a:solidFill>
                          <a:effectLst/>
                          <a:latin typeface="Verdana" pitchFamily="34" charset="0"/>
                          <a:cs typeface="Arial" charset="0"/>
                        </a:rPr>
                        <a:t>aut</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a:t>
                      </a:r>
                      <a:r>
                        <a:rPr kumimoji="0" lang="de-DE" sz="1400" b="0" i="1" u="none" strike="noStrike" cap="none" normalizeH="0" baseline="0" dirty="0" smtClean="0">
                          <a:ln>
                            <a:noFill/>
                          </a:ln>
                          <a:solidFill>
                            <a:schemeClr val="bg1">
                              <a:lumMod val="50000"/>
                            </a:schemeClr>
                          </a:solidFill>
                          <a:effectLst/>
                          <a:latin typeface="Verdana" pitchFamily="34" charset="0"/>
                          <a:cs typeface="Arial" charset="0"/>
                        </a:rPr>
                        <a:t>Verfasser</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104b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Lamping, Dieter </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$d </a:t>
                      </a:r>
                      <a:r>
                        <a:rPr kumimoji="0" lang="de-DE" sz="1600" b="0" i="0" u="none" strike="noStrike" cap="none" normalizeH="0" baseline="0" dirty="0" smtClean="0">
                          <a:ln>
                            <a:noFill/>
                          </a:ln>
                          <a:solidFill>
                            <a:srgbClr val="000000"/>
                          </a:solidFill>
                          <a:effectLst/>
                          <a:latin typeface="Verdana" pitchFamily="34" charset="0"/>
                          <a:cs typeface="Arial" charset="0"/>
                        </a:rPr>
                        <a:t>1954-</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$4</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600" b="0" i="0" u="none" strike="noStrike" cap="none" normalizeH="0" baseline="0" dirty="0" err="1" smtClean="0">
                          <a:ln>
                            <a:noFill/>
                          </a:ln>
                          <a:solidFill>
                            <a:srgbClr val="000000"/>
                          </a:solidFill>
                          <a:effectLst/>
                          <a:latin typeface="Verdana" pitchFamily="34" charset="0"/>
                          <a:cs typeface="Arial" charset="0"/>
                        </a:rPr>
                        <a:t>edt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400" b="0" i="1" u="none" strike="noStrike" cap="none" normalizeH="0" baseline="0" dirty="0" smtClean="0">
                          <a:ln>
                            <a:noFill/>
                          </a:ln>
                          <a:solidFill>
                            <a:srgbClr val="000000"/>
                          </a:solidFill>
                          <a:effectLst/>
                          <a:latin typeface="Verdana" pitchFamily="34" charset="0"/>
                          <a:cs typeface="Arial" charset="0"/>
                        </a:rPr>
                        <a:t>(Herausgeber)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108b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Poppe, Sandra  </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kern="1200" cap="none" spc="0" normalizeH="0" baseline="0" noProof="0" dirty="0" smtClean="0">
                          <a:ln>
                            <a:noFill/>
                          </a:ln>
                          <a:solidFill>
                            <a:srgbClr val="FF0000"/>
                          </a:solidFill>
                          <a:effectLst/>
                          <a:uLnTx/>
                          <a:uFillTx/>
                          <a:latin typeface="Verdana" pitchFamily="34" charset="0"/>
                          <a:ea typeface="+mn-ea"/>
                          <a:cs typeface="Arial" charset="0"/>
                        </a:rPr>
                        <a:t>$4</a:t>
                      </a:r>
                      <a:r>
                        <a:rPr kumimoji="0" lang="de-DE" sz="16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a:t>
                      </a:r>
                      <a:r>
                        <a:rPr kumimoji="0" lang="de-DE" sz="1600" b="0" i="0" u="none" strike="noStrike" kern="1200" cap="none" spc="0" normalizeH="0" baseline="0" noProof="0" dirty="0" err="1" smtClean="0">
                          <a:ln>
                            <a:noFill/>
                          </a:ln>
                          <a:solidFill>
                            <a:srgbClr val="000000"/>
                          </a:solidFill>
                          <a:effectLst/>
                          <a:uLnTx/>
                          <a:uFillTx/>
                          <a:latin typeface="Verdana" pitchFamily="34" charset="0"/>
                          <a:ea typeface="+mn-ea"/>
                          <a:cs typeface="Arial" charset="0"/>
                        </a:rPr>
                        <a:t>edt</a:t>
                      </a:r>
                      <a:r>
                        <a:rPr kumimoji="0" lang="de-DE" sz="1600" b="0" i="0" u="none" strike="noStrike" kern="1200" cap="none" spc="0" normalizeH="0" baseline="0" noProof="0" dirty="0" smtClean="0">
                          <a:ln>
                            <a:noFill/>
                          </a:ln>
                          <a:solidFill>
                            <a:srgbClr val="000000"/>
                          </a:solidFill>
                          <a:effectLst/>
                          <a:uLnTx/>
                          <a:uFillTx/>
                          <a:latin typeface="Verdana" pitchFamily="34" charset="0"/>
                          <a:ea typeface="+mn-ea"/>
                          <a:cs typeface="Arial" charset="0"/>
                        </a:rPr>
                        <a:t> </a:t>
                      </a:r>
                      <a:r>
                        <a:rPr kumimoji="0" lang="de-DE" sz="1400" b="0" i="1" u="none" strike="noStrike" kern="1200" cap="none" spc="0" normalizeH="0" baseline="0" noProof="0" dirty="0" smtClean="0">
                          <a:ln>
                            <a:noFill/>
                          </a:ln>
                          <a:solidFill>
                            <a:srgbClr val="000000"/>
                          </a:solidFill>
                          <a:effectLst/>
                          <a:uLnTx/>
                          <a:uFillTx/>
                          <a:latin typeface="Verdana" pitchFamily="34" charset="0"/>
                          <a:ea typeface="+mn-ea"/>
                          <a:cs typeface="Arial" charset="0"/>
                        </a:rPr>
                        <a:t>(Herausgeber)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8713"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 Schöpfer, übergeordneter Titel –</a:t>
            </a:r>
            <a:br>
              <a:rPr lang="de-DE" sz="2800" smtClean="0">
                <a:solidFill>
                  <a:srgbClr val="376092"/>
                </a:solidFill>
              </a:rPr>
            </a:br>
            <a:r>
              <a:rPr lang="de-DE" sz="2800" smtClean="0">
                <a:solidFill>
                  <a:srgbClr val="376092"/>
                </a:solidFill>
              </a:rPr>
              <a:t> umfassend, Forts.</a:t>
            </a:r>
          </a:p>
        </p:txBody>
      </p:sp>
      <p:sp>
        <p:nvSpPr>
          <p:cNvPr id="2871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8715" name="Textfeld 7"/>
          <p:cNvSpPr txBox="1">
            <a:spLocks noChangeArrowheads="1"/>
          </p:cNvSpPr>
          <p:nvPr/>
        </p:nvSpPr>
        <p:spPr bwMode="auto">
          <a:xfrm>
            <a:off x="179388" y="530066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8716" name="Picture 48" descr="Frank-Kafka-Romane"/>
          <p:cNvPicPr>
            <a:picLocks noChangeAspect="1" noChangeArrowheads="1"/>
          </p:cNvPicPr>
          <p:nvPr/>
        </p:nvPicPr>
        <p:blipFill>
          <a:blip r:embed="rId2"/>
          <a:srcRect/>
          <a:stretch>
            <a:fillRect/>
          </a:stretch>
        </p:blipFill>
        <p:spPr bwMode="auto">
          <a:xfrm>
            <a:off x="179388" y="1052513"/>
            <a:ext cx="2447925" cy="410527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21</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Hinweis zu den weitere Beispiele</a:t>
            </a:r>
          </a:p>
        </p:txBody>
      </p:sp>
      <p:sp>
        <p:nvSpPr>
          <p:cNvPr id="29698" name="Textplatzhalter 2"/>
          <p:cNvSpPr>
            <a:spLocks noGrp="1"/>
          </p:cNvSpPr>
          <p:nvPr>
            <p:ph type="body" sz="quarter" idx="4294967295"/>
          </p:nvPr>
        </p:nvSpPr>
        <p:spPr>
          <a:xfrm>
            <a:off x="250825" y="1412875"/>
            <a:ext cx="8642350" cy="4895850"/>
          </a:xfrm>
        </p:spPr>
        <p:txBody>
          <a:bodyPr/>
          <a:lstStyle/>
          <a:p>
            <a:pPr marL="0" indent="0" eaLnBrk="1" hangingPunct="1"/>
            <a:endParaRPr lang="de-DE" smtClean="0"/>
          </a:p>
          <a:p>
            <a:pPr marL="0" indent="0" eaLnBrk="1" hangingPunct="1"/>
            <a:r>
              <a:rPr lang="de-DE" smtClean="0"/>
              <a:t>Bei den weiteren Beispielen werden teilweise nur noch die für die Darstellung des Sachverhalts wichtigen Elemente aufgeführt. </a:t>
            </a:r>
          </a:p>
          <a:p>
            <a:pPr marL="0" indent="0" eaLnBrk="1" hangingPunct="1"/>
            <a:r>
              <a:rPr lang="de-DE" smtClean="0"/>
              <a:t>Die vollständigen Beispiele können Sie in der Textversion zu dieser Powerpoint-Schulung finden oder in der Beispielsammlung der AG RDA im RDA Info-Wiki.</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6F4FB76-FAC5-462F-AE5E-795591E825EF}" type="slidenum">
              <a:rPr lang="de-DE" sz="1200">
                <a:solidFill>
                  <a:schemeClr val="tx1">
                    <a:tint val="75000"/>
                  </a:schemeClr>
                </a:solidFill>
                <a:latin typeface="+mn-lt"/>
                <a:cs typeface="+mn-cs"/>
              </a:rPr>
              <a:pPr algn="r" fontAlgn="auto">
                <a:spcBef>
                  <a:spcPts val="0"/>
                </a:spcBef>
                <a:spcAft>
                  <a:spcPts val="0"/>
                </a:spcAft>
                <a:defRPr/>
              </a:pPr>
              <a:t>22</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22</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30722"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r>
              <a:rPr lang="de-DE" smtClean="0"/>
              <a:t>Die Beschreibung der weiteren Teile erfolgt parallel und wird hier nicht weiter ausgearbeitet </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2DAA751-EAA4-4DEA-B7B5-2EF90006C0B4}" type="slidenum">
              <a:rPr lang="de-DE" sz="1200">
                <a:solidFill>
                  <a:schemeClr val="tx1">
                    <a:tint val="75000"/>
                  </a:schemeClr>
                </a:solidFill>
                <a:latin typeface="+mn-lt"/>
                <a:cs typeface="+mn-cs"/>
              </a:rPr>
              <a:pPr algn="r" fontAlgn="auto">
                <a:spcBef>
                  <a:spcPts val="0"/>
                </a:spcBef>
                <a:spcAft>
                  <a:spcPts val="0"/>
                </a:spcAft>
                <a:defRPr/>
              </a:pPr>
              <a:t>23</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23</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2C4F9EA-D163-44A9-AE08-09DC4F5C296F}" type="slidenum">
              <a:rPr lang="de-DE" sz="1200">
                <a:solidFill>
                  <a:schemeClr val="tx1">
                    <a:tint val="75000"/>
                  </a:schemeClr>
                </a:solidFill>
                <a:latin typeface="+mn-lt"/>
                <a:cs typeface="+mn-cs"/>
              </a:rPr>
              <a:pPr algn="r" fontAlgn="auto">
                <a:spcBef>
                  <a:spcPts val="0"/>
                </a:spcBef>
                <a:spcAft>
                  <a:spcPts val="0"/>
                </a:spcAft>
                <a:defRPr/>
              </a:pPr>
              <a:t>24</a:t>
            </a:fld>
            <a:endParaRPr lang="de-DE" sz="1200">
              <a:solidFill>
                <a:schemeClr val="tx1">
                  <a:tint val="75000"/>
                </a:schemeClr>
              </a:solidFill>
              <a:latin typeface="+mn-lt"/>
              <a:cs typeface="+mn-cs"/>
            </a:endParaRPr>
          </a:p>
        </p:txBody>
      </p:sp>
      <p:graphicFrame>
        <p:nvGraphicFramePr>
          <p:cNvPr id="31802" name="Group 58"/>
          <p:cNvGraphicFramePr>
            <a:graphicFrameLocks noGrp="1"/>
          </p:cNvGraphicFramePr>
          <p:nvPr>
            <p:extLst>
              <p:ext uri="{D42A27DB-BD31-4B8C-83A1-F6EECF244321}">
                <p14:modId xmlns:p14="http://schemas.microsoft.com/office/powerpoint/2010/main" val="2338872404"/>
              </p:ext>
            </p:extLst>
          </p:nvPr>
        </p:nvGraphicFramePr>
        <p:xfrm>
          <a:off x="2915816" y="476250"/>
          <a:ext cx="6047209" cy="5774353"/>
        </p:xfrm>
        <a:graphic>
          <a:graphicData uri="http://schemas.openxmlformats.org/drawingml/2006/table">
            <a:tbl>
              <a:tblPr/>
              <a:tblGrid>
                <a:gridCol w="996220"/>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06747">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8177">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Verantwortlich-</a:t>
                      </a:r>
                      <a:r>
                        <a:rPr kumimoji="0" lang="de-DE" sz="1600" b="1" i="0" u="none" strike="noStrike" cap="none" normalizeH="0" baseline="0" dirty="0" err="1" smtClean="0">
                          <a:ln>
                            <a:noFill/>
                          </a:ln>
                          <a:solidFill>
                            <a:srgbClr val="000000"/>
                          </a:solidFill>
                          <a:effectLst/>
                          <a:latin typeface="Verdana" pitchFamily="34" charset="0"/>
                          <a:cs typeface="Arial" charset="0"/>
                        </a:rPr>
                        <a:t>keitsangabe</a:t>
                      </a: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Marius von </a:t>
                      </a:r>
                      <a:r>
                        <a:rPr kumimoji="0" lang="de-DE" sz="1600" b="0" i="0" u="none" strike="noStrike" cap="none" normalizeH="0" baseline="0" dirty="0" err="1" smtClean="0">
                          <a:ln>
                            <a:noFill/>
                          </a:ln>
                          <a:solidFill>
                            <a:srgbClr val="000000"/>
                          </a:solidFill>
                          <a:effectLst/>
                          <a:latin typeface="Verdana" pitchFamily="34" charset="0"/>
                          <a:cs typeface="Arial" charset="0"/>
                        </a:rPr>
                        <a:t>Mayenburg</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effectLst/>
                          <a:latin typeface="Verdana"/>
                          <a:ea typeface="SimSun"/>
                        </a:rPr>
                        <a:t>a</a:t>
                      </a:r>
                      <a:r>
                        <a:rPr lang="de-DE" sz="1000" dirty="0">
                          <a:effectLst/>
                          <a:latin typeface="Verdana"/>
                          <a:ea typeface="SimSun"/>
                        </a:rPr>
                        <a:t> </a:t>
                      </a:r>
                      <a:r>
                        <a:rPr lang="de-DE" sz="1000" i="1" dirty="0">
                          <a:effectLst/>
                          <a:latin typeface="Cambria"/>
                          <a:ea typeface="SimSun"/>
                        </a:rPr>
                        <a:t>(Einzelne Einheit </a:t>
                      </a:r>
                      <a:r>
                        <a:rPr lang="de-DE" sz="1000" i="1" dirty="0">
                          <a:effectLst/>
                          <a:latin typeface="Cambria"/>
                          <a:ea typeface="SimSun"/>
                          <a:sym typeface="Wingdings"/>
                        </a:rPr>
                        <a:t></a:t>
                      </a:r>
                      <a:r>
                        <a:rPr lang="de-DE" sz="1000" i="1" dirty="0">
                          <a:effectLst/>
                          <a:latin typeface="Cambria"/>
                          <a:ea typeface="SimSun"/>
                        </a:rPr>
                        <a:t> unselbstständig erschienenes Werk)</a:t>
                      </a:r>
                      <a:endParaRPr lang="de-AT" sz="12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600" i="1" dirty="0" smtClean="0">
                          <a:effectLst/>
                          <a:latin typeface="Cambria"/>
                          <a:ea typeface="Times New Roman"/>
                          <a:cs typeface="Times New Roman"/>
                        </a:rPr>
                        <a:t>(ohne Hilfsmittel zu benutzen)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600" i="1" dirty="0" smtClean="0">
                          <a:effectLst/>
                          <a:latin typeface="Cambria"/>
                          <a:ea typeface="Times New Roman"/>
                          <a:cs typeface="Times New Roman"/>
                        </a:rPr>
                        <a:t>(ohne Hilfsmittel zu benutzen)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6348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Seite 7-69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Feuergesicht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err="1" smtClean="0">
                          <a:ln>
                            <a:noFill/>
                          </a:ln>
                          <a:solidFill>
                            <a:srgbClr val="000000"/>
                          </a:solidFill>
                          <a:effectLst/>
                          <a:latin typeface="Verdana" pitchFamily="34" charset="0"/>
                          <a:cs typeface="Arial" charset="0"/>
                        </a:rPr>
                        <a:t>txt</a:t>
                      </a:r>
                      <a:r>
                        <a:rPr kumimoji="0" lang="de-DE" sz="1600" b="0" i="0" u="none" strike="noStrike" cap="none" normalizeH="0" baseline="0" dirty="0" smtClean="0">
                          <a:ln>
                            <a:noFill/>
                          </a:ln>
                          <a:solidFill>
                            <a:srgbClr val="000000"/>
                          </a:solidFill>
                          <a:effectLst/>
                          <a:latin typeface="Verdana" pitchFamily="34" charset="0"/>
                          <a:cs typeface="Arial" charset="0"/>
                        </a:rPr>
                        <a:t> </a:t>
                      </a:r>
                      <a:r>
                        <a:rPr kumimoji="0" lang="de-DE" sz="1400" b="0" i="1" u="none" strike="noStrike" cap="none" normalizeH="0" baseline="0" dirty="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1797" name="Textfeld 7"/>
          <p:cNvSpPr txBox="1">
            <a:spLocks noChangeArrowheads="1"/>
          </p:cNvSpPr>
          <p:nvPr/>
        </p:nvSpPr>
        <p:spPr bwMode="auto">
          <a:xfrm rot="10800000" flipV="1">
            <a:off x="247650" y="5157788"/>
            <a:ext cx="2309813" cy="835025"/>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2 Theater-stücke von Marius Mayenburg</a:t>
            </a:r>
          </a:p>
        </p:txBody>
      </p:sp>
      <p:sp>
        <p:nvSpPr>
          <p:cNvPr id="31798"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Ein geistige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Teil analytisch</a:t>
            </a:r>
          </a:p>
        </p:txBody>
      </p:sp>
      <p:sp>
        <p:nvSpPr>
          <p:cNvPr id="31799"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pic>
        <p:nvPicPr>
          <p:cNvPr id="31800" name="Picture 60" descr="Marius-von-Mayenburg-Feuergesicht"/>
          <p:cNvPicPr>
            <a:picLocks noChangeAspect="1" noChangeArrowheads="1"/>
          </p:cNvPicPr>
          <p:nvPr/>
        </p:nvPicPr>
        <p:blipFill>
          <a:blip r:embed="rId2"/>
          <a:srcRect/>
          <a:stretch>
            <a:fillRect/>
          </a:stretch>
        </p:blipFill>
        <p:spPr bwMode="auto">
          <a:xfrm>
            <a:off x="179388" y="1412875"/>
            <a:ext cx="2276475" cy="3455988"/>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24</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42"/>
          <p:cNvPicPr>
            <a:picLocks noChangeAspect="1" noChangeArrowheads="1"/>
          </p:cNvPicPr>
          <p:nvPr/>
        </p:nvPicPr>
        <p:blipFill>
          <a:blip r:embed="rId2"/>
          <a:srcRect/>
          <a:stretch>
            <a:fillRect/>
          </a:stretch>
        </p:blipFill>
        <p:spPr bwMode="auto">
          <a:xfrm>
            <a:off x="107950" y="1341438"/>
            <a:ext cx="2471738" cy="4608512"/>
          </a:xfrm>
          <a:prstGeom prst="rect">
            <a:avLst/>
          </a:prstGeom>
          <a:noFill/>
          <a:ln w="9525">
            <a:solidFill>
              <a:schemeClr val="tx1"/>
            </a:solidFill>
            <a:miter lim="800000"/>
            <a:headEnd/>
            <a:tailEnd/>
          </a:ln>
        </p:spPr>
      </p:pic>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0394DA7-468A-4E3D-96C5-4ACA0FE455F3}" type="slidenum">
              <a:rPr lang="de-DE" sz="1200">
                <a:solidFill>
                  <a:schemeClr val="tx1">
                    <a:tint val="75000"/>
                  </a:schemeClr>
                </a:solidFill>
                <a:latin typeface="+mn-lt"/>
                <a:cs typeface="+mn-cs"/>
              </a:rPr>
              <a:pPr algn="r" fontAlgn="auto">
                <a:spcBef>
                  <a:spcPts val="0"/>
                </a:spcBef>
                <a:spcAft>
                  <a:spcPts val="0"/>
                </a:spcAft>
                <a:defRPr/>
              </a:pPr>
              <a:t>25</a:t>
            </a:fld>
            <a:endParaRPr lang="de-DE" sz="1200">
              <a:solidFill>
                <a:schemeClr val="tx1">
                  <a:tint val="75000"/>
                </a:schemeClr>
              </a:solidFill>
              <a:latin typeface="+mn-lt"/>
              <a:cs typeface="+mn-cs"/>
            </a:endParaRPr>
          </a:p>
        </p:txBody>
      </p:sp>
      <p:graphicFrame>
        <p:nvGraphicFramePr>
          <p:cNvPr id="32811" name="Group 43"/>
          <p:cNvGraphicFramePr>
            <a:graphicFrameLocks noGrp="1"/>
          </p:cNvGraphicFramePr>
          <p:nvPr>
            <p:extLst>
              <p:ext uri="{D42A27DB-BD31-4B8C-83A1-F6EECF244321}">
                <p14:modId xmlns:p14="http://schemas.microsoft.com/office/powerpoint/2010/main" val="3957055481"/>
              </p:ext>
            </p:extLst>
          </p:nvPr>
        </p:nvGraphicFramePr>
        <p:xfrm>
          <a:off x="3059113" y="476250"/>
          <a:ext cx="5976938" cy="5742022"/>
        </p:xfrm>
        <a:graphic>
          <a:graphicData uri="http://schemas.openxmlformats.org/drawingml/2006/table">
            <a:tbl>
              <a:tblPr/>
              <a:tblGrid>
                <a:gridCol w="864815"/>
                <a:gridCol w="720080"/>
                <a:gridCol w="2232248"/>
                <a:gridCol w="2159795"/>
              </a:tblGrid>
              <a:tr h="358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842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=100</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err="1" smtClean="0">
                          <a:ln>
                            <a:noFill/>
                          </a:ln>
                          <a:solidFill>
                            <a:schemeClr val="bg1">
                              <a:lumMod val="50000"/>
                            </a:schemeClr>
                          </a:solidFill>
                          <a:effectLst/>
                          <a:latin typeface="Verdana" pitchFamily="34" charset="0"/>
                          <a:cs typeface="Arial" charset="0"/>
                        </a:rPr>
                        <a:t>Mayenburg</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Marius von, 1972-.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5788">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err="1" smtClean="0">
                          <a:ln>
                            <a:noFill/>
                          </a:ln>
                          <a:solidFill>
                            <a:srgbClr val="000000"/>
                          </a:solidFill>
                          <a:effectLst/>
                          <a:latin typeface="Verdana" pitchFamily="34" charset="0"/>
                          <a:cs typeface="Arial" charset="0"/>
                        </a:rPr>
                        <a:t>Mayenburg</a:t>
                      </a:r>
                      <a:r>
                        <a:rPr kumimoji="0" lang="de-DE" sz="1600" b="0" i="0" u="none" strike="noStrike" cap="none" normalizeH="0" baseline="0" dirty="0" smtClean="0">
                          <a:ln>
                            <a:noFill/>
                          </a:ln>
                          <a:solidFill>
                            <a:srgbClr val="000000"/>
                          </a:solidFill>
                          <a:effectLst/>
                          <a:latin typeface="Verdana" pitchFamily="34" charset="0"/>
                          <a:cs typeface="Arial" charset="0"/>
                        </a:rPr>
                        <a:t>, Marius von</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$d </a:t>
                      </a:r>
                      <a:r>
                        <a:rPr kumimoji="0" lang="de-DE" sz="1600" b="0" i="0" u="none" strike="noStrike" cap="none" normalizeH="0" baseline="0" dirty="0" smtClean="0">
                          <a:ln>
                            <a:noFill/>
                          </a:ln>
                          <a:solidFill>
                            <a:srgbClr val="000000"/>
                          </a:solidFill>
                          <a:effectLst/>
                          <a:latin typeface="Verdana" pitchFamily="34" charset="0"/>
                          <a:cs typeface="Arial" charset="0"/>
                        </a:rPr>
                        <a:t>1972-</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420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808080"/>
                          </a:solidFill>
                          <a:effectLst/>
                          <a:latin typeface="Verdana"/>
                          <a:ea typeface="SimSun"/>
                          <a:cs typeface="Arial"/>
                        </a:rPr>
                        <a:t>$4 </a:t>
                      </a:r>
                      <a:r>
                        <a:rPr lang="de-DE" sz="1600" dirty="0" err="1" smtClean="0">
                          <a:solidFill>
                            <a:srgbClr val="808080"/>
                          </a:solidFill>
                          <a:effectLst/>
                          <a:latin typeface="Verdana"/>
                          <a:ea typeface="SimSun"/>
                          <a:cs typeface="Arial"/>
                        </a:rPr>
                        <a:t>aut</a:t>
                      </a:r>
                      <a:r>
                        <a:rPr lang="de-DE" sz="1600" dirty="0" smtClean="0">
                          <a:solidFill>
                            <a:srgbClr val="808080"/>
                          </a:solidFill>
                          <a:effectLst/>
                          <a:latin typeface="Verdana"/>
                          <a:ea typeface="SimSun"/>
                          <a:cs typeface="Arial"/>
                        </a:rPr>
                        <a:t> </a:t>
                      </a:r>
                      <a:r>
                        <a:rPr lang="de-DE" sz="1600" i="1" dirty="0" smtClean="0">
                          <a:solidFill>
                            <a:srgbClr val="808080"/>
                          </a:solidFill>
                          <a:effectLst/>
                          <a:latin typeface="Verdana"/>
                          <a:ea typeface="SimSun"/>
                          <a:cs typeface="Arial"/>
                        </a:rPr>
                        <a:t>(Verfasser)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89327">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7">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7">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im ISBD-Format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Feuergesicht ; 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17733">
                <a:tc vMerge="1">
                  <a:txBody>
                    <a:bodyPr/>
                    <a:lstStyle/>
                    <a:p>
                      <a:endParaRPr lang="de-AT"/>
                    </a:p>
                  </a:txBody>
                  <a:tcPr/>
                </a:tc>
                <a:tc vMerge="1">
                  <a:txBody>
                    <a:bodyPr/>
                    <a:lstStyle/>
                    <a:p>
                      <a:endParaRPr lang="de-AT"/>
                    </a:p>
                  </a:txBody>
                  <a:tcPr/>
                </a:tc>
                <a:tc vMerge="1">
                  <a:txBody>
                    <a:bodyPr/>
                    <a:lstStyle/>
                    <a:p>
                      <a:endParaRPr lang="de-AT"/>
                    </a:p>
                  </a:txBody>
                  <a:tcPr/>
                </a:tc>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Marius von </a:t>
                      </a:r>
                      <a:r>
                        <a:rPr kumimoji="0" lang="de-DE" sz="1600" b="0" i="0" u="none" strike="noStrike" cap="none" normalizeH="0" baseline="0" dirty="0" err="1" smtClean="0">
                          <a:ln>
                            <a:noFill/>
                          </a:ln>
                          <a:solidFill>
                            <a:srgbClr val="000000"/>
                          </a:solidFill>
                          <a:effectLst/>
                          <a:latin typeface="Verdana" pitchFamily="34" charset="0"/>
                          <a:cs typeface="Arial" charset="0"/>
                        </a:rPr>
                        <a:t>Mayenburg</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30339">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0">
                <a:tc vMerge="1">
                  <a:txBody>
                    <a:bodyPr/>
                    <a:lstStyle/>
                    <a:p>
                      <a:endParaRPr lang="de-AT"/>
                    </a:p>
                  </a:txBody>
                  <a:tcPr/>
                </a:tc>
                <a:tc vMerge="1">
                  <a:txBody>
                    <a:bodyPr/>
                    <a:lstStyle/>
                    <a:p>
                      <a:endParaRPr lang="de-AT"/>
                    </a:p>
                  </a:txBody>
                  <a:tcPr/>
                </a:tc>
                <a:tc vMerge="1">
                  <a:txBody>
                    <a:bodyPr/>
                    <a:lstStyle/>
                    <a:p>
                      <a:endParaRPr lang="de-AT"/>
                    </a:p>
                  </a:txBody>
                  <a:tcPr/>
                </a:tc>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Frankfurt am Main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9343">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0">
                <a:tc vMerge="1">
                  <a:txBody>
                    <a:bodyPr/>
                    <a:lstStyle/>
                    <a:p>
                      <a:endParaRPr lang="de-AT"/>
                    </a:p>
                  </a:txBody>
                  <a:tcPr/>
                </a:tc>
                <a:tc vMerge="1">
                  <a:txBody>
                    <a:bodyPr/>
                    <a:lstStyle/>
                    <a:p>
                      <a:endParaRPr lang="de-AT"/>
                    </a:p>
                  </a:txBody>
                  <a:tcPr/>
                </a:tc>
                <a:tc vMerge="1">
                  <a:txBody>
                    <a:bodyPr/>
                    <a:lstStyle/>
                    <a:p>
                      <a:endParaRPr lang="de-AT"/>
                    </a:p>
                  </a:txBody>
                  <a:tcPr/>
                </a:tc>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3-88661-224-4</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203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599c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858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Beziehungskenn-zeichnung (nach Anhang J.4.4)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2802" name="Titel 1"/>
          <p:cNvSpPr>
            <a:spLocks noGrp="1"/>
          </p:cNvSpPr>
          <p:nvPr>
            <p:ph type="title" idx="4294967295"/>
          </p:nvPr>
        </p:nvSpPr>
        <p:spPr>
          <a:xfrm>
            <a:off x="250825" y="188913"/>
            <a:ext cx="8748713" cy="508000"/>
          </a:xfrm>
        </p:spPr>
        <p:txBody>
          <a:bodyPr/>
          <a:lstStyle/>
          <a:p>
            <a:pPr eaLnBrk="1" hangingPunct="1"/>
            <a:r>
              <a:rPr lang="de-DE" sz="2800" dirty="0" smtClean="0">
                <a:solidFill>
                  <a:srgbClr val="376092"/>
                </a:solidFill>
              </a:rPr>
              <a:t>Ein geistige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Teil Forts.</a:t>
            </a:r>
          </a:p>
        </p:txBody>
      </p:sp>
      <p:sp>
        <p:nvSpPr>
          <p:cNvPr id="32803" name="Textfeld 1"/>
          <p:cNvSpPr txBox="1">
            <a:spLocks noChangeArrowheads="1"/>
          </p:cNvSpPr>
          <p:nvPr/>
        </p:nvSpPr>
        <p:spPr bwMode="auto">
          <a:xfrm>
            <a:off x="684213" y="908050"/>
            <a:ext cx="1293812" cy="366713"/>
          </a:xfrm>
          <a:prstGeom prst="rect">
            <a:avLst/>
          </a:prstGeom>
          <a:solidFill>
            <a:schemeClr val="bg1"/>
          </a:solidFill>
          <a:ln w="9525">
            <a:noFill/>
            <a:miter lim="800000"/>
            <a:headEnd/>
            <a:tailEnd/>
          </a:ln>
        </p:spPr>
        <p:txBody>
          <a:bodyPr>
            <a:spAutoFit/>
          </a:bodyPr>
          <a:lstStyle/>
          <a:p>
            <a:r>
              <a:rPr lang="de-DE">
                <a:latin typeface="Verdana" pitchFamily="34" charset="0"/>
              </a:rPr>
              <a:t>Beispiel 2</a:t>
            </a:r>
          </a:p>
        </p:txBody>
      </p:sp>
      <p:sp>
        <p:nvSpPr>
          <p:cNvPr id="32805" name="Textfeld 7"/>
          <p:cNvSpPr txBox="1">
            <a:spLocks noChangeArrowheads="1"/>
          </p:cNvSpPr>
          <p:nvPr/>
        </p:nvSpPr>
        <p:spPr bwMode="auto">
          <a:xfrm>
            <a:off x="179388" y="3644900"/>
            <a:ext cx="2232025" cy="925513"/>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25</a:t>
            </a:fld>
            <a:endParaRPr lang="de-DE"/>
          </a:p>
        </p:txBody>
      </p:sp>
      <p:sp>
        <p:nvSpPr>
          <p:cNvPr id="11"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3379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A18699D6-C059-49FA-A0D9-4B85D939C341}" type="slidenum">
              <a:rPr lang="de-DE" sz="1200">
                <a:solidFill>
                  <a:schemeClr val="tx1">
                    <a:tint val="75000"/>
                  </a:schemeClr>
                </a:solidFill>
                <a:latin typeface="+mn-lt"/>
                <a:cs typeface="+mn-cs"/>
              </a:rPr>
              <a:pPr algn="r" fontAlgn="auto">
                <a:spcBef>
                  <a:spcPts val="0"/>
                </a:spcBef>
                <a:spcAft>
                  <a:spcPts val="0"/>
                </a:spcAft>
                <a:defRPr/>
              </a:pPr>
              <a:t>26</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26</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84BDC53-9617-4522-9C23-8425FBA3849D}" type="slidenum">
              <a:rPr lang="de-DE" sz="1200">
                <a:solidFill>
                  <a:schemeClr val="tx1">
                    <a:tint val="75000"/>
                  </a:schemeClr>
                </a:solidFill>
                <a:latin typeface="+mn-lt"/>
                <a:cs typeface="+mn-cs"/>
              </a:rPr>
              <a:pPr algn="r" fontAlgn="auto">
                <a:spcBef>
                  <a:spcPts val="0"/>
                </a:spcBef>
                <a:spcAft>
                  <a:spcPts val="0"/>
                </a:spcAft>
                <a:defRPr/>
              </a:pPr>
              <a:t>27</a:t>
            </a:fld>
            <a:endParaRPr lang="de-DE" sz="1200">
              <a:solidFill>
                <a:schemeClr val="tx1">
                  <a:tint val="75000"/>
                </a:schemeClr>
              </a:solidFill>
              <a:latin typeface="+mn-lt"/>
              <a:cs typeface="+mn-cs"/>
            </a:endParaRPr>
          </a:p>
        </p:txBody>
      </p:sp>
      <p:graphicFrame>
        <p:nvGraphicFramePr>
          <p:cNvPr id="37966" name="Group 78"/>
          <p:cNvGraphicFramePr>
            <a:graphicFrameLocks noGrp="1"/>
          </p:cNvGraphicFramePr>
          <p:nvPr>
            <p:extLst>
              <p:ext uri="{D42A27DB-BD31-4B8C-83A1-F6EECF244321}">
                <p14:modId xmlns:p14="http://schemas.microsoft.com/office/powerpoint/2010/main" val="1198477950"/>
              </p:ext>
            </p:extLst>
          </p:nvPr>
        </p:nvGraphicFramePr>
        <p:xfrm>
          <a:off x="3059832" y="1700808"/>
          <a:ext cx="5903912" cy="3320733"/>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Haupttitel (des 2. Teils)</a:t>
                      </a:r>
                      <a:br>
                        <a:rPr kumimoji="0" lang="de-DE" sz="1600" b="1" i="0" u="none" strike="noStrike" cap="none" normalizeH="0" baseline="0" dirty="0" smtClean="0">
                          <a:ln>
                            <a:noFill/>
                          </a:ln>
                          <a:solidFill>
                            <a:srgbClr val="000000"/>
                          </a:solidFill>
                          <a:effectLst/>
                          <a:latin typeface="Verdana" pitchFamily="34" charset="0"/>
                          <a:cs typeface="Arial" charset="0"/>
                        </a:rPr>
                      </a:b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365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Titelzusatz (für beide Teile)</a:t>
                      </a:r>
                      <a:br>
                        <a:rPr kumimoji="0" lang="de-DE" sz="1600" b="1" i="0" u="none" strike="noStrike" cap="none" normalizeH="0" baseline="0" dirty="0" smtClean="0">
                          <a:ln>
                            <a:noFill/>
                          </a:ln>
                          <a:solidFill>
                            <a:srgbClr val="000000"/>
                          </a:solidFill>
                          <a:effectLst/>
                          <a:latin typeface="Verdana" pitchFamily="34" charset="0"/>
                          <a:cs typeface="Arial" charset="0"/>
                        </a:rPr>
                      </a:b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altLang="zh-CN" sz="1600" b="0" i="0" u="none" strike="noStrike" cap="none" normalizeH="0" baseline="0" dirty="0" smtClean="0">
                          <a:ln>
                            <a:noFill/>
                          </a:ln>
                          <a:solidFill>
                            <a:schemeClr val="tx1"/>
                          </a:solidFill>
                          <a:effectLst/>
                          <a:latin typeface="Verdana" pitchFamily="34" charset="0"/>
                          <a:ea typeface="宋体" pitchFamily="2" charset="-122"/>
                          <a:cs typeface="Arial" charset="0"/>
                        </a:rPr>
                        <a:t>zwei Stücke </a:t>
                      </a:r>
                      <a:endParaRPr kumimoji="0" lang="de-DE" sz="1600" b="0" i="0" u="none" strike="noStrike" cap="none" normalizeH="0" baseline="0" dirty="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Verantwortlich-</a:t>
                      </a:r>
                      <a:r>
                        <a:rPr kumimoji="0" lang="de-DE" sz="1600" b="1" i="0" u="none" strike="noStrike" cap="none" normalizeH="0" baseline="0" dirty="0" err="1" smtClean="0">
                          <a:ln>
                            <a:noFill/>
                          </a:ln>
                          <a:solidFill>
                            <a:srgbClr val="000000"/>
                          </a:solidFill>
                          <a:effectLst/>
                          <a:latin typeface="Verdana" pitchFamily="34" charset="0"/>
                          <a:cs typeface="Arial" charset="0"/>
                        </a:rPr>
                        <a:t>keitsangabe</a:t>
                      </a:r>
                      <a:r>
                        <a:rPr kumimoji="0" lang="de-DE" sz="1600" b="1" i="0" u="none" strike="noStrike" cap="none" normalizeH="0" baseline="0" dirty="0" smtClean="0">
                          <a:ln>
                            <a:noFill/>
                          </a:ln>
                          <a:solidFill>
                            <a:srgbClr val="000000"/>
                          </a:solidFill>
                          <a:effectLst/>
                          <a:latin typeface="Verdana" pitchFamily="34" charset="0"/>
                          <a:cs typeface="Arial" charset="0"/>
                        </a:rPr>
                        <a:t> (für beide Teile)</a:t>
                      </a:r>
                      <a:br>
                        <a:rPr kumimoji="0" lang="de-DE" sz="1600" b="1" i="0" u="none" strike="noStrike" cap="none" normalizeH="0" baseline="0" dirty="0" smtClean="0">
                          <a:ln>
                            <a:noFill/>
                          </a:ln>
                          <a:solidFill>
                            <a:srgbClr val="000000"/>
                          </a:solidFill>
                          <a:effectLst/>
                          <a:latin typeface="Verdana" pitchFamily="34" charset="0"/>
                          <a:cs typeface="Arial" charset="0"/>
                        </a:rPr>
                      </a:b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Marius von </a:t>
                      </a:r>
                      <a:r>
                        <a:rPr kumimoji="0" lang="de-DE" sz="1600" b="0" i="0" u="none" strike="noStrike" cap="none" normalizeH="0" baseline="0" dirty="0" err="1" smtClean="0">
                          <a:ln>
                            <a:noFill/>
                          </a:ln>
                          <a:solidFill>
                            <a:srgbClr val="000000"/>
                          </a:solidFill>
                          <a:effectLst/>
                          <a:latin typeface="Verdana" pitchFamily="34" charset="0"/>
                          <a:cs typeface="Arial" charset="0"/>
                        </a:rPr>
                        <a:t>Mayenburg</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4845"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Ein geistige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 umfassend</a:t>
            </a:r>
          </a:p>
        </p:txBody>
      </p:sp>
      <p:sp>
        <p:nvSpPr>
          <p:cNvPr id="3484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4847" name="Textfeld 7"/>
          <p:cNvSpPr txBox="1">
            <a:spLocks noChangeArrowheads="1"/>
          </p:cNvSpPr>
          <p:nvPr/>
        </p:nvSpPr>
        <p:spPr bwMode="auto">
          <a:xfrm>
            <a:off x="179388" y="5300663"/>
            <a:ext cx="2447925" cy="835025"/>
          </a:xfrm>
          <a:prstGeom prst="rect">
            <a:avLst/>
          </a:prstGeom>
          <a:solidFill>
            <a:schemeClr val="bg1"/>
          </a:solidFill>
          <a:ln w="9525">
            <a:solidFill>
              <a:schemeClr val="tx1"/>
            </a:solidFill>
            <a:miter lim="800000"/>
            <a:headEnd/>
            <a:tailEnd/>
          </a:ln>
        </p:spPr>
        <p:txBody>
          <a:bodyPr>
            <a:spAutoFit/>
          </a:bodyPr>
          <a:lstStyle/>
          <a:p>
            <a:r>
              <a:rPr lang="de-DE" sz="1600"/>
              <a:t>Enthält  2 Theater-stücke von Marius Mayenburg</a:t>
            </a:r>
          </a:p>
        </p:txBody>
      </p:sp>
      <p:pic>
        <p:nvPicPr>
          <p:cNvPr id="34848" name="Picture 35" descr="Marius-von-Mayenburg-Feuergesicht"/>
          <p:cNvPicPr>
            <a:picLocks noChangeAspect="1" noChangeArrowheads="1"/>
          </p:cNvPicPr>
          <p:nvPr/>
        </p:nvPicPr>
        <p:blipFill>
          <a:blip r:embed="rId2"/>
          <a:srcRect/>
          <a:stretch>
            <a:fillRect/>
          </a:stretch>
        </p:blipFill>
        <p:spPr bwMode="auto">
          <a:xfrm>
            <a:off x="323528" y="981075"/>
            <a:ext cx="2160240" cy="4233863"/>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27</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C279479-2B25-46DD-BD76-59FF34F31BA9}" type="slidenum">
              <a:rPr lang="de-DE" sz="1200">
                <a:solidFill>
                  <a:schemeClr val="tx1">
                    <a:tint val="75000"/>
                  </a:schemeClr>
                </a:solidFill>
                <a:latin typeface="+mn-lt"/>
                <a:cs typeface="+mn-cs"/>
              </a:rPr>
              <a:pPr algn="r" fontAlgn="auto">
                <a:spcBef>
                  <a:spcPts val="0"/>
                </a:spcBef>
                <a:spcAft>
                  <a:spcPts val="0"/>
                </a:spcAft>
                <a:defRPr/>
              </a:pPr>
              <a:t>28</a:t>
            </a:fld>
            <a:endParaRPr lang="de-DE" sz="1200">
              <a:solidFill>
                <a:schemeClr val="tx1">
                  <a:tint val="75000"/>
                </a:schemeClr>
              </a:solidFill>
              <a:latin typeface="+mn-lt"/>
              <a:cs typeface="+mn-cs"/>
            </a:endParaRPr>
          </a:p>
        </p:txBody>
      </p:sp>
      <p:graphicFrame>
        <p:nvGraphicFramePr>
          <p:cNvPr id="60520" name="Group 104"/>
          <p:cNvGraphicFramePr>
            <a:graphicFrameLocks noGrp="1"/>
          </p:cNvGraphicFramePr>
          <p:nvPr>
            <p:extLst>
              <p:ext uri="{D42A27DB-BD31-4B8C-83A1-F6EECF244321}">
                <p14:modId xmlns:p14="http://schemas.microsoft.com/office/powerpoint/2010/main" val="1465020435"/>
              </p:ext>
            </p:extLst>
          </p:nvPr>
        </p:nvGraphicFramePr>
        <p:xfrm>
          <a:off x="2916238" y="908050"/>
          <a:ext cx="5903912" cy="5474673"/>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95027">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419_</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Frankfurt am Main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2891">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chemeClr val="tx1"/>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tx1"/>
                          </a:solidFill>
                          <a:effectLst/>
                          <a:latin typeface="Verdana" pitchFamily="34" charset="0"/>
                        </a:rPr>
                        <a:t>2.8.4</a:t>
                      </a:r>
                      <a:r>
                        <a:rPr kumimoji="0" lang="de-DE" sz="1600" b="0" i="0" u="none" strike="noStrike" cap="none" normalizeH="0" baseline="0" smtClean="0">
                          <a:ln>
                            <a:noFill/>
                          </a:ln>
                          <a:solidFill>
                            <a:schemeClr val="tx1"/>
                          </a:solidFill>
                          <a:effectLst/>
                          <a:latin typeface="Verdana" pitchFamily="34"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$b </a:t>
                      </a:r>
                      <a:r>
                        <a:rPr kumimoji="0" lang="de-DE" sz="1600" b="0" i="0" u="none" strike="noStrike" cap="none" normalizeH="0" baseline="0" dirty="0" smtClean="0">
                          <a:ln>
                            <a:noFill/>
                          </a:ln>
                          <a:solidFill>
                            <a:srgbClr val="000000"/>
                          </a:solidFill>
                          <a:effectLst/>
                          <a:latin typeface="Verdana" pitchFamily="34" charset="0"/>
                          <a:cs typeface="Arial" charset="0"/>
                        </a:rPr>
                        <a:t>Verlag der Autoren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$c </a:t>
                      </a:r>
                      <a:r>
                        <a:rPr kumimoji="0" lang="de-DE" sz="1600" b="0" i="0" u="none" strike="noStrike" cap="none" normalizeH="0" baseline="0" dirty="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451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 der Reihe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Henschel-Schauspiel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3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tx1"/>
                          </a:solidFill>
                          <a:effectLst/>
                          <a:latin typeface="Verdana" pitchFamily="34"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tx1"/>
                          </a:solidFill>
                          <a:effectLst/>
                          <a:latin typeface="Verdana" pitchFamily="34" charset="0"/>
                        </a:rPr>
                        <a:t>2.13</a:t>
                      </a:r>
                      <a:r>
                        <a:rPr kumimoji="0" lang="de-DE" sz="1600" b="0" i="0" u="none" strike="noStrike" cap="none" normalizeH="0" baseline="0" smtClean="0">
                          <a:ln>
                            <a:noFill/>
                          </a:ln>
                          <a:solidFill>
                            <a:schemeClr val="tx1"/>
                          </a:solidFill>
                          <a:effectLst/>
                          <a:latin typeface="Verdana" pitchFamily="34"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effectLst/>
                          <a:latin typeface="Verdana"/>
                          <a:ea typeface="SimSun"/>
                          <a:cs typeface="Times New Roman"/>
                        </a:rPr>
                        <a:t>a </a:t>
                      </a:r>
                      <a:r>
                        <a:rPr lang="de-DE" sz="1600" i="1" dirty="0" smtClean="0">
                          <a:effectLst/>
                          <a:latin typeface="Cambria"/>
                          <a:ea typeface="SimSun"/>
                          <a:cs typeface="Times New Roman"/>
                        </a:rPr>
                        <a:t>(Einzelne Einheit </a:t>
                      </a:r>
                      <a:r>
                        <a:rPr lang="de-DE" sz="1600" i="1" dirty="0" smtClean="0">
                          <a:effectLst/>
                          <a:latin typeface="Cambria"/>
                          <a:ea typeface="SimSun"/>
                          <a:cs typeface="Times New Roman"/>
                          <a:sym typeface="Wingdings"/>
                        </a:rPr>
                        <a:t></a:t>
                      </a:r>
                      <a:r>
                        <a:rPr lang="de-DE" sz="1600" i="1" dirty="0" smtClean="0">
                          <a:effectLst/>
                          <a:latin typeface="Cambria"/>
                          <a:ea typeface="SimSun"/>
                          <a:cs typeface="Times New Roman"/>
                        </a:rPr>
                        <a:t> unselbstständig erschienenes Werk)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540a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3-88661-224-4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600" i="1" dirty="0" smtClean="0">
                          <a:effectLst/>
                          <a:latin typeface="Cambria"/>
                          <a:ea typeface="Times New Roman"/>
                          <a:cs typeface="Times New Roman"/>
                        </a:rPr>
                        <a:t>(ohne Hilfsmittel zu benutzen)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a:t>
                      </a:r>
                      <a:r>
                        <a:rPr lang="de-DE" sz="1600" dirty="0" err="1" smtClean="0">
                          <a:effectLst/>
                          <a:latin typeface="Verdana"/>
                          <a:ea typeface="Times New Roman"/>
                          <a:cs typeface="Times New Roman"/>
                        </a:rPr>
                        <a:t>nc</a:t>
                      </a:r>
                      <a:r>
                        <a:rPr lang="de-DE" sz="1600" dirty="0" smtClean="0">
                          <a:effectLst/>
                          <a:latin typeface="Verdana"/>
                          <a:ea typeface="Times New Roman"/>
                          <a:cs typeface="Times New Roman"/>
                        </a:rPr>
                        <a:t> </a:t>
                      </a:r>
                      <a:r>
                        <a:rPr lang="de-DE" sz="1600" i="1" dirty="0" smtClean="0">
                          <a:effectLst/>
                          <a:latin typeface="Cambria"/>
                          <a:ea typeface="Times New Roman"/>
                          <a:cs typeface="Times New Roman"/>
                        </a:rPr>
                        <a:t>(</a:t>
                      </a:r>
                      <a:r>
                        <a:rPr lang="de-DE" sz="1600" i="1" dirty="0" smtClean="0">
                          <a:effectLst/>
                          <a:latin typeface="Cambria"/>
                          <a:ea typeface="SimSun"/>
                          <a:cs typeface="Times New Roman"/>
                        </a:rPr>
                        <a:t>Band)</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60458"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 Schöpfer, ohne übergeordn.Titel –</a:t>
            </a:r>
            <a:br>
              <a:rPr lang="de-DE" sz="2800" smtClean="0">
                <a:solidFill>
                  <a:srgbClr val="376092"/>
                </a:solidFill>
              </a:rPr>
            </a:br>
            <a:r>
              <a:rPr lang="de-DE" sz="2800" smtClean="0">
                <a:solidFill>
                  <a:srgbClr val="376092"/>
                </a:solidFill>
              </a:rPr>
              <a:t> umfassend, Forts.</a:t>
            </a:r>
          </a:p>
        </p:txBody>
      </p:sp>
      <p:sp>
        <p:nvSpPr>
          <p:cNvPr id="60459"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60460" name="Textfeld 7"/>
          <p:cNvSpPr txBox="1">
            <a:spLocks noChangeArrowheads="1"/>
          </p:cNvSpPr>
          <p:nvPr/>
        </p:nvSpPr>
        <p:spPr bwMode="auto">
          <a:xfrm rot="10799404" flipV="1">
            <a:off x="250825" y="5157788"/>
            <a:ext cx="2233613" cy="925512"/>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pic>
        <p:nvPicPr>
          <p:cNvPr id="60461" name="Picture 46" descr="Marius-von-Mayenburg-Feuergesicht"/>
          <p:cNvPicPr>
            <a:picLocks noChangeAspect="1" noChangeArrowheads="1"/>
          </p:cNvPicPr>
          <p:nvPr/>
        </p:nvPicPr>
        <p:blipFill>
          <a:blip r:embed="rId2"/>
          <a:srcRect/>
          <a:stretch>
            <a:fillRect/>
          </a:stretch>
        </p:blipFill>
        <p:spPr bwMode="auto">
          <a:xfrm>
            <a:off x="179388" y="1066800"/>
            <a:ext cx="2305050" cy="373062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28</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0A65596-7382-431B-BF1A-B7181FF77E6D}" type="slidenum">
              <a:rPr lang="de-DE" sz="1200">
                <a:solidFill>
                  <a:schemeClr val="tx1">
                    <a:tint val="75000"/>
                  </a:schemeClr>
                </a:solidFill>
                <a:latin typeface="+mn-lt"/>
                <a:cs typeface="+mn-cs"/>
              </a:rPr>
              <a:pPr algn="r" fontAlgn="auto">
                <a:spcBef>
                  <a:spcPts val="0"/>
                </a:spcBef>
                <a:spcAft>
                  <a:spcPts val="0"/>
                </a:spcAft>
                <a:defRPr/>
              </a:pPr>
              <a:t>29</a:t>
            </a:fld>
            <a:endParaRPr lang="de-DE" sz="1200">
              <a:solidFill>
                <a:schemeClr val="tx1">
                  <a:tint val="75000"/>
                </a:schemeClr>
              </a:solidFill>
              <a:latin typeface="+mn-lt"/>
              <a:cs typeface="+mn-cs"/>
            </a:endParaRPr>
          </a:p>
        </p:txBody>
      </p:sp>
      <p:graphicFrame>
        <p:nvGraphicFramePr>
          <p:cNvPr id="35891" name="Group 51"/>
          <p:cNvGraphicFramePr>
            <a:graphicFrameLocks noGrp="1"/>
          </p:cNvGraphicFramePr>
          <p:nvPr>
            <p:extLst>
              <p:ext uri="{D42A27DB-BD31-4B8C-83A1-F6EECF244321}">
                <p14:modId xmlns:p14="http://schemas.microsoft.com/office/powerpoint/2010/main" val="1744208921"/>
              </p:ext>
            </p:extLst>
          </p:nvPr>
        </p:nvGraphicFramePr>
        <p:xfrm>
          <a:off x="2555875" y="1052513"/>
          <a:ext cx="6588125" cy="4465004"/>
        </p:xfrm>
        <a:graphic>
          <a:graphicData uri="http://schemas.openxmlformats.org/drawingml/2006/table">
            <a:tbl>
              <a:tblPr/>
              <a:tblGrid>
                <a:gridCol w="863997"/>
                <a:gridCol w="792088"/>
                <a:gridCol w="2448965"/>
                <a:gridCol w="2483075"/>
              </a:tblGrid>
              <a:tr h="417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921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tx1"/>
                          </a:solidFill>
                          <a:effectLst/>
                          <a:latin typeface="Verdana" pitchFamily="34" charset="0"/>
                          <a:cs typeface="Arial" charset="0"/>
                        </a:rPr>
                        <a:t>433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chemeClr val="tx1"/>
                          </a:solidFill>
                          <a:effectLst/>
                          <a:latin typeface="Verdana" pitchFamily="34" charset="0"/>
                          <a:cs typeface="Arial" charset="0"/>
                        </a:rPr>
                        <a:t>3.4</a:t>
                      </a:r>
                      <a:r>
                        <a:rPr kumimoji="0" lang="de-DE" sz="16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130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6.2.2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05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=362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001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=100</a:t>
                      </a:r>
                      <a:b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err="1" smtClean="0">
                          <a:ln>
                            <a:noFill/>
                          </a:ln>
                          <a:solidFill>
                            <a:schemeClr val="bg1">
                              <a:lumMod val="50000"/>
                            </a:schemeClr>
                          </a:solidFill>
                          <a:effectLst/>
                          <a:latin typeface="Verdana" pitchFamily="34" charset="0"/>
                          <a:cs typeface="Arial" charset="0"/>
                        </a:rPr>
                        <a:t>Mayenburg</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 Marius von, 1972-.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15950">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$p </a:t>
                      </a:r>
                      <a:r>
                        <a:rPr kumimoji="0" lang="de-DE" sz="1600" b="0" i="0" u="none" strike="noStrike" cap="none" normalizeH="0" baseline="0" dirty="0" err="1" smtClean="0">
                          <a:ln>
                            <a:noFill/>
                          </a:ln>
                          <a:solidFill>
                            <a:srgbClr val="000000"/>
                          </a:solidFill>
                          <a:effectLst/>
                          <a:latin typeface="Verdana" pitchFamily="34" charset="0"/>
                          <a:cs typeface="Arial" charset="0"/>
                        </a:rPr>
                        <a:t>Mayenburg</a:t>
                      </a:r>
                      <a:r>
                        <a:rPr kumimoji="0" lang="de-DE" sz="1600" b="0" i="0" u="none" strike="noStrike" cap="none" normalizeH="0" baseline="0" dirty="0" smtClean="0">
                          <a:ln>
                            <a:noFill/>
                          </a:ln>
                          <a:solidFill>
                            <a:srgbClr val="000000"/>
                          </a:solidFill>
                          <a:effectLst/>
                          <a:latin typeface="Verdana" pitchFamily="34" charset="0"/>
                          <a:cs typeface="Arial" charset="0"/>
                        </a:rPr>
                        <a:t>, Marius von</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$d </a:t>
                      </a:r>
                      <a:r>
                        <a:rPr kumimoji="0" lang="de-DE" sz="1600" b="0" i="0" u="none" strike="noStrike" cap="none" normalizeH="0" baseline="0" dirty="0" smtClean="0">
                          <a:ln>
                            <a:noFill/>
                          </a:ln>
                          <a:solidFill>
                            <a:srgbClr val="000000"/>
                          </a:solidFill>
                          <a:effectLst/>
                          <a:latin typeface="Verdana" pitchFamily="34" charset="0"/>
                          <a:cs typeface="Arial" charset="0"/>
                        </a:rPr>
                        <a:t>1972-</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a:t>
                      </a:r>
                      <a:r>
                        <a:rPr kumimoji="0" lang="de-DE" sz="1600" b="0" i="0" u="none" strike="noStrike" cap="none" normalizeH="0" baseline="0" dirty="0" smtClean="0">
                          <a:ln>
                            <a:noFill/>
                          </a:ln>
                          <a:solidFill>
                            <a:srgbClr val="000000"/>
                          </a:solidFill>
                          <a:effectLst/>
                          <a:latin typeface="Verdana" pitchFamily="34" charset="0"/>
                          <a:cs typeface="Arial" charset="0"/>
                        </a:rPr>
                        <a:t> GND-IDN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92138">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808080"/>
                          </a:solidFill>
                          <a:effectLst/>
                          <a:latin typeface="Verdana"/>
                          <a:ea typeface="SimSun"/>
                          <a:cs typeface="Arial"/>
                        </a:rPr>
                        <a:t>$4 </a:t>
                      </a:r>
                      <a:r>
                        <a:rPr lang="de-DE" sz="1600" dirty="0" err="1" smtClean="0">
                          <a:solidFill>
                            <a:srgbClr val="808080"/>
                          </a:solidFill>
                          <a:effectLst/>
                          <a:latin typeface="Verdana"/>
                          <a:ea typeface="SimSun"/>
                          <a:cs typeface="Arial"/>
                        </a:rPr>
                        <a:t>aut</a:t>
                      </a:r>
                      <a:r>
                        <a:rPr lang="de-DE" sz="1600" dirty="0" smtClean="0">
                          <a:solidFill>
                            <a:srgbClr val="808080"/>
                          </a:solidFill>
                          <a:effectLst/>
                          <a:latin typeface="Verdana"/>
                          <a:ea typeface="SimSun"/>
                          <a:cs typeface="Arial"/>
                        </a:rPr>
                        <a:t> </a:t>
                      </a:r>
                      <a:r>
                        <a:rPr lang="de-DE" sz="1600" i="1" dirty="0" smtClean="0">
                          <a:solidFill>
                            <a:srgbClr val="808080"/>
                          </a:solidFill>
                          <a:effectLst/>
                          <a:latin typeface="Verdana"/>
                          <a:ea typeface="SimSun"/>
                          <a:cs typeface="Arial"/>
                        </a:rPr>
                        <a:t>(Verfasser)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5877" name="Titel 1"/>
          <p:cNvSpPr>
            <a:spLocks noGrp="1"/>
          </p:cNvSpPr>
          <p:nvPr>
            <p:ph type="title" idx="4294967295"/>
          </p:nvPr>
        </p:nvSpPr>
        <p:spPr>
          <a:xfrm>
            <a:off x="0" y="188913"/>
            <a:ext cx="8858250" cy="508000"/>
          </a:xfrm>
        </p:spPr>
        <p:txBody>
          <a:bodyPr/>
          <a:lstStyle/>
          <a:p>
            <a:pPr eaLnBrk="1" hangingPunct="1"/>
            <a:r>
              <a:rPr lang="de-DE" sz="2800" smtClean="0">
                <a:solidFill>
                  <a:srgbClr val="376092"/>
                </a:solidFill>
              </a:rPr>
              <a:t>Ein geistige Schöpfer, ohne übergeordneten Titel –umfassend, Forts.</a:t>
            </a:r>
          </a:p>
        </p:txBody>
      </p:sp>
      <p:sp>
        <p:nvSpPr>
          <p:cNvPr id="3587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pic>
        <p:nvPicPr>
          <p:cNvPr id="35880" name="Picture 47"/>
          <p:cNvPicPr>
            <a:picLocks noChangeAspect="1" noChangeArrowheads="1"/>
          </p:cNvPicPr>
          <p:nvPr/>
        </p:nvPicPr>
        <p:blipFill>
          <a:blip r:embed="rId2"/>
          <a:srcRect/>
          <a:stretch>
            <a:fillRect/>
          </a:stretch>
        </p:blipFill>
        <p:spPr bwMode="auto">
          <a:xfrm>
            <a:off x="179388" y="1412875"/>
            <a:ext cx="2232025" cy="3816350"/>
          </a:xfrm>
          <a:prstGeom prst="rect">
            <a:avLst/>
          </a:prstGeom>
          <a:noFill/>
          <a:ln w="9525">
            <a:solidFill>
              <a:schemeClr val="tx1"/>
            </a:solidFill>
            <a:miter lim="800000"/>
            <a:headEnd/>
            <a:tailEnd/>
          </a:ln>
        </p:spPr>
      </p:pic>
      <p:sp>
        <p:nvSpPr>
          <p:cNvPr id="35881" name="Textfeld 7"/>
          <p:cNvSpPr txBox="1">
            <a:spLocks noChangeArrowheads="1"/>
          </p:cNvSpPr>
          <p:nvPr/>
        </p:nvSpPr>
        <p:spPr bwMode="auto">
          <a:xfrm>
            <a:off x="250825" y="3573463"/>
            <a:ext cx="2089150" cy="649287"/>
          </a:xfrm>
          <a:prstGeom prst="rect">
            <a:avLst/>
          </a:prstGeom>
          <a:solidFill>
            <a:schemeClr val="bg1"/>
          </a:solidFill>
          <a:ln w="9525">
            <a:solidFill>
              <a:schemeClr val="tx1"/>
            </a:solidFill>
            <a:miter lim="800000"/>
            <a:headEnd/>
            <a:tailEnd/>
          </a:ln>
        </p:spPr>
        <p:txBody>
          <a:bodyPr>
            <a:spAutoFit/>
          </a:bodyPr>
          <a:lstStyle/>
          <a:p>
            <a:r>
              <a:rPr lang="de-DE" sz="1200">
                <a:latin typeface="Verdana" pitchFamily="34" charset="0"/>
              </a:rPr>
              <a:t>Enthält  2 Theater-stücke von Marius Mayenburg</a:t>
            </a: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29</a:t>
            </a:fld>
            <a:endParaRPr lang="de-DE"/>
          </a:p>
        </p:txBody>
      </p:sp>
      <p:sp>
        <p:nvSpPr>
          <p:cNvPr id="11"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Inhalt</a:t>
            </a:r>
            <a:endParaRPr lang="de-DE" dirty="0"/>
          </a:p>
        </p:txBody>
      </p:sp>
      <p:sp>
        <p:nvSpPr>
          <p:cNvPr id="9218" name="Textplatzhalter 2"/>
          <p:cNvSpPr>
            <a:spLocks noGrp="1"/>
          </p:cNvSpPr>
          <p:nvPr>
            <p:ph type="body" sz="quarter" idx="13"/>
          </p:nvPr>
        </p:nvSpPr>
        <p:spPr>
          <a:xfrm>
            <a:off x="250825" y="836613"/>
            <a:ext cx="8642350" cy="5472112"/>
          </a:xfrm>
        </p:spPr>
        <p:txBody>
          <a:bodyPr/>
          <a:lstStyle/>
          <a:p>
            <a:pPr eaLnBrk="1" hangingPunct="1"/>
            <a:r>
              <a:rPr lang="de-DE" smtClean="0"/>
              <a:t>Allgemeine Aspekte von Zusammenstellungen</a:t>
            </a:r>
          </a:p>
          <a:p>
            <a:pPr lvl="1" eaLnBrk="1" hangingPunct="1"/>
            <a:r>
              <a:rPr lang="de-DE" smtClean="0"/>
              <a:t>Arten von Zusammenstellungen  </a:t>
            </a:r>
          </a:p>
          <a:p>
            <a:pPr lvl="1" eaLnBrk="1" hangingPunct="1"/>
            <a:r>
              <a:rPr lang="de-DE" smtClean="0"/>
              <a:t>Arten der Beschreibung</a:t>
            </a:r>
          </a:p>
          <a:p>
            <a:pPr lvl="1" eaLnBrk="1" hangingPunct="1"/>
            <a:r>
              <a:rPr lang="de-DE" smtClean="0"/>
              <a:t>In der Manifestation verkörpertes Werk</a:t>
            </a:r>
          </a:p>
          <a:p>
            <a:pPr lvl="1" eaLnBrk="1" hangingPunct="1"/>
            <a:r>
              <a:rPr lang="de-DE" smtClean="0"/>
              <a:t>Beziehungskennzeichnungen Zusammenstellender/Herausgeber </a:t>
            </a:r>
          </a:p>
          <a:p>
            <a:pPr eaLnBrk="1" hangingPunct="1"/>
            <a:r>
              <a:rPr lang="de-DE" smtClean="0"/>
              <a:t>Analytische und hierarchische Beschreibung von Zusammenstellungen</a:t>
            </a:r>
          </a:p>
          <a:p>
            <a:pPr lvl="1" eaLnBrk="1" hangingPunct="1"/>
            <a:r>
              <a:rPr lang="de-DE" smtClean="0"/>
              <a:t>Teile von monografischen Zusammenstellungen</a:t>
            </a:r>
          </a:p>
          <a:p>
            <a:pPr lvl="2" eaLnBrk="1" hangingPunct="1"/>
            <a:r>
              <a:rPr lang="de-DE" smtClean="0"/>
              <a:t>Werke einer / Werke verschiedener Personen einer Familie oder Körperschaft</a:t>
            </a:r>
          </a:p>
          <a:p>
            <a:pPr lvl="3" eaLnBrk="1" hangingPunct="1"/>
            <a:r>
              <a:rPr lang="de-DE" smtClean="0"/>
              <a:t>mit übergeordnetem Titel</a:t>
            </a:r>
          </a:p>
          <a:p>
            <a:pPr lvl="3" eaLnBrk="1" hangingPunct="1"/>
            <a:r>
              <a:rPr lang="de-DE" smtClean="0"/>
              <a:t>ohne übergeordneten Titel</a:t>
            </a:r>
          </a:p>
          <a:p>
            <a:pPr lvl="1" eaLnBrk="1" hangingPunct="1"/>
            <a:r>
              <a:rPr lang="de-DE" smtClean="0"/>
              <a:t>Teile von fortlaufenden Zusammenstellungen</a:t>
            </a:r>
          </a:p>
          <a:p>
            <a:pPr lvl="1" eaLnBrk="1" hangingPunct="1"/>
            <a:r>
              <a:rPr lang="de-DE" smtClean="0"/>
              <a:t>Einzelbeiträge im Bereich AV-Materialien </a:t>
            </a:r>
          </a:p>
          <a:p>
            <a:pPr lvl="1" eaLnBrk="1" hangingPunct="1">
              <a:buFont typeface="Arial" charset="0"/>
              <a:buNone/>
            </a:pPr>
            <a:endParaRPr lang="de-DE" smtClean="0"/>
          </a:p>
        </p:txBody>
      </p:sp>
      <p:sp>
        <p:nvSpPr>
          <p:cNvPr id="9219" name="Fußzeilenplatzhalter 3"/>
          <p:cNvSpPr>
            <a:spLocks noGrp="1"/>
          </p:cNvSpPr>
          <p:nvPr>
            <p:ph type="ftr" sz="quarter" idx="14"/>
          </p:nvPr>
        </p:nvSpPr>
        <p:spPr bwMode="auto">
          <a:xfrm>
            <a:off x="323528" y="637698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9AF1A74A-9AEB-4490-82D3-E3831F425963}" type="slidenum">
              <a:rPr lang="de-DE"/>
              <a:pPr>
                <a:defRPr/>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mehreren geistigen Schöpfer mit übergeordnetem Titel</a:t>
            </a:r>
            <a:br>
              <a:rPr lang="de-DE" sz="2800" smtClean="0">
                <a:solidFill>
                  <a:srgbClr val="376092"/>
                </a:solidFill>
              </a:rPr>
            </a:br>
            <a:endParaRPr lang="de-DE" sz="2800" smtClean="0">
              <a:solidFill>
                <a:srgbClr val="376092"/>
              </a:solidFill>
            </a:endParaRPr>
          </a:p>
        </p:txBody>
      </p:sp>
      <p:sp>
        <p:nvSpPr>
          <p:cNvPr id="3789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Alle relevanten Aspekte wurden in den Beispielen für Zusammenstellung von Werken eines geistigen Schöpfers erläutert</a:t>
            </a:r>
          </a:p>
          <a:p>
            <a:pPr marL="0" indent="0" eaLnBrk="1" hangingPunct="1">
              <a:buFont typeface="Arial" charset="0"/>
              <a:buNone/>
            </a:pPr>
            <a:endParaRPr lang="de-DE" smtClean="0"/>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611C9EF-E4C0-4387-8630-5A75759B72F5}" type="slidenum">
              <a:rPr lang="de-DE" sz="1200">
                <a:solidFill>
                  <a:schemeClr val="tx1">
                    <a:tint val="75000"/>
                  </a:schemeClr>
                </a:solidFill>
                <a:latin typeface="+mn-lt"/>
                <a:cs typeface="+mn-cs"/>
              </a:rPr>
              <a:pPr algn="r" fontAlgn="auto">
                <a:spcBef>
                  <a:spcPts val="0"/>
                </a:spcBef>
                <a:spcAft>
                  <a:spcPts val="0"/>
                </a:spcAft>
                <a:defRPr/>
              </a:pPr>
              <a:t>30</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30</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mehreren geistigen Schöpfer ohne übergeordneten Titel</a:t>
            </a:r>
          </a:p>
        </p:txBody>
      </p:sp>
      <p:sp>
        <p:nvSpPr>
          <p:cNvPr id="3891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Alle relevanten Aspekte wurden in den Beispielen für Zusammenstellung von Werken eines geistigen Schöpfers erläutert</a:t>
            </a:r>
          </a:p>
          <a:p>
            <a:pPr marL="0" indent="0" eaLnBrk="1" hangingPunct="1"/>
            <a:endParaRPr lang="de-DE" smtClean="0"/>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89B740B-92B2-4239-8BB4-3E9015CA8D46}" type="slidenum">
              <a:rPr lang="de-DE" sz="1200">
                <a:solidFill>
                  <a:schemeClr val="tx1">
                    <a:tint val="75000"/>
                  </a:schemeClr>
                </a:solidFill>
                <a:latin typeface="+mn-lt"/>
                <a:cs typeface="+mn-cs"/>
              </a:rPr>
              <a:pPr algn="r" fontAlgn="auto">
                <a:spcBef>
                  <a:spcPts val="0"/>
                </a:spcBef>
                <a:spcAft>
                  <a:spcPts val="0"/>
                </a:spcAft>
                <a:defRPr/>
              </a:pPr>
              <a:t>31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31</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Teile von fortlaufenden Zusammenstellungen</a:t>
            </a:r>
          </a:p>
        </p:txBody>
      </p:sp>
      <p:sp>
        <p:nvSpPr>
          <p:cNvPr id="39938"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z="2400" smtClean="0"/>
              <a:t>Aufsätze in Zeitschriften / Zeitschriftenheften</a:t>
            </a:r>
          </a:p>
          <a:p>
            <a:pPr lvl="1" eaLnBrk="1" hangingPunct="1"/>
            <a:r>
              <a:rPr lang="de-DE" sz="2400" smtClean="0"/>
              <a:t>Rezensionen in Zeitschriften / Zeitschriftenheften</a:t>
            </a:r>
          </a:p>
          <a:p>
            <a:pPr marL="0" indent="0" eaLnBrk="1" hangingPunct="1">
              <a:buFont typeface="Arial" charset="0"/>
              <a:buNone/>
            </a:pPr>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83A6DEA-247B-4DEB-86F6-22D0FAFCB989}" type="slidenum">
              <a:rPr lang="de-DE" sz="1200">
                <a:solidFill>
                  <a:schemeClr val="tx1">
                    <a:tint val="75000"/>
                  </a:schemeClr>
                </a:solidFill>
                <a:latin typeface="+mn-lt"/>
                <a:cs typeface="+mn-cs"/>
              </a:rPr>
              <a:pPr algn="r" fontAlgn="auto">
                <a:spcBef>
                  <a:spcPts val="0"/>
                </a:spcBef>
                <a:spcAft>
                  <a:spcPts val="0"/>
                </a:spcAft>
                <a:defRPr/>
              </a:pPr>
              <a:t>32</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32</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eines Aufsatzes in einer Zeitschrift</a:t>
            </a:r>
          </a:p>
        </p:txBody>
      </p:sp>
      <p:sp>
        <p:nvSpPr>
          <p:cNvPr id="40962"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Die folgenden zwei Folien veranschaulichen die analytische Beschreibung eines Aufsatzes</a:t>
            </a:r>
          </a:p>
          <a:p>
            <a:pPr marL="0" indent="0"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(z. B. ISSN oder ID-Nr. des Datensatzes) zusammen. Ob der Aufsatz mit dem Zeitschriftenheft oder der Zeitschrift verlinkt wird, ist abhängig von der Umsetzung im jeweiligen System.</a:t>
            </a:r>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2420747-C021-4DD1-AE23-A7E24EC4D9DC}" type="slidenum">
              <a:rPr lang="de-DE" sz="1200">
                <a:solidFill>
                  <a:schemeClr val="tx1">
                    <a:tint val="75000"/>
                  </a:schemeClr>
                </a:solidFill>
                <a:latin typeface="+mn-lt"/>
                <a:cs typeface="+mn-cs"/>
              </a:rPr>
              <a:pPr algn="r" fontAlgn="auto">
                <a:spcBef>
                  <a:spcPts val="0"/>
                </a:spcBef>
                <a:spcAft>
                  <a:spcPts val="0"/>
                </a:spcAft>
                <a:defRPr/>
              </a:pPr>
              <a:t>33</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33</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595BC56-8C32-45B0-831E-E7BF97916958}" type="slidenum">
              <a:rPr lang="de-DE" sz="1200">
                <a:solidFill>
                  <a:schemeClr val="tx1">
                    <a:tint val="75000"/>
                  </a:schemeClr>
                </a:solidFill>
                <a:latin typeface="+mn-lt"/>
                <a:cs typeface="+mn-cs"/>
              </a:rPr>
              <a:pPr algn="r" fontAlgn="auto">
                <a:spcBef>
                  <a:spcPts val="0"/>
                </a:spcBef>
                <a:spcAft>
                  <a:spcPts val="0"/>
                </a:spcAft>
                <a:defRPr/>
              </a:pPr>
              <a:t>34</a:t>
            </a:fld>
            <a:endParaRPr lang="de-DE" sz="1200">
              <a:solidFill>
                <a:schemeClr val="tx1">
                  <a:tint val="75000"/>
                </a:schemeClr>
              </a:solidFill>
              <a:latin typeface="+mn-lt"/>
              <a:cs typeface="+mn-cs"/>
            </a:endParaRPr>
          </a:p>
        </p:txBody>
      </p:sp>
      <p:graphicFrame>
        <p:nvGraphicFramePr>
          <p:cNvPr id="42043" name="Group 59"/>
          <p:cNvGraphicFramePr>
            <a:graphicFrameLocks noGrp="1"/>
          </p:cNvGraphicFramePr>
          <p:nvPr>
            <p:extLst>
              <p:ext uri="{D42A27DB-BD31-4B8C-83A1-F6EECF244321}">
                <p14:modId xmlns:p14="http://schemas.microsoft.com/office/powerpoint/2010/main" val="3771817222"/>
              </p:ext>
            </p:extLst>
          </p:nvPr>
        </p:nvGraphicFramePr>
        <p:xfrm>
          <a:off x="3059832" y="725968"/>
          <a:ext cx="5903912" cy="5492472"/>
        </p:xfrm>
        <a:graphic>
          <a:graphicData uri="http://schemas.openxmlformats.org/drawingml/2006/table">
            <a:tbl>
              <a:tblPr/>
              <a:tblGrid>
                <a:gridCol w="852923"/>
                <a:gridCol w="803980"/>
                <a:gridCol w="2088232"/>
                <a:gridCol w="215877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875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Schönheit der Leere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perspektivische Brechungen in Adalbert Stifters</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chemeClr val="tx1"/>
                          </a:solidFill>
                          <a:effectLst/>
                          <a:latin typeface="Verdana" pitchFamily="34" charset="0"/>
                          <a:cs typeface="Arial" charset="0"/>
                        </a:rPr>
                        <a:t>″</a:t>
                      </a:r>
                      <a:r>
                        <a:rPr kumimoji="0" lang="de-DE" altLang="zh-CN" sz="1600" b="0" i="0" u="none" strike="noStrike" cap="none" normalizeH="0" baseline="0" dirty="0" smtClean="0">
                          <a:ln>
                            <a:noFill/>
                          </a:ln>
                          <a:solidFill>
                            <a:schemeClr val="tx1"/>
                          </a:solidFill>
                          <a:effectLst/>
                          <a:latin typeface="Verdana" pitchFamily="34" charset="0"/>
                          <a:ea typeface="宋体" pitchFamily="2" charset="-122"/>
                          <a:cs typeface="Arial" charset="0"/>
                        </a:rPr>
                        <a:t>B</a:t>
                      </a:r>
                      <a:r>
                        <a:rPr kumimoji="0" lang="de-DE" sz="1600" b="0" i="0" u="none" strike="noStrike" cap="none" normalizeH="0" baseline="0" dirty="0" smtClean="0">
                          <a:ln>
                            <a:noFill/>
                          </a:ln>
                          <a:solidFill>
                            <a:srgbClr val="000000"/>
                          </a:solidFill>
                          <a:effectLst/>
                          <a:latin typeface="Verdana" pitchFamily="34" charset="0"/>
                          <a:cs typeface="Arial" charset="0"/>
                        </a:rPr>
                        <a:t>ergkristall</a:t>
                      </a:r>
                      <a:r>
                        <a:rPr kumimoji="0" lang="de-DE" sz="1600" b="0" i="0" u="none" strike="noStrike" cap="none" normalizeH="0" baseline="0" dirty="0" smtClean="0">
                          <a:ln>
                            <a:noFill/>
                          </a:ln>
                          <a:solidFill>
                            <a:schemeClr val="tx1"/>
                          </a:solidFill>
                          <a:effectLst/>
                          <a:latin typeface="Verdana" pitchFamily="34" charset="0"/>
                          <a:cs typeface="Arial" charset="0"/>
                        </a:rPr>
                        <a:t>″</a:t>
                      </a:r>
                      <a:r>
                        <a:rPr kumimoji="0" lang="de-DE" altLang="zh-CN" sz="1600" b="0" i="0" u="none" strike="noStrike" cap="none" normalizeH="0" baseline="0" dirty="0" smtClean="0">
                          <a:ln>
                            <a:noFill/>
                          </a:ln>
                          <a:solidFill>
                            <a:schemeClr val="tx1"/>
                          </a:solidFill>
                          <a:effectLst/>
                          <a:latin typeface="Verdana" pitchFamily="34" charset="0"/>
                          <a:ea typeface="宋体" pitchFamily="2" charset="-122"/>
                        </a:rPr>
                        <a:t> </a:t>
                      </a:r>
                      <a:endParaRPr kumimoji="0" lang="de-DE" sz="1600" b="0" i="0" u="none" strike="noStrike" cap="none" normalizeH="0" baseline="0" dirty="0" smtClean="0">
                        <a:ln>
                          <a:noFill/>
                        </a:ln>
                        <a:solidFill>
                          <a:schemeClr val="tx1"/>
                        </a:solidFill>
                        <a:effectLst/>
                        <a:latin typeface="Verdana" pitchFamily="34" charset="0"/>
                        <a:ea typeface="宋体" pitchFamily="2"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5765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von Birthe Hoffmann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185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501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400" dirty="0">
                          <a:effectLst/>
                          <a:latin typeface="Verdana"/>
                          <a:ea typeface="SimSun"/>
                        </a:rPr>
                        <a:t>a </a:t>
                      </a:r>
                      <a:r>
                        <a:rPr lang="de-DE" sz="1400" i="1" dirty="0">
                          <a:effectLst/>
                          <a:latin typeface="Cambria"/>
                          <a:ea typeface="SimSun"/>
                        </a:rPr>
                        <a:t>(Einzelne Einheit </a:t>
                      </a:r>
                      <a:r>
                        <a:rPr lang="de-DE" sz="1400" i="1" dirty="0">
                          <a:effectLst/>
                          <a:latin typeface="Cambria"/>
                          <a:ea typeface="SimSun"/>
                          <a:sym typeface="Wingdings"/>
                        </a:rPr>
                        <a:t></a:t>
                      </a:r>
                      <a:r>
                        <a:rPr lang="de-DE" sz="1400" i="1" dirty="0">
                          <a:effectLst/>
                          <a:latin typeface="Cambria"/>
                          <a:ea typeface="SimSun"/>
                        </a:rPr>
                        <a:t> unselbstständig erschienenes Werk)</a:t>
                      </a:r>
                      <a:endParaRPr lang="de-AT" sz="20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600" i="1" dirty="0" smtClean="0">
                          <a:effectLst/>
                          <a:latin typeface="Cambria"/>
                          <a:ea typeface="Times New Roman"/>
                          <a:cs typeface="Times New Roman"/>
                        </a:rPr>
                        <a:t>(ohne Hilfsmittel zu benutzen)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5309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a:t>
                      </a:r>
                      <a:r>
                        <a:rPr lang="de-DE" sz="1600" dirty="0" err="1" smtClean="0">
                          <a:effectLst/>
                          <a:latin typeface="Verdana"/>
                          <a:ea typeface="Times New Roman"/>
                          <a:cs typeface="Times New Roman"/>
                        </a:rPr>
                        <a:t>nc</a:t>
                      </a:r>
                      <a:r>
                        <a:rPr lang="de-DE" sz="1600" dirty="0" smtClean="0">
                          <a:effectLst/>
                          <a:latin typeface="Verdana"/>
                          <a:ea typeface="Times New Roman"/>
                          <a:cs typeface="Times New Roman"/>
                        </a:rPr>
                        <a:t> </a:t>
                      </a:r>
                      <a:r>
                        <a:rPr lang="de-DE" sz="1600" i="1" dirty="0" smtClean="0">
                          <a:effectLst/>
                          <a:latin typeface="Cambria"/>
                          <a:ea typeface="Times New Roman"/>
                          <a:cs typeface="Times New Roman"/>
                        </a:rPr>
                        <a:t>(</a:t>
                      </a:r>
                      <a:r>
                        <a:rPr lang="de-DE" sz="1600" i="1" dirty="0" smtClean="0">
                          <a:effectLst/>
                          <a:latin typeface="Cambria"/>
                          <a:ea typeface="SimSun"/>
                          <a:cs typeface="Times New Roman"/>
                        </a:rPr>
                        <a:t>Band)</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1602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Seite 153-185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Schönheit der Leere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764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$b</a:t>
                      </a:r>
                      <a:r>
                        <a:rPr lang="de-DE" sz="1600" dirty="0" smtClean="0">
                          <a:effectLst/>
                          <a:latin typeface="Verdana"/>
                          <a:ea typeface="SimSun"/>
                          <a:cs typeface="Times New Roman"/>
                        </a:rPr>
                        <a:t> </a:t>
                      </a:r>
                      <a:r>
                        <a:rPr lang="de-DE" sz="1600" dirty="0" err="1" smtClean="0">
                          <a:effectLst/>
                          <a:latin typeface="Verdana"/>
                          <a:ea typeface="SimSun"/>
                          <a:cs typeface="Times New Roman"/>
                        </a:rPr>
                        <a:t>txt</a:t>
                      </a:r>
                      <a:r>
                        <a:rPr lang="de-DE" sz="1600" dirty="0" smtClean="0">
                          <a:effectLst/>
                          <a:latin typeface="Verdana"/>
                          <a:ea typeface="SimSun"/>
                          <a:cs typeface="Times New Roman"/>
                        </a:rPr>
                        <a:t> </a:t>
                      </a:r>
                      <a:r>
                        <a:rPr lang="de-DE" sz="1600" i="1" dirty="0" smtClean="0">
                          <a:effectLst/>
                          <a:latin typeface="Cambria"/>
                          <a:ea typeface="SimSun"/>
                          <a:cs typeface="Times New Roman"/>
                        </a:rPr>
                        <a:t>(Text)</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2037"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Beschreibung eines Aufsatzes in einer Zeitschrift</a:t>
            </a:r>
          </a:p>
        </p:txBody>
      </p:sp>
      <p:sp>
        <p:nvSpPr>
          <p:cNvPr id="4203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2039" name="Textfeld 7"/>
          <p:cNvSpPr txBox="1">
            <a:spLocks noChangeArrowheads="1"/>
          </p:cNvSpPr>
          <p:nvPr/>
        </p:nvSpPr>
        <p:spPr bwMode="auto">
          <a:xfrm rot="10800000" flipV="1">
            <a:off x="250825" y="5300663"/>
            <a:ext cx="2593975"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2040" name="Picture 58" descr="Schönheit-der-Leere"/>
          <p:cNvPicPr>
            <a:picLocks noChangeAspect="1" noChangeArrowheads="1"/>
          </p:cNvPicPr>
          <p:nvPr/>
        </p:nvPicPr>
        <p:blipFill>
          <a:blip r:embed="rId2"/>
          <a:srcRect/>
          <a:stretch>
            <a:fillRect/>
          </a:stretch>
        </p:blipFill>
        <p:spPr bwMode="auto">
          <a:xfrm>
            <a:off x="250825" y="1412875"/>
            <a:ext cx="2520950" cy="38163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34</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BCBB73C-8D11-4DDC-86A7-1274B4F7E7B4}" type="slidenum">
              <a:rPr lang="de-DE" sz="1200">
                <a:solidFill>
                  <a:schemeClr val="tx1">
                    <a:tint val="75000"/>
                  </a:schemeClr>
                </a:solidFill>
                <a:latin typeface="+mn-lt"/>
                <a:cs typeface="+mn-cs"/>
              </a:rPr>
              <a:pPr algn="r" fontAlgn="auto">
                <a:spcBef>
                  <a:spcPts val="0"/>
                </a:spcBef>
                <a:spcAft>
                  <a:spcPts val="0"/>
                </a:spcAft>
                <a:defRPr/>
              </a:pPr>
              <a:t>35</a:t>
            </a:fld>
            <a:endParaRPr lang="de-DE" sz="1200">
              <a:solidFill>
                <a:schemeClr val="tx1">
                  <a:tint val="75000"/>
                </a:schemeClr>
              </a:solidFill>
              <a:latin typeface="+mn-lt"/>
              <a:cs typeface="+mn-cs"/>
            </a:endParaRPr>
          </a:p>
        </p:txBody>
      </p:sp>
      <p:graphicFrame>
        <p:nvGraphicFramePr>
          <p:cNvPr id="43054" name="Group 46"/>
          <p:cNvGraphicFramePr>
            <a:graphicFrameLocks noGrp="1"/>
          </p:cNvGraphicFramePr>
          <p:nvPr>
            <p:extLst>
              <p:ext uri="{D42A27DB-BD31-4B8C-83A1-F6EECF244321}">
                <p14:modId xmlns:p14="http://schemas.microsoft.com/office/powerpoint/2010/main" val="3538614188"/>
              </p:ext>
            </p:extLst>
          </p:nvPr>
        </p:nvGraphicFramePr>
        <p:xfrm>
          <a:off x="3059113" y="908050"/>
          <a:ext cx="6084888" cy="5557520"/>
        </p:xfrm>
        <a:graphic>
          <a:graphicData uri="http://schemas.openxmlformats.org/drawingml/2006/table">
            <a:tbl>
              <a:tblPr/>
              <a:tblGrid>
                <a:gridCol w="878777"/>
                <a:gridCol w="878777"/>
                <a:gridCol w="1987581"/>
                <a:gridCol w="2339753"/>
              </a:tblGrid>
              <a:tr h="355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15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chemeClr val="tx1"/>
                          </a:solidFill>
                          <a:effectLst/>
                          <a:latin typeface="Verdana" pitchFamily="34" charset="0"/>
                          <a:cs typeface="Arial" charset="0"/>
                        </a:rPr>
                        <a:t>ger</a:t>
                      </a:r>
                      <a:endParaRPr kumimoji="0" lang="de-DE" sz="1600" b="0" i="0" u="none" strike="noStrike" cap="none" normalizeH="0" baseline="0" dirty="0" smtClean="0">
                        <a:ln>
                          <a:noFill/>
                        </a:ln>
                        <a:solidFill>
                          <a:srgbClr val="FF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62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=100</a:t>
                      </a:r>
                      <a:b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Hoffmann, Birthe. Schönheit der Leere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7850">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Hoffmann, Birthe </a:t>
                      </a:r>
                      <a:br>
                        <a:rPr kumimoji="0" lang="de-DE" sz="1600" b="0" i="0" u="none" strike="noStrike" cap="none" normalizeH="0" baseline="0" dirty="0" smtClean="0">
                          <a:ln>
                            <a:noFill/>
                          </a:ln>
                          <a:solidFill>
                            <a:srgbClr val="000000"/>
                          </a:solidFill>
                          <a:effectLst/>
                          <a:latin typeface="Verdana" pitchFamily="34" charset="0"/>
                          <a:cs typeface="Arial" charset="0"/>
                        </a:rPr>
                      </a:br>
                      <a:r>
                        <a:rPr lang="de-AT" sz="1600" dirty="0" smtClean="0">
                          <a:solidFill>
                            <a:srgbClr val="FF0000"/>
                          </a:solidFill>
                          <a:effectLst/>
                          <a:latin typeface="Verdana"/>
                          <a:ea typeface="Times New Roman"/>
                          <a:cs typeface="Times New Roman"/>
                        </a:rPr>
                        <a:t>$9 </a:t>
                      </a:r>
                      <a:r>
                        <a:rPr lang="de-AT" sz="1600" i="1" dirty="0" smtClean="0">
                          <a:effectLst/>
                          <a:latin typeface="Verdana"/>
                          <a:ea typeface="Times New Roman"/>
                          <a:cs typeface="Times New Roman"/>
                        </a:rPr>
                        <a:t>GND-IDN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78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808080"/>
                          </a:solidFill>
                          <a:effectLst/>
                          <a:latin typeface="Verdana"/>
                          <a:ea typeface="SimSun"/>
                          <a:cs typeface="Arial"/>
                        </a:rPr>
                        <a:t>$4 </a:t>
                      </a:r>
                      <a:r>
                        <a:rPr lang="de-DE" sz="1600" dirty="0" err="1" smtClean="0">
                          <a:solidFill>
                            <a:srgbClr val="808080"/>
                          </a:solidFill>
                          <a:effectLst/>
                          <a:latin typeface="Verdana"/>
                          <a:ea typeface="SimSun"/>
                          <a:cs typeface="Arial"/>
                        </a:rPr>
                        <a:t>aut</a:t>
                      </a:r>
                      <a:r>
                        <a:rPr lang="de-DE" sz="1600" dirty="0" smtClean="0">
                          <a:solidFill>
                            <a:srgbClr val="808080"/>
                          </a:solidFill>
                          <a:effectLst/>
                          <a:latin typeface="Verdana"/>
                          <a:ea typeface="SimSun"/>
                          <a:cs typeface="Arial"/>
                        </a:rPr>
                        <a:t> </a:t>
                      </a:r>
                      <a:r>
                        <a:rPr lang="de-DE" sz="1600" i="1" dirty="0" smtClean="0">
                          <a:solidFill>
                            <a:srgbClr val="808080"/>
                          </a:solidFill>
                          <a:effectLst/>
                          <a:latin typeface="Verdana"/>
                          <a:ea typeface="SimSun"/>
                          <a:cs typeface="Arial"/>
                        </a:rPr>
                        <a:t>(Verfasser)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8198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im ISBD-Format oder Identifikator, z.B. ISSN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Euphorion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8803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Heidelberg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4483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$a</a:t>
                      </a:r>
                      <a:r>
                        <a:rPr kumimoji="0" lang="de-DE" sz="1600" b="0" i="0" u="none" strike="noStrike" cap="none" normalizeH="0" baseline="0" dirty="0" smtClean="0">
                          <a:ln>
                            <a:noFill/>
                          </a:ln>
                          <a:solidFill>
                            <a:srgbClr val="000000"/>
                          </a:solidFill>
                          <a:effectLst/>
                          <a:latin typeface="Verdana" pitchFamily="34" charset="0"/>
                          <a:cs typeface="Arial" charset="0"/>
                        </a:rPr>
                        <a:t> 105. Band, Heft 2 (2011)</a:t>
                      </a:r>
                      <a:r>
                        <a:rPr kumimoji="0" lang="de-DE" sz="1600" b="0" i="0" u="none" strike="noStrike" cap="none" normalizeH="0" baseline="0" dirty="0" smtClean="0">
                          <a:ln>
                            <a:noFill/>
                          </a:ln>
                          <a:solidFill>
                            <a:srgbClr val="FF0000"/>
                          </a:solidFill>
                          <a:effectLst/>
                          <a:latin typeface="Verdana" pitchFamily="34" charset="0"/>
                          <a:cs typeface="Arial" charset="0"/>
                        </a:rPr>
                        <a:t>,_</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Seite 153-185</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67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Beziehungs-kennzeichnung (nach Anhang J.4.4)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3045"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eines Aufsatzes in einer Zeitschrift, Forts.</a:t>
            </a:r>
          </a:p>
        </p:txBody>
      </p:sp>
      <p:sp>
        <p:nvSpPr>
          <p:cNvPr id="4304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3047" name="Textfeld 7"/>
          <p:cNvSpPr txBox="1">
            <a:spLocks noChangeArrowheads="1"/>
          </p:cNvSpPr>
          <p:nvPr/>
        </p:nvSpPr>
        <p:spPr bwMode="auto">
          <a:xfrm rot="10800000" flipV="1">
            <a:off x="176213" y="5373688"/>
            <a:ext cx="2743200"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3048" name="Picture 43" descr="Schönheit-der-Leere"/>
          <p:cNvPicPr>
            <a:picLocks noChangeAspect="1" noChangeArrowheads="1"/>
          </p:cNvPicPr>
          <p:nvPr/>
        </p:nvPicPr>
        <p:blipFill>
          <a:blip r:embed="rId2"/>
          <a:srcRect/>
          <a:stretch>
            <a:fillRect/>
          </a:stretch>
        </p:blipFill>
        <p:spPr bwMode="auto">
          <a:xfrm>
            <a:off x="179388" y="1412875"/>
            <a:ext cx="2592387" cy="38163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35</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einer Rezension in einer Zeitschrift</a:t>
            </a:r>
          </a:p>
        </p:txBody>
      </p:sp>
      <p:sp>
        <p:nvSpPr>
          <p:cNvPr id="4403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die analytische Beschreibung einer Rezension</a:t>
            </a:r>
          </a:p>
          <a:p>
            <a:pPr marL="0" indent="0" eaLnBrk="1" hangingPunct="1"/>
            <a:r>
              <a:rPr lang="de-DE" smtClean="0"/>
              <a:t>Die hierarchische Beschreibung setzt die analytischen Beschreibungen der Teile und die umfassende Beschreibung der Zusammenstellung über einen Identifikator in 27.1. (z.B. ISSN oder ID-Nr. des Datensatzes) zusammen. Ob der Aufsatz mit dem Zeitschriftenheft oder der Zeitschrift verlinkt wird, ist abhängig von der Umsetzung im jeweiligen System.</a:t>
            </a:r>
          </a:p>
          <a:p>
            <a:pPr marL="0" indent="0" eaLnBrk="1" hangingPunct="1"/>
            <a:r>
              <a:rPr lang="de-DE" smtClean="0"/>
              <a:t>Die formattechnische Anzeige der Rezension in der Beschreibung des rezensierten Buchs ist ebenfalls abhängig von der Umsetzung im jeweiligen System.</a:t>
            </a:r>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48433A0-41A1-452D-BD7F-FF033D4E7872}" type="slidenum">
              <a:rPr lang="de-DE" sz="1200">
                <a:solidFill>
                  <a:schemeClr val="tx1">
                    <a:tint val="75000"/>
                  </a:schemeClr>
                </a:solidFill>
                <a:latin typeface="+mn-lt"/>
                <a:cs typeface="+mn-cs"/>
              </a:rPr>
              <a:pPr algn="r" fontAlgn="auto">
                <a:spcBef>
                  <a:spcPts val="0"/>
                </a:spcBef>
                <a:spcAft>
                  <a:spcPts val="0"/>
                </a:spcAft>
                <a:defRPr/>
              </a:pPr>
              <a:t>36</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36</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39C59D0-0D89-4797-B85E-AB3E72739530}" type="slidenum">
              <a:rPr lang="de-DE" sz="1200">
                <a:solidFill>
                  <a:schemeClr val="tx1">
                    <a:tint val="75000"/>
                  </a:schemeClr>
                </a:solidFill>
                <a:latin typeface="+mn-lt"/>
                <a:cs typeface="+mn-cs"/>
              </a:rPr>
              <a:pPr algn="r" fontAlgn="auto">
                <a:spcBef>
                  <a:spcPts val="0"/>
                </a:spcBef>
                <a:spcAft>
                  <a:spcPts val="0"/>
                </a:spcAft>
                <a:defRPr/>
              </a:pPr>
              <a:t>37</a:t>
            </a:fld>
            <a:endParaRPr lang="de-DE" sz="1200">
              <a:solidFill>
                <a:schemeClr val="tx1">
                  <a:tint val="75000"/>
                </a:schemeClr>
              </a:solidFill>
              <a:latin typeface="+mn-lt"/>
              <a:cs typeface="+mn-cs"/>
            </a:endParaRPr>
          </a:p>
        </p:txBody>
      </p:sp>
      <p:graphicFrame>
        <p:nvGraphicFramePr>
          <p:cNvPr id="45115" name="Group 59"/>
          <p:cNvGraphicFramePr>
            <a:graphicFrameLocks noGrp="1"/>
          </p:cNvGraphicFramePr>
          <p:nvPr>
            <p:extLst>
              <p:ext uri="{D42A27DB-BD31-4B8C-83A1-F6EECF244321}">
                <p14:modId xmlns:p14="http://schemas.microsoft.com/office/powerpoint/2010/main" val="4272357483"/>
              </p:ext>
            </p:extLst>
          </p:nvPr>
        </p:nvGraphicFramePr>
        <p:xfrm>
          <a:off x="2843807" y="476250"/>
          <a:ext cx="6119218" cy="5755324"/>
        </p:xfrm>
        <a:graphic>
          <a:graphicData uri="http://schemas.openxmlformats.org/drawingml/2006/table">
            <a:tbl>
              <a:tblPr/>
              <a:tblGrid>
                <a:gridCol w="884028"/>
                <a:gridCol w="884028"/>
                <a:gridCol w="1976361"/>
                <a:gridCol w="2374801"/>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&lt;&lt;</a:t>
                      </a:r>
                      <a:r>
                        <a:rPr lang="de-DE" sz="1600" dirty="0" smtClean="0">
                          <a:effectLst/>
                          <a:latin typeface="Verdana"/>
                          <a:ea typeface="SimSun"/>
                          <a:cs typeface="Times New Roman"/>
                        </a:rPr>
                        <a:t>Die</a:t>
                      </a:r>
                      <a:r>
                        <a:rPr lang="de-DE" sz="1600" dirty="0" smtClean="0">
                          <a:solidFill>
                            <a:srgbClr val="FF0000"/>
                          </a:solidFill>
                          <a:effectLst/>
                          <a:latin typeface="Verdana"/>
                          <a:ea typeface="SimSun"/>
                          <a:cs typeface="Times New Roman"/>
                        </a:rPr>
                        <a:t>&gt;&gt;</a:t>
                      </a:r>
                      <a:r>
                        <a:rPr lang="de-DE" sz="1600" dirty="0" smtClean="0">
                          <a:effectLst/>
                          <a:latin typeface="Verdana"/>
                          <a:ea typeface="SimSun"/>
                          <a:cs typeface="Times New Roman"/>
                        </a:rPr>
                        <a:t> Lust aufs Unwahrscheinliche</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Alexander Kluges ″Chronik der Gefühle″</a:t>
                      </a:r>
                      <a:endParaRPr kumimoji="0" lang="de-DE" sz="1600" b="0" i="0" u="none" strike="noStrike" cap="none" normalizeH="0" baseline="0" dirty="0" smtClean="0">
                        <a:ln>
                          <a:noFill/>
                        </a:ln>
                        <a:solidFill>
                          <a:schemeClr val="tx1"/>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281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von Christian Schulte</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424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a:t>
                      </a:r>
                      <a:r>
                        <a:rPr kumimoji="0" lang="de-DE" sz="1600" b="0" i="0" u="none" strike="noStrike" cap="none" normalizeH="0" baseline="0" dirty="0" smtClean="0">
                          <a:ln>
                            <a:noFill/>
                          </a:ln>
                          <a:solidFill>
                            <a:srgbClr val="000000"/>
                          </a:solidFill>
                          <a:effectLst/>
                          <a:latin typeface="Verdana" pitchFamily="34" charset="0"/>
                          <a:cs typeface="Arial" charset="0"/>
                        </a:rPr>
                        <a:t>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400" dirty="0">
                          <a:effectLst/>
                          <a:latin typeface="Verdana"/>
                          <a:ea typeface="SimSun"/>
                        </a:rPr>
                        <a:t>a </a:t>
                      </a:r>
                      <a:r>
                        <a:rPr lang="de-DE" sz="1400" i="1" dirty="0">
                          <a:effectLst/>
                          <a:latin typeface="Cambria"/>
                          <a:ea typeface="SimSun"/>
                        </a:rPr>
                        <a:t>(Einzelne Einheit </a:t>
                      </a:r>
                      <a:r>
                        <a:rPr lang="de-DE" sz="1400" i="1" dirty="0">
                          <a:effectLst/>
                          <a:latin typeface="Cambria"/>
                          <a:ea typeface="SimSun"/>
                          <a:sym typeface="Wingdings"/>
                        </a:rPr>
                        <a:t></a:t>
                      </a:r>
                      <a:r>
                        <a:rPr lang="de-DE" sz="1400" i="1" dirty="0">
                          <a:effectLst/>
                          <a:latin typeface="Cambria"/>
                          <a:ea typeface="SimSun"/>
                        </a:rPr>
                        <a:t> unselbstständig erschienenes Werk)</a:t>
                      </a:r>
                      <a:endParaRPr lang="de-AT" sz="20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3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n </a:t>
                      </a:r>
                      <a:r>
                        <a:rPr lang="de-DE" sz="1600" i="1" dirty="0" smtClean="0">
                          <a:effectLst/>
                          <a:latin typeface="Cambria"/>
                          <a:ea typeface="Times New Roman"/>
                          <a:cs typeface="Times New Roman"/>
                        </a:rPr>
                        <a:t>(ohne Hilfsmittel zu benutzen)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0141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Times New Roman"/>
                          <a:cs typeface="Times New Roman"/>
                        </a:rPr>
                        <a:t>$b</a:t>
                      </a:r>
                      <a:r>
                        <a:rPr lang="de-DE" sz="1600" dirty="0" smtClean="0">
                          <a:effectLst/>
                          <a:latin typeface="Verdana"/>
                          <a:ea typeface="Times New Roman"/>
                          <a:cs typeface="Times New Roman"/>
                        </a:rPr>
                        <a:t> </a:t>
                      </a:r>
                      <a:r>
                        <a:rPr lang="de-DE" sz="1600" dirty="0" err="1" smtClean="0">
                          <a:effectLst/>
                          <a:latin typeface="Verdana"/>
                          <a:ea typeface="Times New Roman"/>
                          <a:cs typeface="Times New Roman"/>
                        </a:rPr>
                        <a:t>nc</a:t>
                      </a:r>
                      <a:r>
                        <a:rPr lang="de-DE" sz="1600" baseline="0" dirty="0" smtClean="0">
                          <a:effectLst/>
                          <a:latin typeface="Verdana"/>
                          <a:ea typeface="Times New Roman"/>
                          <a:cs typeface="Times New Roman"/>
                        </a:rPr>
                        <a:t> </a:t>
                      </a:r>
                      <a:r>
                        <a:rPr lang="de-DE" sz="1600" i="1" baseline="0" dirty="0" smtClean="0">
                          <a:effectLst/>
                          <a:latin typeface="Cambria" panose="02040503050406030204" pitchFamily="18" charset="0"/>
                          <a:ea typeface="Times New Roman"/>
                          <a:cs typeface="Times New Roman"/>
                        </a:rPr>
                        <a:t>(Band)</a:t>
                      </a:r>
                      <a:endParaRPr kumimoji="0" lang="de-DE" sz="1600" b="0" i="0" u="none" strike="noStrike" cap="none" normalizeH="0" baseline="0" dirty="0" smtClean="0">
                        <a:ln>
                          <a:noFill/>
                        </a:ln>
                        <a:solidFill>
                          <a:srgbClr val="000000"/>
                        </a:solidFill>
                        <a:effectLst/>
                        <a:latin typeface="Cambria" panose="02040503050406030204" pitchFamily="18"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a:t>
                      </a:r>
                      <a:r>
                        <a:rPr kumimoji="0" lang="de-DE" sz="1600" b="0" i="0" u="none" strike="noStrike" cap="none" normalizeH="0" baseline="0" dirty="0" smtClean="0">
                          <a:ln>
                            <a:noFill/>
                          </a:ln>
                          <a:solidFill>
                            <a:srgbClr val="000000"/>
                          </a:solidFill>
                          <a:effectLst/>
                          <a:latin typeface="Verdana" pitchFamily="34" charset="0"/>
                          <a:cs typeface="Arial" charset="0"/>
                        </a:rPr>
                        <a:t>Seite 344-350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16477">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Die Lust aufs Unwahrscheinliche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$b</a:t>
                      </a:r>
                      <a:r>
                        <a:rPr lang="de-DE" sz="1600" dirty="0" smtClean="0">
                          <a:effectLst/>
                          <a:latin typeface="Verdana"/>
                          <a:ea typeface="SimSun"/>
                          <a:cs typeface="Times New Roman"/>
                        </a:rPr>
                        <a:t> </a:t>
                      </a:r>
                      <a:r>
                        <a:rPr lang="de-DE" sz="1600" dirty="0" err="1" smtClean="0">
                          <a:effectLst/>
                          <a:latin typeface="Verdana"/>
                          <a:ea typeface="SimSun"/>
                          <a:cs typeface="Times New Roman"/>
                        </a:rPr>
                        <a:t>txt</a:t>
                      </a:r>
                      <a:r>
                        <a:rPr lang="de-DE" sz="1600" dirty="0" smtClean="0">
                          <a:effectLst/>
                          <a:latin typeface="Verdana"/>
                          <a:ea typeface="SimSun"/>
                          <a:cs typeface="Times New Roman"/>
                        </a:rPr>
                        <a:t> </a:t>
                      </a:r>
                      <a:r>
                        <a:rPr lang="de-DE" sz="1600" i="1" dirty="0" smtClean="0">
                          <a:effectLst/>
                          <a:latin typeface="Cambria"/>
                          <a:ea typeface="SimSun"/>
                          <a:cs typeface="Times New Roman"/>
                        </a:rPr>
                        <a:t>(Text)</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5109"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Beschreibung einer Rezension in einer Zeitschrift</a:t>
            </a:r>
          </a:p>
        </p:txBody>
      </p:sp>
      <p:sp>
        <p:nvSpPr>
          <p:cNvPr id="451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5111" name="Textfeld 7"/>
          <p:cNvSpPr txBox="1">
            <a:spLocks noChangeArrowheads="1"/>
          </p:cNvSpPr>
          <p:nvPr/>
        </p:nvSpPr>
        <p:spPr bwMode="auto">
          <a:xfrm>
            <a:off x="109776" y="5422881"/>
            <a:ext cx="2590562" cy="954107"/>
          </a:xfrm>
          <a:prstGeom prst="rect">
            <a:avLst/>
          </a:prstGeom>
          <a:solidFill>
            <a:schemeClr val="bg1"/>
          </a:solidFill>
          <a:ln w="9525">
            <a:solidFill>
              <a:schemeClr val="tx1"/>
            </a:solidFill>
            <a:miter lim="800000"/>
            <a:headEnd/>
            <a:tailEnd/>
          </a:ln>
        </p:spPr>
        <p:txBody>
          <a:bodyPr wrap="square">
            <a:spAutoFit/>
          </a:bodyPr>
          <a:lstStyle/>
          <a:p>
            <a:r>
              <a:rPr lang="de-DE" sz="1400"/>
              <a:t>Rezension in Merkur. Deutsche Zeitschrift europäisches Denken. Heft 4,  55. Jahrgang, April 2001</a:t>
            </a:r>
          </a:p>
        </p:txBody>
      </p:sp>
      <p:pic>
        <p:nvPicPr>
          <p:cNvPr id="45112" name="Picture 58" descr="Lust-aufs-Unwahrscheinliche"/>
          <p:cNvPicPr>
            <a:picLocks noChangeAspect="1" noChangeArrowheads="1"/>
          </p:cNvPicPr>
          <p:nvPr/>
        </p:nvPicPr>
        <p:blipFill>
          <a:blip r:embed="rId2"/>
          <a:srcRect/>
          <a:stretch>
            <a:fillRect/>
          </a:stretch>
        </p:blipFill>
        <p:spPr bwMode="auto">
          <a:xfrm>
            <a:off x="250825" y="1341438"/>
            <a:ext cx="2449513" cy="38877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37</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243BD4C-F849-4F6E-8E0B-DE717D2AD3EC}" type="slidenum">
              <a:rPr lang="de-DE" sz="1200">
                <a:solidFill>
                  <a:schemeClr val="tx1">
                    <a:tint val="75000"/>
                  </a:schemeClr>
                </a:solidFill>
                <a:latin typeface="+mn-lt"/>
                <a:cs typeface="+mn-cs"/>
              </a:rPr>
              <a:pPr algn="r" fontAlgn="auto">
                <a:spcBef>
                  <a:spcPts val="0"/>
                </a:spcBef>
                <a:spcAft>
                  <a:spcPts val="0"/>
                </a:spcAft>
                <a:defRPr/>
              </a:pPr>
              <a:t>38</a:t>
            </a:fld>
            <a:endParaRPr lang="de-DE" sz="1200">
              <a:solidFill>
                <a:schemeClr val="tx1">
                  <a:tint val="75000"/>
                </a:schemeClr>
              </a:solidFill>
              <a:latin typeface="+mn-lt"/>
              <a:cs typeface="+mn-cs"/>
            </a:endParaRPr>
          </a:p>
        </p:txBody>
      </p:sp>
      <p:graphicFrame>
        <p:nvGraphicFramePr>
          <p:cNvPr id="50221" name="Group 45"/>
          <p:cNvGraphicFramePr>
            <a:graphicFrameLocks noGrp="1"/>
          </p:cNvGraphicFramePr>
          <p:nvPr>
            <p:extLst>
              <p:ext uri="{D42A27DB-BD31-4B8C-83A1-F6EECF244321}">
                <p14:modId xmlns:p14="http://schemas.microsoft.com/office/powerpoint/2010/main" val="3579331277"/>
              </p:ext>
            </p:extLst>
          </p:nvPr>
        </p:nvGraphicFramePr>
        <p:xfrm>
          <a:off x="3059113" y="1196975"/>
          <a:ext cx="5903912" cy="3242628"/>
        </p:xfrm>
        <a:graphic>
          <a:graphicData uri="http://schemas.openxmlformats.org/drawingml/2006/table">
            <a:tbl>
              <a:tblPr/>
              <a:tblGrid>
                <a:gridCol w="852923"/>
                <a:gridCol w="852923"/>
                <a:gridCol w="1967281"/>
                <a:gridCol w="2230785"/>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23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Times New Roman"/>
                        </a:rPr>
                        <a:t> </a:t>
                      </a:r>
                      <a:r>
                        <a:rPr lang="de-DE" sz="1600" dirty="0" err="1" smtClean="0">
                          <a:effectLst/>
                          <a:latin typeface="Verdana"/>
                          <a:ea typeface="SimSun"/>
                          <a:cs typeface="Times New Roman"/>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04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=100</a:t>
                      </a:r>
                      <a:b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b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Schulte, Christian. Die Lust aufs Unwahrscheinliche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$P</a:t>
                      </a:r>
                      <a:r>
                        <a:rPr lang="de-DE" sz="1600" dirty="0" smtClean="0">
                          <a:effectLst/>
                          <a:latin typeface="Verdana"/>
                          <a:ea typeface="SimSun"/>
                          <a:cs typeface="Times New Roman"/>
                        </a:rPr>
                        <a:t> </a:t>
                      </a:r>
                      <a:r>
                        <a:rPr kumimoji="0" lang="de-DE" sz="1600" b="0" i="0" u="none" strike="noStrike" cap="none" normalizeH="0" baseline="0" dirty="0" smtClean="0">
                          <a:ln>
                            <a:noFill/>
                          </a:ln>
                          <a:solidFill>
                            <a:srgbClr val="000000"/>
                          </a:solidFill>
                          <a:effectLst/>
                          <a:latin typeface="Verdana" pitchFamily="34" charset="0"/>
                          <a:cs typeface="Arial" charset="0"/>
                        </a:rPr>
                        <a:t>Schulte, Christian</a:t>
                      </a:r>
                      <a:br>
                        <a:rPr kumimoji="0" lang="de-DE" sz="1600" b="0" i="0" u="none" strike="noStrike" cap="none" normalizeH="0" baseline="0" dirty="0" smtClean="0">
                          <a:ln>
                            <a:noFill/>
                          </a:ln>
                          <a:solidFill>
                            <a:srgbClr val="000000"/>
                          </a:solidFill>
                          <a:effectLst/>
                          <a:latin typeface="Verdana" pitchFamily="34" charset="0"/>
                          <a:cs typeface="Arial" charset="0"/>
                        </a:rPr>
                      </a:br>
                      <a:r>
                        <a:rPr kumimoji="0" lang="de-DE" sz="1600" b="0" i="0" u="none" strike="noStrike" cap="none" normalizeH="0" baseline="0" dirty="0" smtClean="0">
                          <a:ln>
                            <a:noFill/>
                          </a:ln>
                          <a:solidFill>
                            <a:srgbClr val="FF0000"/>
                          </a:solidFill>
                          <a:effectLst/>
                          <a:latin typeface="Verdana" pitchFamily="34" charset="0"/>
                          <a:cs typeface="Arial" charset="0"/>
                        </a:rPr>
                        <a:t>$9 </a:t>
                      </a:r>
                      <a:r>
                        <a:rPr kumimoji="0" lang="de-DE" sz="1600" b="0" i="1" u="none" strike="noStrike" cap="none" normalizeH="0" baseline="0" dirty="0" smtClean="0">
                          <a:ln>
                            <a:noFill/>
                          </a:ln>
                          <a:solidFill>
                            <a:schemeClr val="tx1"/>
                          </a:solidFill>
                          <a:effectLst/>
                          <a:latin typeface="Verdana" pitchFamily="34" charset="0"/>
                          <a:cs typeface="Arial" charset="0"/>
                        </a:rPr>
                        <a:t>GND-IDN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808080"/>
                          </a:solidFill>
                          <a:effectLst/>
                          <a:latin typeface="Verdana"/>
                          <a:ea typeface="SimSun"/>
                          <a:cs typeface="Arial"/>
                        </a:rPr>
                        <a:t>$4 </a:t>
                      </a:r>
                      <a:r>
                        <a:rPr lang="de-DE" sz="1600" dirty="0" err="1" smtClean="0">
                          <a:solidFill>
                            <a:srgbClr val="808080"/>
                          </a:solidFill>
                          <a:effectLst/>
                          <a:latin typeface="Verdana"/>
                          <a:ea typeface="SimSun"/>
                          <a:cs typeface="Arial"/>
                        </a:rPr>
                        <a:t>aut</a:t>
                      </a:r>
                      <a:r>
                        <a:rPr lang="de-DE" sz="1600" dirty="0" smtClean="0">
                          <a:solidFill>
                            <a:srgbClr val="808080"/>
                          </a:solidFill>
                          <a:effectLst/>
                          <a:latin typeface="Verdana"/>
                          <a:ea typeface="SimSun"/>
                          <a:cs typeface="Arial"/>
                        </a:rPr>
                        <a:t> </a:t>
                      </a:r>
                      <a:r>
                        <a:rPr lang="de-DE" sz="1600" i="1" dirty="0" smtClean="0">
                          <a:solidFill>
                            <a:srgbClr val="808080"/>
                          </a:solidFill>
                          <a:effectLst/>
                          <a:latin typeface="Verdana"/>
                          <a:ea typeface="SimSun"/>
                          <a:cs typeface="Arial"/>
                        </a:rPr>
                        <a:t>(Verfasser)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6109"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61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6111" name="Textfeld 7"/>
          <p:cNvSpPr txBox="1">
            <a:spLocks noChangeArrowheads="1"/>
          </p:cNvSpPr>
          <p:nvPr/>
        </p:nvSpPr>
        <p:spPr bwMode="auto">
          <a:xfrm>
            <a:off x="468313" y="5373688"/>
            <a:ext cx="3024187"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Rezension in Merkur. Deutsche Zeitschrift europäisches Denken. Heft 4,  55. Jahrgang, April 2001</a:t>
            </a:r>
          </a:p>
        </p:txBody>
      </p:sp>
      <p:pic>
        <p:nvPicPr>
          <p:cNvPr id="46112" name="Picture 34" descr="Lust-aufs-Unwahrscheinliche"/>
          <p:cNvPicPr>
            <a:picLocks noChangeAspect="1" noChangeArrowheads="1"/>
          </p:cNvPicPr>
          <p:nvPr/>
        </p:nvPicPr>
        <p:blipFill>
          <a:blip r:embed="rId2"/>
          <a:srcRect/>
          <a:stretch>
            <a:fillRect/>
          </a:stretch>
        </p:blipFill>
        <p:spPr bwMode="auto">
          <a:xfrm>
            <a:off x="395288" y="1341438"/>
            <a:ext cx="2216150" cy="38877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38</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DE753CE-831E-49EC-BF40-DDBB1BCB4BA8}" type="slidenum">
              <a:rPr lang="de-DE" sz="1200">
                <a:solidFill>
                  <a:schemeClr val="tx1">
                    <a:tint val="75000"/>
                  </a:schemeClr>
                </a:solidFill>
                <a:latin typeface="+mn-lt"/>
                <a:cs typeface="+mn-cs"/>
              </a:rPr>
              <a:pPr algn="r" fontAlgn="auto">
                <a:spcBef>
                  <a:spcPts val="0"/>
                </a:spcBef>
                <a:spcAft>
                  <a:spcPts val="0"/>
                </a:spcAft>
                <a:defRPr/>
              </a:pPr>
              <a:t>39</a:t>
            </a:fld>
            <a:endParaRPr lang="de-DE" sz="1200">
              <a:solidFill>
                <a:schemeClr val="tx1">
                  <a:tint val="75000"/>
                </a:schemeClr>
              </a:solidFill>
              <a:latin typeface="+mn-lt"/>
              <a:cs typeface="+mn-cs"/>
            </a:endParaRPr>
          </a:p>
        </p:txBody>
      </p:sp>
      <p:graphicFrame>
        <p:nvGraphicFramePr>
          <p:cNvPr id="47139" name="Group 35"/>
          <p:cNvGraphicFramePr>
            <a:graphicFrameLocks noGrp="1"/>
          </p:cNvGraphicFramePr>
          <p:nvPr>
            <p:extLst>
              <p:ext uri="{D42A27DB-BD31-4B8C-83A1-F6EECF244321}">
                <p14:modId xmlns:p14="http://schemas.microsoft.com/office/powerpoint/2010/main" val="2674689524"/>
              </p:ext>
            </p:extLst>
          </p:nvPr>
        </p:nvGraphicFramePr>
        <p:xfrm>
          <a:off x="2843808" y="864076"/>
          <a:ext cx="6084887" cy="4639310"/>
        </p:xfrm>
        <a:graphic>
          <a:graphicData uri="http://schemas.openxmlformats.org/drawingml/2006/table">
            <a:tbl>
              <a:tblPr/>
              <a:tblGrid>
                <a:gridCol w="878777"/>
                <a:gridCol w="878777"/>
                <a:gridCol w="2058870"/>
                <a:gridCol w="2268463"/>
              </a:tblGrid>
              <a:tr h="361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14784">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Beziehung stehende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Merkur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0">
                <a:tc vMerge="1">
                  <a:txBody>
                    <a:bodyPr/>
                    <a:lstStyle/>
                    <a:p>
                      <a:endParaRPr lang="de-AT"/>
                    </a:p>
                  </a:txBody>
                  <a:tcPr/>
                </a:tc>
                <a:tc vMerge="1">
                  <a:txBody>
                    <a:bodyPr/>
                    <a:lstStyle/>
                    <a:p>
                      <a:endParaRPr lang="de-AT"/>
                    </a:p>
                  </a:txBody>
                  <a:tcPr/>
                </a:tc>
                <a:tc vMerge="1">
                  <a:txBody>
                    <a:bodyPr/>
                    <a:lstStyle/>
                    <a:p>
                      <a:endParaRPr lang="de-AT"/>
                    </a:p>
                  </a:txBody>
                  <a:tcPr/>
                </a:tc>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Stuttgart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0906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vMerge="1">
                  <a:txBody>
                    <a:bodyPr/>
                    <a:lstStyle/>
                    <a:p>
                      <a:endParaRPr lang="de-AT"/>
                    </a:p>
                  </a:txBody>
                  <a:tcPr/>
                </a:tc>
              </a:tr>
              <a:tr h="70651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Jahrgang 55, Heft 4 (2001)</a:t>
                      </a:r>
                      <a:r>
                        <a:rPr kumimoji="0" lang="de-DE" sz="1600" b="0" i="0" u="none" strike="noStrike" cap="none" normalizeH="0" baseline="0" dirty="0" smtClean="0">
                          <a:ln>
                            <a:noFill/>
                          </a:ln>
                          <a:solidFill>
                            <a:srgbClr val="FF0000"/>
                          </a:solidFill>
                          <a:effectLst/>
                          <a:latin typeface="Verdana" pitchFamily="34" charset="0"/>
                          <a:cs typeface="Arial" charset="0"/>
                        </a:rPr>
                        <a:t>,_</a:t>
                      </a: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Seite 344-350</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823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Beziehungs-kennzeichnung (nach Anhang J.4.4)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chemeClr val="bg1">
                              <a:lumMod val="50000"/>
                            </a:schemeClr>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cs typeface="Arial" charset="0"/>
                        </a:rPr>
                        <a:t>534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Beziehung stehende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Chronik der </a:t>
                      </a:r>
                      <a:r>
                        <a:rPr kumimoji="0" lang="de-DE" sz="1600" b="0" i="0" u="none" strike="noStrike" cap="none" normalizeH="0" baseline="0" dirty="0" err="1" smtClean="0">
                          <a:ln>
                            <a:noFill/>
                          </a:ln>
                          <a:solidFill>
                            <a:srgbClr val="000000"/>
                          </a:solidFill>
                          <a:effectLst/>
                          <a:latin typeface="Verdana" pitchFamily="34" charset="0"/>
                          <a:cs typeface="Arial" charset="0"/>
                        </a:rPr>
                        <a:t>Ge</a:t>
                      </a:r>
                      <a:r>
                        <a:rPr kumimoji="0" lang="de-DE" sz="1600" b="0" i="0" u="none" strike="noStrike" cap="none" normalizeH="0" baseline="0" dirty="0" smtClean="0">
                          <a:ln>
                            <a:noFill/>
                          </a:ln>
                          <a:solidFill>
                            <a:srgbClr val="000000"/>
                          </a:solidFill>
                          <a:effectLst/>
                          <a:latin typeface="Verdana" pitchFamily="34" charset="0"/>
                          <a:cs typeface="Arial" charset="0"/>
                        </a:rPr>
                        <a:t>-fühle / Alexander Kluge. - 1. Auflage. - Frankfurt am Main : Suhrkamp, 2001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zh-CN" sz="1600" b="0" i="0" u="none" strike="noStrike" cap="none" normalizeH="0" baseline="0" smtClean="0">
                          <a:ln>
                            <a:noFill/>
                          </a:ln>
                          <a:solidFill>
                            <a:schemeClr val="tx1"/>
                          </a:solidFill>
                          <a:effectLst/>
                          <a:latin typeface="Verdana" pitchFamily="34" charset="0"/>
                          <a:ea typeface="宋体" pitchFamily="2" charset="-122"/>
                          <a:cs typeface="Arial" charset="0"/>
                        </a:rPr>
                        <a:t>24.5 </a:t>
                      </a:r>
                      <a:endParaRPr kumimoji="0" lang="de-DE" sz="1600" b="0" i="0" u="none" strike="noStrike" cap="none" normalizeH="0" baseline="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Beziehungskenn-zeichnung (nach Anhang J.4.3)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$p </a:t>
                      </a:r>
                      <a:r>
                        <a:rPr kumimoji="0" lang="de-DE" sz="1600" b="0" i="0" u="none" strike="noStrike" cap="none" normalizeH="0" baseline="0" dirty="0" smtClean="0">
                          <a:ln>
                            <a:noFill/>
                          </a:ln>
                          <a:solidFill>
                            <a:srgbClr val="000000"/>
                          </a:solidFill>
                          <a:effectLst/>
                          <a:latin typeface="Verdana" pitchFamily="34" charset="0"/>
                          <a:cs typeface="Arial" charset="0"/>
                        </a:rPr>
                        <a:t>Rezension von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7133"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713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7135" name="Textfeld 7"/>
          <p:cNvSpPr txBox="1">
            <a:spLocks noChangeArrowheads="1"/>
          </p:cNvSpPr>
          <p:nvPr/>
        </p:nvSpPr>
        <p:spPr bwMode="auto">
          <a:xfrm rot="10800000" flipV="1">
            <a:off x="179388" y="5516563"/>
            <a:ext cx="2809875" cy="739775"/>
          </a:xfrm>
          <a:prstGeom prst="rect">
            <a:avLst/>
          </a:prstGeom>
          <a:solidFill>
            <a:schemeClr val="bg1"/>
          </a:solidFill>
          <a:ln w="9525">
            <a:solidFill>
              <a:schemeClr val="tx1"/>
            </a:solidFill>
            <a:miter lim="800000"/>
            <a:headEnd/>
            <a:tailEnd/>
          </a:ln>
        </p:spPr>
        <p:txBody>
          <a:bodyPr>
            <a:spAutoFit/>
          </a:bodyPr>
          <a:lstStyle/>
          <a:p>
            <a:r>
              <a:rPr lang="de-DE" sz="1400"/>
              <a:t>Rezension in Merkur. Deutsche Zeitschrift europäisches Denken. Heft 4,  55. Jahrgang, April 2001</a:t>
            </a:r>
          </a:p>
        </p:txBody>
      </p:sp>
      <p:pic>
        <p:nvPicPr>
          <p:cNvPr id="47136" name="Picture 34" descr="Lust-aufs-Unwahrscheinliche"/>
          <p:cNvPicPr>
            <a:picLocks noChangeAspect="1" noChangeArrowheads="1"/>
          </p:cNvPicPr>
          <p:nvPr/>
        </p:nvPicPr>
        <p:blipFill>
          <a:blip r:embed="rId2"/>
          <a:srcRect/>
          <a:stretch>
            <a:fillRect/>
          </a:stretch>
        </p:blipFill>
        <p:spPr bwMode="auto">
          <a:xfrm>
            <a:off x="250825" y="1341438"/>
            <a:ext cx="2520950" cy="38877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39</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von Zusammenstellungen</a:t>
            </a:r>
            <a:endParaRPr lang="de-DE" dirty="0"/>
          </a:p>
        </p:txBody>
      </p:sp>
      <p:sp>
        <p:nvSpPr>
          <p:cNvPr id="3" name="Textplatzhalter 2"/>
          <p:cNvSpPr>
            <a:spLocks noGrp="1"/>
          </p:cNvSpPr>
          <p:nvPr>
            <p:ph type="body" sz="quarter" idx="13"/>
          </p:nvPr>
        </p:nvSpPr>
        <p:spPr>
          <a:xfrm>
            <a:off x="250825" y="836613"/>
            <a:ext cx="8642350" cy="5472112"/>
          </a:xfrm>
        </p:spPr>
        <p:txBody>
          <a:bodyPr rtlCol="0"/>
          <a:lstStyle/>
          <a:p>
            <a:pPr eaLnBrk="1" fontAlgn="auto" hangingPunct="1">
              <a:spcAft>
                <a:spcPts val="0"/>
              </a:spcAft>
              <a:buFont typeface="Arial" panose="020B0604020202020204" pitchFamily="34" charset="0"/>
              <a:buChar char="•"/>
              <a:defRPr/>
            </a:pPr>
            <a:r>
              <a:rPr lang="de-DE" dirty="0"/>
              <a:t>Zusammenstellungen von Werken von einer Person, einer Familie oder einer Körperschaft</a:t>
            </a:r>
            <a:endParaRPr lang="de-DE" dirty="0" smtClean="0"/>
          </a:p>
          <a:p>
            <a:pPr lvl="1" eaLnBrk="1" fontAlgn="auto" hangingPunct="1">
              <a:spcAft>
                <a:spcPts val="0"/>
              </a:spcAft>
              <a:buFont typeface="Arial" panose="020B0604020202020204" pitchFamily="34" charset="0"/>
              <a:buChar char="–"/>
              <a:defRPr/>
            </a:pPr>
            <a:endParaRPr lang="de-DE" dirty="0" smtClean="0"/>
          </a:p>
          <a:p>
            <a:pPr lvl="1" eaLnBrk="1" fontAlgn="auto" hangingPunct="1">
              <a:spcAft>
                <a:spcPts val="0"/>
              </a:spcAft>
              <a:buFont typeface="Arial" panose="020B0604020202020204" pitchFamily="34" charset="0"/>
              <a:buChar char="–"/>
              <a:defRPr/>
            </a:pPr>
            <a:r>
              <a:rPr lang="de-DE" dirty="0" smtClean="0"/>
              <a:t>Mit übergeordnetem Titel</a:t>
            </a:r>
          </a:p>
          <a:p>
            <a:pPr lvl="1" eaLnBrk="1" fontAlgn="auto" hangingPunct="1">
              <a:spcAft>
                <a:spcPts val="0"/>
              </a:spcAft>
              <a:buFont typeface="Arial" panose="020B0604020202020204" pitchFamily="34" charset="0"/>
              <a:buChar char="–"/>
              <a:defRPr/>
            </a:pPr>
            <a:r>
              <a:rPr lang="de-DE" dirty="0" smtClean="0"/>
              <a:t>Ohne übergeordneten Titel</a:t>
            </a:r>
            <a:endParaRPr lang="de-DE" dirty="0"/>
          </a:p>
          <a:p>
            <a:pPr lvl="1" eaLnBrk="1" fontAlgn="auto" hangingPunct="1">
              <a:spcAft>
                <a:spcPts val="0"/>
              </a:spcAft>
              <a:buFont typeface="Arial" panose="020B0604020202020204" pitchFamily="34" charset="0"/>
              <a:buChar char="–"/>
              <a:defRPr/>
            </a:pPr>
            <a:endParaRPr lang="de-DE" dirty="0" smtClean="0"/>
          </a:p>
          <a:p>
            <a:pPr eaLnBrk="1" fontAlgn="auto" hangingPunct="1">
              <a:spcAft>
                <a:spcPts val="0"/>
              </a:spcAft>
              <a:buFont typeface="Arial" panose="020B0604020202020204" pitchFamily="34" charset="0"/>
              <a:buChar char="•"/>
              <a:defRPr/>
            </a:pPr>
            <a:r>
              <a:rPr lang="de-DE" dirty="0"/>
              <a:t>Zusammenstellungen von Werken verschiedener Personen, Familien oder </a:t>
            </a:r>
            <a:r>
              <a:rPr lang="de-DE" dirty="0" smtClean="0"/>
              <a:t>Körperschaften</a:t>
            </a:r>
          </a:p>
          <a:p>
            <a:pPr marL="457200" indent="-457200" eaLnBrk="1" fontAlgn="auto" hangingPunct="1">
              <a:spcAft>
                <a:spcPts val="0"/>
              </a:spcAft>
              <a:buFont typeface="+mj-lt"/>
              <a:buAutoNum type="arabicPeriod"/>
              <a:defRPr/>
            </a:pPr>
            <a:endParaRPr lang="de-DE" dirty="0"/>
          </a:p>
          <a:p>
            <a:pPr lvl="1" eaLnBrk="1" fontAlgn="auto" hangingPunct="1">
              <a:spcAft>
                <a:spcPts val="0"/>
              </a:spcAft>
              <a:buFont typeface="Arial" panose="020B0604020202020204" pitchFamily="34" charset="0"/>
              <a:buChar char="–"/>
              <a:defRPr/>
            </a:pPr>
            <a:r>
              <a:rPr lang="de-DE" dirty="0"/>
              <a:t>Mit übergeordnetem Titel</a:t>
            </a:r>
          </a:p>
          <a:p>
            <a:pPr lvl="1" eaLnBrk="1" fontAlgn="auto" hangingPunct="1">
              <a:spcAft>
                <a:spcPts val="0"/>
              </a:spcAft>
              <a:buFont typeface="Arial" panose="020B0604020202020204" pitchFamily="34" charset="0"/>
              <a:buChar char="–"/>
              <a:defRPr/>
            </a:pPr>
            <a:r>
              <a:rPr lang="de-DE" dirty="0"/>
              <a:t>Ohne übergeordneten Titel</a:t>
            </a:r>
          </a:p>
          <a:p>
            <a:pPr lvl="1" eaLnBrk="1" fontAlgn="auto" hangingPunct="1">
              <a:spcAft>
                <a:spcPts val="0"/>
              </a:spcAft>
              <a:buFont typeface="Arial" panose="020B0604020202020204" pitchFamily="34" charset="0"/>
              <a:buChar char="–"/>
              <a:defRPr/>
            </a:pPr>
            <a:endParaRPr lang="de-DE" dirty="0"/>
          </a:p>
        </p:txBody>
      </p:sp>
      <p:sp>
        <p:nvSpPr>
          <p:cNvPr id="10243"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41410792-5229-466D-A02F-0D053BF45A92}" type="slidenum">
              <a:rPr lang="de-DE"/>
              <a:pPr>
                <a:defRPr/>
              </a:pPr>
              <a:t>4</a:t>
            </a:fld>
            <a:endParaRPr lang="de-DE"/>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Einzelbeiträge im Bereich AV-Materialien</a:t>
            </a:r>
          </a:p>
        </p:txBody>
      </p:sp>
      <p:sp>
        <p:nvSpPr>
          <p:cNvPr id="4813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hierunter fallen z.B.:</a:t>
            </a:r>
          </a:p>
          <a:p>
            <a:pPr marL="0" indent="0" eaLnBrk="1" hangingPunct="1"/>
            <a:endParaRPr lang="de-DE" smtClean="0"/>
          </a:p>
          <a:p>
            <a:pPr lvl="1" eaLnBrk="1" hangingPunct="1"/>
            <a:r>
              <a:rPr lang="de-DE" smtClean="0"/>
              <a:t>Tracks / Beiträge auf einer CD</a:t>
            </a:r>
          </a:p>
          <a:p>
            <a:pPr lvl="1" eaLnBrk="1" hangingPunct="1"/>
            <a:r>
              <a:rPr lang="de-DE" smtClean="0"/>
              <a:t>Beiträge auf einer DVD</a:t>
            </a:r>
          </a:p>
          <a:p>
            <a:pPr marL="0" indent="0" eaLnBrk="1" hangingPunct="1">
              <a:buFont typeface="Arial" charset="0"/>
              <a:buNone/>
            </a:pPr>
            <a:endParaRPr lang="de-DE" smtClean="0"/>
          </a:p>
          <a:p>
            <a:pPr marL="0" indent="0" eaLnBrk="1" hangingPunct="1"/>
            <a:r>
              <a:rPr lang="de-DE" smtClean="0"/>
              <a:t>Alle für Zusammenstellungen relevanten Aspekte wurden in den Beispielen für gedruckte Materialien veranschaulicht und gelten auch für den AV-Bereich</a:t>
            </a:r>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buFont typeface="Arial" charset="0"/>
              <a:buNone/>
            </a:pPr>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AB4DB78-6EBE-4098-8F02-A5496FBEE7E0}" type="slidenum">
              <a:rPr lang="de-DE" sz="1200">
                <a:solidFill>
                  <a:schemeClr val="tx1">
                    <a:tint val="75000"/>
                  </a:schemeClr>
                </a:solidFill>
                <a:latin typeface="+mn-lt"/>
                <a:cs typeface="+mn-cs"/>
              </a:rPr>
              <a:pPr algn="r" fontAlgn="auto">
                <a:spcBef>
                  <a:spcPts val="0"/>
                </a:spcBef>
                <a:spcAft>
                  <a:spcPts val="0"/>
                </a:spcAft>
                <a:defRPr/>
              </a:pPr>
              <a:t>40</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40</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Teils auf einer DVD</a:t>
            </a:r>
          </a:p>
        </p:txBody>
      </p:sp>
      <p:sp>
        <p:nvSpPr>
          <p:cNvPr id="4915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vier Folien veranschaulichen die analytische Beschreibung des 2. Teils auf einer DVD</a:t>
            </a:r>
          </a:p>
          <a:p>
            <a:pPr marL="0" indent="0" eaLnBrk="1" hangingPunct="1">
              <a:buFont typeface="Arial" charset="0"/>
              <a:buNone/>
            </a:pPr>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389DA85-185C-475D-ABF0-F7708956B86D}" type="slidenum">
              <a:rPr lang="de-DE" sz="1200">
                <a:solidFill>
                  <a:schemeClr val="tx1">
                    <a:tint val="75000"/>
                  </a:schemeClr>
                </a:solidFill>
                <a:latin typeface="+mn-lt"/>
                <a:cs typeface="+mn-cs"/>
              </a:rPr>
              <a:pPr algn="r" fontAlgn="auto">
                <a:spcBef>
                  <a:spcPts val="0"/>
                </a:spcBef>
                <a:spcAft>
                  <a:spcPts val="0"/>
                </a:spcAft>
                <a:defRPr/>
              </a:pPr>
              <a:t>41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41</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2D3061B-A878-443D-98B9-ABDC69251578}" type="slidenum">
              <a:rPr lang="de-DE" sz="1200">
                <a:solidFill>
                  <a:schemeClr val="tx1">
                    <a:tint val="75000"/>
                  </a:schemeClr>
                </a:solidFill>
                <a:latin typeface="+mn-lt"/>
                <a:cs typeface="+mn-cs"/>
              </a:rPr>
              <a:pPr algn="r" fontAlgn="auto">
                <a:spcBef>
                  <a:spcPts val="0"/>
                </a:spcBef>
                <a:spcAft>
                  <a:spcPts val="0"/>
                </a:spcAft>
                <a:defRPr/>
              </a:pPr>
              <a:t>42</a:t>
            </a:fld>
            <a:endParaRPr lang="de-DE" sz="1200">
              <a:solidFill>
                <a:schemeClr val="tx1">
                  <a:tint val="75000"/>
                </a:schemeClr>
              </a:solidFill>
              <a:latin typeface="+mn-lt"/>
              <a:cs typeface="+mn-cs"/>
            </a:endParaRPr>
          </a:p>
        </p:txBody>
      </p:sp>
      <p:graphicFrame>
        <p:nvGraphicFramePr>
          <p:cNvPr id="50256" name="Group 80"/>
          <p:cNvGraphicFramePr>
            <a:graphicFrameLocks noGrp="1"/>
          </p:cNvGraphicFramePr>
          <p:nvPr>
            <p:extLst>
              <p:ext uri="{D42A27DB-BD31-4B8C-83A1-F6EECF244321}">
                <p14:modId xmlns:p14="http://schemas.microsoft.com/office/powerpoint/2010/main" val="3752696562"/>
              </p:ext>
            </p:extLst>
          </p:nvPr>
        </p:nvGraphicFramePr>
        <p:xfrm>
          <a:off x="3059113" y="404813"/>
          <a:ext cx="5903912" cy="6365876"/>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Mein lieber Robinson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Verantwortlich-</a:t>
                      </a:r>
                      <a:r>
                        <a:rPr kumimoji="0" lang="de-DE" sz="1600" b="1" i="0" u="none" strike="noStrike" cap="none" normalizeH="0" baseline="0" dirty="0" err="1" smtClean="0">
                          <a:ln>
                            <a:noFill/>
                          </a:ln>
                          <a:solidFill>
                            <a:srgbClr val="000000"/>
                          </a:solidFill>
                          <a:effectLst/>
                          <a:latin typeface="Verdana" pitchFamily="34" charset="0"/>
                          <a:cs typeface="Arial" charset="0"/>
                        </a:rPr>
                        <a:t>keitsangabe</a:t>
                      </a:r>
                      <a:endParaRPr kumimoji="0" lang="de-DE" sz="16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3">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Regie: Roland Gräf</a:t>
                      </a:r>
                      <a:r>
                        <a:rPr kumimoji="0" lang="de-DE" sz="1600" b="0" i="0" u="none" strike="noStrike" cap="none" normalizeH="0" baseline="0" dirty="0" smtClean="0">
                          <a:ln>
                            <a:noFill/>
                          </a:ln>
                          <a:solidFill>
                            <a:srgbClr val="FF0000"/>
                          </a:solidFill>
                          <a:effectLst/>
                          <a:latin typeface="Verdana" pitchFamily="34" charset="0"/>
                          <a:cs typeface="Arial" charset="0"/>
                        </a:rPr>
                        <a:t>_;_</a:t>
                      </a:r>
                      <a:endParaRPr kumimoji="0" lang="de-DE" sz="1600" b="0" i="0" u="none" strike="noStrike" cap="none" normalizeH="0" baseline="0" dirty="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Drehbuch: Roland Gräf, Klaus Poche</a:t>
                      </a:r>
                      <a:r>
                        <a:rPr kumimoji="0" lang="de-DE" sz="1600" b="0" i="0" u="none" strike="noStrike" cap="none" normalizeH="0" baseline="0" dirty="0" smtClean="0">
                          <a:ln>
                            <a:noFill/>
                          </a:ln>
                          <a:solidFill>
                            <a:srgbClr val="FF0000"/>
                          </a:solidFill>
                          <a:effectLst/>
                          <a:latin typeface="Verdana" pitchFamily="34" charset="0"/>
                          <a:cs typeface="Arial" charset="0"/>
                        </a:rPr>
                        <a:t>_;_</a:t>
                      </a:r>
                      <a:endParaRPr kumimoji="0" lang="de-DE" sz="1600" b="0" i="0" u="none" strike="noStrike" cap="none" normalizeH="0" baseline="0" dirty="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Darsteller: Jan </a:t>
                      </a:r>
                      <a:r>
                        <a:rPr kumimoji="0" lang="de-DE" sz="1600" b="0" i="0" u="none" strike="noStrike" cap="none" normalizeH="0" baseline="0" dirty="0" err="1" smtClean="0">
                          <a:ln>
                            <a:noFill/>
                          </a:ln>
                          <a:solidFill>
                            <a:srgbClr val="000000"/>
                          </a:solidFill>
                          <a:effectLst/>
                          <a:latin typeface="Verdana" pitchFamily="34" charset="0"/>
                          <a:cs typeface="Arial" charset="0"/>
                        </a:rPr>
                        <a:t>Bereska</a:t>
                      </a:r>
                      <a:r>
                        <a:rPr kumimoji="0" lang="de-DE" sz="1600" b="0" i="0" u="none" strike="noStrike" cap="none" normalizeH="0" baseline="0" dirty="0" smtClean="0">
                          <a:ln>
                            <a:noFill/>
                          </a:ln>
                          <a:solidFill>
                            <a:srgbClr val="000000"/>
                          </a:solidFill>
                          <a:effectLst/>
                          <a:latin typeface="Verdana" pitchFamily="34" charset="0"/>
                          <a:cs typeface="Arial" charset="0"/>
                        </a:rPr>
                        <a:t>, Gabriele Simon, Alfred Müller [und andere]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Verantwortlich-</a:t>
                      </a:r>
                      <a:r>
                        <a:rPr kumimoji="0" lang="de-DE" sz="1600" b="0" i="0" u="none" strike="noStrike" cap="none" normalizeH="0" baseline="0" dirty="0" err="1" smtClean="0">
                          <a:ln>
                            <a:noFill/>
                          </a:ln>
                          <a:solidFill>
                            <a:srgbClr val="000000"/>
                          </a:solidFill>
                          <a:effectLst/>
                          <a:latin typeface="Verdana" pitchFamily="34" charset="0"/>
                          <a:cs typeface="Arial" charset="0"/>
                        </a:rPr>
                        <a:t>keitsangabe</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Verantwortlich-</a:t>
                      </a:r>
                      <a:r>
                        <a:rPr kumimoji="0" lang="de-DE" sz="1600" b="0" i="0" u="none" strike="noStrike" cap="none" normalizeH="0" baseline="0" dirty="0" err="1" smtClean="0">
                          <a:ln>
                            <a:noFill/>
                          </a:ln>
                          <a:solidFill>
                            <a:srgbClr val="000000"/>
                          </a:solidFill>
                          <a:effectLst/>
                          <a:latin typeface="Verdana" pitchFamily="34" charset="0"/>
                          <a:cs typeface="Arial" charset="0"/>
                        </a:rPr>
                        <a:t>keitsangabe</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smtClean="0">
                          <a:ln>
                            <a:noFill/>
                          </a:ln>
                          <a:solidFill>
                            <a:srgbClr val="000000"/>
                          </a:solidFill>
                          <a:effectLst/>
                          <a:latin typeface="Verdana" pitchFamily="34" charset="0"/>
                          <a:cs typeface="Arial" charset="0"/>
                        </a:rPr>
                        <a:t>2013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effectLst/>
                          <a:latin typeface="Verdana"/>
                          <a:ea typeface="SimSun"/>
                          <a:cs typeface="Times New Roman"/>
                        </a:rPr>
                        <a:t>a </a:t>
                      </a:r>
                      <a:r>
                        <a:rPr lang="de-DE" sz="1600" i="1" dirty="0" smtClean="0">
                          <a:effectLst/>
                          <a:latin typeface="Cambria"/>
                          <a:ea typeface="SimSun"/>
                          <a:cs typeface="Times New Roman"/>
                        </a:rPr>
                        <a:t>(Einzelne Einheit </a:t>
                      </a:r>
                      <a:r>
                        <a:rPr lang="de-DE" sz="1600" i="1" dirty="0" smtClean="0">
                          <a:effectLst/>
                          <a:latin typeface="Cambria"/>
                          <a:ea typeface="SimSun"/>
                          <a:cs typeface="Times New Roman"/>
                          <a:sym typeface="Wingdings"/>
                        </a:rPr>
                        <a:t></a:t>
                      </a:r>
                      <a:r>
                        <a:rPr lang="de-DE" sz="1600" i="1" dirty="0" smtClean="0">
                          <a:effectLst/>
                          <a:latin typeface="Cambria"/>
                          <a:ea typeface="SimSun"/>
                          <a:cs typeface="Times New Roman"/>
                        </a:rPr>
                        <a:t> unselbstständig erschienenes Werk)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Arial"/>
                        </a:rPr>
                        <a:t>$b</a:t>
                      </a:r>
                      <a:r>
                        <a:rPr lang="de-DE" sz="1600" dirty="0" smtClean="0">
                          <a:solidFill>
                            <a:srgbClr val="000000"/>
                          </a:solidFill>
                          <a:effectLst/>
                          <a:latin typeface="Verdana"/>
                          <a:ea typeface="SimSun"/>
                          <a:cs typeface="Arial"/>
                        </a:rPr>
                        <a:t> v </a:t>
                      </a:r>
                      <a:r>
                        <a:rPr lang="de-DE" sz="1600" i="1" dirty="0" smtClean="0">
                          <a:solidFill>
                            <a:srgbClr val="000000"/>
                          </a:solidFill>
                          <a:effectLst/>
                          <a:latin typeface="Cambria"/>
                          <a:ea typeface="SimSun"/>
                          <a:cs typeface="Arial"/>
                        </a:rPr>
                        <a:t>(</a:t>
                      </a:r>
                      <a:r>
                        <a:rPr lang="de-DE" sz="1600" i="1" dirty="0" err="1" smtClean="0">
                          <a:solidFill>
                            <a:srgbClr val="000000"/>
                          </a:solidFill>
                          <a:effectLst/>
                          <a:latin typeface="Cambria"/>
                          <a:ea typeface="SimSun"/>
                          <a:cs typeface="Arial"/>
                        </a:rPr>
                        <a:t>video</a:t>
                      </a:r>
                      <a:r>
                        <a:rPr lang="de-DE" sz="1600" i="1" dirty="0" smtClean="0">
                          <a:solidFill>
                            <a:srgbClr val="000000"/>
                          </a:solidFill>
                          <a:effectLst/>
                          <a:latin typeface="Cambria"/>
                          <a:ea typeface="SimSun"/>
                          <a:cs typeface="Arial"/>
                        </a:rPr>
                        <a:t>)</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Arial"/>
                        </a:rPr>
                        <a:t>$b</a:t>
                      </a:r>
                      <a:r>
                        <a:rPr lang="de-DE" sz="1600" dirty="0" smtClean="0">
                          <a:solidFill>
                            <a:srgbClr val="000000"/>
                          </a:solidFill>
                          <a:effectLst/>
                          <a:latin typeface="Verdana"/>
                          <a:ea typeface="SimSun"/>
                          <a:cs typeface="Arial"/>
                        </a:rPr>
                        <a:t> </a:t>
                      </a:r>
                      <a:r>
                        <a:rPr lang="de-DE" sz="1600" dirty="0" err="1" smtClean="0">
                          <a:solidFill>
                            <a:srgbClr val="000000"/>
                          </a:solidFill>
                          <a:effectLst/>
                          <a:latin typeface="Verdana"/>
                          <a:ea typeface="SimSun"/>
                          <a:cs typeface="Arial"/>
                        </a:rPr>
                        <a:t>vd</a:t>
                      </a:r>
                      <a:r>
                        <a:rPr lang="de-DE" sz="1600" dirty="0" smtClean="0">
                          <a:solidFill>
                            <a:srgbClr val="000000"/>
                          </a:solidFill>
                          <a:effectLst/>
                          <a:latin typeface="Verdana"/>
                          <a:ea typeface="SimSun"/>
                          <a:cs typeface="Arial"/>
                        </a:rPr>
                        <a:t> </a:t>
                      </a:r>
                      <a:r>
                        <a:rPr lang="de-DE" sz="1600" i="1" dirty="0" smtClean="0">
                          <a:solidFill>
                            <a:srgbClr val="000000"/>
                          </a:solidFill>
                          <a:effectLst/>
                          <a:latin typeface="Cambria"/>
                          <a:ea typeface="SimSun"/>
                          <a:cs typeface="Arial"/>
                        </a:rPr>
                        <a:t>(Videodisk)</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Mein 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0221" name="Titel 1"/>
          <p:cNvSpPr>
            <a:spLocks noGrp="1"/>
          </p:cNvSpPr>
          <p:nvPr>
            <p:ph type="title" idx="4294967295"/>
          </p:nvPr>
        </p:nvSpPr>
        <p:spPr>
          <a:xfrm>
            <a:off x="285750" y="0"/>
            <a:ext cx="8858250" cy="508000"/>
          </a:xfrm>
        </p:spPr>
        <p:txBody>
          <a:bodyPr/>
          <a:lstStyle/>
          <a:p>
            <a:pPr eaLnBrk="1" hangingPunct="1"/>
            <a:r>
              <a:rPr lang="de-DE" sz="2800" smtClean="0">
                <a:solidFill>
                  <a:srgbClr val="376092"/>
                </a:solidFill>
              </a:rPr>
              <a:t>Analytische Beschreibung des 2. Teils einer DVD</a:t>
            </a:r>
          </a:p>
        </p:txBody>
      </p:sp>
      <p:sp>
        <p:nvSpPr>
          <p:cNvPr id="5022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pic>
        <p:nvPicPr>
          <p:cNvPr id="50223" name="Picture 58"/>
          <p:cNvPicPr>
            <a:picLocks noChangeAspect="1" noChangeArrowheads="1"/>
          </p:cNvPicPr>
          <p:nvPr/>
        </p:nvPicPr>
        <p:blipFill>
          <a:blip r:embed="rId2"/>
          <a:srcRect/>
          <a:stretch>
            <a:fillRect/>
          </a:stretch>
        </p:blipFill>
        <p:spPr bwMode="auto">
          <a:xfrm>
            <a:off x="107950" y="1916113"/>
            <a:ext cx="2781300" cy="3817937"/>
          </a:xfrm>
          <a:prstGeom prst="rect">
            <a:avLst/>
          </a:prstGeom>
          <a:noFill/>
          <a:ln w="9525">
            <a:solidFill>
              <a:schemeClr val="tx1"/>
            </a:solidFill>
            <a:miter lim="800000"/>
            <a:headEnd/>
            <a:tailEnd/>
          </a:ln>
        </p:spPr>
      </p:pic>
      <p:sp>
        <p:nvSpPr>
          <p:cNvPr id="50224" name="Textfeld 7"/>
          <p:cNvSpPr txBox="1">
            <a:spLocks noChangeArrowheads="1"/>
          </p:cNvSpPr>
          <p:nvPr/>
        </p:nvSpPr>
        <p:spPr bwMode="auto">
          <a:xfrm>
            <a:off x="179388" y="2492375"/>
            <a:ext cx="26638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42</a:t>
            </a:fld>
            <a:endParaRPr lang="de-DE"/>
          </a:p>
        </p:txBody>
      </p:sp>
      <p:sp>
        <p:nvSpPr>
          <p:cNvPr id="2" name="Fußzeilenplatzhalter 1"/>
          <p:cNvSpPr>
            <a:spLocks noGrp="1"/>
          </p:cNvSpPr>
          <p:nvPr>
            <p:ph type="ftr" sz="quarter" idx="14"/>
          </p:nvPr>
        </p:nvSpPr>
        <p:spPr/>
        <p:txBody>
          <a:bodyPr/>
          <a:lstStyle/>
          <a:p>
            <a:pPr>
              <a:defRPr/>
            </a:pPr>
            <a:r>
              <a:rPr lang="de-DE" smtClean="0"/>
              <a:t>AG RDA Schulungsunterlagen – Modul 5A.02.02: Zusammenstellungen - analytische und hierarchische  Beschreibung | Aleph | Stand: 24.08.2015 | CC BY-NC-SA</a:t>
            </a:r>
            <a:endParaRPr lang="de-DE"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97287E8-1763-45BE-9A5B-6704A788D2AC}" type="slidenum">
              <a:rPr lang="de-DE" sz="1200">
                <a:solidFill>
                  <a:schemeClr val="tx1">
                    <a:tint val="75000"/>
                  </a:schemeClr>
                </a:solidFill>
                <a:latin typeface="+mn-lt"/>
                <a:cs typeface="+mn-cs"/>
              </a:rPr>
              <a:pPr algn="r" fontAlgn="auto">
                <a:spcBef>
                  <a:spcPts val="0"/>
                </a:spcBef>
                <a:spcAft>
                  <a:spcPts val="0"/>
                </a:spcAft>
                <a:defRPr/>
              </a:pPr>
              <a:t>43</a:t>
            </a:fld>
            <a:endParaRPr lang="de-DE" sz="1200">
              <a:solidFill>
                <a:schemeClr val="tx1">
                  <a:tint val="75000"/>
                </a:schemeClr>
              </a:solidFill>
              <a:latin typeface="+mn-lt"/>
              <a:cs typeface="+mn-cs"/>
            </a:endParaRPr>
          </a:p>
        </p:txBody>
      </p:sp>
      <p:graphicFrame>
        <p:nvGraphicFramePr>
          <p:cNvPr id="51253" name="Group 53"/>
          <p:cNvGraphicFramePr>
            <a:graphicFrameLocks noGrp="1"/>
          </p:cNvGraphicFramePr>
          <p:nvPr>
            <p:extLst>
              <p:ext uri="{D42A27DB-BD31-4B8C-83A1-F6EECF244321}">
                <p14:modId xmlns:p14="http://schemas.microsoft.com/office/powerpoint/2010/main" val="144393793"/>
              </p:ext>
            </p:extLst>
          </p:nvPr>
        </p:nvGraphicFramePr>
        <p:xfrm>
          <a:off x="3059113" y="404813"/>
          <a:ext cx="5903912" cy="6237288"/>
        </p:xfrm>
        <a:graphic>
          <a:graphicData uri="http://schemas.openxmlformats.org/drawingml/2006/table">
            <a:tbl>
              <a:tblPr/>
              <a:tblGrid>
                <a:gridCol w="852923"/>
                <a:gridCol w="731972"/>
                <a:gridCol w="2016224"/>
                <a:gridCol w="2302793"/>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5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5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5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5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5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500" b="1" i="0" u="none" strike="noStrike" cap="none" normalizeH="0" baseline="0" dirty="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5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500" dirty="0" smtClean="0">
                          <a:solidFill>
                            <a:srgbClr val="FF0000"/>
                          </a:solidFill>
                          <a:effectLst/>
                          <a:latin typeface="Verdana"/>
                          <a:ea typeface="SimSun"/>
                          <a:cs typeface="Times New Roman"/>
                        </a:rPr>
                        <a:t>$b</a:t>
                      </a:r>
                      <a:r>
                        <a:rPr lang="de-DE" sz="1500" dirty="0" smtClean="0">
                          <a:effectLst/>
                          <a:latin typeface="Verdana"/>
                          <a:ea typeface="SimSun"/>
                          <a:cs typeface="Times New Roman"/>
                        </a:rPr>
                        <a:t> </a:t>
                      </a:r>
                      <a:r>
                        <a:rPr lang="de-DE" sz="1500" dirty="0" err="1" smtClean="0">
                          <a:effectLst/>
                          <a:latin typeface="Verdana"/>
                          <a:ea typeface="SimSun"/>
                          <a:cs typeface="Times New Roman"/>
                        </a:rPr>
                        <a:t>tdi</a:t>
                      </a:r>
                      <a:r>
                        <a:rPr lang="de-DE" sz="1500" dirty="0" smtClean="0">
                          <a:effectLst/>
                          <a:latin typeface="Verdana"/>
                          <a:ea typeface="SimSun"/>
                          <a:cs typeface="Times New Roman"/>
                        </a:rPr>
                        <a:t> </a:t>
                      </a:r>
                      <a:r>
                        <a:rPr lang="de-DE" sz="1500" i="1" dirty="0" smtClean="0">
                          <a:effectLst/>
                          <a:latin typeface="Cambria"/>
                          <a:ea typeface="SimSun"/>
                          <a:cs typeface="Times New Roman"/>
                        </a:rPr>
                        <a:t>(zweidimensionales bewegtes Bild)</a:t>
                      </a:r>
                      <a:r>
                        <a:rPr lang="de-DE" sz="1500" dirty="0" smtClean="0">
                          <a:effectLst/>
                          <a:latin typeface="Verdana"/>
                          <a:ea typeface="SimSun"/>
                          <a:cs typeface="Times New Roman"/>
                        </a:rPr>
                        <a:t> </a:t>
                      </a:r>
                      <a:endPar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6352">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1" i="0" u="none" strike="noStrike" cap="none" normalizeH="0" baseline="0" dirty="0" smtClean="0">
                          <a:ln>
                            <a:noFill/>
                          </a:ln>
                          <a:solidFill>
                            <a:srgbClr val="000000"/>
                          </a:solidFill>
                          <a:effectLst/>
                          <a:latin typeface="Verdana" pitchFamily="34" charset="0"/>
                          <a:ea typeface="宋体" pitchFamily="2" charset="-122"/>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1" i="0" u="none" strike="noStrike" cap="none" normalizeH="0" baseline="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500" b="1" i="0" u="none" strike="noStrike" cap="none" normalizeH="0" baseline="0" smtClean="0">
                          <a:ln>
                            <a:noFill/>
                          </a:ln>
                          <a:solidFill>
                            <a:srgbClr val="000000"/>
                          </a:solidFill>
                          <a:effectLst/>
                          <a:latin typeface="Verdana" pitchFamily="34" charset="0"/>
                          <a:cs typeface="Arial" charset="0"/>
                        </a:rPr>
                        <a:t>Sprache der Expression</a:t>
                      </a:r>
                      <a:endParaRPr kumimoji="0" lang="de-DE" sz="15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500" dirty="0" smtClean="0">
                          <a:solidFill>
                            <a:srgbClr val="FF0000"/>
                          </a:solidFill>
                          <a:effectLst/>
                          <a:latin typeface="Verdana"/>
                          <a:ea typeface="SimSun"/>
                          <a:cs typeface="Times New Roman"/>
                        </a:rPr>
                        <a:t>$a</a:t>
                      </a:r>
                      <a:r>
                        <a:rPr lang="de-DE" sz="1500" dirty="0" smtClean="0">
                          <a:effectLst/>
                          <a:latin typeface="Verdana"/>
                          <a:ea typeface="SimSun"/>
                          <a:cs typeface="Times New Roman"/>
                        </a:rPr>
                        <a:t> </a:t>
                      </a:r>
                      <a:r>
                        <a:rPr lang="de-DE" sz="1500" dirty="0" err="1" smtClean="0">
                          <a:effectLst/>
                          <a:latin typeface="Verdana"/>
                          <a:ea typeface="SimSun"/>
                          <a:cs typeface="Times New Roman"/>
                        </a:rPr>
                        <a:t>ger</a:t>
                      </a:r>
                      <a:endParaRPr kumimoji="0" lang="de-DE" sz="15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rPr>
                        <a:t>518b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smtClean="0">
                          <a:ln>
                            <a:noFill/>
                          </a:ln>
                          <a:solidFill>
                            <a:srgbClr val="000000"/>
                          </a:solidFill>
                          <a:effectLst/>
                          <a:latin typeface="Verdana" pitchFamily="34" charset="0"/>
                          <a:ea typeface="宋体" pitchFamily="2" charset="-122"/>
                          <a:cs typeface="Arial" charset="0"/>
                        </a:rPr>
                        <a:t>7.11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rPr>
                        <a:t>Erfassungsort und Erfassungsdatum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500" dirty="0" smtClean="0">
                          <a:solidFill>
                            <a:srgbClr val="FF0000"/>
                          </a:solidFill>
                          <a:effectLst/>
                          <a:latin typeface="Verdana"/>
                          <a:ea typeface="SimSun"/>
                          <a:cs typeface="Times New Roman"/>
                        </a:rPr>
                        <a:t>$a</a:t>
                      </a:r>
                      <a:r>
                        <a:rPr lang="de-DE" sz="1500" dirty="0" smtClean="0">
                          <a:effectLst/>
                          <a:latin typeface="Verdana"/>
                          <a:ea typeface="SimSun"/>
                          <a:cs typeface="Times New Roman"/>
                        </a:rPr>
                        <a:t> DEFA-Studio für Spielfilme 1990</a:t>
                      </a:r>
                      <a:endPar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19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rPr>
                        <a:t>in 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smtClean="0">
                          <a:ln>
                            <a:noFill/>
                          </a:ln>
                          <a:solidFill>
                            <a:srgbClr val="000000"/>
                          </a:solidFill>
                          <a:effectLst/>
                          <a:latin typeface="Verdana" pitchFamily="34" charset="0"/>
                          <a:ea typeface="宋体" pitchFamily="2" charset="-122"/>
                          <a:cs typeface="Arial" charset="0"/>
                        </a:rPr>
                        <a:t>7.17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smtClean="0">
                          <a:ln>
                            <a:noFill/>
                          </a:ln>
                          <a:solidFill>
                            <a:srgbClr val="000000"/>
                          </a:solidFill>
                          <a:effectLst/>
                          <a:latin typeface="Verdana" pitchFamily="34" charset="0"/>
                          <a:ea typeface="宋体" pitchFamily="2" charset="-122"/>
                          <a:cs typeface="Arial" charset="0"/>
                        </a:rPr>
                        <a:t>Farbinhalt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500" dirty="0">
                          <a:solidFill>
                            <a:srgbClr val="808080"/>
                          </a:solidFill>
                          <a:effectLst/>
                          <a:latin typeface="Verdana"/>
                          <a:ea typeface="SimSun"/>
                        </a:rPr>
                        <a:t>$a 1 DVD-Video_(78 min)</a:t>
                      </a:r>
                      <a:r>
                        <a:rPr lang="de-DE" sz="1500" dirty="0">
                          <a:solidFill>
                            <a:srgbClr val="FF0000"/>
                          </a:solidFill>
                          <a:effectLst/>
                          <a:latin typeface="Verdana"/>
                          <a:ea typeface="SimSun"/>
                        </a:rPr>
                        <a:t>:_</a:t>
                      </a:r>
                      <a:r>
                        <a:rPr lang="de-DE" sz="1500" dirty="0">
                          <a:solidFill>
                            <a:srgbClr val="000000"/>
                          </a:solidFill>
                          <a:effectLst/>
                          <a:latin typeface="Verdana"/>
                          <a:ea typeface="SimSun"/>
                          <a:cs typeface="Arial"/>
                        </a:rPr>
                        <a:t>farbig und schwarz-weiß</a:t>
                      </a:r>
                      <a:endParaRPr lang="de-AT" sz="15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84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rPr>
                        <a:t>in 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smtClean="0">
                          <a:ln>
                            <a:noFill/>
                          </a:ln>
                          <a:solidFill>
                            <a:srgbClr val="000000"/>
                          </a:solidFill>
                          <a:effectLst/>
                          <a:latin typeface="Verdana" pitchFamily="34" charset="0"/>
                          <a:ea typeface="宋体" pitchFamily="2" charset="-122"/>
                          <a:cs typeface="Arial" charset="0"/>
                        </a:rPr>
                        <a:t>7.22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smtClean="0">
                          <a:ln>
                            <a:noFill/>
                          </a:ln>
                          <a:solidFill>
                            <a:srgbClr val="000000"/>
                          </a:solidFill>
                          <a:effectLst/>
                          <a:latin typeface="Verdana" pitchFamily="34" charset="0"/>
                          <a:ea typeface="宋体" pitchFamily="2" charset="-122"/>
                          <a:cs typeface="Arial" charset="0"/>
                        </a:rPr>
                        <a:t>Dauer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500" dirty="0" smtClean="0">
                          <a:solidFill>
                            <a:srgbClr val="808080"/>
                          </a:solidFill>
                          <a:effectLst/>
                          <a:latin typeface="Verdana"/>
                          <a:ea typeface="SimSun"/>
                          <a:cs typeface="Times New Roman"/>
                        </a:rPr>
                        <a:t>$a</a:t>
                      </a:r>
                      <a:r>
                        <a:rPr lang="de-DE" sz="1500" dirty="0" smtClean="0">
                          <a:solidFill>
                            <a:srgbClr val="808080"/>
                          </a:solidFill>
                          <a:effectLst/>
                          <a:latin typeface="Verdana"/>
                          <a:ea typeface="SimSun"/>
                          <a:cs typeface="Arial"/>
                        </a:rPr>
                        <a:t> </a:t>
                      </a:r>
                      <a:r>
                        <a:rPr lang="de-DE" sz="1500" dirty="0" smtClean="0">
                          <a:solidFill>
                            <a:srgbClr val="808080"/>
                          </a:solidFill>
                          <a:effectLst/>
                          <a:latin typeface="Verdana"/>
                          <a:ea typeface="SimSun"/>
                          <a:cs typeface="Times New Roman"/>
                        </a:rPr>
                        <a:t>1 DVD-Video</a:t>
                      </a:r>
                      <a:r>
                        <a:rPr lang="de-DE" sz="1500" dirty="0" smtClean="0">
                          <a:solidFill>
                            <a:srgbClr val="FF0000"/>
                          </a:solidFill>
                          <a:effectLst/>
                          <a:latin typeface="Verdana"/>
                          <a:ea typeface="SimSun"/>
                          <a:cs typeface="Times New Roman"/>
                        </a:rPr>
                        <a:t>_(</a:t>
                      </a:r>
                      <a:r>
                        <a:rPr lang="de-DE" sz="1500" dirty="0" smtClean="0">
                          <a:solidFill>
                            <a:srgbClr val="000000"/>
                          </a:solidFill>
                          <a:effectLst/>
                          <a:latin typeface="Verdana"/>
                          <a:ea typeface="SimSun"/>
                          <a:cs typeface="Arial"/>
                        </a:rPr>
                        <a:t>78 min</a:t>
                      </a:r>
                      <a:r>
                        <a:rPr lang="de-DE" sz="1500" dirty="0" smtClean="0">
                          <a:solidFill>
                            <a:srgbClr val="FF0000"/>
                          </a:solidFill>
                          <a:effectLst/>
                          <a:latin typeface="Verdana"/>
                          <a:ea typeface="SimSun"/>
                          <a:cs typeface="Arial"/>
                        </a:rPr>
                        <a:t>)</a:t>
                      </a:r>
                      <a:r>
                        <a:rPr lang="de-DE" sz="1500" dirty="0" smtClean="0">
                          <a:solidFill>
                            <a:srgbClr val="808080"/>
                          </a:solidFill>
                          <a:effectLst/>
                          <a:latin typeface="Verdana"/>
                          <a:ea typeface="SimSun"/>
                          <a:cs typeface="Times New Roman"/>
                        </a:rPr>
                        <a:t>:_</a:t>
                      </a:r>
                      <a:r>
                        <a:rPr lang="de-DE" sz="1500" dirty="0" smtClean="0">
                          <a:solidFill>
                            <a:srgbClr val="808080"/>
                          </a:solidFill>
                          <a:effectLst/>
                          <a:latin typeface="Verdana"/>
                          <a:ea typeface="SimSun"/>
                          <a:cs typeface="Arial"/>
                        </a:rPr>
                        <a:t>farbig und schwarz-weiß</a:t>
                      </a:r>
                      <a:endPar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1"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1" i="0" u="none" strike="noStrike" cap="none" normalizeH="0" baseline="0" smtClean="0">
                          <a:ln>
                            <a:noFill/>
                          </a:ln>
                          <a:solidFill>
                            <a:srgbClr val="000000"/>
                          </a:solidFill>
                          <a:effectLst/>
                          <a:latin typeface="Verdana" pitchFamily="34" charset="0"/>
                          <a:ea typeface="宋体" pitchFamily="2" charset="-122"/>
                          <a:cs typeface="Arial" charset="0"/>
                        </a:rPr>
                        <a:t>17.8</a:t>
                      </a:r>
                      <a:r>
                        <a:rPr kumimoji="0" lang="de-DE" sz="15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1" i="0" u="none" strike="noStrike" cap="none" normalizeH="0" baseline="0" dirty="0" smtClean="0">
                          <a:ln>
                            <a:noFill/>
                          </a:ln>
                          <a:solidFill>
                            <a:srgbClr val="000000"/>
                          </a:solidFill>
                          <a:effectLst/>
                          <a:latin typeface="Verdana" pitchFamily="34" charset="0"/>
                          <a:ea typeface="宋体" pitchFamily="2" charset="-122"/>
                          <a:cs typeface="Arial" charset="0"/>
                        </a:rPr>
                        <a:t>In der M. verkörpertes Werk</a:t>
                      </a:r>
                      <a:r>
                        <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Mein 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675">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rPr>
                        <a:t>100b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rPr>
                        <a:t>19.3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500" b="0" i="0" u="none" strike="noStrike" cap="none" normalizeH="0" baseline="0" dirty="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 </a:t>
                      </a:r>
                      <a:endParaRPr kumimoji="0" lang="de-DE" sz="1500" b="0" i="0" u="none" strike="noStrike" cap="none" normalizeH="0" baseline="0" dirty="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500" dirty="0" smtClean="0">
                          <a:solidFill>
                            <a:srgbClr val="FF0000"/>
                          </a:solidFill>
                          <a:effectLst/>
                          <a:latin typeface="Verdana"/>
                          <a:ea typeface="SimSun"/>
                        </a:rPr>
                        <a:t>$p</a:t>
                      </a:r>
                      <a:r>
                        <a:rPr lang="de-DE" sz="1500" dirty="0" smtClean="0">
                          <a:effectLst/>
                          <a:latin typeface="Verdana"/>
                          <a:ea typeface="SimSun"/>
                          <a:cs typeface="Arial"/>
                        </a:rPr>
                        <a:t> </a:t>
                      </a:r>
                      <a:r>
                        <a:rPr lang="de-DE" sz="1500" dirty="0" smtClean="0">
                          <a:solidFill>
                            <a:srgbClr val="000000"/>
                          </a:solidFill>
                          <a:effectLst/>
                          <a:latin typeface="Verdana"/>
                          <a:ea typeface="SimSun"/>
                          <a:cs typeface="Arial"/>
                        </a:rPr>
                        <a:t>Gräf, Roland</a:t>
                      </a:r>
                      <a:endParaRPr lang="de-AT" sz="1500" dirty="0" smtClean="0">
                        <a:effectLst/>
                        <a:latin typeface="Times New Roman"/>
                        <a:ea typeface="SimSun"/>
                      </a:endParaRPr>
                    </a:p>
                    <a:p>
                      <a:pPr>
                        <a:spcAft>
                          <a:spcPts val="0"/>
                        </a:spcAft>
                      </a:pPr>
                      <a:r>
                        <a:rPr lang="de-DE" sz="1500" dirty="0" smtClean="0">
                          <a:solidFill>
                            <a:srgbClr val="FF0000"/>
                          </a:solidFill>
                          <a:effectLst/>
                          <a:latin typeface="Verdana"/>
                          <a:ea typeface="SimSun"/>
                        </a:rPr>
                        <a:t>$d</a:t>
                      </a:r>
                      <a:r>
                        <a:rPr lang="de-DE" sz="1500" dirty="0" smtClean="0">
                          <a:effectLst/>
                          <a:latin typeface="Verdana"/>
                          <a:ea typeface="SimSun"/>
                          <a:cs typeface="Arial"/>
                        </a:rPr>
                        <a:t> </a:t>
                      </a:r>
                      <a:r>
                        <a:rPr lang="de-DE" sz="1500" dirty="0" smtClean="0">
                          <a:solidFill>
                            <a:srgbClr val="000000"/>
                          </a:solidFill>
                          <a:effectLst/>
                          <a:latin typeface="Verdana"/>
                          <a:ea typeface="SimSun"/>
                          <a:cs typeface="Arial"/>
                        </a:rPr>
                        <a:t>1934- </a:t>
                      </a:r>
                      <a:endParaRPr lang="de-AT" sz="1500" dirty="0" smtClean="0">
                        <a:effectLst/>
                        <a:latin typeface="Times New Roman"/>
                        <a:ea typeface="SimSun"/>
                      </a:endParaRPr>
                    </a:p>
                    <a:p>
                      <a:r>
                        <a:rPr lang="de-AT" sz="1500" dirty="0" smtClean="0">
                          <a:solidFill>
                            <a:srgbClr val="FF0000"/>
                          </a:solidFill>
                          <a:effectLst/>
                          <a:latin typeface="Verdana"/>
                          <a:ea typeface="Times New Roman"/>
                          <a:cs typeface="Times New Roman"/>
                        </a:rPr>
                        <a:t>$9 </a:t>
                      </a:r>
                      <a:r>
                        <a:rPr lang="de-AT" sz="1500" i="1" dirty="0" smtClean="0">
                          <a:effectLst/>
                          <a:latin typeface="Verdana"/>
                          <a:ea typeface="Times New Roman"/>
                          <a:cs typeface="Times New Roman"/>
                        </a:rPr>
                        <a:t>GND-IDN</a:t>
                      </a:r>
                      <a:endPar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5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500" dirty="0" smtClean="0">
                          <a:solidFill>
                            <a:srgbClr val="FF0000"/>
                          </a:solidFill>
                          <a:effectLst/>
                          <a:latin typeface="Verdana"/>
                          <a:ea typeface="SimSun"/>
                        </a:rPr>
                        <a:t>$4</a:t>
                      </a:r>
                      <a:r>
                        <a:rPr lang="de-DE" sz="1500" dirty="0" smtClean="0">
                          <a:effectLst/>
                          <a:latin typeface="Verdana"/>
                          <a:ea typeface="SimSun"/>
                        </a:rPr>
                        <a:t> </a:t>
                      </a:r>
                      <a:r>
                        <a:rPr lang="de-DE" sz="1500" dirty="0" err="1" smtClean="0">
                          <a:effectLst/>
                          <a:latin typeface="Verdana"/>
                          <a:ea typeface="SimSun"/>
                        </a:rPr>
                        <a:t>fmd</a:t>
                      </a:r>
                      <a:r>
                        <a:rPr lang="de-DE" sz="1500" dirty="0" smtClean="0">
                          <a:effectLst/>
                          <a:latin typeface="Verdana"/>
                          <a:ea typeface="SimSun"/>
                        </a:rPr>
                        <a:t> </a:t>
                      </a:r>
                      <a:r>
                        <a:rPr lang="de-DE" sz="1500" i="1" dirty="0" smtClean="0">
                          <a:effectLst/>
                          <a:latin typeface="Cambria"/>
                          <a:ea typeface="SimSun"/>
                        </a:rPr>
                        <a:t>(Filmregisseur)</a:t>
                      </a:r>
                      <a:endParaRPr lang="de-AT" sz="1500" dirty="0" smtClean="0">
                        <a:effectLst/>
                        <a:latin typeface="Times New Roman"/>
                        <a:ea typeface="SimSun"/>
                      </a:endParaRPr>
                    </a:p>
                    <a:p>
                      <a:r>
                        <a:rPr lang="de-DE" sz="1500" dirty="0" smtClean="0">
                          <a:solidFill>
                            <a:srgbClr val="FF0000"/>
                          </a:solidFill>
                          <a:effectLst/>
                          <a:latin typeface="Verdana"/>
                          <a:ea typeface="SimSun"/>
                          <a:cs typeface="Times New Roman"/>
                        </a:rPr>
                        <a:t>$4 </a:t>
                      </a:r>
                      <a:r>
                        <a:rPr lang="de-DE" sz="1500" dirty="0" smtClean="0">
                          <a:effectLst/>
                          <a:latin typeface="Verdana"/>
                          <a:ea typeface="SimSun"/>
                          <a:cs typeface="Times New Roman"/>
                        </a:rPr>
                        <a:t>aus </a:t>
                      </a:r>
                      <a:r>
                        <a:rPr lang="de-DE" sz="1500" i="1" dirty="0" smtClean="0">
                          <a:effectLst/>
                          <a:latin typeface="Cambria"/>
                          <a:ea typeface="SimSun"/>
                          <a:cs typeface="Times New Roman"/>
                        </a:rPr>
                        <a:t>(Drehbuchautor)</a:t>
                      </a:r>
                      <a:endParaRPr kumimoji="0" lang="de-DE" sz="15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1241" name="Titel 1"/>
          <p:cNvSpPr>
            <a:spLocks noGrp="1"/>
          </p:cNvSpPr>
          <p:nvPr>
            <p:ph type="title" idx="4294967295"/>
          </p:nvPr>
        </p:nvSpPr>
        <p:spPr>
          <a:xfrm>
            <a:off x="250825" y="188913"/>
            <a:ext cx="8748713" cy="508000"/>
          </a:xfrm>
        </p:spPr>
        <p:txBody>
          <a:bodyPr/>
          <a:lstStyle/>
          <a:p>
            <a:pPr eaLnBrk="1" hangingPunct="1"/>
            <a:r>
              <a:rPr lang="de-DE" sz="2800" dirty="0" smtClean="0">
                <a:solidFill>
                  <a:srgbClr val="376092"/>
                </a:solidFill>
              </a:rPr>
              <a:t>Analytische Beschreibung des 2. Teils einer DVD, Forts.</a:t>
            </a:r>
          </a:p>
        </p:txBody>
      </p:sp>
      <p:pic>
        <p:nvPicPr>
          <p:cNvPr id="51242" name="Picture 39"/>
          <p:cNvPicPr>
            <a:picLocks noChangeAspect="1" noChangeArrowheads="1"/>
          </p:cNvPicPr>
          <p:nvPr/>
        </p:nvPicPr>
        <p:blipFill>
          <a:blip r:embed="rId2"/>
          <a:srcRect/>
          <a:stretch>
            <a:fillRect/>
          </a:stretch>
        </p:blipFill>
        <p:spPr bwMode="auto">
          <a:xfrm>
            <a:off x="0" y="1844675"/>
            <a:ext cx="2727325" cy="3744913"/>
          </a:xfrm>
          <a:prstGeom prst="rect">
            <a:avLst/>
          </a:prstGeom>
          <a:noFill/>
          <a:ln w="9525">
            <a:solidFill>
              <a:schemeClr val="tx1"/>
            </a:solidFill>
            <a:miter lim="800000"/>
            <a:headEnd/>
            <a:tailEnd/>
          </a:ln>
        </p:spPr>
      </p:pic>
      <p:sp>
        <p:nvSpPr>
          <p:cNvPr id="51243" name="Textfeld 7"/>
          <p:cNvSpPr txBox="1">
            <a:spLocks noChangeArrowheads="1"/>
          </p:cNvSpPr>
          <p:nvPr/>
        </p:nvSpPr>
        <p:spPr bwMode="auto">
          <a:xfrm>
            <a:off x="0" y="2420938"/>
            <a:ext cx="2771775" cy="895350"/>
          </a:xfrm>
          <a:prstGeom prst="rect">
            <a:avLst/>
          </a:prstGeom>
          <a:solidFill>
            <a:schemeClr val="bg1"/>
          </a:solidFill>
          <a:ln w="9525">
            <a:solidFill>
              <a:schemeClr val="tx1"/>
            </a:solidFill>
            <a:miter lim="800000"/>
            <a:headEnd/>
            <a:tailEnd/>
          </a:ln>
        </p:spPr>
        <p:txBody>
          <a:bodyPr>
            <a:spAutoFit/>
          </a:bodyPr>
          <a:lstStyle/>
          <a:p>
            <a:r>
              <a:rPr lang="de-DE"/>
              <a:t>2 Filme des Regisseurs Roland Gräf auf DVD</a:t>
            </a:r>
          </a:p>
          <a:p>
            <a:endParaRPr lang="de-DE" sz="1600"/>
          </a:p>
        </p:txBody>
      </p:sp>
      <p:sp>
        <p:nvSpPr>
          <p:cNvPr id="5124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51245" name="Rectangle 46"/>
          <p:cNvSpPr>
            <a:spLocks noChangeArrowheads="1"/>
          </p:cNvSpPr>
          <p:nvPr/>
        </p:nvSpPr>
        <p:spPr bwMode="auto">
          <a:xfrm>
            <a:off x="1403350" y="2492375"/>
            <a:ext cx="184150" cy="366713"/>
          </a:xfrm>
          <a:prstGeom prst="rect">
            <a:avLst/>
          </a:prstGeom>
          <a:noFill/>
          <a:ln w="9525">
            <a:noFill/>
            <a:miter lim="800000"/>
            <a:headEnd/>
            <a:tailEnd/>
          </a:ln>
        </p:spPr>
        <p:txBody>
          <a:bodyPr wrap="none">
            <a:spAutoFit/>
          </a:bodyPr>
          <a:lstStyle/>
          <a:p>
            <a:endParaRPr lang="de-DE"/>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43</a:t>
            </a:fld>
            <a:endParaRPr lang="de-DE"/>
          </a:p>
        </p:txBody>
      </p:sp>
      <p:sp>
        <p:nvSpPr>
          <p:cNvPr id="2" name="Fußzeilenplatzhalter 1"/>
          <p:cNvSpPr>
            <a:spLocks noGrp="1"/>
          </p:cNvSpPr>
          <p:nvPr>
            <p:ph type="ftr" sz="quarter" idx="14"/>
          </p:nvPr>
        </p:nvSpPr>
        <p:spPr/>
        <p:txBody>
          <a:bodyPr/>
          <a:lstStyle/>
          <a:p>
            <a:pPr>
              <a:defRPr/>
            </a:pPr>
            <a:r>
              <a:rPr lang="de-DE" smtClean="0"/>
              <a:t>AG RDA Schulungsunterlagen – Modul 5A.02.02: Zusammenstellungen - analytische und hierarchische  Beschreibung | Aleph | Stand: 24.08.2015 | CC BY-NC-SA</a:t>
            </a:r>
            <a:endParaRPr lang="de-DE"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1EFD174-680D-48F5-BCF3-3D862770492D}" type="slidenum">
              <a:rPr lang="de-DE" sz="1200">
                <a:solidFill>
                  <a:schemeClr val="tx1">
                    <a:tint val="75000"/>
                  </a:schemeClr>
                </a:solidFill>
                <a:latin typeface="+mn-lt"/>
                <a:cs typeface="+mn-cs"/>
              </a:rPr>
              <a:pPr algn="r" fontAlgn="auto">
                <a:spcBef>
                  <a:spcPts val="0"/>
                </a:spcBef>
                <a:spcAft>
                  <a:spcPts val="0"/>
                </a:spcAft>
                <a:defRPr/>
              </a:pPr>
              <a:t>44</a:t>
            </a:fld>
            <a:endParaRPr lang="de-DE" sz="1200">
              <a:solidFill>
                <a:schemeClr val="tx1">
                  <a:tint val="75000"/>
                </a:schemeClr>
              </a:solidFill>
              <a:latin typeface="+mn-lt"/>
              <a:cs typeface="+mn-cs"/>
            </a:endParaRPr>
          </a:p>
        </p:txBody>
      </p:sp>
      <p:graphicFrame>
        <p:nvGraphicFramePr>
          <p:cNvPr id="52274" name="Group 50"/>
          <p:cNvGraphicFramePr>
            <a:graphicFrameLocks noGrp="1"/>
          </p:cNvGraphicFramePr>
          <p:nvPr>
            <p:extLst>
              <p:ext uri="{D42A27DB-BD31-4B8C-83A1-F6EECF244321}">
                <p14:modId xmlns:p14="http://schemas.microsoft.com/office/powerpoint/2010/main" val="3767735340"/>
              </p:ext>
            </p:extLst>
          </p:nvPr>
        </p:nvGraphicFramePr>
        <p:xfrm>
          <a:off x="3131840" y="455546"/>
          <a:ext cx="5903913" cy="6429376"/>
        </p:xfrm>
        <a:graphic>
          <a:graphicData uri="http://schemas.openxmlformats.org/drawingml/2006/table">
            <a:tbl>
              <a:tblPr/>
              <a:tblGrid>
                <a:gridCol w="852923"/>
                <a:gridCol w="852923"/>
                <a:gridCol w="2164904"/>
                <a:gridCol w="2033163"/>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104b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19.3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600" b="0" i="0" u="none" strike="noStrike" cap="none" normalizeH="0" baseline="0" dirty="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 </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smtClean="0">
                          <a:solidFill>
                            <a:srgbClr val="FF0000"/>
                          </a:solidFill>
                          <a:effectLst/>
                          <a:latin typeface="Verdana"/>
                          <a:ea typeface="SimSun"/>
                        </a:rPr>
                        <a:t>$p</a:t>
                      </a:r>
                      <a:r>
                        <a:rPr lang="de-DE" sz="1600" dirty="0" smtClean="0">
                          <a:effectLst/>
                          <a:latin typeface="Verdana"/>
                          <a:ea typeface="SimSun"/>
                          <a:cs typeface="Arial"/>
                        </a:rPr>
                        <a:t> </a:t>
                      </a:r>
                      <a:r>
                        <a:rPr lang="de-DE" sz="1600" dirty="0" smtClean="0">
                          <a:solidFill>
                            <a:srgbClr val="000000"/>
                          </a:solidFill>
                          <a:effectLst/>
                          <a:latin typeface="Verdana"/>
                          <a:ea typeface="SimSun"/>
                          <a:cs typeface="Arial"/>
                        </a:rPr>
                        <a:t>Poche, Klaus</a:t>
                      </a:r>
                      <a:endParaRPr lang="de-AT" sz="2400" dirty="0" smtClean="0">
                        <a:effectLst/>
                        <a:latin typeface="Times New Roman"/>
                        <a:ea typeface="SimSun"/>
                      </a:endParaRPr>
                    </a:p>
                    <a:p>
                      <a:pPr>
                        <a:spcAft>
                          <a:spcPts val="0"/>
                        </a:spcAft>
                      </a:pPr>
                      <a:r>
                        <a:rPr lang="de-DE" sz="1600" dirty="0" smtClean="0">
                          <a:solidFill>
                            <a:srgbClr val="FF0000"/>
                          </a:solidFill>
                          <a:effectLst/>
                          <a:latin typeface="Verdana"/>
                          <a:ea typeface="SimSun"/>
                        </a:rPr>
                        <a:t>$d</a:t>
                      </a:r>
                      <a:r>
                        <a:rPr lang="de-DE" sz="1600" dirty="0" smtClean="0">
                          <a:effectLst/>
                          <a:latin typeface="Verdana"/>
                          <a:ea typeface="SimSun"/>
                          <a:cs typeface="Arial"/>
                        </a:rPr>
                        <a:t> </a:t>
                      </a:r>
                      <a:r>
                        <a:rPr lang="de-DE" sz="1600" dirty="0" smtClean="0">
                          <a:solidFill>
                            <a:srgbClr val="000000"/>
                          </a:solidFill>
                          <a:effectLst/>
                          <a:latin typeface="Verdana"/>
                          <a:ea typeface="SimSun"/>
                          <a:cs typeface="Arial"/>
                        </a:rPr>
                        <a:t>1927-2007</a:t>
                      </a:r>
                      <a:endParaRPr lang="de-AT" sz="2400" dirty="0" smtClean="0">
                        <a:effectLst/>
                        <a:latin typeface="Times New Roman"/>
                        <a:ea typeface="SimSun"/>
                      </a:endParaRPr>
                    </a:p>
                    <a:p>
                      <a:r>
                        <a:rPr lang="de-AT" sz="1600" dirty="0" smtClean="0">
                          <a:solidFill>
                            <a:srgbClr val="FF0000"/>
                          </a:solidFill>
                          <a:effectLst/>
                          <a:latin typeface="Verdana"/>
                          <a:ea typeface="Times New Roman"/>
                          <a:cs typeface="Times New Roman"/>
                        </a:rPr>
                        <a:t>$9 </a:t>
                      </a:r>
                      <a:r>
                        <a:rPr lang="de-AT" sz="1600" i="1" dirty="0" smtClean="0">
                          <a:effectLst/>
                          <a:latin typeface="Verdana"/>
                          <a:ea typeface="Times New Roman"/>
                          <a:cs typeface="Times New Roman"/>
                        </a:rPr>
                        <a:t>GND-IDN</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FF0000"/>
                          </a:solidFill>
                          <a:effectLst/>
                          <a:latin typeface="Verdana"/>
                          <a:ea typeface="SimSun"/>
                          <a:cs typeface="Times New Roman"/>
                        </a:rPr>
                        <a:t>$4 </a:t>
                      </a:r>
                      <a:r>
                        <a:rPr lang="de-DE" sz="1600" dirty="0" smtClean="0">
                          <a:effectLst/>
                          <a:latin typeface="Verdana"/>
                          <a:ea typeface="SimSun"/>
                          <a:cs typeface="Times New Roman"/>
                        </a:rPr>
                        <a:t>aus </a:t>
                      </a:r>
                      <a:r>
                        <a:rPr lang="de-DE" sz="1600" i="1" dirty="0" smtClean="0">
                          <a:effectLst/>
                          <a:latin typeface="Cambria"/>
                          <a:ea typeface="SimSun"/>
                          <a:cs typeface="Times New Roman"/>
                        </a:rPr>
                        <a:t>(Drehbuchautor)</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108b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en-US" sz="1600" dirty="0" smtClean="0">
                          <a:solidFill>
                            <a:srgbClr val="FF0000"/>
                          </a:solidFill>
                          <a:effectLst/>
                          <a:latin typeface="Verdana"/>
                          <a:ea typeface="SimSun"/>
                        </a:rPr>
                        <a:t>$p</a:t>
                      </a:r>
                      <a:r>
                        <a:rPr lang="en-US" sz="1600" dirty="0" smtClean="0">
                          <a:effectLst/>
                          <a:latin typeface="Verdana"/>
                          <a:ea typeface="SimSun"/>
                          <a:cs typeface="Arial"/>
                        </a:rPr>
                        <a:t> </a:t>
                      </a:r>
                      <a:r>
                        <a:rPr lang="en-US" sz="1600" dirty="0" err="1" smtClean="0">
                          <a:solidFill>
                            <a:srgbClr val="000000"/>
                          </a:solidFill>
                          <a:effectLst/>
                          <a:latin typeface="Verdana"/>
                          <a:ea typeface="SimSun"/>
                          <a:cs typeface="Arial"/>
                        </a:rPr>
                        <a:t>Bereska</a:t>
                      </a:r>
                      <a:r>
                        <a:rPr lang="en-US" sz="1600" dirty="0" smtClean="0">
                          <a:solidFill>
                            <a:srgbClr val="000000"/>
                          </a:solidFill>
                          <a:effectLst/>
                          <a:latin typeface="Verdana"/>
                          <a:ea typeface="SimSun"/>
                          <a:cs typeface="Arial"/>
                        </a:rPr>
                        <a:t>, Jan</a:t>
                      </a:r>
                      <a:endParaRPr lang="de-AT" sz="2400" dirty="0" smtClean="0">
                        <a:effectLst/>
                        <a:latin typeface="Times New Roman"/>
                        <a:ea typeface="SimSun"/>
                      </a:endParaRPr>
                    </a:p>
                    <a:p>
                      <a:pPr>
                        <a:spcAft>
                          <a:spcPts val="0"/>
                        </a:spcAft>
                      </a:pPr>
                      <a:r>
                        <a:rPr lang="en-US" sz="1600" dirty="0" smtClean="0">
                          <a:solidFill>
                            <a:srgbClr val="FF0000"/>
                          </a:solidFill>
                          <a:effectLst/>
                          <a:latin typeface="Verdana"/>
                          <a:ea typeface="SimSun"/>
                        </a:rPr>
                        <a:t>$d </a:t>
                      </a:r>
                      <a:r>
                        <a:rPr lang="en-US" sz="1600" dirty="0" smtClean="0">
                          <a:solidFill>
                            <a:srgbClr val="000000"/>
                          </a:solidFill>
                          <a:effectLst/>
                          <a:latin typeface="Verdana"/>
                          <a:ea typeface="SimSun"/>
                          <a:cs typeface="Arial"/>
                        </a:rPr>
                        <a:t>1951-</a:t>
                      </a:r>
                      <a:endParaRPr lang="de-AT" sz="2400" dirty="0" smtClean="0">
                        <a:effectLst/>
                        <a:latin typeface="Times New Roman"/>
                        <a:ea typeface="SimSun"/>
                      </a:endParaRPr>
                    </a:p>
                    <a:p>
                      <a:r>
                        <a:rPr lang="en-US" sz="1600" dirty="0" smtClean="0">
                          <a:solidFill>
                            <a:srgbClr val="FF0000"/>
                          </a:solidFill>
                          <a:effectLst/>
                          <a:latin typeface="Verdana"/>
                          <a:ea typeface="Times New Roman"/>
                          <a:cs typeface="Times New Roman"/>
                        </a:rPr>
                        <a:t>$9 </a:t>
                      </a:r>
                      <a:r>
                        <a:rPr lang="en-US" sz="1600" i="1" dirty="0" smtClean="0">
                          <a:effectLst/>
                          <a:latin typeface="Verdana"/>
                          <a:ea typeface="Times New Roman"/>
                          <a:cs typeface="Times New Roman"/>
                        </a:rPr>
                        <a:t>GND-IDN</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smtClean="0">
                          <a:solidFill>
                            <a:srgbClr val="FF0000"/>
                          </a:solidFill>
                          <a:effectLst/>
                          <a:latin typeface="Verdana"/>
                          <a:ea typeface="SimSun"/>
                          <a:cs typeface="Times New Roman"/>
                        </a:rPr>
                        <a:t>$4 </a:t>
                      </a:r>
                      <a:r>
                        <a:rPr lang="de-DE" sz="1600" smtClean="0">
                          <a:effectLst/>
                          <a:latin typeface="Verdana"/>
                          <a:ea typeface="SimSun"/>
                          <a:cs typeface="Times New Roman"/>
                        </a:rPr>
                        <a:t>act </a:t>
                      </a:r>
                      <a:r>
                        <a:rPr lang="de-DE" sz="1600" i="1" smtClean="0">
                          <a:effectLst/>
                          <a:latin typeface="Cambria"/>
                          <a:ea typeface="SimSun"/>
                          <a:cs typeface="Times New Roman"/>
                        </a:rPr>
                        <a:t>(Schauspieler)</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1988">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112b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en-US" sz="1600" dirty="0" smtClean="0">
                          <a:solidFill>
                            <a:srgbClr val="FF0000"/>
                          </a:solidFill>
                          <a:effectLst/>
                          <a:latin typeface="Verdana"/>
                          <a:ea typeface="SimSun"/>
                        </a:rPr>
                        <a:t>$a</a:t>
                      </a:r>
                      <a:r>
                        <a:rPr lang="en-US" sz="1600" dirty="0" smtClean="0">
                          <a:effectLst/>
                          <a:latin typeface="Verdana"/>
                          <a:ea typeface="SimSun"/>
                          <a:cs typeface="Arial"/>
                        </a:rPr>
                        <a:t> </a:t>
                      </a:r>
                      <a:r>
                        <a:rPr lang="en-US" sz="1600" dirty="0" smtClean="0">
                          <a:solidFill>
                            <a:srgbClr val="000000"/>
                          </a:solidFill>
                          <a:effectLst/>
                          <a:latin typeface="Verdana"/>
                          <a:ea typeface="SimSun"/>
                          <a:cs typeface="Arial"/>
                        </a:rPr>
                        <a:t>Simon, Gabriele</a:t>
                      </a:r>
                      <a:endParaRPr lang="de-AT" sz="2400" dirty="0" smtClean="0">
                        <a:effectLst/>
                        <a:latin typeface="Times New Roman"/>
                        <a:ea typeface="SimSun"/>
                      </a:endParaRPr>
                    </a:p>
                    <a:p>
                      <a:r>
                        <a:rPr lang="en-US" sz="1600" dirty="0" smtClean="0">
                          <a:solidFill>
                            <a:srgbClr val="FF0000"/>
                          </a:solidFill>
                          <a:effectLst/>
                          <a:latin typeface="Verdana"/>
                          <a:ea typeface="Times New Roman"/>
                          <a:cs typeface="Times New Roman"/>
                        </a:rPr>
                        <a:t>$9 </a:t>
                      </a:r>
                      <a:r>
                        <a:rPr lang="en-US" sz="1600" i="1" dirty="0" smtClean="0">
                          <a:effectLst/>
                          <a:latin typeface="Verdana"/>
                          <a:ea typeface="Times New Roman"/>
                          <a:cs typeface="Times New Roman"/>
                        </a:rPr>
                        <a:t>GND-IDN</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8488">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FF0000"/>
                          </a:solidFill>
                          <a:effectLst/>
                          <a:latin typeface="Verdana"/>
                          <a:ea typeface="SimSun"/>
                          <a:cs typeface="Times New Roman"/>
                        </a:rPr>
                        <a:t>$4 </a:t>
                      </a:r>
                      <a:r>
                        <a:rPr lang="de-DE" sz="1600" dirty="0" err="1" smtClean="0">
                          <a:effectLst/>
                          <a:latin typeface="Verdana"/>
                          <a:ea typeface="SimSun"/>
                          <a:cs typeface="Times New Roman"/>
                        </a:rPr>
                        <a:t>act</a:t>
                      </a:r>
                      <a:r>
                        <a:rPr lang="de-DE" sz="1600" dirty="0" smtClean="0">
                          <a:effectLst/>
                          <a:latin typeface="Verdana"/>
                          <a:ea typeface="SimSun"/>
                          <a:cs typeface="Times New Roman"/>
                        </a:rPr>
                        <a:t> </a:t>
                      </a:r>
                      <a:r>
                        <a:rPr lang="de-DE" sz="1600" i="1" dirty="0" smtClean="0">
                          <a:effectLst/>
                          <a:latin typeface="Cambria"/>
                          <a:ea typeface="SimSun"/>
                          <a:cs typeface="Times New Roman"/>
                        </a:rPr>
                        <a:t>(Schauspieler)</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33009">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116b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smtClean="0">
                          <a:solidFill>
                            <a:srgbClr val="FF0000"/>
                          </a:solidFill>
                          <a:effectLst/>
                          <a:latin typeface="Verdana"/>
                          <a:ea typeface="SimSun"/>
                        </a:rPr>
                        <a:t>$p</a:t>
                      </a:r>
                      <a:r>
                        <a:rPr lang="de-DE" sz="1600" dirty="0" smtClean="0">
                          <a:effectLst/>
                          <a:latin typeface="Verdana"/>
                          <a:ea typeface="SimSun"/>
                          <a:cs typeface="Arial"/>
                        </a:rPr>
                        <a:t> </a:t>
                      </a:r>
                      <a:r>
                        <a:rPr lang="de-DE" sz="1600" dirty="0" smtClean="0">
                          <a:solidFill>
                            <a:srgbClr val="000000"/>
                          </a:solidFill>
                          <a:effectLst/>
                          <a:latin typeface="Verdana"/>
                          <a:ea typeface="SimSun"/>
                          <a:cs typeface="Arial"/>
                        </a:rPr>
                        <a:t>Müller, Alfred </a:t>
                      </a:r>
                      <a:endParaRPr lang="de-AT" sz="2400" dirty="0" smtClean="0">
                        <a:effectLst/>
                        <a:latin typeface="Times New Roman"/>
                        <a:ea typeface="SimSun"/>
                      </a:endParaRPr>
                    </a:p>
                    <a:p>
                      <a:pPr>
                        <a:spcAft>
                          <a:spcPts val="0"/>
                        </a:spcAft>
                      </a:pPr>
                      <a:r>
                        <a:rPr lang="de-DE" sz="1600" dirty="0" smtClean="0">
                          <a:solidFill>
                            <a:srgbClr val="FF0000"/>
                          </a:solidFill>
                          <a:effectLst/>
                          <a:latin typeface="Verdana"/>
                          <a:ea typeface="SimSun"/>
                        </a:rPr>
                        <a:t>$d</a:t>
                      </a:r>
                      <a:r>
                        <a:rPr lang="de-DE" sz="1600" dirty="0" smtClean="0">
                          <a:effectLst/>
                          <a:latin typeface="Verdana"/>
                          <a:ea typeface="SimSun"/>
                          <a:cs typeface="Arial"/>
                        </a:rPr>
                        <a:t> </a:t>
                      </a:r>
                      <a:r>
                        <a:rPr lang="de-DE" sz="1600" dirty="0" smtClean="0">
                          <a:solidFill>
                            <a:srgbClr val="000000"/>
                          </a:solidFill>
                          <a:effectLst/>
                          <a:latin typeface="Verdana"/>
                          <a:ea typeface="SimSun"/>
                          <a:cs typeface="Arial"/>
                        </a:rPr>
                        <a:t>1926-2010</a:t>
                      </a:r>
                      <a:endParaRPr lang="de-AT" sz="2400" dirty="0" smtClean="0">
                        <a:effectLst/>
                        <a:latin typeface="Times New Roman"/>
                        <a:ea typeface="SimSun"/>
                      </a:endParaRPr>
                    </a:p>
                    <a:p>
                      <a:r>
                        <a:rPr lang="de-AT" sz="1600" dirty="0" smtClean="0">
                          <a:solidFill>
                            <a:srgbClr val="FF0000"/>
                          </a:solidFill>
                          <a:effectLst/>
                          <a:latin typeface="Verdana"/>
                          <a:ea typeface="Times New Roman"/>
                          <a:cs typeface="Times New Roman"/>
                        </a:rPr>
                        <a:t>$9 </a:t>
                      </a:r>
                      <a:r>
                        <a:rPr lang="de-AT" sz="1600" i="1" dirty="0" smtClean="0">
                          <a:effectLst/>
                          <a:latin typeface="Verdana"/>
                          <a:ea typeface="Times New Roman"/>
                          <a:cs typeface="Times New Roman"/>
                        </a:rPr>
                        <a:t>GND-IDN</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675">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FF0000"/>
                          </a:solidFill>
                          <a:effectLst/>
                          <a:latin typeface="Verdana"/>
                          <a:ea typeface="SimSun"/>
                          <a:cs typeface="Times New Roman"/>
                        </a:rPr>
                        <a:t>$4 </a:t>
                      </a:r>
                      <a:r>
                        <a:rPr lang="de-DE" sz="1600" dirty="0" err="1" smtClean="0">
                          <a:effectLst/>
                          <a:latin typeface="Verdana"/>
                          <a:ea typeface="SimSun"/>
                          <a:cs typeface="Times New Roman"/>
                        </a:rPr>
                        <a:t>act</a:t>
                      </a:r>
                      <a:r>
                        <a:rPr lang="de-DE" sz="1600" dirty="0" smtClean="0">
                          <a:effectLst/>
                          <a:latin typeface="Verdana"/>
                          <a:ea typeface="SimSun"/>
                          <a:cs typeface="Times New Roman"/>
                        </a:rPr>
                        <a:t> </a:t>
                      </a:r>
                      <a:r>
                        <a:rPr lang="de-DE" sz="1600" i="1" dirty="0" smtClean="0">
                          <a:effectLst/>
                          <a:latin typeface="Cambria"/>
                          <a:ea typeface="SimSun"/>
                          <a:cs typeface="Times New Roman"/>
                        </a:rPr>
                        <a:t>(Schauspieler)</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2269" name="Titel 1"/>
          <p:cNvSpPr>
            <a:spLocks noGrp="1"/>
          </p:cNvSpPr>
          <p:nvPr>
            <p:ph type="title" idx="4294967295"/>
          </p:nvPr>
        </p:nvSpPr>
        <p:spPr>
          <a:xfrm>
            <a:off x="250825" y="188913"/>
            <a:ext cx="8748713" cy="508000"/>
          </a:xfrm>
        </p:spPr>
        <p:txBody>
          <a:bodyPr/>
          <a:lstStyle/>
          <a:p>
            <a:pPr eaLnBrk="1" hangingPunct="1"/>
            <a:r>
              <a:rPr lang="de-DE" sz="2800" dirty="0" smtClean="0">
                <a:solidFill>
                  <a:srgbClr val="376092"/>
                </a:solidFill>
              </a:rPr>
              <a:t>Analytische Beschreibung des 2. Teils einer DVD, Forts.</a:t>
            </a:r>
          </a:p>
        </p:txBody>
      </p:sp>
      <p:pic>
        <p:nvPicPr>
          <p:cNvPr id="52270" name="Picture 43"/>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2271"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227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44</a:t>
            </a:fld>
            <a:endParaRPr lang="de-DE"/>
          </a:p>
        </p:txBody>
      </p:sp>
      <p:sp>
        <p:nvSpPr>
          <p:cNvPr id="2" name="Fußzeilenplatzhalter 1"/>
          <p:cNvSpPr>
            <a:spLocks noGrp="1"/>
          </p:cNvSpPr>
          <p:nvPr>
            <p:ph type="ftr" sz="quarter" idx="14"/>
          </p:nvPr>
        </p:nvSpPr>
        <p:spPr>
          <a:xfrm>
            <a:off x="468313" y="6376988"/>
            <a:ext cx="7992119" cy="365125"/>
          </a:xfrm>
        </p:spPr>
        <p:txBody>
          <a:bodyPr/>
          <a:lstStyle/>
          <a:p>
            <a:pPr>
              <a:defRPr/>
            </a:pPr>
            <a:r>
              <a:rPr lang="de-DE" sz="800" dirty="0" smtClean="0"/>
              <a:t>AG RDA Schulungsunterlagen – Modul 5A.02.02: Zusammenstellungen - analytische und hierarchische  Beschreibung | </a:t>
            </a:r>
            <a:r>
              <a:rPr lang="de-DE" sz="800" dirty="0" err="1" smtClean="0"/>
              <a:t>Aleph</a:t>
            </a:r>
            <a:r>
              <a:rPr lang="de-DE" sz="800" dirty="0" smtClean="0"/>
              <a:t> | Stand: 24.08.2015 | CC BY-NC-SA</a:t>
            </a:r>
            <a:endParaRPr lang="de-DE" sz="8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94017F6-9C46-4FB6-A5C8-8A04F3BADFE9}" type="slidenum">
              <a:rPr lang="de-DE" sz="1200">
                <a:solidFill>
                  <a:schemeClr val="tx1">
                    <a:tint val="75000"/>
                  </a:schemeClr>
                </a:solidFill>
                <a:latin typeface="+mn-lt"/>
                <a:cs typeface="+mn-cs"/>
              </a:rPr>
              <a:pPr algn="r" fontAlgn="auto">
                <a:spcBef>
                  <a:spcPts val="0"/>
                </a:spcBef>
                <a:spcAft>
                  <a:spcPts val="0"/>
                </a:spcAft>
                <a:defRPr/>
              </a:pPr>
              <a:t>45</a:t>
            </a:fld>
            <a:endParaRPr lang="de-DE" sz="1200">
              <a:solidFill>
                <a:schemeClr val="tx1">
                  <a:tint val="75000"/>
                </a:schemeClr>
              </a:solidFill>
              <a:latin typeface="+mn-lt"/>
              <a:cs typeface="+mn-cs"/>
            </a:endParaRPr>
          </a:p>
        </p:txBody>
      </p:sp>
      <p:graphicFrame>
        <p:nvGraphicFramePr>
          <p:cNvPr id="58419" name="Group 51"/>
          <p:cNvGraphicFramePr>
            <a:graphicFrameLocks noGrp="1"/>
          </p:cNvGraphicFramePr>
          <p:nvPr>
            <p:extLst>
              <p:ext uri="{D42A27DB-BD31-4B8C-83A1-F6EECF244321}">
                <p14:modId xmlns:p14="http://schemas.microsoft.com/office/powerpoint/2010/main" val="1640457516"/>
              </p:ext>
            </p:extLst>
          </p:nvPr>
        </p:nvGraphicFramePr>
        <p:xfrm>
          <a:off x="3059113" y="1052513"/>
          <a:ext cx="5903912" cy="4066223"/>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0866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4">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im ISBD-Format oder </a:t>
                      </a:r>
                      <a:r>
                        <a:rPr kumimoji="0" lang="de-DE" sz="1600" b="0" i="0" u="none" strike="noStrike" cap="none" normalizeH="0" baseline="0" dirty="0" err="1" smtClean="0">
                          <a:ln>
                            <a:noFill/>
                          </a:ln>
                          <a:solidFill>
                            <a:srgbClr val="000000"/>
                          </a:solidFill>
                          <a:effectLst/>
                          <a:latin typeface="Verdana" pitchFamily="34" charset="0"/>
                          <a:cs typeface="Arial" charset="0"/>
                        </a:rPr>
                        <a:t>Identifikator</a:t>
                      </a:r>
                      <a:r>
                        <a:rPr kumimoji="0" lang="de-DE" sz="1600" b="0" i="0" u="none" strike="noStrike" cap="none" normalizeH="0" baseline="0" dirty="0" smtClean="0">
                          <a:ln>
                            <a:noFill/>
                          </a:ln>
                          <a:solidFill>
                            <a:srgbClr val="000000"/>
                          </a:solidFill>
                          <a:effectLst/>
                          <a:latin typeface="Verdana" pitchFamily="34" charset="0"/>
                          <a:cs typeface="Arial" charset="0"/>
                        </a:rPr>
                        <a:t>, z.B. ISBN oder Bestellnummer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Arial"/>
                        </a:rPr>
                        <a:t> </a:t>
                      </a:r>
                      <a:r>
                        <a:rPr lang="de-DE" sz="1600" dirty="0" smtClean="0">
                          <a:solidFill>
                            <a:srgbClr val="FF0000"/>
                          </a:solidFill>
                          <a:effectLst/>
                          <a:latin typeface="Verdana"/>
                          <a:ea typeface="SimSun"/>
                          <a:cs typeface="Arial"/>
                        </a:rPr>
                        <a:t>&lt;&lt;</a:t>
                      </a:r>
                      <a:r>
                        <a:rPr lang="de-DE" sz="1600" dirty="0" smtClean="0">
                          <a:effectLst/>
                          <a:latin typeface="Verdana"/>
                          <a:ea typeface="SimSun"/>
                          <a:cs typeface="Arial"/>
                        </a:rPr>
                        <a:t>Der</a:t>
                      </a:r>
                      <a:r>
                        <a:rPr lang="de-DE" sz="1600" dirty="0" smtClean="0">
                          <a:solidFill>
                            <a:srgbClr val="FF0000"/>
                          </a:solidFill>
                          <a:effectLst/>
                          <a:latin typeface="Verdana"/>
                          <a:ea typeface="SimSun"/>
                          <a:cs typeface="Arial"/>
                        </a:rPr>
                        <a:t>&gt;&gt; </a:t>
                      </a:r>
                      <a:r>
                        <a:rPr lang="de-DE" sz="1600" dirty="0" smtClean="0">
                          <a:effectLst/>
                          <a:latin typeface="Verdana"/>
                          <a:ea typeface="SimSun"/>
                          <a:cs typeface="Arial"/>
                        </a:rPr>
                        <a:t>Tangospieler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866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cs typeface="Arial"/>
                        </a:rPr>
                        <a:t> </a:t>
                      </a:r>
                      <a:r>
                        <a:rPr lang="de-DE" sz="1600" dirty="0">
                          <a:effectLst/>
                          <a:latin typeface="Verdana"/>
                          <a:ea typeface="SimSun"/>
                        </a:rPr>
                        <a:t>Regie: Roland Gräf ; Drehbuch: Roland Gräf</a:t>
                      </a:r>
                      <a:endParaRPr lang="de-AT" sz="24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866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a:solidFill>
                            <a:srgbClr val="FF0000"/>
                          </a:solidFill>
                          <a:effectLst/>
                          <a:latin typeface="Verdana"/>
                          <a:ea typeface="SimSun"/>
                        </a:rPr>
                        <a:t>$a</a:t>
                      </a:r>
                      <a:r>
                        <a:rPr lang="de-DE" sz="1600">
                          <a:effectLst/>
                          <a:latin typeface="Verdana"/>
                          <a:ea typeface="SimSun"/>
                          <a:cs typeface="Arial"/>
                        </a:rPr>
                        <a:t> [Berlin]</a:t>
                      </a:r>
                      <a:endParaRPr lang="de-AT" sz="240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866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cs typeface="Arial"/>
                        </a:rPr>
                        <a:t> </a:t>
                      </a:r>
                      <a:r>
                        <a:rPr lang="de-DE" sz="1600" dirty="0">
                          <a:solidFill>
                            <a:srgbClr val="000000"/>
                          </a:solidFill>
                          <a:effectLst/>
                          <a:latin typeface="Verdana"/>
                          <a:ea typeface="SimSun"/>
                          <a:cs typeface="Arial"/>
                        </a:rPr>
                        <a:t>19864</a:t>
                      </a:r>
                      <a:endParaRPr lang="de-AT" sz="24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24.5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Beziehungskenn-zeichnung (nach Anhang J.4.4)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Enthalten 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3269"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3270" name="Picture 39"/>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3271"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327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45</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Tracks auf einer CD</a:t>
            </a:r>
          </a:p>
        </p:txBody>
      </p:sp>
      <p:sp>
        <p:nvSpPr>
          <p:cNvPr id="5427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die analytische Beschreibung eines Tracks / Beitrags auf einer CD</a:t>
            </a:r>
          </a:p>
          <a:p>
            <a:pPr marL="0" indent="0" eaLnBrk="1" hangingPunct="1">
              <a:buFont typeface="Arial" charset="0"/>
              <a:buNone/>
            </a:pPr>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8EA19F3-ACAD-4E08-94A1-DF6476628CAA}" type="slidenum">
              <a:rPr lang="de-DE" sz="1200">
                <a:solidFill>
                  <a:schemeClr val="tx1">
                    <a:tint val="75000"/>
                  </a:schemeClr>
                </a:solidFill>
                <a:latin typeface="+mn-lt"/>
                <a:cs typeface="+mn-cs"/>
              </a:rPr>
              <a:pPr algn="r" fontAlgn="auto">
                <a:spcBef>
                  <a:spcPts val="0"/>
                </a:spcBef>
                <a:spcAft>
                  <a:spcPts val="0"/>
                </a:spcAft>
                <a:defRPr/>
              </a:pPr>
              <a:t>46</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46</a:t>
            </a:fld>
            <a:endParaRPr lang="de-DE"/>
          </a:p>
        </p:txBody>
      </p:sp>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597E8C34-9EC9-430E-8E1B-D1E448A13A2F}" type="slidenum">
              <a:rPr lang="de-DE" sz="1200">
                <a:solidFill>
                  <a:schemeClr val="tx1">
                    <a:tint val="75000"/>
                  </a:schemeClr>
                </a:solidFill>
                <a:latin typeface="+mn-lt"/>
                <a:cs typeface="+mn-cs"/>
              </a:rPr>
              <a:pPr algn="r" fontAlgn="auto">
                <a:spcBef>
                  <a:spcPts val="0"/>
                </a:spcBef>
                <a:spcAft>
                  <a:spcPts val="0"/>
                </a:spcAft>
                <a:defRPr/>
              </a:pPr>
              <a:t>47</a:t>
            </a:fld>
            <a:endParaRPr lang="de-DE" sz="1200">
              <a:solidFill>
                <a:schemeClr val="tx1">
                  <a:tint val="75000"/>
                </a:schemeClr>
              </a:solidFill>
              <a:latin typeface="+mn-lt"/>
              <a:cs typeface="+mn-cs"/>
            </a:endParaRPr>
          </a:p>
        </p:txBody>
      </p:sp>
      <p:graphicFrame>
        <p:nvGraphicFramePr>
          <p:cNvPr id="61495" name="Group 55"/>
          <p:cNvGraphicFramePr>
            <a:graphicFrameLocks noGrp="1"/>
          </p:cNvGraphicFramePr>
          <p:nvPr>
            <p:extLst>
              <p:ext uri="{D42A27DB-BD31-4B8C-83A1-F6EECF244321}">
                <p14:modId xmlns:p14="http://schemas.microsoft.com/office/powerpoint/2010/main" val="3387854484"/>
              </p:ext>
            </p:extLst>
          </p:nvPr>
        </p:nvGraphicFramePr>
        <p:xfrm>
          <a:off x="3059113" y="760413"/>
          <a:ext cx="5903912" cy="5468303"/>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$a</a:t>
                      </a:r>
                      <a:r>
                        <a:rPr lang="de-DE" sz="1600">
                          <a:effectLst/>
                          <a:latin typeface="Verdana"/>
                          <a:ea typeface="SimSun"/>
                          <a:cs typeface="Arial"/>
                        </a:rPr>
                        <a:t> </a:t>
                      </a:r>
                      <a:r>
                        <a:rPr lang="de-DE" sz="1600">
                          <a:solidFill>
                            <a:srgbClr val="FF0000"/>
                          </a:solidFill>
                          <a:effectLst/>
                          <a:latin typeface="Verdana"/>
                          <a:ea typeface="SimSun"/>
                          <a:cs typeface="Arial"/>
                        </a:rPr>
                        <a:t>&lt;&lt;</a:t>
                      </a:r>
                      <a:r>
                        <a:rPr lang="de-DE" sz="1600">
                          <a:effectLst/>
                          <a:latin typeface="Verdana"/>
                          <a:ea typeface="SimSun"/>
                        </a:rPr>
                        <a:t>Die</a:t>
                      </a:r>
                      <a:r>
                        <a:rPr lang="de-DE" sz="1600">
                          <a:solidFill>
                            <a:srgbClr val="FF0000"/>
                          </a:solidFill>
                          <a:effectLst/>
                          <a:latin typeface="Verdana"/>
                          <a:ea typeface="SimSun"/>
                        </a:rPr>
                        <a:t>&gt;&gt;</a:t>
                      </a:r>
                      <a:r>
                        <a:rPr lang="de-DE" sz="1600">
                          <a:effectLst/>
                          <a:latin typeface="Verdana"/>
                          <a:ea typeface="SimSun"/>
                        </a:rPr>
                        <a:t> Falle</a:t>
                      </a:r>
                      <a:endParaRPr lang="de-AT" sz="160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359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a:solidFill>
                            <a:srgbClr val="FF0000"/>
                          </a:solidFill>
                          <a:effectLst/>
                          <a:latin typeface="Verdana"/>
                          <a:ea typeface="SimSun"/>
                        </a:rPr>
                        <a:t>$a</a:t>
                      </a:r>
                      <a:r>
                        <a:rPr lang="de-DE" sz="1600">
                          <a:effectLst/>
                          <a:latin typeface="Verdana"/>
                          <a:ea typeface="SimSun"/>
                          <a:cs typeface="Arial"/>
                        </a:rPr>
                        <a:t> </a:t>
                      </a:r>
                      <a:r>
                        <a:rPr lang="de-DE" sz="1600">
                          <a:effectLst/>
                          <a:latin typeface="Verdana"/>
                          <a:ea typeface="SimSun"/>
                        </a:rPr>
                        <a:t>Robert Gernhardt</a:t>
                      </a:r>
                      <a:endParaRPr lang="de-AT" sz="160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595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$a</a:t>
                      </a:r>
                      <a:r>
                        <a:rPr lang="de-DE" sz="1600" dirty="0">
                          <a:effectLst/>
                          <a:latin typeface="Verdana"/>
                          <a:ea typeface="SimSun"/>
                          <a:cs typeface="Arial"/>
                        </a:rPr>
                        <a:t> </a:t>
                      </a:r>
                      <a:r>
                        <a:rPr lang="de-DE" sz="1600" dirty="0">
                          <a:effectLst/>
                          <a:latin typeface="Verdana"/>
                          <a:ea typeface="SimSun"/>
                        </a:rPr>
                        <a:t>2012</a:t>
                      </a:r>
                      <a:endParaRPr lang="de-AT" sz="16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051 Pos.0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a:effectLst/>
                          <a:latin typeface="Verdana"/>
                          <a:ea typeface="SimSun"/>
                        </a:rPr>
                        <a:t>a </a:t>
                      </a:r>
                      <a:r>
                        <a:rPr lang="de-DE" sz="1600" i="1">
                          <a:effectLst/>
                          <a:latin typeface="Cambria"/>
                          <a:ea typeface="SimSun"/>
                        </a:rPr>
                        <a:t>(Einzelne Einheit </a:t>
                      </a:r>
                      <a:r>
                        <a:rPr lang="de-DE" sz="1600" i="1">
                          <a:effectLst/>
                          <a:latin typeface="Cambria"/>
                          <a:ea typeface="SimSun"/>
                          <a:sym typeface="Wingdings"/>
                        </a:rPr>
                        <a:t></a:t>
                      </a:r>
                      <a:r>
                        <a:rPr lang="de-DE" sz="1600" i="1">
                          <a:effectLst/>
                          <a:latin typeface="Cambria"/>
                          <a:ea typeface="SimSun"/>
                        </a:rPr>
                        <a:t> unselbstständig erschienenes Werk)</a:t>
                      </a:r>
                      <a:endParaRPr lang="de-AT" sz="160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a:solidFill>
                            <a:srgbClr val="FF0000"/>
                          </a:solidFill>
                          <a:effectLst/>
                          <a:latin typeface="Verdana"/>
                          <a:ea typeface="SimSun"/>
                        </a:rPr>
                        <a:t>$b</a:t>
                      </a:r>
                      <a:r>
                        <a:rPr lang="de-DE" sz="1600">
                          <a:effectLst/>
                          <a:latin typeface="Verdana"/>
                          <a:ea typeface="SimSun"/>
                        </a:rPr>
                        <a:t> s </a:t>
                      </a:r>
                      <a:r>
                        <a:rPr lang="de-DE" sz="1600" i="1">
                          <a:effectLst/>
                          <a:latin typeface="Cambria"/>
                          <a:ea typeface="SimSun"/>
                        </a:rPr>
                        <a:t>(audio)</a:t>
                      </a:r>
                      <a:endParaRPr lang="de-AT" sz="160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a:solidFill>
                            <a:srgbClr val="FF0000"/>
                          </a:solidFill>
                          <a:effectLst/>
                          <a:latin typeface="Verdana"/>
                          <a:ea typeface="SimSun"/>
                        </a:rPr>
                        <a:t>$b</a:t>
                      </a:r>
                      <a:r>
                        <a:rPr lang="de-DE" sz="1600" dirty="0">
                          <a:effectLst/>
                          <a:latin typeface="Verdana"/>
                          <a:ea typeface="SimSun"/>
                        </a:rPr>
                        <a:t> </a:t>
                      </a:r>
                      <a:r>
                        <a:rPr lang="de-DE" sz="1600" dirty="0" err="1">
                          <a:effectLst/>
                          <a:latin typeface="Verdana"/>
                          <a:ea typeface="SimSun"/>
                        </a:rPr>
                        <a:t>sd</a:t>
                      </a:r>
                      <a:r>
                        <a:rPr lang="de-DE" sz="1600" dirty="0">
                          <a:effectLst/>
                          <a:latin typeface="Verdana"/>
                          <a:ea typeface="SimSun"/>
                        </a:rPr>
                        <a:t> </a:t>
                      </a:r>
                      <a:r>
                        <a:rPr lang="de-DE" sz="1600" i="1" dirty="0">
                          <a:effectLst/>
                          <a:latin typeface="Cambria"/>
                          <a:ea typeface="SimSun"/>
                        </a:rPr>
                        <a:t>(Audiodisk)</a:t>
                      </a:r>
                      <a:endParaRPr lang="de-AT" sz="16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chemeClr val="bg1">
                              <a:lumMod val="50000"/>
                            </a:schemeClr>
                          </a:solidFill>
                          <a:effectLst/>
                          <a:latin typeface="Verdana" pitchFamily="34" charset="0"/>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Die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060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FF0000"/>
                          </a:solidFill>
                          <a:effectLst/>
                          <a:latin typeface="Verdana"/>
                          <a:ea typeface="SimSun"/>
                          <a:cs typeface="Times New Roman"/>
                        </a:rPr>
                        <a:t>$b</a:t>
                      </a:r>
                      <a:r>
                        <a:rPr lang="de-DE" sz="1600" dirty="0" smtClean="0">
                          <a:effectLst/>
                          <a:latin typeface="Verdana"/>
                          <a:ea typeface="SimSun"/>
                          <a:cs typeface="Times New Roman"/>
                        </a:rPr>
                        <a:t> </a:t>
                      </a:r>
                      <a:r>
                        <a:rPr lang="de-DE" sz="1600" dirty="0" err="1" smtClean="0">
                          <a:effectLst/>
                          <a:latin typeface="Verdana"/>
                          <a:ea typeface="SimSun"/>
                          <a:cs typeface="Times New Roman"/>
                        </a:rPr>
                        <a:t>spw</a:t>
                      </a:r>
                      <a:r>
                        <a:rPr lang="de-DE" sz="1600" dirty="0" smtClean="0">
                          <a:effectLst/>
                          <a:latin typeface="Verdana"/>
                          <a:ea typeface="SimSun"/>
                          <a:cs typeface="Times New Roman"/>
                        </a:rPr>
                        <a:t> </a:t>
                      </a:r>
                      <a:r>
                        <a:rPr lang="de-DE" sz="1600" i="1" dirty="0" smtClean="0">
                          <a:effectLst/>
                          <a:latin typeface="Cambria"/>
                          <a:ea typeface="SimSun"/>
                          <a:cs typeface="Times New Roman"/>
                        </a:rPr>
                        <a:t>(gesprochenes Wort)</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5341" name="Titel 1"/>
          <p:cNvSpPr>
            <a:spLocks noGrp="1"/>
          </p:cNvSpPr>
          <p:nvPr>
            <p:ph type="title" idx="4294967295"/>
          </p:nvPr>
        </p:nvSpPr>
        <p:spPr>
          <a:xfrm>
            <a:off x="250825" y="184150"/>
            <a:ext cx="8858250" cy="508000"/>
          </a:xfrm>
        </p:spPr>
        <p:txBody>
          <a:bodyPr/>
          <a:lstStyle/>
          <a:p>
            <a:pPr eaLnBrk="1" hangingPunct="1"/>
            <a:r>
              <a:rPr lang="de-DE" smtClean="0">
                <a:solidFill>
                  <a:srgbClr val="376092"/>
                </a:solidFill>
              </a:rPr>
              <a:t>Beschreibung eines Tracks auf einer CD</a:t>
            </a:r>
          </a:p>
        </p:txBody>
      </p:sp>
      <p:sp>
        <p:nvSpPr>
          <p:cNvPr id="55342"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5343" name="Picture 50"/>
          <p:cNvPicPr>
            <a:picLocks noChangeAspect="1" noChangeArrowheads="1"/>
          </p:cNvPicPr>
          <p:nvPr/>
        </p:nvPicPr>
        <p:blipFill>
          <a:blip r:embed="rId2"/>
          <a:srcRect/>
          <a:stretch>
            <a:fillRect/>
          </a:stretch>
        </p:blipFill>
        <p:spPr bwMode="auto">
          <a:xfrm>
            <a:off x="250825" y="2708275"/>
            <a:ext cx="2592388" cy="2952750"/>
          </a:xfrm>
          <a:prstGeom prst="rect">
            <a:avLst/>
          </a:prstGeom>
          <a:noFill/>
          <a:ln w="9525">
            <a:noFill/>
            <a:miter lim="800000"/>
            <a:headEnd/>
            <a:tailEnd/>
          </a:ln>
        </p:spPr>
      </p:pic>
      <p:pic>
        <p:nvPicPr>
          <p:cNvPr id="55344" name="Picture 51"/>
          <p:cNvPicPr>
            <a:picLocks noChangeAspect="1" noChangeArrowheads="1"/>
          </p:cNvPicPr>
          <p:nvPr/>
        </p:nvPicPr>
        <p:blipFill>
          <a:blip r:embed="rId3"/>
          <a:srcRect/>
          <a:stretch>
            <a:fillRect/>
          </a:stretch>
        </p:blipFill>
        <p:spPr bwMode="auto">
          <a:xfrm>
            <a:off x="107950" y="1844675"/>
            <a:ext cx="2663825" cy="2160588"/>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47</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530F4F3-17CE-4FFC-A66E-03C85254ED4A}" type="slidenum">
              <a:rPr lang="de-DE" sz="1200">
                <a:solidFill>
                  <a:schemeClr val="tx1">
                    <a:tint val="75000"/>
                  </a:schemeClr>
                </a:solidFill>
                <a:latin typeface="+mn-lt"/>
                <a:cs typeface="+mn-cs"/>
              </a:rPr>
              <a:pPr algn="r" fontAlgn="auto">
                <a:spcBef>
                  <a:spcPts val="0"/>
                </a:spcBef>
                <a:spcAft>
                  <a:spcPts val="0"/>
                </a:spcAft>
                <a:defRPr/>
              </a:pPr>
              <a:t>48</a:t>
            </a:fld>
            <a:endParaRPr lang="de-DE" sz="1200">
              <a:solidFill>
                <a:schemeClr val="tx1">
                  <a:tint val="75000"/>
                </a:schemeClr>
              </a:solidFill>
              <a:latin typeface="+mn-lt"/>
              <a:cs typeface="+mn-cs"/>
            </a:endParaRPr>
          </a:p>
        </p:txBody>
      </p:sp>
      <p:graphicFrame>
        <p:nvGraphicFramePr>
          <p:cNvPr id="56358" name="Group 38"/>
          <p:cNvGraphicFramePr>
            <a:graphicFrameLocks noGrp="1"/>
          </p:cNvGraphicFramePr>
          <p:nvPr>
            <p:extLst>
              <p:ext uri="{D42A27DB-BD31-4B8C-83A1-F6EECF244321}">
                <p14:modId xmlns:p14="http://schemas.microsoft.com/office/powerpoint/2010/main" val="564613489"/>
              </p:ext>
            </p:extLst>
          </p:nvPr>
        </p:nvGraphicFramePr>
        <p:xfrm>
          <a:off x="3059113" y="1133475"/>
          <a:ext cx="5903912" cy="4256088"/>
        </p:xfrm>
        <a:graphic>
          <a:graphicData uri="http://schemas.openxmlformats.org/drawingml/2006/table">
            <a:tbl>
              <a:tblPr/>
              <a:tblGrid>
                <a:gridCol w="852923"/>
                <a:gridCol w="731972"/>
                <a:gridCol w="2088232"/>
                <a:gridCol w="2230785"/>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037b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smtClean="0">
                          <a:ln>
                            <a:noFill/>
                          </a:ln>
                          <a:solidFill>
                            <a:srgbClr val="000000"/>
                          </a:solidFill>
                          <a:effectLst/>
                          <a:latin typeface="Verdana" pitchFamily="34" charset="0"/>
                          <a:cs typeface="Arial" charset="0"/>
                        </a:rPr>
                        <a:t>Sprache der Expression</a:t>
                      </a:r>
                      <a:endParaRPr kumimoji="0" lang="de-DE" sz="16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FF0000"/>
                          </a:solidFill>
                          <a:effectLst/>
                          <a:latin typeface="Verdana" pitchFamily="34" charset="0"/>
                          <a:cs typeface="Arial" charset="0"/>
                        </a:rPr>
                        <a:t>$a </a:t>
                      </a:r>
                      <a:r>
                        <a:rPr kumimoji="0" lang="de-DE" sz="1600" b="0" i="0" u="none" strike="noStrike" cap="none" normalizeH="0" baseline="0" dirty="0" err="1" smtClean="0">
                          <a:ln>
                            <a:noFill/>
                          </a:ln>
                          <a:solidFill>
                            <a:srgbClr val="000000"/>
                          </a:solidFill>
                          <a:effectLst/>
                          <a:latin typeface="Verdana" pitchFamily="34" charset="0"/>
                          <a:cs typeface="Arial" charset="0"/>
                        </a:rPr>
                        <a:t>ger</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518b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7.11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Erfassungsort und Erfassungsdatum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lang="de-DE" sz="1600" dirty="0" smtClean="0">
                          <a:solidFill>
                            <a:srgbClr val="FF0000"/>
                          </a:solidFill>
                          <a:effectLst/>
                          <a:latin typeface="Verdana"/>
                          <a:ea typeface="SimSun"/>
                          <a:cs typeface="Times New Roman"/>
                        </a:rPr>
                        <a:t>$a</a:t>
                      </a:r>
                      <a:r>
                        <a:rPr lang="de-DE" sz="1600" dirty="0" smtClean="0">
                          <a:effectLst/>
                          <a:latin typeface="Verdana"/>
                          <a:ea typeface="SimSun"/>
                          <a:cs typeface="Arial"/>
                        </a:rPr>
                        <a:t> </a:t>
                      </a:r>
                      <a:r>
                        <a:rPr lang="de-DE" sz="1600" dirty="0" smtClean="0">
                          <a:effectLst/>
                          <a:latin typeface="Verdana"/>
                          <a:ea typeface="SimSun"/>
                          <a:cs typeface="Times New Roman"/>
                        </a:rPr>
                        <a:t>1989 </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=100</a:t>
                      </a:r>
                      <a:b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b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=331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17.8</a:t>
                      </a: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In der Manifestation verkörpertes Werk</a:t>
                      </a: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Gernhardt, Robert, 1937-2006. Die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675">
                <a:tc rowSpan="2">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rPr>
                        <a:t>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smtClean="0">
                          <a:ln>
                            <a:noFill/>
                          </a:ln>
                          <a:solidFill>
                            <a:srgbClr val="000000"/>
                          </a:solidFill>
                          <a:effectLst/>
                          <a:latin typeface="Verdana" pitchFamily="34" charset="0"/>
                          <a:ea typeface="宋体" pitchFamily="2" charset="-122"/>
                          <a:cs typeface="Arial" charset="0"/>
                        </a:rPr>
                        <a:t>19.2</a:t>
                      </a: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600" b="1" i="0" u="none" strike="noStrike" cap="none" normalizeH="0" baseline="0" smtClean="0">
                          <a:ln>
                            <a:noFill/>
                          </a:ln>
                          <a:solidFill>
                            <a:schemeClr val="tx1"/>
                          </a:solidFill>
                          <a:effectLst/>
                          <a:latin typeface="Verdana" pitchFamily="34" charset="0"/>
                          <a:ea typeface="宋体" pitchFamily="2" charset="-122"/>
                          <a:cs typeface="Arial" charset="0"/>
                        </a:rPr>
                        <a:t>Geistiger Schöpfer</a:t>
                      </a:r>
                      <a:r>
                        <a:rPr kumimoji="0" lang="de-DE" altLang="zh-CN" sz="1600" b="0" i="0" u="none" strike="noStrike" cap="none" normalizeH="0" baseline="0" smtClean="0">
                          <a:ln>
                            <a:noFill/>
                          </a:ln>
                          <a:solidFill>
                            <a:schemeClr val="tx1"/>
                          </a:solidFill>
                          <a:effectLst/>
                          <a:latin typeface="Verdana" pitchFamily="34" charset="0"/>
                          <a:ea typeface="宋体" pitchFamily="2" charset="-122"/>
                          <a:cs typeface="Arial" charset="0"/>
                        </a:rPr>
                        <a:t> </a:t>
                      </a:r>
                      <a:r>
                        <a:rPr kumimoji="0" lang="de-DE" altLang="zh-CN" sz="1600" b="0" i="0" u="none" strike="noStrike" cap="none" normalizeH="0" baseline="0" smtClean="0">
                          <a:ln>
                            <a:noFill/>
                          </a:ln>
                          <a:solidFill>
                            <a:srgbClr val="000000"/>
                          </a:solidFill>
                          <a:effectLst/>
                          <a:latin typeface="Verdana" pitchFamily="34" charset="0"/>
                          <a:ea typeface="宋体" pitchFamily="2" charset="-122"/>
                          <a:cs typeface="Arial" charset="0"/>
                        </a:rPr>
                        <a:t> </a:t>
                      </a:r>
                      <a:endPar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FF0000"/>
                          </a:solidFill>
                          <a:effectLst/>
                          <a:latin typeface="Verdana"/>
                          <a:ea typeface="SimSun"/>
                        </a:rPr>
                        <a:t>$p</a:t>
                      </a:r>
                      <a:r>
                        <a:rPr lang="de-DE" sz="1600" dirty="0">
                          <a:effectLst/>
                          <a:latin typeface="Verdana"/>
                          <a:ea typeface="SimSun"/>
                          <a:cs typeface="Arial"/>
                        </a:rPr>
                        <a:t> </a:t>
                      </a:r>
                      <a:r>
                        <a:rPr lang="de-DE" sz="1600" dirty="0">
                          <a:effectLst/>
                          <a:latin typeface="Verdana"/>
                          <a:ea typeface="SimSun"/>
                        </a:rPr>
                        <a:t>Gernhardt, Robert</a:t>
                      </a:r>
                      <a:endParaRPr lang="de-AT" sz="1600" dirty="0">
                        <a:effectLst/>
                        <a:latin typeface="Times New Roman"/>
                        <a:ea typeface="SimSun"/>
                      </a:endParaRPr>
                    </a:p>
                    <a:p>
                      <a:pPr>
                        <a:spcAft>
                          <a:spcPts val="0"/>
                        </a:spcAft>
                      </a:pPr>
                      <a:r>
                        <a:rPr lang="de-DE" sz="1600" dirty="0">
                          <a:solidFill>
                            <a:srgbClr val="FF0000"/>
                          </a:solidFill>
                          <a:effectLst/>
                          <a:latin typeface="Verdana"/>
                          <a:ea typeface="SimSun"/>
                        </a:rPr>
                        <a:t>$d</a:t>
                      </a:r>
                      <a:r>
                        <a:rPr lang="de-DE" sz="1600" dirty="0">
                          <a:effectLst/>
                          <a:latin typeface="Verdana"/>
                          <a:ea typeface="SimSun"/>
                          <a:cs typeface="Arial"/>
                        </a:rPr>
                        <a:t> </a:t>
                      </a:r>
                      <a:r>
                        <a:rPr lang="de-DE" sz="1600" dirty="0">
                          <a:effectLst/>
                          <a:latin typeface="Verdana"/>
                          <a:ea typeface="SimSun"/>
                        </a:rPr>
                        <a:t>1937-2006</a:t>
                      </a:r>
                      <a:endParaRPr lang="de-AT" sz="1600" dirty="0">
                        <a:effectLst/>
                        <a:latin typeface="Times New Roman"/>
                        <a:ea typeface="SimSun"/>
                      </a:endParaRPr>
                    </a:p>
                    <a:p>
                      <a:pPr>
                        <a:spcAft>
                          <a:spcPts val="0"/>
                        </a:spcAft>
                      </a:pPr>
                      <a:r>
                        <a:rPr lang="de-AT" sz="1600" dirty="0">
                          <a:solidFill>
                            <a:srgbClr val="FF0000"/>
                          </a:solidFill>
                          <a:effectLst/>
                          <a:latin typeface="Verdana"/>
                          <a:ea typeface="Times New Roman"/>
                        </a:rPr>
                        <a:t>$9 </a:t>
                      </a:r>
                      <a:r>
                        <a:rPr lang="de-AT" sz="1600" i="1" dirty="0">
                          <a:effectLst/>
                          <a:latin typeface="Verdana"/>
                          <a:ea typeface="Times New Roman"/>
                        </a:rPr>
                        <a:t>GND-IDN</a:t>
                      </a:r>
                      <a:endParaRPr lang="de-AT" sz="16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dirty="0" smtClean="0">
                          <a:solidFill>
                            <a:srgbClr val="FF0000"/>
                          </a:solidFill>
                          <a:effectLst/>
                          <a:latin typeface="Verdana"/>
                          <a:ea typeface="SimSun"/>
                        </a:rPr>
                        <a:t>$4</a:t>
                      </a:r>
                      <a:r>
                        <a:rPr lang="de-DE" sz="1600" dirty="0" smtClean="0">
                          <a:effectLst/>
                          <a:latin typeface="Verdana"/>
                          <a:ea typeface="SimSun"/>
                        </a:rPr>
                        <a:t> </a:t>
                      </a:r>
                      <a:r>
                        <a:rPr lang="de-DE" sz="1600" dirty="0" err="1" smtClean="0">
                          <a:effectLst/>
                          <a:latin typeface="Verdana"/>
                          <a:ea typeface="SimSun"/>
                        </a:rPr>
                        <a:t>aut</a:t>
                      </a:r>
                      <a:r>
                        <a:rPr lang="de-DE" sz="1600" dirty="0" smtClean="0">
                          <a:effectLst/>
                          <a:latin typeface="Verdana"/>
                          <a:ea typeface="SimSun"/>
                        </a:rPr>
                        <a:t> </a:t>
                      </a:r>
                      <a:r>
                        <a:rPr lang="de-DE" sz="1600" i="1" dirty="0" smtClean="0">
                          <a:effectLst/>
                          <a:latin typeface="Cambria"/>
                          <a:ea typeface="SimSun"/>
                        </a:rPr>
                        <a:t>(Verfasser)</a:t>
                      </a:r>
                      <a:endParaRPr lang="de-AT" sz="2400" dirty="0" smtClean="0">
                        <a:effectLst/>
                        <a:latin typeface="Times New Roman"/>
                        <a:ea typeface="SimSun"/>
                      </a:endParaRPr>
                    </a:p>
                    <a:p>
                      <a:r>
                        <a:rPr lang="de-DE" sz="1600" dirty="0" smtClean="0">
                          <a:solidFill>
                            <a:srgbClr val="FF0000"/>
                          </a:solidFill>
                          <a:effectLst/>
                          <a:latin typeface="Verdana"/>
                          <a:ea typeface="SimSun"/>
                          <a:cs typeface="Times New Roman"/>
                        </a:rPr>
                        <a:t>$4</a:t>
                      </a:r>
                      <a:r>
                        <a:rPr lang="de-DE" sz="1600" dirty="0" smtClean="0">
                          <a:effectLst/>
                          <a:latin typeface="Verdana"/>
                          <a:ea typeface="SimSun"/>
                          <a:cs typeface="Times New Roman"/>
                        </a:rPr>
                        <a:t> </a:t>
                      </a:r>
                      <a:r>
                        <a:rPr lang="de-DE" sz="1600" dirty="0" err="1" smtClean="0">
                          <a:effectLst/>
                          <a:latin typeface="Verdana"/>
                          <a:ea typeface="SimSun"/>
                          <a:cs typeface="Times New Roman"/>
                        </a:rPr>
                        <a:t>nrt</a:t>
                      </a:r>
                      <a:r>
                        <a:rPr lang="de-DE" sz="1600" dirty="0" smtClean="0">
                          <a:effectLst/>
                          <a:latin typeface="Verdana"/>
                          <a:ea typeface="SimSun"/>
                          <a:cs typeface="Times New Roman"/>
                        </a:rPr>
                        <a:t> </a:t>
                      </a:r>
                      <a:r>
                        <a:rPr lang="de-DE" sz="1600" i="1" dirty="0" smtClean="0">
                          <a:effectLst/>
                          <a:latin typeface="Cambria"/>
                          <a:ea typeface="SimSun"/>
                          <a:cs typeface="Times New Roman"/>
                        </a:rPr>
                        <a:t>(Erzähler)</a:t>
                      </a: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6353" name="Titel 1"/>
          <p:cNvSpPr>
            <a:spLocks noGrp="1"/>
          </p:cNvSpPr>
          <p:nvPr>
            <p:ph type="title" idx="4294967295"/>
          </p:nvPr>
        </p:nvSpPr>
        <p:spPr>
          <a:xfrm>
            <a:off x="250825" y="188913"/>
            <a:ext cx="8748713" cy="508000"/>
          </a:xfrm>
        </p:spPr>
        <p:txBody>
          <a:bodyPr/>
          <a:lstStyle/>
          <a:p>
            <a:pPr eaLnBrk="1" hangingPunct="1"/>
            <a:r>
              <a:rPr lang="de-DE" smtClean="0">
                <a:solidFill>
                  <a:srgbClr val="376092"/>
                </a:solidFill>
              </a:rPr>
              <a:t>Beschreibung eines Tracks auf einer CD</a:t>
            </a:r>
          </a:p>
        </p:txBody>
      </p:sp>
      <p:sp>
        <p:nvSpPr>
          <p:cNvPr id="56354"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6355" name="Picture 46"/>
          <p:cNvPicPr>
            <a:picLocks noChangeAspect="1" noChangeArrowheads="1"/>
          </p:cNvPicPr>
          <p:nvPr/>
        </p:nvPicPr>
        <p:blipFill>
          <a:blip r:embed="rId2"/>
          <a:srcRect/>
          <a:stretch>
            <a:fillRect/>
          </a:stretch>
        </p:blipFill>
        <p:spPr bwMode="auto">
          <a:xfrm>
            <a:off x="34925" y="2636838"/>
            <a:ext cx="2879725" cy="2663825"/>
          </a:xfrm>
          <a:prstGeom prst="rect">
            <a:avLst/>
          </a:prstGeom>
          <a:noFill/>
          <a:ln w="9525">
            <a:noFill/>
            <a:miter lim="800000"/>
            <a:headEnd/>
            <a:tailEnd/>
          </a:ln>
        </p:spPr>
      </p:pic>
      <p:pic>
        <p:nvPicPr>
          <p:cNvPr id="56356" name="Picture 47"/>
          <p:cNvPicPr>
            <a:picLocks noChangeAspect="1" noChangeArrowheads="1"/>
          </p:cNvPicPr>
          <p:nvPr/>
        </p:nvPicPr>
        <p:blipFill>
          <a:blip r:embed="rId3"/>
          <a:srcRect/>
          <a:stretch>
            <a:fillRect/>
          </a:stretch>
        </p:blipFill>
        <p:spPr bwMode="auto">
          <a:xfrm>
            <a:off x="0" y="1557338"/>
            <a:ext cx="2916238" cy="23050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48</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A9FC4E7-BBAF-441A-9BE0-ADA6C5CA9E0E}" type="slidenum">
              <a:rPr lang="de-DE" sz="1200">
                <a:solidFill>
                  <a:schemeClr val="tx1">
                    <a:tint val="75000"/>
                  </a:schemeClr>
                </a:solidFill>
                <a:latin typeface="+mn-lt"/>
                <a:cs typeface="+mn-cs"/>
              </a:rPr>
              <a:pPr algn="r" fontAlgn="auto">
                <a:spcBef>
                  <a:spcPts val="0"/>
                </a:spcBef>
                <a:spcAft>
                  <a:spcPts val="0"/>
                </a:spcAft>
                <a:defRPr/>
              </a:pPr>
              <a:t>49</a:t>
            </a:fld>
            <a:endParaRPr lang="de-DE" sz="1200">
              <a:solidFill>
                <a:schemeClr val="tx1">
                  <a:tint val="75000"/>
                </a:schemeClr>
              </a:solidFill>
              <a:latin typeface="+mn-lt"/>
              <a:cs typeface="+mn-cs"/>
            </a:endParaRPr>
          </a:p>
        </p:txBody>
      </p:sp>
      <p:graphicFrame>
        <p:nvGraphicFramePr>
          <p:cNvPr id="57370" name="Group 26"/>
          <p:cNvGraphicFramePr>
            <a:graphicFrameLocks noGrp="1"/>
          </p:cNvGraphicFramePr>
          <p:nvPr>
            <p:extLst>
              <p:ext uri="{D42A27DB-BD31-4B8C-83A1-F6EECF244321}">
                <p14:modId xmlns:p14="http://schemas.microsoft.com/office/powerpoint/2010/main" val="1861979247"/>
              </p:ext>
            </p:extLst>
          </p:nvPr>
        </p:nvGraphicFramePr>
        <p:xfrm>
          <a:off x="2916238" y="836613"/>
          <a:ext cx="6227761" cy="5633720"/>
        </p:xfrm>
        <a:graphic>
          <a:graphicData uri="http://schemas.openxmlformats.org/drawingml/2006/table">
            <a:tbl>
              <a:tblPr/>
              <a:tblGrid>
                <a:gridCol w="791666"/>
                <a:gridCol w="864096"/>
                <a:gridCol w="2232248"/>
                <a:gridCol w="2339751"/>
              </a:tblGrid>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Aleph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1026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4">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27.1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4">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im ISBD-Format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err="1" smtClean="0">
                          <a:ln>
                            <a:noFill/>
                          </a:ln>
                          <a:solidFill>
                            <a:srgbClr val="000000"/>
                          </a:solidFill>
                          <a:effectLst/>
                          <a:latin typeface="Verdana" pitchFamily="34" charset="0"/>
                          <a:cs typeface="Arial" charset="0"/>
                        </a:rPr>
                        <a:t>Identifikator</a:t>
                      </a:r>
                      <a:endParaRPr kumimoji="0" lang="de-DE" sz="1600" b="0" i="0" u="none" strike="noStrike" cap="none" normalizeH="0" baseline="0" dirty="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a:t>
                      </a:r>
                      <a:r>
                        <a:rPr lang="de-DE" sz="1600" baseline="0" dirty="0" smtClean="0">
                          <a:solidFill>
                            <a:srgbClr val="FF0000"/>
                          </a:solidFill>
                          <a:effectLst/>
                          <a:latin typeface="Verdana"/>
                          <a:ea typeface="SimSun"/>
                          <a:cs typeface="Times New Roman"/>
                        </a:rPr>
                        <a:t> </a:t>
                      </a:r>
                      <a:r>
                        <a:rPr kumimoji="0" lang="de-DE" sz="1600" b="0" i="0" u="none" strike="noStrike" cap="none" normalizeH="0" baseline="0" dirty="0" smtClean="0">
                          <a:ln>
                            <a:noFill/>
                          </a:ln>
                          <a:solidFill>
                            <a:srgbClr val="000000"/>
                          </a:solidFill>
                          <a:effectLst/>
                          <a:latin typeface="Verdana" pitchFamily="34" charset="0"/>
                          <a:cs typeface="Arial" charset="0"/>
                        </a:rPr>
                        <a:t>Erzählerstimmen : die Bibliothek der Autoren : 183 Autorinnen &amp; Autoren : 100 Jahre Erzählung im Originalton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1026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München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1026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in 596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dirty="0" smtClean="0">
                          <a:solidFill>
                            <a:srgbClr val="808080"/>
                          </a:solidFill>
                          <a:effectLst/>
                          <a:latin typeface="Verdana"/>
                          <a:ea typeface="SimSun"/>
                          <a:cs typeface="Times New Roman"/>
                        </a:rPr>
                        <a:t>$a </a:t>
                      </a:r>
                      <a:r>
                        <a:rPr lang="de-DE" sz="1600" dirty="0" smtClean="0">
                          <a:effectLst/>
                          <a:latin typeface="Verdana"/>
                          <a:ea typeface="SimSun"/>
                          <a:cs typeface="Times New Roman"/>
                        </a:rPr>
                        <a:t>Teil 5. 1934-1938</a:t>
                      </a:r>
                      <a:r>
                        <a:rPr lang="de-DE" sz="1600" dirty="0" smtClean="0">
                          <a:solidFill>
                            <a:srgbClr val="FF0000"/>
                          </a:solidFill>
                          <a:effectLst/>
                          <a:latin typeface="Verdana"/>
                          <a:ea typeface="SimSun"/>
                          <a:cs typeface="Times New Roman"/>
                        </a:rPr>
                        <a:t>,_</a:t>
                      </a:r>
                      <a:r>
                        <a:rPr lang="de-DE" sz="1600" dirty="0" smtClean="0">
                          <a:solidFill>
                            <a:schemeClr val="bg1">
                              <a:lumMod val="50000"/>
                            </a:schemeClr>
                          </a:solidFill>
                          <a:effectLst/>
                          <a:latin typeface="Verdana"/>
                          <a:ea typeface="SimSun"/>
                          <a:cs typeface="Times New Roman"/>
                        </a:rPr>
                        <a:t>1 CD</a:t>
                      </a:r>
                      <a:endParaRPr kumimoji="0" lang="de-DE" sz="1600" b="0" i="0" u="none" strike="noStrike" cap="none" normalizeH="0" baseline="0" dirty="0" smtClean="0">
                        <a:ln>
                          <a:noFill/>
                        </a:ln>
                        <a:solidFill>
                          <a:schemeClr val="bg1">
                            <a:lumMod val="50000"/>
                          </a:schemeClr>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1026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1" i="0" u="none" strike="noStrike" cap="none" normalizeH="0" baseline="0" dirty="0" smtClean="0">
                          <a:ln>
                            <a:noFill/>
                          </a:ln>
                          <a:solidFill>
                            <a:srgbClr val="000000"/>
                          </a:solidFill>
                          <a:effectLst/>
                          <a:latin typeface="Verdana" pitchFamily="34" charset="0"/>
                          <a:ea typeface="宋体" pitchFamily="2" charset="-122"/>
                          <a:cs typeface="Arial" charset="0"/>
                        </a:rPr>
                        <a:t>599c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AT"/>
                    </a:p>
                  </a:txBody>
                  <a:tcPr/>
                </a:tc>
                <a:tc vMerge="1">
                  <a:txBody>
                    <a:bodyPr/>
                    <a:lstStyle/>
                    <a:p>
                      <a:endParaRPr lang="de-AT"/>
                    </a:p>
                  </a:txBody>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lang="de-DE" sz="1600" dirty="0" smtClean="0">
                          <a:solidFill>
                            <a:srgbClr val="FF0000"/>
                          </a:solidFill>
                          <a:effectLst/>
                          <a:latin typeface="Verdana"/>
                          <a:ea typeface="SimSun"/>
                          <a:cs typeface="Times New Roman"/>
                        </a:rPr>
                        <a:t>$a </a:t>
                      </a:r>
                      <a:r>
                        <a:rPr kumimoji="0" lang="de-DE" sz="1600" b="0" i="0" u="none" strike="noStrike" cap="none" normalizeH="0" baseline="0" dirty="0" smtClean="0">
                          <a:ln>
                            <a:noFill/>
                          </a:ln>
                          <a:solidFill>
                            <a:srgbClr val="000000"/>
                          </a:solidFill>
                          <a:effectLst/>
                          <a:latin typeface="Verdana" pitchFamily="34" charset="0"/>
                          <a:cs typeface="Arial" charset="0"/>
                        </a:rPr>
                        <a:t>978-3-86717-742-9</a:t>
                      </a:r>
                    </a:p>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6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chemeClr val="bg1">
                              <a:lumMod val="50000"/>
                            </a:schemeClr>
                          </a:solidFill>
                          <a:effectLst/>
                          <a:latin typeface="Verdana" pitchFamily="34" charset="0"/>
                          <a:ea typeface="宋体" pitchFamily="2" charset="-122"/>
                          <a:cs typeface="Arial" charset="0"/>
                        </a:rPr>
                        <a:t>24.5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smtClean="0">
                          <a:ln>
                            <a:noFill/>
                          </a:ln>
                          <a:solidFill>
                            <a:schemeClr val="bg1">
                              <a:lumMod val="50000"/>
                            </a:schemeClr>
                          </a:solidFill>
                          <a:effectLst/>
                          <a:latin typeface="Verdana" pitchFamily="34" charset="0"/>
                          <a:ea typeface="宋体" pitchFamily="2" charset="-122"/>
                          <a:cs typeface="Arial" charset="0"/>
                        </a:rPr>
                        <a:t>Beziehungs-kennzeichnung (nach Anhang J.4.4)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600" b="0" i="0" u="none" strike="noStrike" cap="none" normalizeH="0" baseline="0" dirty="0" smtClean="0">
                          <a:ln>
                            <a:noFill/>
                          </a:ln>
                          <a:solidFill>
                            <a:schemeClr val="bg1">
                              <a:lumMod val="50000"/>
                            </a:schemeClr>
                          </a:solidFill>
                          <a:effectLst/>
                          <a:latin typeface="Verdana" pitchFamily="34" charset="0"/>
                          <a:ea typeface="宋体" pitchFamily="2" charset="-122"/>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7365" name="Titel 1"/>
          <p:cNvSpPr>
            <a:spLocks noGrp="1"/>
          </p:cNvSpPr>
          <p:nvPr>
            <p:ph type="title" idx="4294967295"/>
          </p:nvPr>
        </p:nvSpPr>
        <p:spPr>
          <a:xfrm>
            <a:off x="250825" y="188913"/>
            <a:ext cx="8748713" cy="508000"/>
          </a:xfrm>
        </p:spPr>
        <p:txBody>
          <a:bodyPr/>
          <a:lstStyle/>
          <a:p>
            <a:pPr eaLnBrk="1" hangingPunct="1"/>
            <a:r>
              <a:rPr lang="de-DE" smtClean="0">
                <a:solidFill>
                  <a:srgbClr val="376092"/>
                </a:solidFill>
              </a:rPr>
              <a:t>Beschreibung eines Tracks auf einer CD</a:t>
            </a:r>
          </a:p>
        </p:txBody>
      </p:sp>
      <p:sp>
        <p:nvSpPr>
          <p:cNvPr id="57366"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7367" name="Picture 36"/>
          <p:cNvPicPr>
            <a:picLocks noChangeAspect="1" noChangeArrowheads="1"/>
          </p:cNvPicPr>
          <p:nvPr/>
        </p:nvPicPr>
        <p:blipFill>
          <a:blip r:embed="rId2"/>
          <a:srcRect/>
          <a:stretch>
            <a:fillRect/>
          </a:stretch>
        </p:blipFill>
        <p:spPr bwMode="auto">
          <a:xfrm>
            <a:off x="0" y="2924175"/>
            <a:ext cx="2808288" cy="2540000"/>
          </a:xfrm>
          <a:prstGeom prst="rect">
            <a:avLst/>
          </a:prstGeom>
          <a:noFill/>
          <a:ln w="9525">
            <a:noFill/>
            <a:miter lim="800000"/>
            <a:headEnd/>
            <a:tailEnd/>
          </a:ln>
        </p:spPr>
      </p:pic>
      <p:pic>
        <p:nvPicPr>
          <p:cNvPr id="57368" name="Picture 37"/>
          <p:cNvPicPr>
            <a:picLocks noChangeAspect="1" noChangeArrowheads="1"/>
          </p:cNvPicPr>
          <p:nvPr/>
        </p:nvPicPr>
        <p:blipFill>
          <a:blip r:embed="rId3"/>
          <a:srcRect/>
          <a:stretch>
            <a:fillRect/>
          </a:stretch>
        </p:blipFill>
        <p:spPr bwMode="auto">
          <a:xfrm>
            <a:off x="0" y="1557338"/>
            <a:ext cx="2916238" cy="26352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49</a:t>
            </a:fld>
            <a:endParaRPr lang="de-DE"/>
          </a:p>
        </p:txBody>
      </p:sp>
      <p:sp>
        <p:nvSpPr>
          <p:cNvPr id="10"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-1-</a:t>
            </a:r>
            <a:endParaRPr lang="de-DE" dirty="0"/>
          </a:p>
        </p:txBody>
      </p:sp>
      <p:sp>
        <p:nvSpPr>
          <p:cNvPr id="11266" name="Textplatzhalter 2"/>
          <p:cNvSpPr>
            <a:spLocks noGrp="1"/>
          </p:cNvSpPr>
          <p:nvPr>
            <p:ph type="body" sz="quarter" idx="13"/>
          </p:nvPr>
        </p:nvSpPr>
        <p:spPr>
          <a:xfrm>
            <a:off x="250825" y="836613"/>
            <a:ext cx="8642350" cy="5472112"/>
          </a:xfrm>
        </p:spPr>
        <p:txBody>
          <a:bodyPr/>
          <a:lstStyle/>
          <a:p>
            <a:pPr eaLnBrk="1" hangingPunct="1"/>
            <a:r>
              <a:rPr lang="de-DE" smtClean="0"/>
              <a:t>Umfassende Beschreibung (RDA 1.5.2)</a:t>
            </a:r>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r>
              <a:rPr lang="de-DE" smtClean="0"/>
              <a:t>Analytische Beschreibung (RDA 1.5.3)</a:t>
            </a:r>
          </a:p>
          <a:p>
            <a:pPr eaLnBrk="1" hangingPunct="1"/>
            <a:endParaRPr lang="de-DE" smtClean="0"/>
          </a:p>
          <a:p>
            <a:pPr eaLnBrk="1" hangingPunct="1"/>
            <a:endParaRPr lang="de-DE" smtClean="0"/>
          </a:p>
        </p:txBody>
      </p:sp>
      <p:sp>
        <p:nvSpPr>
          <p:cNvPr id="5" name="Foliennummernplatzhalter 4"/>
          <p:cNvSpPr>
            <a:spLocks noGrp="1"/>
          </p:cNvSpPr>
          <p:nvPr>
            <p:ph type="sldNum" sz="quarter" idx="15"/>
          </p:nvPr>
        </p:nvSpPr>
        <p:spPr/>
        <p:txBody>
          <a:bodyPr/>
          <a:lstStyle/>
          <a:p>
            <a:pPr>
              <a:defRPr/>
            </a:pPr>
            <a:fld id="{96A93CC8-F95B-4893-A2E8-9010E994C586}" type="slidenum">
              <a:rPr lang="de-DE"/>
              <a:pPr>
                <a:defRPr/>
              </a:pPr>
              <a:t>5</a:t>
            </a:fld>
            <a:endParaRPr lang="de-DE"/>
          </a:p>
        </p:txBody>
      </p:sp>
      <p:pic>
        <p:nvPicPr>
          <p:cNvPr id="11269" name="Grafik 5"/>
          <p:cNvPicPr>
            <a:picLocks noChangeAspect="1" noChangeArrowheads="1"/>
          </p:cNvPicPr>
          <p:nvPr/>
        </p:nvPicPr>
        <p:blipFill>
          <a:blip r:embed="rId2"/>
          <a:srcRect/>
          <a:stretch>
            <a:fillRect/>
          </a:stretch>
        </p:blipFill>
        <p:spPr bwMode="auto">
          <a:xfrm>
            <a:off x="1116013" y="1412875"/>
            <a:ext cx="2592387" cy="1800225"/>
          </a:xfrm>
          <a:prstGeom prst="rect">
            <a:avLst/>
          </a:prstGeom>
          <a:noFill/>
          <a:ln w="9525">
            <a:noFill/>
            <a:miter lim="800000"/>
            <a:headEnd/>
            <a:tailEnd/>
          </a:ln>
        </p:spPr>
      </p:pic>
      <p:pic>
        <p:nvPicPr>
          <p:cNvPr id="11270" name="Grafik 6"/>
          <p:cNvPicPr>
            <a:picLocks noChangeAspect="1" noChangeArrowheads="1"/>
          </p:cNvPicPr>
          <p:nvPr/>
        </p:nvPicPr>
        <p:blipFill>
          <a:blip r:embed="rId3"/>
          <a:srcRect/>
          <a:stretch>
            <a:fillRect/>
          </a:stretch>
        </p:blipFill>
        <p:spPr bwMode="auto">
          <a:xfrm>
            <a:off x="1116013" y="3933825"/>
            <a:ext cx="4824412" cy="2017713"/>
          </a:xfrm>
          <a:prstGeom prst="rect">
            <a:avLst/>
          </a:prstGeom>
          <a:noFill/>
          <a:ln w="9525">
            <a:noFill/>
            <a:miter lim="800000"/>
            <a:headEnd/>
            <a:tailEnd/>
          </a:ln>
        </p:spPr>
      </p:pic>
      <p:sp>
        <p:nvSpPr>
          <p:cNvPr id="8"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-2-</a:t>
            </a:r>
            <a:endParaRPr lang="de-DE" dirty="0"/>
          </a:p>
        </p:txBody>
      </p:sp>
      <p:sp>
        <p:nvSpPr>
          <p:cNvPr id="12290" name="Textplatzhalter 2"/>
          <p:cNvSpPr>
            <a:spLocks noGrp="1"/>
          </p:cNvSpPr>
          <p:nvPr>
            <p:ph type="body" sz="quarter" idx="13"/>
          </p:nvPr>
        </p:nvSpPr>
        <p:spPr>
          <a:xfrm>
            <a:off x="250825" y="836613"/>
            <a:ext cx="8642350" cy="5472112"/>
          </a:xfrm>
        </p:spPr>
        <p:txBody>
          <a:bodyPr/>
          <a:lstStyle/>
          <a:p>
            <a:pPr eaLnBrk="1" hangingPunct="1"/>
            <a:r>
              <a:rPr lang="de-DE" smtClean="0"/>
              <a:t>Hierarchische Beschreibung (RDA 1.5.4)</a:t>
            </a:r>
          </a:p>
          <a:p>
            <a:pPr eaLnBrk="1" hangingPunct="1"/>
            <a:endParaRPr lang="de-DE" smtClean="0"/>
          </a:p>
        </p:txBody>
      </p:sp>
      <p:sp>
        <p:nvSpPr>
          <p:cNvPr id="5" name="Foliennummernplatzhalter 4"/>
          <p:cNvSpPr>
            <a:spLocks noGrp="1"/>
          </p:cNvSpPr>
          <p:nvPr>
            <p:ph type="sldNum" sz="quarter" idx="15"/>
          </p:nvPr>
        </p:nvSpPr>
        <p:spPr/>
        <p:txBody>
          <a:bodyPr/>
          <a:lstStyle/>
          <a:p>
            <a:pPr>
              <a:defRPr/>
            </a:pPr>
            <a:fld id="{4687B327-EFF8-47D8-8169-2B50C3485414}" type="slidenum">
              <a:rPr lang="de-DE"/>
              <a:pPr>
                <a:defRPr/>
              </a:pPr>
              <a:t>6</a:t>
            </a:fld>
            <a:endParaRPr lang="de-DE"/>
          </a:p>
        </p:txBody>
      </p:sp>
      <p:pic>
        <p:nvPicPr>
          <p:cNvPr id="12293" name="Grafik 7"/>
          <p:cNvPicPr>
            <a:picLocks noChangeAspect="1" noChangeArrowheads="1"/>
          </p:cNvPicPr>
          <p:nvPr/>
        </p:nvPicPr>
        <p:blipFill>
          <a:blip r:embed="rId2"/>
          <a:srcRect/>
          <a:stretch>
            <a:fillRect/>
          </a:stretch>
        </p:blipFill>
        <p:spPr bwMode="auto">
          <a:xfrm>
            <a:off x="755650" y="1341438"/>
            <a:ext cx="3013075" cy="4802187"/>
          </a:xfrm>
          <a:prstGeom prst="rect">
            <a:avLst/>
          </a:prstGeom>
          <a:noFill/>
          <a:ln w="9525">
            <a:noFill/>
            <a:miter lim="800000"/>
            <a:headEnd/>
            <a:tailEnd/>
          </a:ln>
        </p:spPr>
      </p:pic>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 der Manifestation verkörpertes Werk (RDA 17.8)</a:t>
            </a:r>
            <a:endParaRPr lang="de-DE" dirty="0"/>
          </a:p>
        </p:txBody>
      </p:sp>
      <p:sp>
        <p:nvSpPr>
          <p:cNvPr id="13314" name="Textplatzhalter 2"/>
          <p:cNvSpPr>
            <a:spLocks noGrp="1"/>
          </p:cNvSpPr>
          <p:nvPr>
            <p:ph type="body" sz="quarter" idx="13"/>
          </p:nvPr>
        </p:nvSpPr>
        <p:spPr>
          <a:xfrm>
            <a:off x="250825" y="836613"/>
            <a:ext cx="8642350" cy="5472112"/>
          </a:xfrm>
        </p:spPr>
        <p:txBody>
          <a:bodyPr/>
          <a:lstStyle/>
          <a:p>
            <a:pPr eaLnBrk="1" hangingPunct="1"/>
            <a:r>
              <a:rPr lang="de-DE" smtClean="0"/>
              <a:t>Besonderheit bei Zusammenstellungen: In </a:t>
            </a:r>
            <a:r>
              <a:rPr lang="de-DE" b="1" smtClean="0"/>
              <a:t>einer</a:t>
            </a:r>
            <a:r>
              <a:rPr lang="de-DE" smtClean="0"/>
              <a:t> Manifestation sind mehrere Werke verkörpert</a:t>
            </a:r>
          </a:p>
          <a:p>
            <a:pPr lvl="1" eaLnBrk="1" hangingPunct="1"/>
            <a:r>
              <a:rPr lang="de-DE" smtClean="0"/>
              <a:t>Werk der Zusammenstellung selbst</a:t>
            </a:r>
          </a:p>
          <a:p>
            <a:pPr lvl="1" eaLnBrk="1" hangingPunct="1"/>
            <a:r>
              <a:rPr lang="de-DE" smtClean="0"/>
              <a:t>Teilwerke, die in der Zusammenstellung enthalten sind</a:t>
            </a:r>
          </a:p>
        </p:txBody>
      </p:sp>
      <p:sp>
        <p:nvSpPr>
          <p:cNvPr id="5" name="Foliennummernplatzhalter 4"/>
          <p:cNvSpPr>
            <a:spLocks noGrp="1"/>
          </p:cNvSpPr>
          <p:nvPr>
            <p:ph type="sldNum" sz="quarter" idx="15"/>
          </p:nvPr>
        </p:nvSpPr>
        <p:spPr/>
        <p:txBody>
          <a:bodyPr/>
          <a:lstStyle/>
          <a:p>
            <a:pPr>
              <a:defRPr/>
            </a:pPr>
            <a:fld id="{375EC574-58B8-4D3C-9A1A-549C242FE572}" type="slidenum">
              <a:rPr lang="de-DE"/>
              <a:pPr>
                <a:defRPr/>
              </a:pPr>
              <a:t>7</a:t>
            </a:fld>
            <a:endParaRPr lang="de-DE"/>
          </a:p>
        </p:txBody>
      </p:sp>
      <p:pic>
        <p:nvPicPr>
          <p:cNvPr id="13317" name="Grafik 5"/>
          <p:cNvPicPr>
            <a:picLocks noChangeAspect="1" noChangeArrowheads="1"/>
          </p:cNvPicPr>
          <p:nvPr/>
        </p:nvPicPr>
        <p:blipFill>
          <a:blip r:embed="rId2"/>
          <a:srcRect/>
          <a:stretch>
            <a:fillRect/>
          </a:stretch>
        </p:blipFill>
        <p:spPr bwMode="auto">
          <a:xfrm>
            <a:off x="1476375" y="2492375"/>
            <a:ext cx="4379913" cy="3816350"/>
          </a:xfrm>
          <a:prstGeom prst="rect">
            <a:avLst/>
          </a:prstGeom>
          <a:noFill/>
          <a:ln w="9525">
            <a:noFill/>
            <a:miter lim="800000"/>
            <a:headEnd/>
            <a:tailEnd/>
          </a:ln>
        </p:spPr>
      </p:pic>
      <p:sp>
        <p:nvSpPr>
          <p:cNvPr id="7"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333375"/>
            <a:ext cx="8642350" cy="508000"/>
          </a:xfrm>
        </p:spPr>
        <p:txBody>
          <a:bodyPr rtlCol="0">
            <a:noAutofit/>
          </a:bodyPr>
          <a:lstStyle/>
          <a:p>
            <a:pPr eaLnBrk="1" fontAlgn="auto" hangingPunct="1">
              <a:spcAft>
                <a:spcPts val="0"/>
              </a:spcAft>
              <a:defRPr/>
            </a:pPr>
            <a:r>
              <a:rPr lang="de-DE" dirty="0" smtClean="0"/>
              <a:t>Zusammenstellender </a:t>
            </a:r>
            <a:r>
              <a:rPr lang="de-DE" smtClean="0"/>
              <a:t>oder Herausgeber</a:t>
            </a:r>
            <a:endParaRPr lang="de-DE" dirty="0"/>
          </a:p>
        </p:txBody>
      </p:sp>
      <p:sp>
        <p:nvSpPr>
          <p:cNvPr id="14338" name="Textplatzhalter 2"/>
          <p:cNvSpPr>
            <a:spLocks noGrp="1"/>
          </p:cNvSpPr>
          <p:nvPr>
            <p:ph type="body" sz="quarter" idx="13"/>
          </p:nvPr>
        </p:nvSpPr>
        <p:spPr>
          <a:xfrm>
            <a:off x="250825" y="836613"/>
            <a:ext cx="8642350" cy="5472112"/>
          </a:xfrm>
        </p:spPr>
        <p:txBody>
          <a:bodyPr/>
          <a:lstStyle/>
          <a:p>
            <a:pPr eaLnBrk="1" hangingPunct="1"/>
            <a:endParaRPr lang="de-DE" dirty="0" smtClean="0"/>
          </a:p>
          <a:p>
            <a:pPr eaLnBrk="1" hangingPunct="1"/>
            <a:r>
              <a:rPr lang="de-DE" dirty="0" smtClean="0"/>
              <a:t>Beziehungskennzeichnung Zusammenstellender (RDA I.2.1)</a:t>
            </a:r>
          </a:p>
          <a:p>
            <a:pPr lvl="1" eaLnBrk="1" hangingPunct="1"/>
            <a:r>
              <a:rPr lang="de-DE" dirty="0" smtClean="0"/>
              <a:t>Schaffung eines neuen Werks durch Zusammentragen, Editieren usw.</a:t>
            </a:r>
          </a:p>
          <a:p>
            <a:pPr lvl="1" eaLnBrk="1" hangingPunct="1"/>
            <a:r>
              <a:rPr lang="de-DE" dirty="0" smtClean="0"/>
              <a:t>Beispiele: eine Bibliografie, ein Verzeichnis</a:t>
            </a:r>
          </a:p>
          <a:p>
            <a:pPr lvl="1" eaLnBrk="1" hangingPunct="1"/>
            <a:endParaRPr lang="de-DE" dirty="0" smtClean="0"/>
          </a:p>
          <a:p>
            <a:pPr eaLnBrk="1" hangingPunct="1"/>
            <a:r>
              <a:rPr lang="de-DE" dirty="0" smtClean="0"/>
              <a:t>Beziehungskennzeichnung Herausgeber (RDA I.3.1)</a:t>
            </a:r>
          </a:p>
          <a:p>
            <a:pPr lvl="1" eaLnBrk="1" hangingPunct="1"/>
            <a:r>
              <a:rPr lang="de-DE" dirty="0" smtClean="0"/>
              <a:t>Auswählen und Zusammenstellen von Werken oder Teilen von Werken anderer geistiger Schöpfer</a:t>
            </a:r>
          </a:p>
          <a:p>
            <a:pPr lvl="1" eaLnBrk="1" hangingPunct="1"/>
            <a:r>
              <a:rPr lang="de-DE" dirty="0" smtClean="0"/>
              <a:t>Beispiel: Aufsatzband mit Beiträgen verschiedener Verfasser</a:t>
            </a:r>
          </a:p>
        </p:txBody>
      </p:sp>
      <p:sp>
        <p:nvSpPr>
          <p:cNvPr id="5" name="Foliennummernplatzhalter 4"/>
          <p:cNvSpPr>
            <a:spLocks noGrp="1"/>
          </p:cNvSpPr>
          <p:nvPr>
            <p:ph type="sldNum" sz="quarter" idx="15"/>
          </p:nvPr>
        </p:nvSpPr>
        <p:spPr/>
        <p:txBody>
          <a:bodyPr/>
          <a:lstStyle/>
          <a:p>
            <a:pPr>
              <a:defRPr/>
            </a:pPr>
            <a:fld id="{74355156-8DD6-4CE2-9D54-00786A69DE90}" type="slidenum">
              <a:rPr lang="de-DE"/>
              <a:pPr>
                <a:defRPr/>
              </a:pPr>
              <a:t>8</a:t>
            </a:fld>
            <a:endParaRPr lang="de-DE"/>
          </a:p>
        </p:txBody>
      </p:sp>
      <p:sp>
        <p:nvSpPr>
          <p:cNvPr id="6"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und Hierarchische Beschreibung – Grundsätzliches I</a:t>
            </a:r>
          </a:p>
        </p:txBody>
      </p:sp>
      <p:sp>
        <p:nvSpPr>
          <p:cNvPr id="15362"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Beschreibung erfolgt ausgehend vom Teil</a:t>
            </a:r>
          </a:p>
          <a:p>
            <a:pPr marL="0" indent="0" eaLnBrk="1" hangingPunct="1">
              <a:buFont typeface="Arial" charset="0"/>
              <a:buNone/>
            </a:pPr>
            <a:endParaRPr lang="de-DE" smtClean="0"/>
          </a:p>
          <a:p>
            <a:pPr marL="0" indent="0" eaLnBrk="1" hangingPunct="1"/>
            <a:r>
              <a:rPr lang="de-DE" smtClean="0"/>
              <a:t>Verwendet bei</a:t>
            </a:r>
          </a:p>
          <a:p>
            <a:pPr lvl="1" eaLnBrk="1" hangingPunct="1"/>
            <a:r>
              <a:rPr lang="de-DE" smtClean="0"/>
              <a:t>Aufsatzkatalogisierung</a:t>
            </a:r>
          </a:p>
          <a:p>
            <a:pPr lvl="1" eaLnBrk="1" hangingPunct="1"/>
            <a:r>
              <a:rPr lang="de-DE" smtClean="0"/>
              <a:t>Katalogisierung von Einzelbeiträgen aus Sammelwerken oder Sammlungen von Schriften eines Autors</a:t>
            </a:r>
          </a:p>
          <a:p>
            <a:pPr lvl="1" eaLnBrk="1" hangingPunct="1"/>
            <a:r>
              <a:rPr lang="de-DE" smtClean="0"/>
              <a:t>Einzelbeiträgen im Bereich Audivisuelle Materialien</a:t>
            </a:r>
          </a:p>
          <a:p>
            <a:pPr lvl="1" eaLnBrk="1" hangingPunct="1">
              <a:buFont typeface="Arial" charset="0"/>
              <a:buNone/>
            </a:pPr>
            <a:endParaRPr lang="de-DE" smtClean="0"/>
          </a:p>
          <a:p>
            <a:pPr marL="0" indent="0" eaLnBrk="1" hangingPunct="1"/>
            <a:r>
              <a:rPr lang="de-DE" smtClean="0"/>
              <a:t>Entscheidung, welche Teile analytisch beschrieben werden fällt in das Ermessen der erschließenden Institution</a:t>
            </a:r>
          </a:p>
          <a:p>
            <a:pPr lvl="1"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865139A-AE63-4A13-987A-0F8BD2DC6182}" type="slidenum">
              <a:rPr lang="de-DE" sz="1200">
                <a:solidFill>
                  <a:schemeClr val="tx1">
                    <a:tint val="75000"/>
                  </a:schemeClr>
                </a:solidFill>
                <a:latin typeface="+mn-lt"/>
                <a:cs typeface="+mn-cs"/>
              </a:rPr>
              <a:pPr algn="r" fontAlgn="auto">
                <a:spcBef>
                  <a:spcPts val="0"/>
                </a:spcBef>
                <a:spcAft>
                  <a:spcPts val="0"/>
                </a:spcAft>
                <a:defRPr/>
              </a:pPr>
              <a:t>9</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9</a:t>
            </a:fld>
            <a:endParaRPr lang="de-DE"/>
          </a:p>
        </p:txBody>
      </p:sp>
      <p:sp>
        <p:nvSpPr>
          <p:cNvPr id="8"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Aleph | Stand: 24.08.2015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4454</Words>
  <Application>Microsoft Office PowerPoint</Application>
  <PresentationFormat>Bildschirmpräsentation (4:3)</PresentationFormat>
  <Paragraphs>1030</Paragraphs>
  <Slides>49</Slides>
  <Notes>3</Notes>
  <HiddenSlides>0</HiddenSlides>
  <MMClips>0</MMClips>
  <ScaleCrop>false</ScaleCrop>
  <HeadingPairs>
    <vt:vector size="4" baseType="variant">
      <vt:variant>
        <vt:lpstr>Design</vt:lpstr>
      </vt:variant>
      <vt:variant>
        <vt:i4>1</vt:i4>
      </vt:variant>
      <vt:variant>
        <vt:lpstr>Folientitel</vt:lpstr>
      </vt:variant>
      <vt:variant>
        <vt:i4>49</vt:i4>
      </vt:variant>
    </vt:vector>
  </HeadingPairs>
  <TitlesOfParts>
    <vt:vector size="50" baseType="lpstr">
      <vt:lpstr>Larissa</vt:lpstr>
      <vt:lpstr>Schulungsunterlagen der AG RDA</vt:lpstr>
      <vt:lpstr>Zusammenstellungen:  analytische und hierarchische Beschreibung</vt:lpstr>
      <vt:lpstr>Inhalt</vt:lpstr>
      <vt:lpstr>Arten von Zusammenstellungen</vt:lpstr>
      <vt:lpstr>Arten der Beschreibung -1-</vt:lpstr>
      <vt:lpstr>Arten der Beschreibung -2-</vt:lpstr>
      <vt:lpstr>In der Manifestation verkörpertes Werk (RDA 17.8)</vt:lpstr>
      <vt:lpstr>Zusammenstellender oder Herausgeber</vt:lpstr>
      <vt:lpstr>Analytische und Hierarchische Beschreibung – Grundsätzliches I</vt:lpstr>
      <vt:lpstr>Analytische Beschreibung – Grundsätzliches</vt:lpstr>
      <vt:lpstr>Hierarchische Beschreibung – Grundsätzliches</vt:lpstr>
      <vt:lpstr>Hierarchische Beschreibung –  Emfehlung Nachnutzung</vt:lpstr>
      <vt:lpstr>Allgemeine Hinweise zu den Beispielen</vt:lpstr>
      <vt:lpstr>Beschreibung Teile von monografischen Zusammenstellungen</vt:lpstr>
      <vt:lpstr>Zusammenstellung von Werken von einem geistigen Schöpfer mit übergeordnetem Titel</vt:lpstr>
      <vt:lpstr>Ein geistige Schöpfer, übergeordneter Titel – Teil analytisch</vt:lpstr>
      <vt:lpstr>Ein geistige Schöpfer, übergeordneter Titel – Teil Forts.</vt:lpstr>
      <vt:lpstr>Zusammenstellung von Werken von einem geistigen Schöpfer mit übergeordnetem Titel</vt:lpstr>
      <vt:lpstr>Ein geistige Schöpfer, übergeordneter Titel –  umfassend</vt:lpstr>
      <vt:lpstr>Ein geistige Schöpfer, übergeordneter Titel – umfassend, Forts.</vt:lpstr>
      <vt:lpstr>Ein geistige Schöpfer, übergeordneter Titel –  umfassend, Forts.</vt:lpstr>
      <vt:lpstr>Hinweis zu den weitere Beispiele</vt:lpstr>
      <vt:lpstr>Zusammenstellung von Werken von einem geistigen Schöpfer ohne übergeordnetem Titel</vt:lpstr>
      <vt:lpstr>Ein geistige Schöpfer, ohne übergeordn. Titel – Teil analytisch</vt:lpstr>
      <vt:lpstr>Ein geistige Schöpfer, ohne übergeordn. Titel – Teil Forts.</vt:lpstr>
      <vt:lpstr>Zusammenstellung von Werken von einem geistigen Schöpfer ohne übergeordnetem Titel</vt:lpstr>
      <vt:lpstr>Ein geistige Schöpfer, ohne übergeordn. Titel –  umfassend</vt:lpstr>
      <vt:lpstr>Ein geistige Schöpfer, ohne übergeordn.Titel –  umfassend, Forts.</vt:lpstr>
      <vt:lpstr>Ein geistige Schöpfer, ohne übergeordneten Titel –umfassend, Forts.</vt:lpstr>
      <vt:lpstr>Zusammenstellung von Werken von mehreren geistigen Schöpfer mit übergeordnetem Titel </vt:lpstr>
      <vt:lpstr>Zusammenstellung von Werken von mehreren geistigen Schöpfer ohne übergeordneten Titel</vt:lpstr>
      <vt:lpstr>Beschreibung Teile von fortlaufenden Zusammenstellungen</vt:lpstr>
      <vt:lpstr>Beschreibung eines Aufsatzes in einer Zeitschrift</vt:lpstr>
      <vt:lpstr>Beschreibung eines Aufsatzes in einer Zeitschrift</vt:lpstr>
      <vt:lpstr>Beschreibung eines Aufsatzes in einer Zeitschrift, Forts.</vt:lpstr>
      <vt:lpstr>Beschreibung einer Rezension in einer Zeitschrift</vt:lpstr>
      <vt:lpstr>Beschreibung einer Rezension in einer Zeitschrift</vt:lpstr>
      <vt:lpstr>Beschreibung einer Rezension in einer Zeitschrift, Forts.</vt:lpstr>
      <vt:lpstr>Beschreibung einer Rezension in einer Zeitschrift, Forts.</vt:lpstr>
      <vt:lpstr>Beschreibung Einzelbeiträge im Bereich AV-Materialien</vt:lpstr>
      <vt:lpstr>Beschreibung eines Teils auf einer DVD</vt:lpstr>
      <vt:lpstr>Analytische Beschreibung des 2. Teils einer DVD</vt:lpstr>
      <vt:lpstr>Analytische Beschreibung des 2. Teils einer DVD, Forts.</vt:lpstr>
      <vt:lpstr>Analytische Beschreibung des 2. Teils einer DVD, Forts.</vt:lpstr>
      <vt:lpstr>Analytische Beschreibung des 2. Teils einer DVD, Forts.</vt:lpstr>
      <vt:lpstr>Beschreibung eines Tracks auf einer CD</vt:lpstr>
      <vt:lpstr>Beschreibung eines Tracks auf einer CD</vt:lpstr>
      <vt:lpstr>Beschreibung eines Tracks auf einer CD</vt:lpstr>
      <vt:lpstr>Beschreibung eines Tracks auf einer CD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241</cp:revision>
  <cp:lastPrinted>2015-03-08T17:02:14Z</cp:lastPrinted>
  <dcterms:created xsi:type="dcterms:W3CDTF">2014-02-18T07:01:40Z</dcterms:created>
  <dcterms:modified xsi:type="dcterms:W3CDTF">2015-08-31T06:10:23Z</dcterms:modified>
</cp:coreProperties>
</file>