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285" r:id="rId2"/>
    <p:sldId id="259" r:id="rId3"/>
    <p:sldId id="336" r:id="rId4"/>
    <p:sldId id="334" r:id="rId5"/>
    <p:sldId id="338" r:id="rId6"/>
    <p:sldId id="339" r:id="rId7"/>
    <p:sldId id="340" r:id="rId8"/>
    <p:sldId id="344" r:id="rId9"/>
    <p:sldId id="345" r:id="rId10"/>
    <p:sldId id="346" r:id="rId11"/>
    <p:sldId id="347" r:id="rId12"/>
    <p:sldId id="348" r:id="rId13"/>
    <p:sldId id="303" r:id="rId14"/>
    <p:sldId id="354" r:id="rId15"/>
    <p:sldId id="294" r:id="rId16"/>
    <p:sldId id="349" r:id="rId17"/>
    <p:sldId id="356" r:id="rId18"/>
    <p:sldId id="357" r:id="rId19"/>
    <p:sldId id="358" r:id="rId20"/>
    <p:sldId id="359" r:id="rId21"/>
    <p:sldId id="368" r:id="rId22"/>
    <p:sldId id="360" r:id="rId23"/>
    <p:sldId id="361" r:id="rId24"/>
    <p:sldId id="362" r:id="rId25"/>
    <p:sldId id="364" r:id="rId26"/>
    <p:sldId id="365" r:id="rId27"/>
    <p:sldId id="391" r:id="rId28"/>
    <p:sldId id="366" r:id="rId29"/>
    <p:sldId id="369" r:id="rId30"/>
    <p:sldId id="370" r:id="rId31"/>
    <p:sldId id="371" r:id="rId32"/>
    <p:sldId id="379" r:id="rId33"/>
    <p:sldId id="372" r:id="rId34"/>
    <p:sldId id="373" r:id="rId35"/>
    <p:sldId id="380" r:id="rId36"/>
    <p:sldId id="376" r:id="rId37"/>
    <p:sldId id="377" r:id="rId38"/>
    <p:sldId id="378" r:id="rId39"/>
    <p:sldId id="381" r:id="rId40"/>
    <p:sldId id="386" r:id="rId41"/>
    <p:sldId id="382" r:id="rId42"/>
    <p:sldId id="383" r:id="rId43"/>
    <p:sldId id="384" r:id="rId44"/>
    <p:sldId id="385" r:id="rId45"/>
    <p:sldId id="387" r:id="rId46"/>
    <p:sldId id="388" r:id="rId47"/>
    <p:sldId id="389" r:id="rId48"/>
    <p:sldId id="390" r:id="rId49"/>
  </p:sldIdLst>
  <p:sldSz cx="9144000" cy="6858000" type="screen4x3"/>
  <p:notesSz cx="9963150" cy="6623050"/>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59" autoAdjust="0"/>
    <p:restoredTop sz="88015" autoAdjust="0"/>
  </p:normalViewPr>
  <p:slideViewPr>
    <p:cSldViewPr>
      <p:cViewPr>
        <p:scale>
          <a:sx n="100" d="100"/>
          <a:sy n="100" d="100"/>
        </p:scale>
        <p:origin x="-1398" y="-3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086"/>
        <p:guide pos="313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16413" cy="331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5643563" y="0"/>
            <a:ext cx="4318000" cy="331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87AE397-074E-4238-9BCE-656F300841ED}" type="datetimeFigureOut">
              <a:rPr lang="de-DE"/>
              <a:pPr>
                <a:defRPr/>
              </a:pPr>
              <a:t>04.11.2015</a:t>
            </a:fld>
            <a:endParaRPr lang="de-DE"/>
          </a:p>
        </p:txBody>
      </p:sp>
      <p:sp>
        <p:nvSpPr>
          <p:cNvPr id="4" name="Fußzeilenplatzhalter 3"/>
          <p:cNvSpPr>
            <a:spLocks noGrp="1"/>
          </p:cNvSpPr>
          <p:nvPr>
            <p:ph type="ftr" sz="quarter" idx="2"/>
          </p:nvPr>
        </p:nvSpPr>
        <p:spPr>
          <a:xfrm>
            <a:off x="0" y="6289675"/>
            <a:ext cx="4316413" cy="3317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5643563" y="6289675"/>
            <a:ext cx="4318000" cy="3317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2315C62-B17F-4A6F-8EDB-30B2A096D3D9}" type="slidenum">
              <a:rPr lang="de-DE"/>
              <a:pPr>
                <a:defRPr/>
              </a:pPr>
              <a:t>‹Nr.›</a:t>
            </a:fld>
            <a:endParaRPr lang="de-DE"/>
          </a:p>
        </p:txBody>
      </p:sp>
    </p:spTree>
    <p:extLst>
      <p:ext uri="{BB962C8B-B14F-4D97-AF65-F5344CB8AC3E}">
        <p14:creationId xmlns:p14="http://schemas.microsoft.com/office/powerpoint/2010/main" val="8224500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16413" cy="331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5643563" y="0"/>
            <a:ext cx="4318000" cy="331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E3DD8DE-7A15-47D2-884E-8B9466619E87}" type="datetimeFigureOut">
              <a:rPr lang="de-DE"/>
              <a:pPr>
                <a:defRPr/>
              </a:pPr>
              <a:t>04.11.2015</a:t>
            </a:fld>
            <a:endParaRPr lang="de-DE"/>
          </a:p>
        </p:txBody>
      </p:sp>
      <p:sp>
        <p:nvSpPr>
          <p:cNvPr id="4" name="Folienbildplatzhalter 3"/>
          <p:cNvSpPr>
            <a:spLocks noGrp="1" noRot="1" noChangeAspect="1"/>
          </p:cNvSpPr>
          <p:nvPr>
            <p:ph type="sldImg" idx="2"/>
          </p:nvPr>
        </p:nvSpPr>
        <p:spPr>
          <a:xfrm>
            <a:off x="3327400" y="496888"/>
            <a:ext cx="3309938" cy="248285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996950" y="3146425"/>
            <a:ext cx="7970838" cy="2979738"/>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6289675"/>
            <a:ext cx="4316413" cy="3317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5643563" y="6289675"/>
            <a:ext cx="4318000" cy="3317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928251C-09BD-4D8B-8BE8-4F7F6F1FA235}" type="slidenum">
              <a:rPr lang="de-DE"/>
              <a:pPr>
                <a:defRPr/>
              </a:pPr>
              <a:t>‹Nr.›</a:t>
            </a:fld>
            <a:endParaRPr lang="de-DE"/>
          </a:p>
        </p:txBody>
      </p:sp>
    </p:spTree>
    <p:extLst>
      <p:ext uri="{BB962C8B-B14F-4D97-AF65-F5344CB8AC3E}">
        <p14:creationId xmlns:p14="http://schemas.microsoft.com/office/powerpoint/2010/main" val="183043518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p:cNvSpPr>
            <a:spLocks noGrp="1" noRot="1" noChangeAspect="1" noTextEdit="1"/>
          </p:cNvSpPr>
          <p:nvPr>
            <p:ph type="sldImg"/>
          </p:nvPr>
        </p:nvSpPr>
        <p:spPr bwMode="auto">
          <a:noFill/>
          <a:ln>
            <a:solidFill>
              <a:srgbClr val="000000"/>
            </a:solidFill>
            <a:miter lim="800000"/>
            <a:headEnd/>
            <a:tailEnd/>
          </a:ln>
        </p:spPr>
      </p:sp>
      <p:sp>
        <p:nvSpPr>
          <p:cNvPr id="614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614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097862-31DE-4CEB-AB09-8ECEC5CA63DD}" type="slidenum">
              <a:rPr lang="de-DE" altLang="de-DE">
                <a:solidFill>
                  <a:srgbClr val="000000"/>
                </a:solidFill>
                <a:cs typeface="Arial" charset="0"/>
              </a:rPr>
              <a:pPr fontAlgn="base">
                <a:spcBef>
                  <a:spcPct val="0"/>
                </a:spcBef>
                <a:spcAft>
                  <a:spcPct val="0"/>
                </a:spcAft>
                <a:defRPr/>
              </a:pPr>
              <a:t>1</a:t>
            </a:fld>
            <a:endParaRPr lang="de-DE" altLang="de-DE">
              <a:solidFill>
                <a:srgbClr val="000000"/>
              </a:solidFill>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Folienbildplatzhalter 1"/>
          <p:cNvSpPr>
            <a:spLocks noGrp="1" noRot="1" noChangeAspect="1"/>
          </p:cNvSpPr>
          <p:nvPr>
            <p:ph type="sldImg"/>
          </p:nvPr>
        </p:nvSpPr>
        <p:spPr bwMode="auto">
          <a:noFill/>
          <a:ln>
            <a:solidFill>
              <a:srgbClr val="000000"/>
            </a:solidFill>
            <a:miter lim="800000"/>
            <a:headEnd/>
            <a:tailEnd/>
          </a:ln>
        </p:spPr>
      </p:sp>
      <p:sp>
        <p:nvSpPr>
          <p:cNvPr id="819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latin typeface="Arial" charset="0"/>
              <a:cs typeface="Arial" charset="0"/>
            </a:endParaRPr>
          </a:p>
        </p:txBody>
      </p:sp>
      <p:sp>
        <p:nvSpPr>
          <p:cNvPr id="819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2DB159-01A3-47F7-A02D-EFFE092088CF}" type="slidenum">
              <a:rPr lang="de-DE">
                <a:cs typeface="Arial" charset="0"/>
              </a:rPr>
              <a:pPr fontAlgn="base">
                <a:spcBef>
                  <a:spcPct val="0"/>
                </a:spcBef>
                <a:spcAft>
                  <a:spcPct val="0"/>
                </a:spcAft>
                <a:defRPr/>
              </a:pPr>
              <a:t>2</a:t>
            </a:fld>
            <a:endParaRPr lang="de-DE">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CB72158-92CB-4F65-977E-E89DA1DBA99B}" type="slidenum">
              <a:rPr lang="de-DE"/>
              <a:pPr>
                <a:defRPr/>
              </a:pPr>
              <a:t>‹Nr.›</a:t>
            </a:fld>
            <a:endParaRPr lang="de-DE"/>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Tree>
  </p:cSld>
  <p:clrMap bg1="lt1" tx1="dk1" bg2="lt2" tx2="dk2" accent1="accent1" accent2="accent2" accent3="accent3" accent4="accent4" accent5="accent5" accent6="accent6" hlink="hlink" folHlink="folHlink"/>
  <p:sldLayoutIdLst>
    <p:sldLayoutId id="2147483650"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eaLnBrk="1" fontAlgn="auto" hangingPunct="1">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5123" name="Grafik 2"/>
          <p:cNvPicPr>
            <a:picLocks noChangeAspect="1"/>
          </p:cNvPicPr>
          <p:nvPr/>
        </p:nvPicPr>
        <p:blipFill>
          <a:blip r:embed="rId3"/>
          <a:srcRect/>
          <a:stretch>
            <a:fillRect/>
          </a:stretch>
        </p:blipFill>
        <p:spPr bwMode="auto">
          <a:xfrm>
            <a:off x="3868738" y="1171575"/>
            <a:ext cx="985837" cy="482600"/>
          </a:xfrm>
          <a:prstGeom prst="rect">
            <a:avLst/>
          </a:prstGeom>
          <a:noFill/>
          <a:ln w="9525">
            <a:noFill/>
            <a:miter lim="800000"/>
            <a:headEnd/>
            <a:tailEnd/>
          </a:ln>
        </p:spPr>
      </p:pic>
      <p:pic>
        <p:nvPicPr>
          <p:cNvPr id="5124" name="Grafik 15"/>
          <p:cNvPicPr>
            <a:picLocks noChangeAspect="1"/>
          </p:cNvPicPr>
          <p:nvPr/>
        </p:nvPicPr>
        <p:blipFill>
          <a:blip r:embed="rId4"/>
          <a:srcRect/>
          <a:stretch>
            <a:fillRect/>
          </a:stretch>
        </p:blipFill>
        <p:spPr bwMode="auto">
          <a:xfrm>
            <a:off x="5183188" y="1412875"/>
            <a:ext cx="1522412" cy="360363"/>
          </a:xfrm>
          <a:prstGeom prst="rect">
            <a:avLst/>
          </a:prstGeom>
          <a:noFill/>
          <a:ln w="9525">
            <a:noFill/>
            <a:miter lim="800000"/>
            <a:headEnd/>
            <a:tailEnd/>
          </a:ln>
        </p:spPr>
      </p:pic>
      <p:pic>
        <p:nvPicPr>
          <p:cNvPr id="5125" name="Grafik 19"/>
          <p:cNvPicPr>
            <a:picLocks noChangeAspect="1"/>
          </p:cNvPicPr>
          <p:nvPr/>
        </p:nvPicPr>
        <p:blipFill>
          <a:blip r:embed="rId5"/>
          <a:srcRect/>
          <a:stretch>
            <a:fillRect/>
          </a:stretch>
        </p:blipFill>
        <p:spPr bwMode="auto">
          <a:xfrm>
            <a:off x="6772275" y="1771650"/>
            <a:ext cx="1647825" cy="360363"/>
          </a:xfrm>
          <a:prstGeom prst="rect">
            <a:avLst/>
          </a:prstGeom>
          <a:noFill/>
          <a:ln w="9525">
            <a:noFill/>
            <a:miter lim="800000"/>
            <a:headEnd/>
            <a:tailEnd/>
          </a:ln>
        </p:spPr>
      </p:pic>
      <p:pic>
        <p:nvPicPr>
          <p:cNvPr id="5126" name="Grafik 25"/>
          <p:cNvPicPr>
            <a:picLocks noChangeAspect="1"/>
          </p:cNvPicPr>
          <p:nvPr/>
        </p:nvPicPr>
        <p:blipFill>
          <a:blip r:embed="rId6"/>
          <a:srcRect/>
          <a:stretch>
            <a:fillRect/>
          </a:stretch>
        </p:blipFill>
        <p:spPr bwMode="auto">
          <a:xfrm>
            <a:off x="7556500" y="2420938"/>
            <a:ext cx="1587500" cy="360362"/>
          </a:xfrm>
          <a:prstGeom prst="rect">
            <a:avLst/>
          </a:prstGeom>
          <a:noFill/>
          <a:ln w="9525">
            <a:noFill/>
            <a:miter lim="800000"/>
            <a:headEnd/>
            <a:tailEnd/>
          </a:ln>
        </p:spPr>
      </p:pic>
      <p:pic>
        <p:nvPicPr>
          <p:cNvPr id="5127" name="Grafik 17"/>
          <p:cNvPicPr>
            <a:picLocks noChangeAspect="1"/>
          </p:cNvPicPr>
          <p:nvPr/>
        </p:nvPicPr>
        <p:blipFill>
          <a:blip r:embed="rId7"/>
          <a:srcRect/>
          <a:stretch>
            <a:fillRect/>
          </a:stretch>
        </p:blipFill>
        <p:spPr bwMode="auto">
          <a:xfrm>
            <a:off x="7978775" y="3057525"/>
            <a:ext cx="1028700" cy="649288"/>
          </a:xfrm>
          <a:prstGeom prst="rect">
            <a:avLst/>
          </a:prstGeom>
          <a:noFill/>
          <a:ln w="9525">
            <a:noFill/>
            <a:miter lim="800000"/>
            <a:headEnd/>
            <a:tailEnd/>
          </a:ln>
        </p:spPr>
      </p:pic>
      <p:pic>
        <p:nvPicPr>
          <p:cNvPr id="5128" name="Grafik 26"/>
          <p:cNvPicPr>
            <a:picLocks noChangeAspect="1"/>
          </p:cNvPicPr>
          <p:nvPr/>
        </p:nvPicPr>
        <p:blipFill>
          <a:blip r:embed="rId8"/>
          <a:srcRect/>
          <a:stretch>
            <a:fillRect/>
          </a:stretch>
        </p:blipFill>
        <p:spPr bwMode="auto">
          <a:xfrm>
            <a:off x="7978775" y="3860800"/>
            <a:ext cx="585788" cy="476250"/>
          </a:xfrm>
          <a:prstGeom prst="rect">
            <a:avLst/>
          </a:prstGeom>
          <a:noFill/>
          <a:ln w="9525">
            <a:noFill/>
            <a:miter lim="800000"/>
            <a:headEnd/>
            <a:tailEnd/>
          </a:ln>
        </p:spPr>
      </p:pic>
      <p:pic>
        <p:nvPicPr>
          <p:cNvPr id="5129" name="Grafik 20"/>
          <p:cNvPicPr>
            <a:picLocks noChangeAspect="1"/>
          </p:cNvPicPr>
          <p:nvPr/>
        </p:nvPicPr>
        <p:blipFill>
          <a:blip r:embed="rId9"/>
          <a:srcRect/>
          <a:stretch>
            <a:fillRect/>
          </a:stretch>
        </p:blipFill>
        <p:spPr bwMode="auto">
          <a:xfrm>
            <a:off x="6959600" y="4433888"/>
            <a:ext cx="781050" cy="441325"/>
          </a:xfrm>
          <a:prstGeom prst="rect">
            <a:avLst/>
          </a:prstGeom>
          <a:noFill/>
          <a:ln w="9525">
            <a:noFill/>
            <a:miter lim="800000"/>
            <a:headEnd/>
            <a:tailEnd/>
          </a:ln>
        </p:spPr>
      </p:pic>
      <p:pic>
        <p:nvPicPr>
          <p:cNvPr id="5130" name="Grafik 22"/>
          <p:cNvPicPr>
            <a:picLocks noChangeAspect="1"/>
          </p:cNvPicPr>
          <p:nvPr/>
        </p:nvPicPr>
        <p:blipFill>
          <a:blip r:embed="rId10"/>
          <a:srcRect/>
          <a:stretch>
            <a:fillRect/>
          </a:stretch>
        </p:blipFill>
        <p:spPr bwMode="auto">
          <a:xfrm>
            <a:off x="5535613" y="4814888"/>
            <a:ext cx="1060450" cy="558800"/>
          </a:xfrm>
          <a:prstGeom prst="rect">
            <a:avLst/>
          </a:prstGeom>
          <a:noFill/>
          <a:ln w="9525">
            <a:noFill/>
            <a:miter lim="800000"/>
            <a:headEnd/>
            <a:tailEnd/>
          </a:ln>
        </p:spPr>
      </p:pic>
      <p:pic>
        <p:nvPicPr>
          <p:cNvPr id="5131" name="Grafik 21"/>
          <p:cNvPicPr>
            <a:picLocks noChangeAspect="1"/>
          </p:cNvPicPr>
          <p:nvPr/>
        </p:nvPicPr>
        <p:blipFill>
          <a:blip r:embed="rId11"/>
          <a:srcRect r="16844"/>
          <a:stretch>
            <a:fillRect/>
          </a:stretch>
        </p:blipFill>
        <p:spPr bwMode="auto">
          <a:xfrm>
            <a:off x="4138613" y="5045075"/>
            <a:ext cx="1358900" cy="544513"/>
          </a:xfrm>
          <a:prstGeom prst="rect">
            <a:avLst/>
          </a:prstGeom>
          <a:noFill/>
          <a:ln w="9525">
            <a:noFill/>
            <a:miter lim="800000"/>
            <a:headEnd/>
            <a:tailEnd/>
          </a:ln>
        </p:spPr>
      </p:pic>
      <p:pic>
        <p:nvPicPr>
          <p:cNvPr id="5132" name="Grafik 23"/>
          <p:cNvPicPr>
            <a:picLocks noChangeAspect="1"/>
          </p:cNvPicPr>
          <p:nvPr/>
        </p:nvPicPr>
        <p:blipFill>
          <a:blip r:embed="rId12"/>
          <a:srcRect/>
          <a:stretch>
            <a:fillRect/>
          </a:stretch>
        </p:blipFill>
        <p:spPr bwMode="auto">
          <a:xfrm>
            <a:off x="1908175" y="4829175"/>
            <a:ext cx="2165350" cy="358775"/>
          </a:xfrm>
          <a:prstGeom prst="rect">
            <a:avLst/>
          </a:prstGeom>
          <a:noFill/>
          <a:ln w="9525">
            <a:noFill/>
            <a:miter lim="800000"/>
            <a:headEnd/>
            <a:tailEnd/>
          </a:ln>
        </p:spPr>
      </p:pic>
      <p:pic>
        <p:nvPicPr>
          <p:cNvPr id="5133" name="Grafik 24"/>
          <p:cNvPicPr>
            <a:picLocks noChangeAspect="1"/>
          </p:cNvPicPr>
          <p:nvPr/>
        </p:nvPicPr>
        <p:blipFill>
          <a:blip r:embed="rId13"/>
          <a:srcRect/>
          <a:stretch>
            <a:fillRect/>
          </a:stretch>
        </p:blipFill>
        <p:spPr bwMode="auto">
          <a:xfrm>
            <a:off x="1258888" y="4254500"/>
            <a:ext cx="1362075" cy="360363"/>
          </a:xfrm>
          <a:prstGeom prst="rect">
            <a:avLst/>
          </a:prstGeom>
          <a:noFill/>
          <a:ln w="9525">
            <a:noFill/>
            <a:miter lim="800000"/>
            <a:headEnd/>
            <a:tailEnd/>
          </a:ln>
        </p:spPr>
      </p:pic>
      <p:pic>
        <p:nvPicPr>
          <p:cNvPr id="5134" name="Grafik 27"/>
          <p:cNvPicPr>
            <a:picLocks noChangeAspect="1"/>
          </p:cNvPicPr>
          <p:nvPr/>
        </p:nvPicPr>
        <p:blipFill>
          <a:blip r:embed="rId14"/>
          <a:srcRect/>
          <a:stretch>
            <a:fillRect/>
          </a:stretch>
        </p:blipFill>
        <p:spPr bwMode="auto">
          <a:xfrm>
            <a:off x="100013" y="3784600"/>
            <a:ext cx="1403350" cy="469900"/>
          </a:xfrm>
          <a:prstGeom prst="rect">
            <a:avLst/>
          </a:prstGeom>
          <a:noFill/>
          <a:ln w="9525">
            <a:noFill/>
            <a:miter lim="800000"/>
            <a:headEnd/>
            <a:tailEnd/>
          </a:ln>
        </p:spPr>
      </p:pic>
      <p:pic>
        <p:nvPicPr>
          <p:cNvPr id="5135" name="Grafik 6"/>
          <p:cNvPicPr>
            <a:picLocks noChangeAspect="1"/>
          </p:cNvPicPr>
          <p:nvPr/>
        </p:nvPicPr>
        <p:blipFill>
          <a:blip r:embed="rId15"/>
          <a:srcRect/>
          <a:stretch>
            <a:fillRect/>
          </a:stretch>
        </p:blipFill>
        <p:spPr bwMode="auto">
          <a:xfrm>
            <a:off x="92075" y="3108325"/>
            <a:ext cx="1346200" cy="498475"/>
          </a:xfrm>
          <a:prstGeom prst="rect">
            <a:avLst/>
          </a:prstGeom>
          <a:noFill/>
          <a:ln w="9525">
            <a:noFill/>
            <a:miter lim="800000"/>
            <a:headEnd/>
            <a:tailEnd/>
          </a:ln>
        </p:spPr>
      </p:pic>
      <p:pic>
        <p:nvPicPr>
          <p:cNvPr id="5136" name="Grafik 29"/>
          <p:cNvPicPr>
            <a:picLocks noChangeAspect="1"/>
          </p:cNvPicPr>
          <p:nvPr/>
        </p:nvPicPr>
        <p:blipFill>
          <a:blip r:embed="rId16"/>
          <a:srcRect/>
          <a:stretch>
            <a:fillRect/>
          </a:stretch>
        </p:blipFill>
        <p:spPr bwMode="auto">
          <a:xfrm>
            <a:off x="2994025" y="1177925"/>
            <a:ext cx="666750" cy="647700"/>
          </a:xfrm>
          <a:prstGeom prst="rect">
            <a:avLst/>
          </a:prstGeom>
          <a:noFill/>
          <a:ln w="9525">
            <a:noFill/>
            <a:miter lim="800000"/>
            <a:headEnd/>
            <a:tailEnd/>
          </a:ln>
        </p:spPr>
      </p:pic>
      <p:grpSp>
        <p:nvGrpSpPr>
          <p:cNvPr id="5137" name="Gruppieren 8"/>
          <p:cNvGrpSpPr>
            <a:grpSpLocks/>
          </p:cNvGrpSpPr>
          <p:nvPr/>
        </p:nvGrpSpPr>
        <p:grpSpPr bwMode="auto">
          <a:xfrm>
            <a:off x="949325" y="1700213"/>
            <a:ext cx="2378075" cy="400050"/>
            <a:chOff x="948867" y="1700808"/>
            <a:chExt cx="2378195" cy="400110"/>
          </a:xfrm>
        </p:grpSpPr>
        <p:sp>
          <p:nvSpPr>
            <p:cNvPr id="5141" name="Textfeld 3"/>
            <p:cNvSpPr txBox="1">
              <a:spLocks noChangeArrowheads="1"/>
            </p:cNvSpPr>
            <p:nvPr/>
          </p:nvSpPr>
          <p:spPr bwMode="auto">
            <a:xfrm>
              <a:off x="1259632" y="1700808"/>
              <a:ext cx="2067430" cy="400110"/>
            </a:xfrm>
            <a:prstGeom prst="rect">
              <a:avLst/>
            </a:prstGeom>
            <a:noFill/>
            <a:ln w="9525">
              <a:noFill/>
              <a:miter lim="800000"/>
              <a:headEnd/>
              <a:tailEnd/>
            </a:ln>
          </p:spPr>
          <p:txBody>
            <a:bodyPr>
              <a:spAutoFit/>
            </a:bodyPr>
            <a:lstStyle/>
            <a:p>
              <a:r>
                <a:rPr lang="de-DE" altLang="de-DE" sz="1000" b="1">
                  <a:solidFill>
                    <a:srgbClr val="000000"/>
                  </a:solidFill>
                  <a:latin typeface="Verdana" pitchFamily="34" charset="0"/>
                </a:rPr>
                <a:t>Vertretungen der Öffentlichen Bibliotheken</a:t>
              </a:r>
            </a:p>
          </p:txBody>
        </p:sp>
        <p:pic>
          <p:nvPicPr>
            <p:cNvPr id="5142" name="Grafik 5"/>
            <p:cNvPicPr>
              <a:picLocks noChangeAspect="1"/>
            </p:cNvPicPr>
            <p:nvPr/>
          </p:nvPicPr>
          <p:blipFill>
            <a:blip r:embed="rId17"/>
            <a:srcRect/>
            <a:stretch>
              <a:fillRect/>
            </a:stretch>
          </p:blipFill>
          <p:spPr bwMode="auto">
            <a:xfrm>
              <a:off x="948867" y="1709892"/>
              <a:ext cx="310765" cy="360000"/>
            </a:xfrm>
            <a:prstGeom prst="rect">
              <a:avLst/>
            </a:prstGeom>
            <a:noFill/>
            <a:ln w="9525">
              <a:noFill/>
              <a:miter lim="800000"/>
              <a:headEnd/>
              <a:tailEnd/>
            </a:ln>
          </p:spPr>
        </p:pic>
      </p:grpSp>
      <p:pic>
        <p:nvPicPr>
          <p:cNvPr id="5139" name="Grafik 1"/>
          <p:cNvPicPr>
            <a:picLocks noChangeAspect="1"/>
          </p:cNvPicPr>
          <p:nvPr/>
        </p:nvPicPr>
        <p:blipFill>
          <a:blip r:embed="rId18"/>
          <a:srcRect/>
          <a:stretch>
            <a:fillRect/>
          </a:stretch>
        </p:blipFill>
        <p:spPr bwMode="auto">
          <a:xfrm>
            <a:off x="677863" y="2349500"/>
            <a:ext cx="1651000" cy="35877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1</a:t>
            </a:fld>
            <a:endParaRPr lang="de-DE"/>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Grundsätzliches</a:t>
            </a:r>
          </a:p>
        </p:txBody>
      </p:sp>
      <p:sp>
        <p:nvSpPr>
          <p:cNvPr id="17410" name="Textplatzhalter 2"/>
          <p:cNvSpPr>
            <a:spLocks noGrp="1"/>
          </p:cNvSpPr>
          <p:nvPr>
            <p:ph type="body" sz="quarter" idx="4294967295"/>
          </p:nvPr>
        </p:nvSpPr>
        <p:spPr>
          <a:xfrm>
            <a:off x="179388" y="1125538"/>
            <a:ext cx="8642350" cy="5111750"/>
          </a:xfrm>
        </p:spPr>
        <p:txBody>
          <a:bodyPr/>
          <a:lstStyle/>
          <a:p>
            <a:pPr marL="0" indent="0" eaLnBrk="1" hangingPunct="1">
              <a:lnSpc>
                <a:spcPct val="90000"/>
              </a:lnSpc>
            </a:pPr>
            <a:r>
              <a:rPr lang="de-DE" sz="2000" smtClean="0"/>
              <a:t>hierarchische Beschreibung (1.5.4):</a:t>
            </a:r>
          </a:p>
          <a:p>
            <a:pPr lvl="1" eaLnBrk="1" hangingPunct="1">
              <a:lnSpc>
                <a:spcPct val="90000"/>
              </a:lnSpc>
            </a:pPr>
            <a:r>
              <a:rPr lang="de-DE" sz="1800" smtClean="0"/>
              <a:t>es wird der Teil analytisch beschrieben</a:t>
            </a:r>
          </a:p>
          <a:p>
            <a:pPr lvl="1" eaLnBrk="1" hangingPunct="1">
              <a:lnSpc>
                <a:spcPct val="90000"/>
              </a:lnSpc>
            </a:pPr>
            <a:r>
              <a:rPr lang="de-DE" sz="1800" smtClean="0"/>
              <a:t>es wird die größere Ressource umfassend beschrieben (z.B. die Zeitschrift, die Sammlung von Schriften eines Autors)</a:t>
            </a:r>
          </a:p>
          <a:p>
            <a:pPr lvl="1" eaLnBrk="1" hangingPunct="1">
              <a:lnSpc>
                <a:spcPct val="90000"/>
              </a:lnSpc>
            </a:pPr>
            <a:r>
              <a:rPr lang="de-DE" sz="1800" smtClean="0"/>
              <a:t>dies erfolgt i.d.R. formattechnisch in zwei getrennten Beschreibungen, die über einen Identifikator in Bezug zueinander gesetzt werden</a:t>
            </a:r>
          </a:p>
          <a:p>
            <a:pPr lvl="1" eaLnBrk="1" hangingPunct="1">
              <a:lnSpc>
                <a:spcPct val="90000"/>
              </a:lnSpc>
            </a:pPr>
            <a:r>
              <a:rPr lang="de-DE" sz="1800" smtClean="0"/>
              <a:t>die Beziehung zur größeren Ressource erfolgt nach RDA 27.1 als „In Beziehung stehende Manifestation, Beziehungskennzeichnung J4.4 „Enthalten in“</a:t>
            </a:r>
          </a:p>
          <a:p>
            <a:pPr lvl="1" eaLnBrk="1" hangingPunct="1">
              <a:lnSpc>
                <a:spcPct val="90000"/>
              </a:lnSpc>
            </a:pPr>
            <a:r>
              <a:rPr lang="de-DE" sz="1800" smtClean="0"/>
              <a:t>die hierarchische Beschreibung gilt somit als eine Beschreibung</a:t>
            </a:r>
          </a:p>
          <a:p>
            <a:pPr lvl="1" eaLnBrk="1" hangingPunct="1">
              <a:lnSpc>
                <a:spcPct val="90000"/>
              </a:lnSpc>
            </a:pPr>
            <a:r>
              <a:rPr lang="de-DE" sz="1800" smtClean="0"/>
              <a:t>Welche Standardelemente mindestens in der umfassenden Beschreibung des Ganzen und welche mindestens in der analytischen Beschreibung des Teils angegeben werden müssen, wird in der Standardelemente-Tabelle für die hierarchische Beschreibung von Zusammenstellungen vorgeschlagen (Tabelle verankert in der D-A-CH AWR zu 1.5.4 oder im RDA-Info-Wiki unter RDA – Regelwerk – Arbeitshilfen)</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9004F36-2026-4B79-BEBD-AA6CCE34503E}" type="slidenum">
              <a:rPr lang="de-DE" sz="1200">
                <a:solidFill>
                  <a:schemeClr val="tx1">
                    <a:tint val="75000"/>
                  </a:schemeClr>
                </a:solidFill>
                <a:latin typeface="+mn-lt"/>
                <a:cs typeface="+mn-cs"/>
              </a:rPr>
              <a:pPr algn="r" fontAlgn="auto">
                <a:spcBef>
                  <a:spcPts val="0"/>
                </a:spcBef>
                <a:spcAft>
                  <a:spcPts val="0"/>
                </a:spcAft>
                <a:defRPr/>
              </a:pPr>
              <a:t>10</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10</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a:t>
            </a:r>
            <a:br>
              <a:rPr lang="de-DE" sz="2800" smtClean="0">
                <a:solidFill>
                  <a:srgbClr val="376092"/>
                </a:solidFill>
              </a:rPr>
            </a:br>
            <a:r>
              <a:rPr lang="de-DE" sz="2800" smtClean="0">
                <a:solidFill>
                  <a:srgbClr val="376092"/>
                </a:solidFill>
              </a:rPr>
              <a:t>Emfehlung Nachnutzung</a:t>
            </a:r>
          </a:p>
        </p:txBody>
      </p:sp>
      <p:sp>
        <p:nvSpPr>
          <p:cNvPr id="18434"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hierarchische Beschreibung (1.5.4):</a:t>
            </a:r>
          </a:p>
          <a:p>
            <a:pPr lvl="1" eaLnBrk="1" hangingPunct="1"/>
            <a:r>
              <a:rPr lang="de-DE" smtClean="0"/>
              <a:t>Eine nach 1.5.2. erstellte umfassende Beschreibung einer Zusammenstellung und die nach 1.5.3 erfassten analytischen Beschreibungen ihrer Teile dürfen zu einer hierarchischen Beschreibung nach 1.5.4 zusammengefügt werden.</a:t>
            </a:r>
          </a:p>
          <a:p>
            <a:pPr lvl="1" eaLnBrk="1" hangingPunct="1"/>
            <a:r>
              <a:rPr lang="de-DE" smtClean="0"/>
              <a:t>Beispielsweise kann in einer Verbundumgebung eine nach 1.5.2 erstellte umfassende Beschreibung einer Zusammenstellung nachgenutzt werden, um die darin enthaltenen Beiträge zusätzlich analytisch zu beschreiben.</a:t>
            </a:r>
          </a:p>
          <a:p>
            <a:pPr marL="0" indent="0" eaLnBrk="1" hangingPunct="1"/>
            <a:endParaRPr lang="de-DE" smtClean="0"/>
          </a:p>
          <a:p>
            <a:pPr lvl="1"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41AB426-25B4-4087-AD30-8CA2F27BE613}" type="slidenum">
              <a:rPr lang="de-DE" sz="1200">
                <a:solidFill>
                  <a:schemeClr val="tx1">
                    <a:tint val="75000"/>
                  </a:schemeClr>
                </a:solidFill>
                <a:latin typeface="+mn-lt"/>
                <a:cs typeface="+mn-cs"/>
              </a:rPr>
              <a:pPr algn="r" fontAlgn="auto">
                <a:spcBef>
                  <a:spcPts val="0"/>
                </a:spcBef>
                <a:spcAft>
                  <a:spcPts val="0"/>
                </a:spcAft>
                <a:defRPr/>
              </a:pPr>
              <a:t>11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11</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Allgemeine Hinweise zu den Beispielen</a:t>
            </a:r>
          </a:p>
        </p:txBody>
      </p:sp>
      <p:sp>
        <p:nvSpPr>
          <p:cNvPr id="19458" name="Textplatzhalter 2"/>
          <p:cNvSpPr>
            <a:spLocks noGrp="1"/>
          </p:cNvSpPr>
          <p:nvPr>
            <p:ph type="body" sz="quarter" idx="4294967295"/>
          </p:nvPr>
        </p:nvSpPr>
        <p:spPr>
          <a:xfrm>
            <a:off x="250825" y="1412875"/>
            <a:ext cx="8642350" cy="4895850"/>
          </a:xfrm>
        </p:spPr>
        <p:txBody>
          <a:bodyPr/>
          <a:lstStyle/>
          <a:p>
            <a:pPr marL="0" indent="0" eaLnBrk="1" hangingPunct="1"/>
            <a:r>
              <a:rPr lang="de-DE" sz="2000" smtClean="0"/>
              <a:t>In den Beispielen wird im Wesentlichen auf die analytische Beschreibung der Teile eingegangen</a:t>
            </a:r>
          </a:p>
          <a:p>
            <a:pPr marL="0" indent="0" eaLnBrk="1" hangingPunct="1"/>
            <a:endParaRPr lang="de-DE" sz="2000" smtClean="0"/>
          </a:p>
          <a:p>
            <a:pPr marL="0" indent="0" eaLnBrk="1" hangingPunct="1"/>
            <a:r>
              <a:rPr lang="de-DE" sz="2000" smtClean="0"/>
              <a:t>Schulungsunterlagen zur Erstellung der umfassenden Beschreibung, die im Rahmen der hierarchischen Beschreibung erstellt oder nachgenutzt wird, finden sich in Modul 5A Zusammenstellungen – Umfassende Beschreibung</a:t>
            </a:r>
          </a:p>
          <a:p>
            <a:pPr marL="0" indent="0" eaLnBrk="1" hangingPunct="1"/>
            <a:endParaRPr lang="de-DE" sz="2000" smtClean="0"/>
          </a:p>
          <a:p>
            <a:pPr marL="0" indent="0" eaLnBrk="1" hangingPunct="1"/>
            <a:r>
              <a:rPr lang="de-DE" sz="2000" smtClean="0"/>
              <a:t>Für die analytische Beschreibung eines Teils ist es nicht relevant, ob es sich um eine Zusammenstellung von Werken einer oder mehrere Personen handelt oder ob die Zusammenstellung einen überordneten Titel hat oder nicht. Die Anordnung der Beispiele folgt dennoch dem Aufbau der Schulungsunterlagen von Modul 5A Zusammenstellung –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5D93641-8252-4862-BCF2-DB50091F2526}" type="slidenum">
              <a:rPr lang="de-DE" sz="1200">
                <a:solidFill>
                  <a:schemeClr val="tx1">
                    <a:tint val="75000"/>
                  </a:schemeClr>
                </a:solidFill>
                <a:latin typeface="+mn-lt"/>
                <a:cs typeface="+mn-cs"/>
              </a:rPr>
              <a:pPr algn="r" fontAlgn="auto">
                <a:spcBef>
                  <a:spcPts val="0"/>
                </a:spcBef>
                <a:spcAft>
                  <a:spcPts val="0"/>
                </a:spcAft>
                <a:defRPr/>
              </a:pPr>
              <a:t>12</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12</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el 1"/>
          <p:cNvSpPr>
            <a:spLocks noGrp="1"/>
          </p:cNvSpPr>
          <p:nvPr>
            <p:ph type="title"/>
          </p:nvPr>
        </p:nvSpPr>
        <p:spPr>
          <a:xfrm>
            <a:off x="250825" y="333375"/>
            <a:ext cx="8642350" cy="796925"/>
          </a:xfrm>
        </p:spPr>
        <p:txBody>
          <a:bodyPr/>
          <a:lstStyle/>
          <a:p>
            <a:pPr eaLnBrk="1" hangingPunct="1"/>
            <a:r>
              <a:rPr lang="de-DE" smtClean="0">
                <a:solidFill>
                  <a:srgbClr val="376092"/>
                </a:solidFill>
              </a:rPr>
              <a:t>Beschreibung Teile von monografischen Zusammenstellungen</a:t>
            </a:r>
          </a:p>
        </p:txBody>
      </p:sp>
      <p:sp>
        <p:nvSpPr>
          <p:cNvPr id="20482" name="Textplatzhalter 2"/>
          <p:cNvSpPr>
            <a:spLocks noGrp="1"/>
          </p:cNvSpPr>
          <p:nvPr>
            <p:ph type="body" sz="quarter" idx="13"/>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mtClean="0"/>
              <a:t>Beiträge in Sammelwerken/Herausgeberschriften</a:t>
            </a:r>
          </a:p>
          <a:p>
            <a:pPr lvl="1" eaLnBrk="1" hangingPunct="1"/>
            <a:r>
              <a:rPr lang="de-DE" smtClean="0"/>
              <a:t>Beiträge in Sammlungen von Schriften eines Autors</a:t>
            </a:r>
          </a:p>
          <a:p>
            <a:pPr marL="0" indent="0" eaLnBrk="1" hangingPunct="1"/>
            <a:endParaRPr lang="de-DE" smtClean="0"/>
          </a:p>
        </p:txBody>
      </p:sp>
      <p:sp>
        <p:nvSpPr>
          <p:cNvPr id="5" name="Foliennummernplatzhalter 4"/>
          <p:cNvSpPr>
            <a:spLocks noGrp="1"/>
          </p:cNvSpPr>
          <p:nvPr>
            <p:ph type="sldNum" sz="quarter" idx="15"/>
          </p:nvPr>
        </p:nvSpPr>
        <p:spPr/>
        <p:txBody>
          <a:bodyPr/>
          <a:lstStyle/>
          <a:p>
            <a:pPr>
              <a:defRPr/>
            </a:pPr>
            <a:fld id="{925329DD-48AF-403F-8A9F-38FBAB1A4E49}" type="slidenum">
              <a:rPr lang="de-DE"/>
              <a:pPr>
                <a:defRPr/>
              </a:pPr>
              <a:t>13</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1506"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buFont typeface="Arial" charset="0"/>
              <a:buNone/>
            </a:pPr>
            <a:endParaRPr lang="de-DE" smtClean="0"/>
          </a:p>
          <a:p>
            <a:pPr marL="0" indent="0" eaLnBrk="1" hangingPunct="1"/>
            <a:r>
              <a:rPr lang="de-DE" smtClean="0"/>
              <a:t>Es werden alle Elemente vollständig ausgeführt. Die Beschreibung der weiteren Teile erfolgt parallel und wird hier nicht weiter ausgearbeitet </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C4B446B-3B1B-4DB1-B0D5-8886151CD539}" type="slidenum">
              <a:rPr lang="de-DE" sz="1200">
                <a:solidFill>
                  <a:schemeClr val="tx1">
                    <a:tint val="75000"/>
                  </a:schemeClr>
                </a:solidFill>
                <a:latin typeface="+mn-lt"/>
                <a:cs typeface="+mn-cs"/>
              </a:rPr>
              <a:pPr algn="r" fontAlgn="auto">
                <a:spcBef>
                  <a:spcPts val="0"/>
                </a:spcBef>
                <a:spcAft>
                  <a:spcPts val="0"/>
                </a:spcAft>
                <a:defRPr/>
              </a:pPr>
              <a:t>14</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14</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5"/>
          </p:nvPr>
        </p:nvSpPr>
        <p:spPr/>
        <p:txBody>
          <a:bodyPr/>
          <a:lstStyle/>
          <a:p>
            <a:pPr>
              <a:defRPr/>
            </a:pPr>
            <a:fld id="{6D44A533-AA2F-44BC-A33A-4DD27823F7E7}" type="slidenum">
              <a:rPr lang="de-DE"/>
              <a:pPr>
                <a:defRPr/>
              </a:pPr>
              <a:t>15</a:t>
            </a:fld>
            <a:endParaRPr lang="de-DE"/>
          </a:p>
        </p:txBody>
      </p:sp>
      <p:graphicFrame>
        <p:nvGraphicFramePr>
          <p:cNvPr id="23610" name="Group 58"/>
          <p:cNvGraphicFramePr>
            <a:graphicFrameLocks noGrp="1"/>
          </p:cNvGraphicFramePr>
          <p:nvPr>
            <p:extLst>
              <p:ext uri="{D42A27DB-BD31-4B8C-83A1-F6EECF244321}">
                <p14:modId xmlns:p14="http://schemas.microsoft.com/office/powerpoint/2010/main" val="3381675779"/>
              </p:ext>
            </p:extLst>
          </p:nvPr>
        </p:nvGraphicFramePr>
        <p:xfrm>
          <a:off x="2987824" y="423544"/>
          <a:ext cx="6119217" cy="6001630"/>
        </p:xfrm>
        <a:graphic>
          <a:graphicData uri="http://schemas.openxmlformats.org/drawingml/2006/table">
            <a:tbl>
              <a:tblPr/>
              <a:tblGrid>
                <a:gridCol w="864096"/>
                <a:gridCol w="792088"/>
                <a:gridCol w="2160240"/>
                <a:gridCol w="2302793"/>
              </a:tblGrid>
              <a:tr h="36033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&lt;&lt;</a:t>
                      </a:r>
                      <a:r>
                        <a:rPr kumimoji="0" lang="de-DE" sz="1600" b="0" i="0" u="none" strike="noStrike" cap="none" normalizeH="0" baseline="0" dirty="0" smtClean="0">
                          <a:ln>
                            <a:noFill/>
                          </a:ln>
                          <a:solidFill>
                            <a:srgbClr val="000000"/>
                          </a:solidFill>
                          <a:effectLst/>
                          <a:latin typeface="Verdana" pitchFamily="34" charset="0"/>
                          <a:cs typeface="Arial" charset="0"/>
                        </a:rPr>
                        <a:t>Der</a:t>
                      </a:r>
                      <a:r>
                        <a:rPr kumimoji="0" lang="de-DE" sz="1600" b="0" i="0" u="none" strike="noStrike" cap="none" normalizeH="0" baseline="0" dirty="0" smtClean="0">
                          <a:ln>
                            <a:noFill/>
                          </a:ln>
                          <a:solidFill>
                            <a:srgbClr val="FF0000"/>
                          </a:solidFill>
                          <a:effectLst/>
                          <a:latin typeface="Verdana" pitchFamily="34" charset="0"/>
                          <a:cs typeface="Arial" charset="0"/>
                        </a:rPr>
                        <a:t>&gt;&gt; </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err="1" smtClean="0">
                          <a:ln>
                            <a:noFill/>
                          </a:ln>
                          <a:solidFill>
                            <a:srgbClr val="000000"/>
                          </a:solidFill>
                          <a:effectLst/>
                          <a:latin typeface="Verdana" pitchFamily="34" charset="0"/>
                          <a:cs typeface="Arial" charset="0"/>
                        </a:rPr>
                        <a:t>Process</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Franz Kafka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1177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AT" sz="1600" b="0" i="0" u="none" strike="noStrike" cap="none" normalizeH="0" baseline="0" dirty="0" smtClean="0">
                          <a:ln>
                            <a:noFill/>
                          </a:ln>
                          <a:solidFill>
                            <a:srgbClr val="000000"/>
                          </a:solidFill>
                          <a:effectLst/>
                          <a:latin typeface="Verdana" pitchFamily="34" charset="0"/>
                          <a:cs typeface="Arial" charset="0"/>
                        </a:rPr>
                        <a:t>a </a:t>
                      </a:r>
                      <a:r>
                        <a:rPr kumimoji="0" lang="de-AT" sz="1400" b="0" i="1" u="none" strike="noStrike" cap="none" normalizeH="0" baseline="0" dirty="0" smtClean="0">
                          <a:ln>
                            <a:noFill/>
                          </a:ln>
                          <a:solidFill>
                            <a:srgbClr val="000000"/>
                          </a:solidFill>
                          <a:effectLst/>
                          <a:latin typeface="Verdana" pitchFamily="34" charset="0"/>
                          <a:cs typeface="Arial" charset="0"/>
                        </a:rPr>
                        <a:t>(Einzelne Einheit </a:t>
                      </a:r>
                      <a:r>
                        <a:rPr kumimoji="0" lang="de-AT" sz="1400" b="0" i="1" u="none" strike="noStrike" cap="none" normalizeH="0" baseline="0" dirty="0" smtClean="0">
                          <a:ln>
                            <a:noFill/>
                          </a:ln>
                          <a:solidFill>
                            <a:srgbClr val="000000"/>
                          </a:solidFill>
                          <a:effectLst/>
                          <a:latin typeface="Verdana" pitchFamily="34" charset="0"/>
                          <a:cs typeface="Arial" charset="0"/>
                          <a:sym typeface="Wingdings" panose="05000000000000000000" pitchFamily="2" charset="2"/>
                        </a:rPr>
                        <a:t></a:t>
                      </a:r>
                      <a:r>
                        <a:rPr kumimoji="0" lang="de-AT" sz="1400" b="0" i="1" u="none" strike="noStrike" cap="none" normalizeH="0" baseline="0" dirty="0" smtClean="0">
                          <a:ln>
                            <a:noFill/>
                          </a:ln>
                          <a:solidFill>
                            <a:srgbClr val="000000"/>
                          </a:solidFill>
                          <a:effectLst/>
                          <a:latin typeface="Verdana" pitchFamily="34" charset="0"/>
                          <a:cs typeface="Arial" charset="0"/>
                        </a:rPr>
                        <a:t> unselbstständig erschienenes Werk)</a:t>
                      </a:r>
                      <a:endParaRPr kumimoji="0" lang="de-DE" sz="1400" b="0" i="1"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smtClean="0">
                          <a:ln>
                            <a:noFill/>
                          </a:ln>
                          <a:solidFill>
                            <a:schemeClr val="tx1"/>
                          </a:solidFill>
                          <a:effectLst/>
                          <a:latin typeface="Verdana" pitchFamily="34" charset="0"/>
                          <a:cs typeface="Arial" charset="0"/>
                        </a:rPr>
                        <a:t>n </a:t>
                      </a:r>
                      <a:r>
                        <a:rPr kumimoji="0" lang="de-DE" sz="1400" b="0" i="1" u="none" strike="noStrike" cap="none" normalizeH="0" baseline="0" dirty="0" smtClean="0">
                          <a:ln>
                            <a:noFill/>
                          </a:ln>
                          <a:solidFill>
                            <a:schemeClr val="tx1"/>
                          </a:solidFill>
                          <a:effectLst/>
                          <a:latin typeface="Verdana" pitchFamily="34" charset="0"/>
                          <a:cs typeface="Arial" charset="0"/>
                        </a:rPr>
                        <a:t>(</a:t>
                      </a:r>
                      <a:r>
                        <a:rPr kumimoji="0" lang="de-DE" sz="1400" b="0" i="1" u="none" strike="noStrike" cap="none" normalizeH="0" baseline="0" dirty="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chemeClr val="tx1"/>
                          </a:solidFill>
                          <a:effectLst/>
                          <a:latin typeface="Verdana" pitchFamily="34" charset="0"/>
                          <a:cs typeface="Arial" charset="0"/>
                        </a:rPr>
                        <a:t>nc</a:t>
                      </a:r>
                      <a:r>
                        <a:rPr kumimoji="0" lang="de-DE" sz="1600" b="0" i="0" u="none" strike="noStrike" cap="none" normalizeH="0" baseline="0" dirty="0" smtClean="0">
                          <a:ln>
                            <a:noFill/>
                          </a:ln>
                          <a:solidFill>
                            <a:schemeClr val="tx1"/>
                          </a:solidFill>
                          <a:effectLst/>
                          <a:latin typeface="Verdana" pitchFamily="34" charset="0"/>
                          <a:cs typeface="Arial" charset="0"/>
                        </a:rPr>
                        <a:t> </a:t>
                      </a:r>
                      <a:r>
                        <a:rPr kumimoji="0" lang="de-DE" sz="1400" b="0" i="1" u="none" strike="noStrike" cap="none" normalizeH="0" baseline="0" dirty="0" smtClean="0">
                          <a:ln>
                            <a:noFill/>
                          </a:ln>
                          <a:solidFill>
                            <a:schemeClr val="tx1"/>
                          </a:solidFill>
                          <a:effectLst/>
                          <a:latin typeface="Verdana" pitchFamily="34" charset="0"/>
                          <a:cs typeface="Arial" charset="0"/>
                        </a:rPr>
                        <a:t>(</a:t>
                      </a:r>
                      <a:r>
                        <a:rPr kumimoji="0" lang="de-DE" sz="1400" b="0" i="1" u="none" strike="noStrike" cap="none" normalizeH="0" baseline="0" dirty="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Seite 5-253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50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Der Prozess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6033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err="1" smtClean="0">
                          <a:ln>
                            <a:noFill/>
                          </a:ln>
                          <a:solidFill>
                            <a:schemeClr val="tx1"/>
                          </a:solidFill>
                          <a:effectLst/>
                          <a:latin typeface="Verdana" pitchFamily="34" charset="0"/>
                          <a:cs typeface="Arial" charset="0"/>
                        </a:rPr>
                        <a:t>txt</a:t>
                      </a:r>
                      <a:r>
                        <a:rPr kumimoji="0" lang="de-DE" sz="1600" b="0" i="0" u="none" strike="noStrike" cap="none" normalizeH="0" baseline="0" dirty="0" smtClean="0">
                          <a:ln>
                            <a:noFill/>
                          </a:ln>
                          <a:solidFill>
                            <a:schemeClr val="tx1"/>
                          </a:solidFill>
                          <a:effectLst/>
                          <a:latin typeface="Verdana" pitchFamily="34" charset="0"/>
                          <a:cs typeface="Arial" charset="0"/>
                        </a:rPr>
                        <a:t> </a:t>
                      </a:r>
                      <a:r>
                        <a:rPr kumimoji="0" lang="de-DE" sz="1400" b="0" i="1" u="none" strike="noStrike" cap="none" normalizeH="0" baseline="0" dirty="0" smtClean="0">
                          <a:ln>
                            <a:noFill/>
                          </a:ln>
                          <a:solidFill>
                            <a:schemeClr val="tx1"/>
                          </a:solidFill>
                          <a:effectLst/>
                          <a:latin typeface="Verdana" pitchFamily="34" charset="0"/>
                          <a:cs typeface="Arial" charset="0"/>
                        </a:rPr>
                        <a:t>(</a:t>
                      </a:r>
                      <a:r>
                        <a:rPr kumimoji="0" lang="de-DE" sz="1400" b="0" i="1" u="none" strike="noStrike" cap="none" normalizeH="0" baseline="0" dirty="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50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2582" name="Titel 1"/>
          <p:cNvSpPr>
            <a:spLocks noGrp="1"/>
          </p:cNvSpPr>
          <p:nvPr>
            <p:ph type="title"/>
          </p:nvPr>
        </p:nvSpPr>
        <p:spPr>
          <a:xfrm>
            <a:off x="250825" y="184150"/>
            <a:ext cx="8858250" cy="508000"/>
          </a:xfrm>
        </p:spPr>
        <p:txBody>
          <a:bodyPr/>
          <a:lstStyle/>
          <a:p>
            <a:pPr eaLnBrk="1" hangingPunct="1"/>
            <a:r>
              <a:rPr lang="de-DE" dirty="0" smtClean="0">
                <a:solidFill>
                  <a:srgbClr val="376092"/>
                </a:solidFill>
              </a:rPr>
              <a:t>Ein geistiger Schöpfer, übergeordneter Titel –</a:t>
            </a:r>
            <a:br>
              <a:rPr lang="de-DE" dirty="0" smtClean="0">
                <a:solidFill>
                  <a:srgbClr val="376092"/>
                </a:solidFill>
              </a:rPr>
            </a:br>
            <a:r>
              <a:rPr lang="de-DE" dirty="0" smtClean="0">
                <a:solidFill>
                  <a:srgbClr val="376092"/>
                </a:solidFill>
              </a:rPr>
              <a:t>Teil analytisch</a:t>
            </a:r>
          </a:p>
        </p:txBody>
      </p:sp>
      <p:sp>
        <p:nvSpPr>
          <p:cNvPr id="22583"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9" name="Textfeld 7"/>
          <p:cNvSpPr txBox="1">
            <a:spLocks noChangeArrowheads="1"/>
          </p:cNvSpPr>
          <p:nvPr/>
        </p:nvSpPr>
        <p:spPr bwMode="auto">
          <a:xfrm rot="10800000" flipV="1">
            <a:off x="197246" y="5229200"/>
            <a:ext cx="2267744" cy="650875"/>
          </a:xfrm>
          <a:prstGeom prst="rect">
            <a:avLst/>
          </a:prstGeom>
          <a:solidFill>
            <a:schemeClr val="bg1"/>
          </a:solidFill>
          <a:ln w="9525">
            <a:solidFill>
              <a:schemeClr val="tx1"/>
            </a:solidFill>
            <a:miter lim="800000"/>
            <a:headEnd/>
            <a:tailEnd/>
          </a:ln>
        </p:spPr>
        <p:txBody>
          <a:bodyPr wrap="square">
            <a:spAutoFit/>
          </a:bodyPr>
          <a:lstStyle/>
          <a:p>
            <a:r>
              <a:rPr lang="de-DE" dirty="0">
                <a:latin typeface="Verdana" pitchFamily="34" charset="0"/>
              </a:rPr>
              <a:t>Enthält </a:t>
            </a:r>
            <a:r>
              <a:rPr lang="de-DE" dirty="0" smtClean="0">
                <a:latin typeface="Verdana" pitchFamily="34" charset="0"/>
              </a:rPr>
              <a:t>3 </a:t>
            </a:r>
            <a:r>
              <a:rPr lang="de-DE" dirty="0">
                <a:latin typeface="Verdana" pitchFamily="34" charset="0"/>
              </a:rPr>
              <a:t>Romane </a:t>
            </a:r>
            <a:endParaRPr lang="de-DE" dirty="0" smtClean="0">
              <a:latin typeface="Verdana" pitchFamily="34" charset="0"/>
            </a:endParaRPr>
          </a:p>
          <a:p>
            <a:r>
              <a:rPr lang="de-DE" dirty="0" smtClean="0">
                <a:latin typeface="Verdana" pitchFamily="34" charset="0"/>
              </a:rPr>
              <a:t>von </a:t>
            </a:r>
            <a:r>
              <a:rPr lang="de-DE" dirty="0">
                <a:latin typeface="Verdana" pitchFamily="34" charset="0"/>
              </a:rPr>
              <a:t>Franz Kafka</a:t>
            </a:r>
          </a:p>
        </p:txBody>
      </p:sp>
      <p:pic>
        <p:nvPicPr>
          <p:cNvPr id="10" name="Picture 58" descr="Frank-Kafka-Romane"/>
          <p:cNvPicPr>
            <a:picLocks noChangeAspect="1" noChangeArrowheads="1"/>
          </p:cNvPicPr>
          <p:nvPr/>
        </p:nvPicPr>
        <p:blipFill>
          <a:blip r:embed="rId2"/>
          <a:srcRect/>
          <a:stretch>
            <a:fillRect/>
          </a:stretch>
        </p:blipFill>
        <p:spPr bwMode="auto">
          <a:xfrm>
            <a:off x="106362" y="1018233"/>
            <a:ext cx="2449513" cy="4105275"/>
          </a:xfrm>
          <a:prstGeom prst="rect">
            <a:avLst/>
          </a:prstGeom>
          <a:noFill/>
          <a:ln w="9525">
            <a:noFill/>
            <a:miter lim="800000"/>
            <a:headEnd/>
            <a:tailEnd/>
          </a:ln>
        </p:spPr>
      </p:pic>
      <p:sp>
        <p:nvSpPr>
          <p:cNvPr id="12"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8650FBA-504F-4391-8D4D-05B315F35715}" type="slidenum">
              <a:rPr lang="de-DE" sz="1200">
                <a:solidFill>
                  <a:schemeClr val="tx1">
                    <a:tint val="75000"/>
                  </a:schemeClr>
                </a:solidFill>
                <a:latin typeface="+mn-lt"/>
                <a:cs typeface="+mn-cs"/>
              </a:rPr>
              <a:pPr algn="r" fontAlgn="auto">
                <a:spcBef>
                  <a:spcPts val="0"/>
                </a:spcBef>
                <a:spcAft>
                  <a:spcPts val="0"/>
                </a:spcAft>
                <a:defRPr/>
              </a:pPr>
              <a:t>16</a:t>
            </a:fld>
            <a:endParaRPr lang="de-DE" sz="1200">
              <a:solidFill>
                <a:schemeClr val="tx1">
                  <a:tint val="75000"/>
                </a:schemeClr>
              </a:solidFill>
              <a:latin typeface="+mn-lt"/>
              <a:cs typeface="+mn-cs"/>
            </a:endParaRPr>
          </a:p>
        </p:txBody>
      </p:sp>
      <p:graphicFrame>
        <p:nvGraphicFramePr>
          <p:cNvPr id="24615" name="Group 39"/>
          <p:cNvGraphicFramePr>
            <a:graphicFrameLocks noGrp="1"/>
          </p:cNvGraphicFramePr>
          <p:nvPr>
            <p:extLst>
              <p:ext uri="{D42A27DB-BD31-4B8C-83A1-F6EECF244321}">
                <p14:modId xmlns:p14="http://schemas.microsoft.com/office/powerpoint/2010/main" val="150371974"/>
              </p:ext>
            </p:extLst>
          </p:nvPr>
        </p:nvGraphicFramePr>
        <p:xfrm>
          <a:off x="2521471" y="620688"/>
          <a:ext cx="6588224" cy="5607778"/>
        </p:xfrm>
        <a:graphic>
          <a:graphicData uri="http://schemas.openxmlformats.org/drawingml/2006/table">
            <a:tbl>
              <a:tblPr/>
              <a:tblGrid>
                <a:gridCol w="940761"/>
                <a:gridCol w="784351"/>
                <a:gridCol w="2353053"/>
                <a:gridCol w="2510059"/>
              </a:tblGrid>
              <a:tr h="36084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272819">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Kafka, Franz </a:t>
                      </a:r>
                    </a:p>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$d </a:t>
                      </a:r>
                      <a:r>
                        <a:rPr kumimoji="0" lang="de-DE" sz="1600" b="0" i="0" u="none" strike="noStrike" cap="none" normalizeH="0" baseline="0" dirty="0" smtClean="0">
                          <a:ln>
                            <a:noFill/>
                          </a:ln>
                          <a:solidFill>
                            <a:srgbClr val="000000"/>
                          </a:solidFill>
                          <a:effectLst/>
                          <a:latin typeface="Verdana" pitchFamily="34" charset="0"/>
                          <a:cs typeface="Arial" charset="0"/>
                        </a:rPr>
                        <a:t>1883-1924</a:t>
                      </a:r>
                    </a:p>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smtClean="0">
                          <a:ln>
                            <a:noFill/>
                          </a:ln>
                          <a:solidFill>
                            <a:srgbClr val="FF0000"/>
                          </a:solidFill>
                          <a:effectLst/>
                          <a:latin typeface="Verdana" pitchFamily="34" charset="0"/>
                          <a:cs typeface="Arial" charset="0"/>
                        </a:rPr>
                        <a:t>&lt;&lt;</a:t>
                      </a:r>
                      <a:r>
                        <a:rPr kumimoji="0" lang="de-DE" sz="1600" b="0" i="0" u="none" strike="noStrike" cap="none" normalizeH="0" baseline="0" dirty="0" smtClean="0">
                          <a:ln>
                            <a:noFill/>
                          </a:ln>
                          <a:solidFill>
                            <a:srgbClr val="000000"/>
                          </a:solidFill>
                          <a:effectLst/>
                          <a:latin typeface="Verdana" pitchFamily="34" charset="0"/>
                          <a:cs typeface="Arial" charset="0"/>
                        </a:rPr>
                        <a:t>Der</a:t>
                      </a:r>
                      <a:r>
                        <a:rPr kumimoji="0" lang="de-DE" sz="1600" b="0" i="0" u="none" strike="noStrike" cap="none" normalizeH="0" baseline="0" dirty="0" smtClean="0">
                          <a:ln>
                            <a:noFill/>
                          </a:ln>
                          <a:solidFill>
                            <a:srgbClr val="FF0000"/>
                          </a:solidFill>
                          <a:effectLst/>
                          <a:latin typeface="Verdana" pitchFamily="34" charset="0"/>
                          <a:cs typeface="Arial" charset="0"/>
                        </a:rPr>
                        <a:t>&gt;&gt;</a:t>
                      </a:r>
                      <a:r>
                        <a:rPr kumimoji="0" lang="de-DE" sz="1600" b="0" i="0" u="none" strike="noStrike" cap="none" normalizeH="0" baseline="0" dirty="0" smtClean="0">
                          <a:ln>
                            <a:noFill/>
                          </a:ln>
                          <a:solidFill>
                            <a:srgbClr val="000000"/>
                          </a:solidFill>
                          <a:effectLst/>
                          <a:latin typeface="Verdana" pitchFamily="34" charset="0"/>
                          <a:cs typeface="Arial" charset="0"/>
                        </a:rPr>
                        <a:t> Pro</a:t>
                      </a:r>
                      <a:r>
                        <a:rPr kumimoji="0" lang="de-DE" sz="1600" b="1" i="0" u="none" strike="noStrike" cap="none" normalizeH="0" baseline="0" dirty="0" smtClean="0">
                          <a:ln>
                            <a:noFill/>
                          </a:ln>
                          <a:solidFill>
                            <a:srgbClr val="000000"/>
                          </a:solidFill>
                          <a:effectLst/>
                          <a:latin typeface="Verdana" pitchFamily="34" charset="0"/>
                          <a:cs typeface="Arial" charset="0"/>
                        </a:rPr>
                        <a:t>z</a:t>
                      </a:r>
                      <a:r>
                        <a:rPr kumimoji="0" lang="de-DE" sz="1600" b="0" i="0" u="none" strike="noStrike" cap="none" normalizeH="0" baseline="0" dirty="0" smtClean="0">
                          <a:ln>
                            <a:noFill/>
                          </a:ln>
                          <a:solidFill>
                            <a:srgbClr val="000000"/>
                          </a:solidFill>
                          <a:effectLst/>
                          <a:latin typeface="Verdana" pitchFamily="34" charset="0"/>
                          <a:cs typeface="Arial" charset="0"/>
                        </a:rPr>
                        <a:t>ess</a:t>
                      </a:r>
                    </a:p>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GND-IDNR</a:t>
                      </a:r>
                      <a:endParaRPr kumimoji="0" lang="de-DE" sz="1600" b="0" i="0" u="none" strike="noStrike" cap="none" normalizeH="0" baseline="0" dirty="0" smtClean="0">
                        <a:ln>
                          <a:noFill/>
                        </a:ln>
                        <a:solidFill>
                          <a:srgbClr val="FF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99212">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Kafka, Franz </a:t>
                      </a:r>
                    </a:p>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$d </a:t>
                      </a:r>
                      <a:r>
                        <a:rPr kumimoji="0" lang="de-DE" sz="1600" b="0" i="0" u="none" strike="noStrike" cap="none" normalizeH="0" baseline="0" dirty="0" smtClean="0">
                          <a:ln>
                            <a:noFill/>
                          </a:ln>
                          <a:solidFill>
                            <a:srgbClr val="000000"/>
                          </a:solidFill>
                          <a:effectLst/>
                          <a:latin typeface="Verdana" pitchFamily="34" charset="0"/>
                          <a:cs typeface="Arial" charset="0"/>
                        </a:rPr>
                        <a:t>1883-1924</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GND-IDNR</a:t>
                      </a:r>
                      <a:endParaRPr kumimoji="0" lang="de-DE" sz="1600" b="0" i="0" u="none" strike="noStrike" cap="none" normalizeH="0" baseline="0" dirty="0" smtClean="0">
                        <a:ln>
                          <a:noFill/>
                        </a:ln>
                        <a:solidFill>
                          <a:srgbClr val="FF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5433">
                <a:tc>
                  <a:txBody>
                    <a:bodyPr/>
                    <a:lstStyle/>
                    <a:p>
                      <a:pPr marL="0" marR="0" lvl="0" indent="0" algn="l" defTabSz="914400" rtl="0" eaLnBrk="1" fontAlgn="base" latinLnBrk="0" hangingPunct="1">
                        <a:lnSpc>
                          <a:spcPct val="100000"/>
                        </a:lnSpc>
                        <a:spcBef>
                          <a:spcPts val="0"/>
                        </a:spcBef>
                        <a:spcAft>
                          <a:spcPts val="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$4 </a:t>
                      </a:r>
                      <a:r>
                        <a:rPr kumimoji="0" lang="de-DE" sz="1600" b="0" i="0" u="none" strike="noStrike" cap="none" normalizeH="0" baseline="0" dirty="0" err="1" smtClean="0">
                          <a:ln>
                            <a:noFill/>
                          </a:ln>
                          <a:solidFill>
                            <a:schemeClr val="bg1">
                              <a:lumMod val="50000"/>
                            </a:schemeClr>
                          </a:solidFill>
                          <a:effectLst/>
                          <a:latin typeface="Verdana" pitchFamily="34" charset="0"/>
                          <a:cs typeface="Arial" charset="0"/>
                        </a:rPr>
                        <a:t>aut</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6731">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Strukt. Beschreib.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6731">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Franz Kafka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6731">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Düsseldorf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6731">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599c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58799">
                <a:tc>
                  <a:txBody>
                    <a:bodyPr/>
                    <a:lstStyle/>
                    <a:p>
                      <a:pPr marL="0" marR="0" lvl="0" indent="0" algn="l" defTabSz="914400" rtl="0" eaLnBrk="1" fontAlgn="base" latinLnBrk="0" hangingPunct="1">
                        <a:lnSpc>
                          <a:spcPct val="100000"/>
                        </a:lnSpc>
                        <a:spcBef>
                          <a:spcPts val="0"/>
                        </a:spcBef>
                        <a:spcAft>
                          <a:spcPts val="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Beziehungs-kennzeichnung</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3585" name="Titel 1"/>
          <p:cNvSpPr>
            <a:spLocks noGrp="1"/>
          </p:cNvSpPr>
          <p:nvPr>
            <p:ph type="title" idx="4294967295"/>
          </p:nvPr>
        </p:nvSpPr>
        <p:spPr>
          <a:xfrm>
            <a:off x="250825" y="188913"/>
            <a:ext cx="8748713" cy="508000"/>
          </a:xfrm>
        </p:spPr>
        <p:txBody>
          <a:bodyPr/>
          <a:lstStyle/>
          <a:p>
            <a:pPr eaLnBrk="1" hangingPunct="1"/>
            <a:r>
              <a:rPr lang="de-DE" sz="2800" dirty="0" smtClean="0">
                <a:solidFill>
                  <a:srgbClr val="376092"/>
                </a:solidFill>
              </a:rPr>
              <a:t>Ein geistiger Schöpfer, übergeordneter Titel –</a:t>
            </a:r>
            <a:br>
              <a:rPr lang="de-DE" sz="2800" dirty="0" smtClean="0">
                <a:solidFill>
                  <a:srgbClr val="376092"/>
                </a:solidFill>
              </a:rPr>
            </a:br>
            <a:r>
              <a:rPr lang="de-DE" sz="2800" dirty="0" smtClean="0">
                <a:solidFill>
                  <a:srgbClr val="376092"/>
                </a:solidFill>
              </a:rPr>
              <a:t>Teil Forts.</a:t>
            </a:r>
          </a:p>
        </p:txBody>
      </p:sp>
      <p:sp>
        <p:nvSpPr>
          <p:cNvPr id="2358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16</a:t>
            </a:fld>
            <a:endParaRPr lang="de-DE" dirty="0"/>
          </a:p>
        </p:txBody>
      </p:sp>
      <p:sp>
        <p:nvSpPr>
          <p:cNvPr id="12" name="Textfeld 7"/>
          <p:cNvSpPr txBox="1">
            <a:spLocks noChangeArrowheads="1"/>
          </p:cNvSpPr>
          <p:nvPr/>
        </p:nvSpPr>
        <p:spPr bwMode="auto">
          <a:xfrm>
            <a:off x="14014" y="5276355"/>
            <a:ext cx="2447925" cy="650875"/>
          </a:xfrm>
          <a:prstGeom prst="rect">
            <a:avLst/>
          </a:prstGeom>
          <a:solidFill>
            <a:schemeClr val="bg1"/>
          </a:solidFill>
          <a:ln w="9525">
            <a:solidFill>
              <a:schemeClr val="tx1"/>
            </a:solidFill>
            <a:miter lim="800000"/>
            <a:headEnd/>
            <a:tailEnd/>
          </a:ln>
        </p:spPr>
        <p:txBody>
          <a:bodyPr>
            <a:spAutoFit/>
          </a:bodyPr>
          <a:lstStyle/>
          <a:p>
            <a:r>
              <a:rPr lang="de-DE" dirty="0">
                <a:latin typeface="Verdana" pitchFamily="34" charset="0"/>
              </a:rPr>
              <a:t>Enthält </a:t>
            </a:r>
            <a:r>
              <a:rPr lang="de-DE" dirty="0" smtClean="0">
                <a:latin typeface="Verdana" pitchFamily="34" charset="0"/>
              </a:rPr>
              <a:t>3 </a:t>
            </a:r>
            <a:r>
              <a:rPr lang="de-DE" dirty="0">
                <a:latin typeface="Verdana" pitchFamily="34" charset="0"/>
              </a:rPr>
              <a:t>Romane von Franz Kafka</a:t>
            </a:r>
          </a:p>
        </p:txBody>
      </p:sp>
      <p:pic>
        <p:nvPicPr>
          <p:cNvPr id="13" name="Picture 39" descr="Frank-Kafka-Romane"/>
          <p:cNvPicPr>
            <a:picLocks noChangeAspect="1" noChangeArrowheads="1"/>
          </p:cNvPicPr>
          <p:nvPr/>
        </p:nvPicPr>
        <p:blipFill>
          <a:blip r:embed="rId2"/>
          <a:srcRect/>
          <a:stretch>
            <a:fillRect/>
          </a:stretch>
        </p:blipFill>
        <p:spPr bwMode="auto">
          <a:xfrm>
            <a:off x="21796" y="1048122"/>
            <a:ext cx="2376488" cy="4032250"/>
          </a:xfrm>
          <a:prstGeom prst="rect">
            <a:avLst/>
          </a:prstGeom>
          <a:noFill/>
          <a:ln w="9525">
            <a:noFill/>
            <a:miter lim="800000"/>
            <a:headEnd/>
            <a:tailEnd/>
          </a:ln>
        </p:spPr>
      </p:pic>
      <p:sp>
        <p:nvSpPr>
          <p:cNvPr id="10"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4578"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2E55C3A-9538-406C-9A45-82664652F42B}" type="slidenum">
              <a:rPr lang="de-DE" sz="1200">
                <a:solidFill>
                  <a:schemeClr val="tx1">
                    <a:tint val="75000"/>
                  </a:schemeClr>
                </a:solidFill>
                <a:latin typeface="+mn-lt"/>
                <a:cs typeface="+mn-cs"/>
              </a:rPr>
              <a:pPr algn="r" fontAlgn="auto">
                <a:spcBef>
                  <a:spcPts val="0"/>
                </a:spcBef>
                <a:spcAft>
                  <a:spcPts val="0"/>
                </a:spcAft>
                <a:defRPr/>
              </a:pPr>
              <a:t>17</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17</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D92DB06-6BAB-4C82-A9D7-66F5B0195AB6}" type="slidenum">
              <a:rPr lang="de-DE" sz="1200">
                <a:solidFill>
                  <a:schemeClr val="tx1">
                    <a:tint val="75000"/>
                  </a:schemeClr>
                </a:solidFill>
                <a:latin typeface="+mn-lt"/>
                <a:cs typeface="+mn-cs"/>
              </a:rPr>
              <a:pPr algn="r" fontAlgn="auto">
                <a:spcBef>
                  <a:spcPts val="0"/>
                </a:spcBef>
                <a:spcAft>
                  <a:spcPts val="0"/>
                </a:spcAft>
                <a:defRPr/>
              </a:pPr>
              <a:t>18</a:t>
            </a:fld>
            <a:endParaRPr lang="de-DE" sz="1200">
              <a:solidFill>
                <a:schemeClr val="tx1">
                  <a:tint val="75000"/>
                </a:schemeClr>
              </a:solidFill>
              <a:latin typeface="+mn-lt"/>
              <a:cs typeface="+mn-cs"/>
            </a:endParaRPr>
          </a:p>
        </p:txBody>
      </p:sp>
      <p:graphicFrame>
        <p:nvGraphicFramePr>
          <p:cNvPr id="26680" name="Group 56"/>
          <p:cNvGraphicFramePr>
            <a:graphicFrameLocks noGrp="1"/>
          </p:cNvGraphicFramePr>
          <p:nvPr>
            <p:extLst>
              <p:ext uri="{D42A27DB-BD31-4B8C-83A1-F6EECF244321}">
                <p14:modId xmlns:p14="http://schemas.microsoft.com/office/powerpoint/2010/main" val="34607746"/>
              </p:ext>
            </p:extLst>
          </p:nvPr>
        </p:nvGraphicFramePr>
        <p:xfrm>
          <a:off x="3059113" y="476251"/>
          <a:ext cx="5903912" cy="5994104"/>
        </p:xfrm>
        <a:graphic>
          <a:graphicData uri="http://schemas.openxmlformats.org/drawingml/2006/table">
            <a:tbl>
              <a:tblPr/>
              <a:tblGrid>
                <a:gridCol w="852923"/>
                <a:gridCol w="852923"/>
                <a:gridCol w="2164904"/>
                <a:gridCol w="2033162"/>
              </a:tblGrid>
              <a:tr h="32599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2766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7661">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Franz Kafka</a:t>
                      </a:r>
                      <a:r>
                        <a:rPr kumimoji="0" lang="de-DE" sz="1600" b="0" i="0" u="none" strike="noStrike" cap="none" normalizeH="0" baseline="0" dirty="0" smtClean="0">
                          <a:ln>
                            <a:noFill/>
                          </a:ln>
                          <a:solidFill>
                            <a:srgbClr val="FF0000"/>
                          </a:solidFill>
                          <a:effectLst/>
                          <a:latin typeface="Verdana" pitchFamily="34" charset="0"/>
                          <a:cs typeface="Arial" charset="0"/>
                        </a:rPr>
                        <a:t>_;_</a:t>
                      </a:r>
                      <a:r>
                        <a:rPr kumimoji="0" lang="de-DE" sz="1600" b="0" i="0" u="none" strike="noStrike" cap="none" normalizeH="0" baseline="0" dirty="0" smtClean="0">
                          <a:ln>
                            <a:noFill/>
                          </a:ln>
                          <a:solidFill>
                            <a:srgbClr val="000000"/>
                          </a:solidFill>
                          <a:effectLst/>
                          <a:latin typeface="Verdana" pitchFamily="34" charset="0"/>
                          <a:cs typeface="Arial" charset="0"/>
                        </a:rPr>
                        <a:t> </a:t>
                      </a:r>
                    </a:p>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000000"/>
                          </a:solidFill>
                          <a:effectLst/>
                          <a:latin typeface="Verdana" pitchFamily="34" charset="0"/>
                          <a:cs typeface="Arial" charset="0"/>
                        </a:rPr>
                        <a:t>herausgegeben und mit einem Nachwort versehen von Dieter Lamping</a:t>
                      </a:r>
                      <a:r>
                        <a:rPr kumimoji="0" lang="de-DE" sz="1600" b="0" i="0" u="none" strike="noStrike" cap="none" normalizeH="0" baseline="0" dirty="0" smtClean="0">
                          <a:ln>
                            <a:noFill/>
                          </a:ln>
                          <a:solidFill>
                            <a:srgbClr val="FF0000"/>
                          </a:solidFill>
                          <a:effectLst/>
                          <a:latin typeface="Verdana" pitchFamily="34" charset="0"/>
                          <a:cs typeface="Arial" charset="0"/>
                        </a:rPr>
                        <a:t>_;_</a:t>
                      </a:r>
                      <a:r>
                        <a:rPr kumimoji="0" lang="de-DE" sz="1600" b="0" i="0" u="none" strike="noStrike" cap="none" normalizeH="0" baseline="0" dirty="0" smtClean="0">
                          <a:ln>
                            <a:noFill/>
                          </a:ln>
                          <a:solidFill>
                            <a:srgbClr val="000000"/>
                          </a:solidFill>
                          <a:effectLst/>
                          <a:latin typeface="Verdana" pitchFamily="34" charset="0"/>
                          <a:cs typeface="Arial" charset="0"/>
                        </a:rPr>
                        <a:t>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mit Anmerkungen, Kommentar und Zeittafel von Sandra Poppe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7661">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898429">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Verantwortlich-</a:t>
                      </a:r>
                      <a:r>
                        <a:rPr kumimoji="0" lang="de-DE" sz="1600" b="0" i="0" u="none" strike="noStrike" cap="none" normalizeH="0" baseline="0" dirty="0" err="1" smtClean="0">
                          <a:ln>
                            <a:noFill/>
                          </a:ln>
                          <a:solidFill>
                            <a:srgbClr val="000000"/>
                          </a:solidFill>
                          <a:effectLst/>
                          <a:latin typeface="Verdana" pitchFamily="34" charset="0"/>
                          <a:cs typeface="Arial" charset="0"/>
                        </a:rPr>
                        <a:t>keitsangabe</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10340">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419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Düsseldorf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27661">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smtClean="0">
                          <a:ln>
                            <a:noFill/>
                          </a:ln>
                          <a:solidFill>
                            <a:srgbClr val="000000"/>
                          </a:solidFill>
                          <a:effectLst/>
                          <a:latin typeface="Verdana" pitchFamily="34" charset="0"/>
                          <a:cs typeface="Arial" charset="0"/>
                        </a:rPr>
                        <a:t>Artemis &amp; Winkler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7661">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$c </a:t>
                      </a:r>
                      <a:r>
                        <a:rPr kumimoji="0" lang="de-DE" sz="1600" b="0" i="0" u="none" strike="noStrike" cap="none" normalizeH="0" baseline="0" dirty="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2766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m </a:t>
                      </a:r>
                      <a:r>
                        <a:rPr kumimoji="0" lang="de-DE" sz="1400" b="0" i="1" u="none" strike="noStrike" cap="none" normalizeH="0" baseline="0" dirty="0" smtClean="0">
                          <a:ln>
                            <a:noFill/>
                          </a:ln>
                          <a:solidFill>
                            <a:srgbClr val="000000"/>
                          </a:solidFill>
                          <a:effectLst/>
                          <a:latin typeface="Verdana" pitchFamily="34" charset="0"/>
                          <a:cs typeface="Arial" charset="0"/>
                        </a:rPr>
                        <a:t>(Einzelne Einheit)</a:t>
                      </a:r>
                      <a:endParaRPr kumimoji="0" lang="de-DE" sz="14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5645"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Ein geistiger Schöpfer, übergeordneter Titel –</a:t>
            </a:r>
            <a:br>
              <a:rPr lang="de-DE" sz="2800" dirty="0" smtClean="0">
                <a:solidFill>
                  <a:srgbClr val="376092"/>
                </a:solidFill>
              </a:rPr>
            </a:br>
            <a:r>
              <a:rPr lang="de-DE" sz="2800" dirty="0" smtClean="0">
                <a:solidFill>
                  <a:srgbClr val="376092"/>
                </a:solidFill>
              </a:rPr>
              <a:t> umfassend</a:t>
            </a:r>
          </a:p>
        </p:txBody>
      </p:sp>
      <p:sp>
        <p:nvSpPr>
          <p:cNvPr id="2564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18</a:t>
            </a:fld>
            <a:endParaRPr lang="de-DE"/>
          </a:p>
        </p:txBody>
      </p:sp>
      <p:sp>
        <p:nvSpPr>
          <p:cNvPr id="11" name="Textfeld 7"/>
          <p:cNvSpPr txBox="1">
            <a:spLocks noChangeArrowheads="1"/>
          </p:cNvSpPr>
          <p:nvPr/>
        </p:nvSpPr>
        <p:spPr bwMode="auto">
          <a:xfrm rot="10800000" flipV="1">
            <a:off x="250825" y="5284788"/>
            <a:ext cx="2305050" cy="590550"/>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3 Romane von Franz Kafka</a:t>
            </a:r>
          </a:p>
        </p:txBody>
      </p:sp>
      <p:pic>
        <p:nvPicPr>
          <p:cNvPr id="12" name="Picture 46" descr="Frank-Kafka-Romane"/>
          <p:cNvPicPr>
            <a:picLocks noChangeAspect="1" noChangeArrowheads="1"/>
          </p:cNvPicPr>
          <p:nvPr/>
        </p:nvPicPr>
        <p:blipFill>
          <a:blip r:embed="rId2"/>
          <a:srcRect/>
          <a:stretch>
            <a:fillRect/>
          </a:stretch>
        </p:blipFill>
        <p:spPr bwMode="auto">
          <a:xfrm>
            <a:off x="250825" y="1052513"/>
            <a:ext cx="2520950" cy="4105275"/>
          </a:xfrm>
          <a:prstGeom prst="rect">
            <a:avLst/>
          </a:prstGeom>
          <a:noFill/>
          <a:ln w="9525">
            <a:noFill/>
            <a:miter lim="800000"/>
            <a:headEnd/>
            <a:tailEnd/>
          </a:ln>
        </p:spPr>
      </p:pic>
      <p:sp>
        <p:nvSpPr>
          <p:cNvPr id="10" name="Fußzeilenplatzhalter 3"/>
          <p:cNvSpPr txBox="1">
            <a:spLocks noGrp="1"/>
          </p:cNvSpPr>
          <p:nvPr/>
        </p:nvSpPr>
        <p:spPr bwMode="auto">
          <a:xfrm>
            <a:off x="102196" y="6492875"/>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64D1E61-ACD3-4FE8-BC35-ED14DEF68807}" type="slidenum">
              <a:rPr lang="de-DE" sz="1200">
                <a:solidFill>
                  <a:schemeClr val="tx1">
                    <a:tint val="75000"/>
                  </a:schemeClr>
                </a:solidFill>
                <a:latin typeface="+mn-lt"/>
                <a:cs typeface="+mn-cs"/>
              </a:rPr>
              <a:pPr algn="r" fontAlgn="auto">
                <a:spcBef>
                  <a:spcPts val="0"/>
                </a:spcBef>
                <a:spcAft>
                  <a:spcPts val="0"/>
                </a:spcAft>
                <a:defRPr/>
              </a:pPr>
              <a:t>19</a:t>
            </a:fld>
            <a:endParaRPr lang="de-DE" sz="1200">
              <a:solidFill>
                <a:schemeClr val="tx1">
                  <a:tint val="75000"/>
                </a:schemeClr>
              </a:solidFill>
              <a:latin typeface="+mn-lt"/>
              <a:cs typeface="+mn-cs"/>
            </a:endParaRPr>
          </a:p>
        </p:txBody>
      </p:sp>
      <p:graphicFrame>
        <p:nvGraphicFramePr>
          <p:cNvPr id="27697" name="Group 49"/>
          <p:cNvGraphicFramePr>
            <a:graphicFrameLocks noGrp="1"/>
          </p:cNvGraphicFramePr>
          <p:nvPr>
            <p:extLst>
              <p:ext uri="{D42A27DB-BD31-4B8C-83A1-F6EECF244321}">
                <p14:modId xmlns:p14="http://schemas.microsoft.com/office/powerpoint/2010/main" val="4233171570"/>
              </p:ext>
            </p:extLst>
          </p:nvPr>
        </p:nvGraphicFramePr>
        <p:xfrm>
          <a:off x="2843809" y="866139"/>
          <a:ext cx="6192686" cy="4450716"/>
        </p:xfrm>
        <a:graphic>
          <a:graphicData uri="http://schemas.openxmlformats.org/drawingml/2006/table">
            <a:tbl>
              <a:tblPr/>
              <a:tblGrid>
                <a:gridCol w="913638"/>
                <a:gridCol w="862126"/>
                <a:gridCol w="2283704"/>
                <a:gridCol w="2133218"/>
              </a:tblGrid>
              <a:tr h="358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540a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AT" sz="1600" b="0" i="0" u="none" strike="noStrike" cap="none" normalizeH="0" baseline="0" dirty="0" smtClean="0">
                          <a:ln>
                            <a:noFill/>
                          </a:ln>
                          <a:solidFill>
                            <a:srgbClr val="FF0000"/>
                          </a:solidFill>
                          <a:effectLst/>
                          <a:latin typeface="Verdana" pitchFamily="34" charset="0"/>
                          <a:cs typeface="Arial" charset="0"/>
                        </a:rPr>
                        <a:t>$b</a:t>
                      </a:r>
                      <a:r>
                        <a:rPr kumimoji="0" lang="de-AT" sz="1600" b="0" i="0" u="none" strike="noStrike" cap="none" normalizeH="0" baseline="0" dirty="0" smtClean="0">
                          <a:ln>
                            <a:noFill/>
                          </a:ln>
                          <a:solidFill>
                            <a:srgbClr val="000000"/>
                          </a:solidFill>
                          <a:effectLst/>
                          <a:latin typeface="Verdana" pitchFamily="34" charset="0"/>
                          <a:cs typeface="Arial" charset="0"/>
                        </a:rPr>
                        <a:t> n </a:t>
                      </a:r>
                      <a:r>
                        <a:rPr kumimoji="0" lang="de-AT" sz="1400" b="0" i="1" u="none" strike="noStrike" cap="none" normalizeH="0" baseline="0" dirty="0" smtClean="0">
                          <a:ln>
                            <a:noFill/>
                          </a:ln>
                          <a:solidFill>
                            <a:srgbClr val="000000"/>
                          </a:solidFill>
                          <a:effectLst/>
                          <a:latin typeface="Verdana" pitchFamily="34" charset="0"/>
                          <a:cs typeface="Arial" charset="0"/>
                        </a:rPr>
                        <a:t>(ohne Hilfsmittel zu benutzen)</a:t>
                      </a:r>
                      <a:endParaRPr kumimoji="0" lang="de-DE" sz="1400" b="0" i="1"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AT" sz="16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nc</a:t>
                      </a:r>
                      <a:r>
                        <a:rPr kumimoji="0" lang="de-AT" sz="16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a:t>
                      </a:r>
                      <a:r>
                        <a:rPr kumimoji="0" lang="de-AT" sz="1400" b="0" i="1" u="none" strike="noStrike" kern="1200" cap="none" spc="0" normalizeH="0" baseline="0" noProof="0" dirty="0" smtClean="0">
                          <a:ln>
                            <a:noFill/>
                          </a:ln>
                          <a:solidFill>
                            <a:srgbClr val="000000"/>
                          </a:solidFill>
                          <a:effectLst/>
                          <a:uLnTx/>
                          <a:uFillTx/>
                          <a:latin typeface="Verdana" pitchFamily="34" charset="0"/>
                          <a:ea typeface="+mn-ea"/>
                          <a:cs typeface="Arial" charset="0"/>
                        </a:rPr>
                        <a:t>(Band)</a:t>
                      </a:r>
                      <a:endParaRPr kumimoji="0" lang="de-DE" sz="1400" b="0" i="1" u="none" strike="noStrike" kern="1200" cap="none" spc="0" normalizeH="0" baseline="0" noProof="0" dirty="0" smtClean="0">
                        <a:ln>
                          <a:noFill/>
                        </a:ln>
                        <a:solidFill>
                          <a:srgbClr val="000000"/>
                        </a:solidFill>
                        <a:effectLst/>
                        <a:uLnTx/>
                        <a:uFillTx/>
                        <a:latin typeface="Verdana" pitchFamily="34" charset="0"/>
                        <a:ea typeface="+mn-ea"/>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492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1039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67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err="1" smtClean="0">
                          <a:ln>
                            <a:noFill/>
                          </a:ln>
                          <a:solidFill>
                            <a:srgbClr val="000000"/>
                          </a:solidFill>
                          <a:effectLst/>
                          <a:latin typeface="Verdana" pitchFamily="34" charset="0"/>
                          <a:cs typeface="Arial" charset="0"/>
                        </a:rPr>
                        <a:t>txt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400" b="0" i="1" u="none" strike="noStrike" cap="none" normalizeH="0" baseline="0" dirty="0" smtClean="0">
                          <a:ln>
                            <a:noFill/>
                          </a:ln>
                          <a:solidFill>
                            <a:srgbClr val="000000"/>
                          </a:solidFill>
                          <a:effectLst/>
                          <a:latin typeface="Verdana" pitchFamily="34" charset="0"/>
                          <a:cs typeface="Arial" charset="0"/>
                        </a:rPr>
                        <a:t>(Text)</a:t>
                      </a:r>
                      <a:endParaRPr kumimoji="0" lang="de-DE" sz="1600" b="0" i="1"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6665"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umfassend, Forts.</a:t>
            </a:r>
          </a:p>
        </p:txBody>
      </p:sp>
      <p:sp>
        <p:nvSpPr>
          <p:cNvPr id="2666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6667" name="Rectangle 52"/>
          <p:cNvSpPr>
            <a:spLocks noChangeArrowheads="1"/>
          </p:cNvSpPr>
          <p:nvPr/>
        </p:nvSpPr>
        <p:spPr bwMode="auto">
          <a:xfrm>
            <a:off x="3132138" y="5538788"/>
            <a:ext cx="5761037" cy="825500"/>
          </a:xfrm>
          <a:prstGeom prst="rect">
            <a:avLst/>
          </a:prstGeom>
          <a:noFill/>
          <a:ln w="9525">
            <a:noFill/>
            <a:miter lim="800000"/>
            <a:headEnd/>
            <a:tailEnd/>
          </a:ln>
        </p:spPr>
        <p:txBody>
          <a:bodyPr anchor="ctr">
            <a:spAutoFit/>
          </a:bodyPr>
          <a:lstStyle/>
          <a:p>
            <a:r>
              <a:rPr lang="de-DE" altLang="zh-CN" sz="1600" dirty="0"/>
              <a:t>„Romane“ in 6.2.2 ist ein Formaltitel, Hinweise zur Bildung von Formaltiteln siehe Schulungsunterlagen Modul 5A Zusammenstellungen – Umfassende Beschreibung </a:t>
            </a: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19</a:t>
            </a:fld>
            <a:endParaRPr lang="de-DE"/>
          </a:p>
        </p:txBody>
      </p:sp>
      <p:sp>
        <p:nvSpPr>
          <p:cNvPr id="12" name="Textfeld 7"/>
          <p:cNvSpPr txBox="1">
            <a:spLocks noChangeArrowheads="1"/>
          </p:cNvSpPr>
          <p:nvPr/>
        </p:nvSpPr>
        <p:spPr bwMode="auto">
          <a:xfrm>
            <a:off x="323850" y="530066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13" name="Picture 50" descr="Frank-Kafka-Romane"/>
          <p:cNvPicPr>
            <a:picLocks noChangeAspect="1" noChangeArrowheads="1"/>
          </p:cNvPicPr>
          <p:nvPr/>
        </p:nvPicPr>
        <p:blipFill>
          <a:blip r:embed="rId2"/>
          <a:srcRect/>
          <a:stretch>
            <a:fillRect/>
          </a:stretch>
        </p:blipFill>
        <p:spPr bwMode="auto">
          <a:xfrm>
            <a:off x="323850" y="1052513"/>
            <a:ext cx="2376488" cy="4105275"/>
          </a:xfrm>
          <a:prstGeom prst="rect">
            <a:avLst/>
          </a:prstGeom>
          <a:noFill/>
          <a:ln w="9525">
            <a:noFill/>
            <a:miter lim="800000"/>
            <a:headEnd/>
            <a:tailEnd/>
          </a:ln>
        </p:spPr>
      </p:pic>
      <p:sp>
        <p:nvSpPr>
          <p:cNvPr id="11"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el 1"/>
          <p:cNvSpPr>
            <a:spLocks noGrp="1"/>
          </p:cNvSpPr>
          <p:nvPr>
            <p:ph type="title"/>
          </p:nvPr>
        </p:nvSpPr>
        <p:spPr>
          <a:xfrm>
            <a:off x="395288" y="2565400"/>
            <a:ext cx="8229600" cy="1143000"/>
          </a:xfrm>
        </p:spPr>
        <p:txBody>
          <a:bodyPr/>
          <a:lstStyle/>
          <a:p>
            <a:pPr algn="ctr" eaLnBrk="1" hangingPunct="1"/>
            <a:r>
              <a:rPr lang="de-DE" smtClean="0">
                <a:solidFill>
                  <a:srgbClr val="376092"/>
                </a:solidFill>
              </a:rPr>
              <a:t>Zusammenstellungen:</a:t>
            </a:r>
            <a:br>
              <a:rPr lang="de-DE" smtClean="0">
                <a:solidFill>
                  <a:srgbClr val="376092"/>
                </a:solidFill>
              </a:rPr>
            </a:br>
            <a:r>
              <a:rPr lang="de-DE" smtClean="0">
                <a:solidFill>
                  <a:srgbClr val="376092"/>
                </a:solidFill>
              </a:rPr>
              <a:t/>
            </a:r>
            <a:br>
              <a:rPr lang="de-DE" smtClean="0">
                <a:solidFill>
                  <a:srgbClr val="376092"/>
                </a:solidFill>
              </a:rPr>
            </a:br>
            <a:r>
              <a:rPr lang="de-DE" smtClean="0">
                <a:solidFill>
                  <a:srgbClr val="376092"/>
                </a:solidFill>
              </a:rPr>
              <a:t>analytische und hierarchische Beschreibung</a:t>
            </a:r>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b="1">
                <a:solidFill>
                  <a:schemeClr val="tx1"/>
                </a:solidFill>
                <a:latin typeface="Verdana" pitchFamily="34" charset="0"/>
                <a:cs typeface="Arial" charset="0"/>
              </a:rPr>
              <a:t>Modul 5A.02.02</a:t>
            </a:r>
          </a:p>
        </p:txBody>
      </p:sp>
      <p:sp>
        <p:nvSpPr>
          <p:cNvPr id="8" name="Foliennummernplatzhalter 7"/>
          <p:cNvSpPr>
            <a:spLocks noGrp="1"/>
          </p:cNvSpPr>
          <p:nvPr>
            <p:ph type="sldNum" sz="quarter" idx="15"/>
          </p:nvPr>
        </p:nvSpPr>
        <p:spPr/>
        <p:txBody>
          <a:bodyPr/>
          <a:lstStyle/>
          <a:p>
            <a:pPr>
              <a:defRPr/>
            </a:pPr>
            <a:fld id="{188C1AC7-7212-422B-8455-965196241B95}" type="slidenum">
              <a:rPr lang="de-DE"/>
              <a:pPr>
                <a:defRPr/>
              </a:pPr>
              <a:t>2</a:t>
            </a:fld>
            <a:endParaRPr lang="de-DE"/>
          </a:p>
        </p:txBody>
      </p:sp>
      <p:sp>
        <p:nvSpPr>
          <p:cNvPr id="6"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EB6398D-15DA-4FE9-83EA-E026BB1A22D3}" type="slidenum">
              <a:rPr lang="de-DE" sz="1200">
                <a:solidFill>
                  <a:schemeClr val="tx1">
                    <a:tint val="75000"/>
                  </a:schemeClr>
                </a:solidFill>
                <a:latin typeface="+mn-lt"/>
                <a:cs typeface="+mn-cs"/>
              </a:rPr>
              <a:pPr algn="r" fontAlgn="auto">
                <a:spcBef>
                  <a:spcPts val="0"/>
                </a:spcBef>
                <a:spcAft>
                  <a:spcPts val="0"/>
                </a:spcAft>
                <a:defRPr/>
              </a:pPr>
              <a:t>20</a:t>
            </a:fld>
            <a:endParaRPr lang="de-DE" sz="1200">
              <a:solidFill>
                <a:schemeClr val="tx1">
                  <a:tint val="75000"/>
                </a:schemeClr>
              </a:solidFill>
              <a:latin typeface="+mn-lt"/>
              <a:cs typeface="+mn-cs"/>
            </a:endParaRPr>
          </a:p>
        </p:txBody>
      </p:sp>
      <p:graphicFrame>
        <p:nvGraphicFramePr>
          <p:cNvPr id="28719" name="Group 47"/>
          <p:cNvGraphicFramePr>
            <a:graphicFrameLocks noGrp="1"/>
          </p:cNvGraphicFramePr>
          <p:nvPr>
            <p:extLst>
              <p:ext uri="{D42A27DB-BD31-4B8C-83A1-F6EECF244321}">
                <p14:modId xmlns:p14="http://schemas.microsoft.com/office/powerpoint/2010/main" val="214338178"/>
              </p:ext>
            </p:extLst>
          </p:nvPr>
        </p:nvGraphicFramePr>
        <p:xfrm>
          <a:off x="2771800" y="908720"/>
          <a:ext cx="6191225" cy="5307738"/>
        </p:xfrm>
        <a:graphic>
          <a:graphicData uri="http://schemas.openxmlformats.org/drawingml/2006/table">
            <a:tbl>
              <a:tblPr/>
              <a:tblGrid>
                <a:gridCol w="894430"/>
                <a:gridCol w="894430"/>
                <a:gridCol w="2270259"/>
                <a:gridCol w="2132106"/>
              </a:tblGrid>
              <a:tr h="37217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8580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Kafka, Franz</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$d</a:t>
                      </a:r>
                      <a:r>
                        <a:rPr kumimoji="0" lang="de-DE" sz="1600" b="0" i="0" u="none" strike="noStrike" cap="none" normalizeH="0" baseline="0" dirty="0" smtClean="0">
                          <a:ln>
                            <a:noFill/>
                          </a:ln>
                          <a:solidFill>
                            <a:srgbClr val="000000"/>
                          </a:solidFill>
                          <a:effectLst/>
                          <a:latin typeface="Verdana" pitchFamily="34" charset="0"/>
                          <a:cs typeface="Arial" charset="0"/>
                        </a:rPr>
                        <a:t> 1883-1924</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$t</a:t>
                      </a:r>
                      <a:r>
                        <a:rPr kumimoji="0" lang="de-DE" sz="1600" b="0" i="0" u="none" strike="noStrike" cap="none" normalizeH="0" baseline="0" dirty="0" smtClean="0">
                          <a:ln>
                            <a:noFill/>
                          </a:ln>
                          <a:solidFill>
                            <a:srgbClr val="000000"/>
                          </a:solidFill>
                          <a:effectLst/>
                          <a:latin typeface="Verdana" pitchFamily="34" charset="0"/>
                          <a:cs typeface="Arial" charset="0"/>
                        </a:rPr>
                        <a:t> Romane</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867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Kafka, Franz</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$d</a:t>
                      </a:r>
                      <a:r>
                        <a:rPr kumimoji="0" lang="de-DE" sz="1600" b="0" i="0" u="none" strike="noStrike" cap="none" normalizeH="0" baseline="0" dirty="0" smtClean="0">
                          <a:ln>
                            <a:noFill/>
                          </a:ln>
                          <a:solidFill>
                            <a:srgbClr val="000000"/>
                          </a:solidFill>
                          <a:effectLst/>
                          <a:latin typeface="Verdana" pitchFamily="34" charset="0"/>
                          <a:cs typeface="Arial" charset="0"/>
                        </a:rPr>
                        <a:t> 1883-1924</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651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$4 </a:t>
                      </a:r>
                      <a:r>
                        <a:rPr kumimoji="0" lang="de-DE" sz="1600" b="0" i="0" u="none" strike="noStrike" cap="none" normalizeH="0" baseline="0" dirty="0" err="1" smtClean="0">
                          <a:ln>
                            <a:noFill/>
                          </a:ln>
                          <a:solidFill>
                            <a:schemeClr val="bg1">
                              <a:lumMod val="50000"/>
                            </a:schemeClr>
                          </a:solidFill>
                          <a:effectLst/>
                          <a:latin typeface="Verdana" pitchFamily="34" charset="0"/>
                          <a:cs typeface="Arial" charset="0"/>
                        </a:rPr>
                        <a:t>aut</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a:t>
                      </a:r>
                      <a:r>
                        <a:rPr kumimoji="0" lang="de-DE" sz="1400" b="0" i="0" u="none" strike="noStrike" cap="none" normalizeH="0" baseline="0" dirty="0" smtClean="0">
                          <a:ln>
                            <a:noFill/>
                          </a:ln>
                          <a:solidFill>
                            <a:schemeClr val="bg1">
                              <a:lumMod val="50000"/>
                            </a:schemeClr>
                          </a:solidFill>
                          <a:effectLst/>
                          <a:latin typeface="Verdana" pitchFamily="34" charset="0"/>
                          <a:cs typeface="Arial" charset="0"/>
                        </a:rPr>
                        <a:t>(</a:t>
                      </a:r>
                      <a:r>
                        <a:rPr kumimoji="0" lang="de-DE" sz="1400" b="0" i="1" u="none" strike="noStrike" cap="none" normalizeH="0" baseline="0" dirty="0" smtClean="0">
                          <a:ln>
                            <a:noFill/>
                          </a:ln>
                          <a:solidFill>
                            <a:schemeClr val="bg1">
                              <a:lumMod val="50000"/>
                            </a:schemeClr>
                          </a:solidFill>
                          <a:effectLst/>
                          <a:latin typeface="Verdana" pitchFamily="34" charset="0"/>
                          <a:cs typeface="Arial" charset="0"/>
                        </a:rPr>
                        <a:t>Verfasser</a:t>
                      </a:r>
                      <a:r>
                        <a:rPr kumimoji="0" lang="de-DE" sz="1400" b="0" i="0" u="none" strike="noStrike" cap="none" normalizeH="0" baseline="0" dirty="0" smtClean="0">
                          <a:ln>
                            <a:noFill/>
                          </a:ln>
                          <a:solidFill>
                            <a:schemeClr val="bg1">
                              <a:lumMod val="50000"/>
                            </a:schemeClr>
                          </a:solidFill>
                          <a:effectLst/>
                          <a:latin typeface="Verdana" pitchFamily="34" charset="0"/>
                          <a:cs typeface="Arial" charset="0"/>
                        </a:rPr>
                        <a:t>)</a:t>
                      </a:r>
                      <a:endParaRPr kumimoji="0" lang="de-DE" sz="1600" b="0"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8580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104b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Lamping, Dieter </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$d </a:t>
                      </a:r>
                      <a:r>
                        <a:rPr kumimoji="0" lang="de-DE" sz="1600" b="0" i="0" u="none" strike="noStrike" cap="none" normalizeH="0" baseline="0" dirty="0" smtClean="0">
                          <a:ln>
                            <a:noFill/>
                          </a:ln>
                          <a:solidFill>
                            <a:srgbClr val="000000"/>
                          </a:solidFill>
                          <a:effectLst/>
                          <a:latin typeface="Verdana" pitchFamily="34" charset="0"/>
                          <a:cs typeface="Arial" charset="0"/>
                        </a:rPr>
                        <a:t>1954-</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651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$4</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err="1" smtClean="0">
                          <a:ln>
                            <a:noFill/>
                          </a:ln>
                          <a:solidFill>
                            <a:srgbClr val="000000"/>
                          </a:solidFill>
                          <a:effectLst/>
                          <a:latin typeface="Verdana" pitchFamily="34" charset="0"/>
                          <a:cs typeface="Arial" charset="0"/>
                        </a:rPr>
                        <a:t>edt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400" b="0" i="1" u="none" strike="noStrike" cap="none" normalizeH="0" baseline="0" dirty="0" smtClean="0">
                          <a:ln>
                            <a:noFill/>
                          </a:ln>
                          <a:solidFill>
                            <a:srgbClr val="000000"/>
                          </a:solidFill>
                          <a:effectLst/>
                          <a:latin typeface="Verdana" pitchFamily="34" charset="0"/>
                          <a:cs typeface="Arial" charset="0"/>
                        </a:rPr>
                        <a:t>(Herausgeber)</a:t>
                      </a:r>
                      <a:endParaRPr kumimoji="0" lang="de-DE" sz="1600" b="0" i="1"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651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108b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Poppe, Sandra  </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651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kern="1200" cap="none" spc="0" normalizeH="0" baseline="0" noProof="0" dirty="0" smtClean="0">
                          <a:ln>
                            <a:noFill/>
                          </a:ln>
                          <a:solidFill>
                            <a:srgbClr val="FF0000"/>
                          </a:solidFill>
                          <a:effectLst/>
                          <a:uLnTx/>
                          <a:uFillTx/>
                          <a:latin typeface="Verdana" pitchFamily="34" charset="0"/>
                          <a:ea typeface="+mn-ea"/>
                          <a:cs typeface="Arial" charset="0"/>
                        </a:rPr>
                        <a:t>$4</a:t>
                      </a:r>
                      <a:r>
                        <a:rPr kumimoji="0" lang="de-DE" sz="16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a:t>
                      </a:r>
                      <a:r>
                        <a:rPr kumimoji="0" lang="de-DE" sz="16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edt</a:t>
                      </a:r>
                      <a:r>
                        <a:rPr kumimoji="0" lang="de-DE" sz="16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a:t>
                      </a:r>
                      <a:r>
                        <a:rPr kumimoji="0" lang="de-DE" sz="1400" b="0" i="1" u="none" strike="noStrike" kern="1200" cap="none" spc="0" normalizeH="0" baseline="0" noProof="0" dirty="0" smtClean="0">
                          <a:ln>
                            <a:noFill/>
                          </a:ln>
                          <a:solidFill>
                            <a:srgbClr val="000000"/>
                          </a:solidFill>
                          <a:effectLst/>
                          <a:uLnTx/>
                          <a:uFillTx/>
                          <a:latin typeface="Verdana" pitchFamily="34" charset="0"/>
                          <a:ea typeface="+mn-ea"/>
                          <a:cs typeface="Arial" charset="0"/>
                        </a:rPr>
                        <a:t>(Herausgeber)</a:t>
                      </a:r>
                      <a:endParaRPr kumimoji="0" lang="de-DE" sz="1600" b="0" i="1" u="none" strike="noStrike" kern="1200" cap="none" spc="0" normalizeH="0" baseline="0" noProof="0" dirty="0" smtClean="0">
                        <a:ln>
                          <a:noFill/>
                        </a:ln>
                        <a:solidFill>
                          <a:srgbClr val="000000"/>
                        </a:solidFill>
                        <a:effectLst/>
                        <a:uLnTx/>
                        <a:uFillTx/>
                        <a:latin typeface="Verdana" pitchFamily="34" charset="0"/>
                        <a:ea typeface="+mn-ea"/>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7689"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 umfassend, Forts.</a:t>
            </a:r>
          </a:p>
        </p:txBody>
      </p:sp>
      <p:sp>
        <p:nvSpPr>
          <p:cNvPr id="2769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20</a:t>
            </a:fld>
            <a:endParaRPr lang="de-DE"/>
          </a:p>
        </p:txBody>
      </p:sp>
      <p:sp>
        <p:nvSpPr>
          <p:cNvPr id="11" name="Textfeld 7"/>
          <p:cNvSpPr txBox="1">
            <a:spLocks noChangeArrowheads="1"/>
          </p:cNvSpPr>
          <p:nvPr/>
        </p:nvSpPr>
        <p:spPr bwMode="auto">
          <a:xfrm>
            <a:off x="179388" y="530066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12" name="Picture 48" descr="Frank-Kafka-Romane"/>
          <p:cNvPicPr>
            <a:picLocks noChangeAspect="1" noChangeArrowheads="1"/>
          </p:cNvPicPr>
          <p:nvPr/>
        </p:nvPicPr>
        <p:blipFill>
          <a:blip r:embed="rId2"/>
          <a:srcRect/>
          <a:stretch>
            <a:fillRect/>
          </a:stretch>
        </p:blipFill>
        <p:spPr bwMode="auto">
          <a:xfrm>
            <a:off x="179388" y="1052513"/>
            <a:ext cx="2447925" cy="4105275"/>
          </a:xfrm>
          <a:prstGeom prst="rect">
            <a:avLst/>
          </a:prstGeom>
          <a:noFill/>
          <a:ln w="9525">
            <a:noFill/>
            <a:miter lim="800000"/>
            <a:headEnd/>
            <a:tailEnd/>
          </a:ln>
        </p:spPr>
      </p:pic>
      <p:sp>
        <p:nvSpPr>
          <p:cNvPr id="10"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Hinweis zu den weiteren Beispielen</a:t>
            </a:r>
          </a:p>
        </p:txBody>
      </p:sp>
      <p:sp>
        <p:nvSpPr>
          <p:cNvPr id="28674" name="Textplatzhalter 2"/>
          <p:cNvSpPr>
            <a:spLocks noGrp="1"/>
          </p:cNvSpPr>
          <p:nvPr>
            <p:ph type="body" sz="quarter" idx="4294967295"/>
          </p:nvPr>
        </p:nvSpPr>
        <p:spPr>
          <a:xfrm>
            <a:off x="250825" y="1412875"/>
            <a:ext cx="8642350" cy="4895850"/>
          </a:xfrm>
        </p:spPr>
        <p:txBody>
          <a:bodyPr/>
          <a:lstStyle/>
          <a:p>
            <a:pPr marL="0" indent="0" eaLnBrk="1" hangingPunct="1"/>
            <a:endParaRPr lang="de-DE" smtClean="0"/>
          </a:p>
          <a:p>
            <a:pPr marL="0" indent="0" eaLnBrk="1" hangingPunct="1"/>
            <a:r>
              <a:rPr lang="de-DE" smtClean="0"/>
              <a:t>Bei den weiteren Beispielen werden teilweise nur noch die für die Darstellung des Sachverhalts wichtigen Elemente aufgeführt. </a:t>
            </a:r>
          </a:p>
          <a:p>
            <a:pPr marL="0" indent="0" eaLnBrk="1" hangingPunct="1"/>
            <a:r>
              <a:rPr lang="de-DE" smtClean="0"/>
              <a:t>Die vollständigen Beispiele können Sie in der Textversion zu dieser Powerpoint-Schulung finden oder in der Beispielsammlung der AG RDA im RDA Info-Wiki.</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AB35A35-6D1A-4026-9E50-75793AAEF925}" type="slidenum">
              <a:rPr lang="de-DE" sz="1200">
                <a:solidFill>
                  <a:schemeClr val="tx1">
                    <a:tint val="75000"/>
                  </a:schemeClr>
                </a:solidFill>
                <a:latin typeface="+mn-lt"/>
                <a:cs typeface="+mn-cs"/>
              </a:rPr>
              <a:pPr algn="r" fontAlgn="auto">
                <a:spcBef>
                  <a:spcPts val="0"/>
                </a:spcBef>
                <a:spcAft>
                  <a:spcPts val="0"/>
                </a:spcAft>
                <a:defRPr/>
              </a:pPr>
              <a:t>21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21</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29698"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r>
              <a:rPr lang="de-DE" smtClean="0"/>
              <a:t>Die Beschreibung der weiteren Teile erfolgt parallel und wird hier nicht weiter ausgearbeitet </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4531F6B-55DC-48F7-9120-1CC073EFE817}" type="slidenum">
              <a:rPr lang="de-DE" sz="1200">
                <a:solidFill>
                  <a:schemeClr val="tx1">
                    <a:tint val="75000"/>
                  </a:schemeClr>
                </a:solidFill>
                <a:latin typeface="+mn-lt"/>
                <a:cs typeface="+mn-cs"/>
              </a:rPr>
              <a:pPr algn="r" fontAlgn="auto">
                <a:spcBef>
                  <a:spcPts val="0"/>
                </a:spcBef>
                <a:spcAft>
                  <a:spcPts val="0"/>
                </a:spcAft>
                <a:defRPr/>
              </a:pPr>
              <a:t>22</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22</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8388424" y="6525344"/>
            <a:ext cx="576064" cy="332656"/>
          </a:xfrm>
          <a:prstGeom prst="rect">
            <a:avLst/>
          </a:prstGeom>
          <a:noFill/>
        </p:spPr>
        <p:txBody>
          <a:bodyPr anchor="ctr"/>
          <a:lstStyle/>
          <a:p>
            <a:pPr algn="r" fontAlgn="auto">
              <a:spcBef>
                <a:spcPts val="0"/>
              </a:spcBef>
              <a:spcAft>
                <a:spcPts val="0"/>
              </a:spcAft>
              <a:defRPr/>
            </a:pPr>
            <a:fld id="{FA765FD4-3EF4-40FE-868C-169E00D4DDF7}" type="slidenum">
              <a:rPr lang="de-DE" sz="1200">
                <a:solidFill>
                  <a:schemeClr val="tx1">
                    <a:tint val="75000"/>
                  </a:schemeClr>
                </a:solidFill>
                <a:latin typeface="+mn-lt"/>
                <a:cs typeface="+mn-cs"/>
              </a:rPr>
              <a:pPr algn="r" fontAlgn="auto">
                <a:spcBef>
                  <a:spcPts val="0"/>
                </a:spcBef>
                <a:spcAft>
                  <a:spcPts val="0"/>
                </a:spcAft>
                <a:defRPr/>
              </a:pPr>
              <a:t>23</a:t>
            </a:fld>
            <a:endParaRPr lang="de-DE" sz="1200">
              <a:solidFill>
                <a:schemeClr val="tx1">
                  <a:tint val="75000"/>
                </a:schemeClr>
              </a:solidFill>
              <a:latin typeface="+mn-lt"/>
              <a:cs typeface="+mn-cs"/>
            </a:endParaRPr>
          </a:p>
        </p:txBody>
      </p:sp>
      <p:graphicFrame>
        <p:nvGraphicFramePr>
          <p:cNvPr id="31802" name="Group 58"/>
          <p:cNvGraphicFramePr>
            <a:graphicFrameLocks noGrp="1"/>
          </p:cNvGraphicFramePr>
          <p:nvPr>
            <p:extLst>
              <p:ext uri="{D42A27DB-BD31-4B8C-83A1-F6EECF244321}">
                <p14:modId xmlns:p14="http://schemas.microsoft.com/office/powerpoint/2010/main" val="4272568707"/>
              </p:ext>
            </p:extLst>
          </p:nvPr>
        </p:nvGraphicFramePr>
        <p:xfrm>
          <a:off x="3059113" y="476250"/>
          <a:ext cx="5903912" cy="6101338"/>
        </p:xfrm>
        <a:graphic>
          <a:graphicData uri="http://schemas.openxmlformats.org/drawingml/2006/table">
            <a:tbl>
              <a:tblPr/>
              <a:tblGrid>
                <a:gridCol w="852923"/>
                <a:gridCol w="852923"/>
                <a:gridCol w="2164904"/>
                <a:gridCol w="2033162"/>
              </a:tblGrid>
              <a:tr h="3532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56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56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Marius von </a:t>
                      </a:r>
                      <a:r>
                        <a:rPr kumimoji="0" lang="de-DE" sz="1600" b="0" i="0" u="none" strike="noStrike" cap="none" normalizeH="0" baseline="0" dirty="0" err="1" smtClean="0">
                          <a:ln>
                            <a:noFill/>
                          </a:ln>
                          <a:solidFill>
                            <a:srgbClr val="000000"/>
                          </a:solidFill>
                          <a:effectLst/>
                          <a:latin typeface="Verdana" pitchFamily="34" charset="0"/>
                          <a:cs typeface="Arial" charset="0"/>
                        </a:rPr>
                        <a:t>Mayenburg</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56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929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smtClean="0">
                          <a:ln>
                            <a:noFill/>
                          </a:ln>
                          <a:solidFill>
                            <a:prstClr val="black"/>
                          </a:solidFill>
                          <a:effectLst/>
                          <a:uLnTx/>
                          <a:uFillTx/>
                          <a:latin typeface="Verdana"/>
                          <a:ea typeface="SimSun"/>
                          <a:cs typeface="+mn-cs"/>
                        </a:rPr>
                        <a:t>a</a:t>
                      </a:r>
                      <a:r>
                        <a:rPr kumimoji="0" lang="de-DE" sz="1000" b="0" i="0" u="none" strike="noStrike" kern="1200" cap="none" spc="0" normalizeH="0" baseline="0" noProof="0" dirty="0" smtClean="0">
                          <a:ln>
                            <a:noFill/>
                          </a:ln>
                          <a:solidFill>
                            <a:prstClr val="black"/>
                          </a:solidFill>
                          <a:effectLst/>
                          <a:uLnTx/>
                          <a:uFillTx/>
                          <a:latin typeface="Verdana"/>
                          <a:ea typeface="SimSun"/>
                          <a:cs typeface="+mn-cs"/>
                        </a:rPr>
                        <a:t> </a:t>
                      </a:r>
                      <a:r>
                        <a:rPr kumimoji="0" lang="de-DE" sz="1400" b="0" i="1" u="none" strike="noStrike" kern="1200" cap="none" spc="0" normalizeH="0" baseline="0" noProof="0" dirty="0" smtClean="0">
                          <a:ln>
                            <a:noFill/>
                          </a:ln>
                          <a:solidFill>
                            <a:prstClr val="black"/>
                          </a:solidFill>
                          <a:effectLst/>
                          <a:uLnTx/>
                          <a:uFillTx/>
                          <a:latin typeface="Cambria" panose="02040503050406030204" pitchFamily="18" charset="0"/>
                          <a:ea typeface="Verdana" panose="020B0604030504040204" pitchFamily="34" charset="0"/>
                          <a:cs typeface="Verdana" panose="020B0604030504040204" pitchFamily="34" charset="0"/>
                        </a:rPr>
                        <a:t>(Einzelne Einheit </a:t>
                      </a:r>
                      <a:r>
                        <a:rPr kumimoji="0" lang="de-DE" sz="1400" b="0" i="1" u="none" strike="noStrike" kern="1200" cap="none" spc="0" normalizeH="0" baseline="0" noProof="0" dirty="0" smtClean="0">
                          <a:ln>
                            <a:noFill/>
                          </a:ln>
                          <a:solidFill>
                            <a:prstClr val="black"/>
                          </a:solidFill>
                          <a:effectLst/>
                          <a:uLnTx/>
                          <a:uFillTx/>
                          <a:latin typeface="Cambria" panose="02040503050406030204" pitchFamily="18" charset="0"/>
                          <a:ea typeface="Verdana" panose="020B0604030504040204" pitchFamily="34" charset="0"/>
                          <a:cs typeface="Verdana" panose="020B0604030504040204" pitchFamily="34" charset="0"/>
                          <a:sym typeface="Wingdings"/>
                        </a:rPr>
                        <a:t></a:t>
                      </a:r>
                      <a:r>
                        <a:rPr kumimoji="0" lang="de-DE" sz="1400" b="0" i="1" u="none" strike="noStrike" kern="1200" cap="none" spc="0" normalizeH="0" baseline="0" noProof="0" dirty="0" smtClean="0">
                          <a:ln>
                            <a:noFill/>
                          </a:ln>
                          <a:solidFill>
                            <a:prstClr val="black"/>
                          </a:solidFill>
                          <a:effectLst/>
                          <a:uLnTx/>
                          <a:uFillTx/>
                          <a:latin typeface="Cambria" panose="02040503050406030204" pitchFamily="18" charset="0"/>
                          <a:ea typeface="Verdana" panose="020B0604030504040204" pitchFamily="34" charset="0"/>
                          <a:cs typeface="Verdana" panose="020B0604030504040204" pitchFamily="34" charset="0"/>
                        </a:rPr>
                        <a:t> unselbstständig erschienenes Werk)</a:t>
                      </a:r>
                      <a:endParaRPr kumimoji="0" lang="de-AT" sz="1400" b="0" i="0" u="none" strike="noStrike" kern="1200" cap="none" spc="0" normalizeH="0" baseline="0" noProof="0" dirty="0">
                        <a:ln>
                          <a:noFill/>
                        </a:ln>
                        <a:solidFill>
                          <a:prstClr val="black"/>
                        </a:solidFill>
                        <a:effectLst/>
                        <a:uLnTx/>
                        <a:uFillTx/>
                        <a:latin typeface="Cambria" panose="02040503050406030204" pitchFamily="18"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6732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400" i="1" dirty="0" smtClean="0">
                          <a:effectLst/>
                          <a:latin typeface="Cambria"/>
                          <a:ea typeface="Times New Roman"/>
                          <a:cs typeface="Times New Roman"/>
                        </a:rPr>
                        <a:t>(ohne Hilfsmittel zu benutzen)</a:t>
                      </a:r>
                      <a:endParaRPr kumimoji="0" lang="de-DE" sz="14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732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a:t>
                      </a:r>
                      <a:r>
                        <a:rPr lang="de-DE" sz="1600" dirty="0" err="1" smtClean="0">
                          <a:effectLst/>
                          <a:latin typeface="Verdana"/>
                          <a:ea typeface="Times New Roman"/>
                          <a:cs typeface="Times New Roman"/>
                        </a:rPr>
                        <a:t>nc</a:t>
                      </a:r>
                      <a:r>
                        <a:rPr lang="de-DE" sz="1600" dirty="0" smtClean="0">
                          <a:effectLst/>
                          <a:latin typeface="Verdana"/>
                          <a:ea typeface="Times New Roman"/>
                          <a:cs typeface="Times New Roman"/>
                        </a:rPr>
                        <a:t> </a:t>
                      </a:r>
                      <a:r>
                        <a:rPr lang="de-DE" sz="1400" i="1" dirty="0" smtClean="0">
                          <a:effectLst/>
                          <a:latin typeface="Cambria"/>
                          <a:ea typeface="Times New Roman"/>
                          <a:cs typeface="Times New Roman"/>
                        </a:rPr>
                        <a:t>(Band)</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56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Seite 7-69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389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Feuergesicht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5323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err="1" smtClean="0">
                          <a:ln>
                            <a:noFill/>
                          </a:ln>
                          <a:solidFill>
                            <a:srgbClr val="000000"/>
                          </a:solidFill>
                          <a:effectLst/>
                          <a:latin typeface="Verdana" pitchFamily="34" charset="0"/>
                          <a:cs typeface="Arial" charset="0"/>
                        </a:rPr>
                        <a:t>txt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400" b="0" i="1" u="none" strike="noStrike" cap="none" normalizeH="0" baseline="0" dirty="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389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0773" name="Textfeld 7"/>
          <p:cNvSpPr txBox="1">
            <a:spLocks noChangeArrowheads="1"/>
          </p:cNvSpPr>
          <p:nvPr/>
        </p:nvSpPr>
        <p:spPr bwMode="auto">
          <a:xfrm rot="10800000" flipV="1">
            <a:off x="247650" y="5157788"/>
            <a:ext cx="2309813" cy="835025"/>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2 Theater-stücke von Marius Mayenburg</a:t>
            </a:r>
          </a:p>
        </p:txBody>
      </p:sp>
      <p:sp>
        <p:nvSpPr>
          <p:cNvPr id="30774"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Ein geistiger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Teil analytisch</a:t>
            </a:r>
          </a:p>
        </p:txBody>
      </p:sp>
      <p:sp>
        <p:nvSpPr>
          <p:cNvPr id="30775"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pic>
        <p:nvPicPr>
          <p:cNvPr id="30776" name="Picture 60" descr="Marius-von-Mayenburg-Feuergesicht"/>
          <p:cNvPicPr>
            <a:picLocks noChangeAspect="1" noChangeArrowheads="1"/>
          </p:cNvPicPr>
          <p:nvPr/>
        </p:nvPicPr>
        <p:blipFill>
          <a:blip r:embed="rId2"/>
          <a:srcRect/>
          <a:stretch>
            <a:fillRect/>
          </a:stretch>
        </p:blipFill>
        <p:spPr bwMode="auto">
          <a:xfrm>
            <a:off x="179388" y="1412875"/>
            <a:ext cx="2276475" cy="3455988"/>
          </a:xfrm>
          <a:prstGeom prst="rect">
            <a:avLst/>
          </a:prstGeom>
          <a:noFill/>
          <a:ln w="9525">
            <a:noFill/>
            <a:miter lim="800000"/>
            <a:headEnd/>
            <a:tailEnd/>
          </a:ln>
        </p:spPr>
      </p:pic>
      <p:sp>
        <p:nvSpPr>
          <p:cNvPr id="3" name="Foliennummernplatzhalter 2"/>
          <p:cNvSpPr>
            <a:spLocks noGrp="1"/>
          </p:cNvSpPr>
          <p:nvPr>
            <p:ph type="sldNum" sz="quarter" idx="15"/>
          </p:nvPr>
        </p:nvSpPr>
        <p:spPr>
          <a:xfrm>
            <a:off x="179388" y="6559550"/>
            <a:ext cx="8209036" cy="404663"/>
          </a:xfrm>
        </p:spPr>
        <p:txBody>
          <a:bodyPr/>
          <a:lstStyle/>
          <a:p>
            <a:pPr>
              <a:defRPr/>
            </a:pPr>
            <a:r>
              <a:rPr lang="de-AT" sz="700" dirty="0">
                <a:solidFill>
                  <a:srgbClr val="376092"/>
                </a:solidFill>
                <a:latin typeface="Verdana" pitchFamily="34" charset="0"/>
              </a:rPr>
              <a:t>AG RDA Schulungsunterlagen – Modul 5A.02.02: Zusammenstellungen - analytische und hierarchische  Beschreibung | </a:t>
            </a:r>
            <a:r>
              <a:rPr lang="de-AT" sz="700" dirty="0" err="1">
                <a:solidFill>
                  <a:srgbClr val="376092"/>
                </a:solidFill>
                <a:latin typeface="Verdana" pitchFamily="34" charset="0"/>
              </a:rPr>
              <a:t>Aleph</a:t>
            </a:r>
            <a:r>
              <a:rPr lang="de-AT" sz="700" dirty="0">
                <a:solidFill>
                  <a:srgbClr val="376092"/>
                </a:solidFill>
                <a:latin typeface="Verdana" pitchFamily="34" charset="0"/>
              </a:rPr>
              <a:t> | Stand: 28.10.2015 | CC BY-NC-SA</a:t>
            </a:r>
            <a:endParaRPr lang="de-DE" sz="700" dirty="0">
              <a:solidFill>
                <a:srgbClr val="376092"/>
              </a:solidFill>
              <a:latin typeface="Verdana" pitchFamily="34" charset="0"/>
            </a:endParaRPr>
          </a:p>
          <a:p>
            <a:pPr>
              <a:defRPr/>
            </a:pPr>
            <a:endParaRPr lang="de-DE"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42"/>
          <p:cNvPicPr>
            <a:picLocks noChangeAspect="1" noChangeArrowheads="1"/>
          </p:cNvPicPr>
          <p:nvPr/>
        </p:nvPicPr>
        <p:blipFill>
          <a:blip r:embed="rId2"/>
          <a:srcRect/>
          <a:stretch>
            <a:fillRect/>
          </a:stretch>
        </p:blipFill>
        <p:spPr bwMode="auto">
          <a:xfrm>
            <a:off x="107950" y="1341438"/>
            <a:ext cx="2471738" cy="4608512"/>
          </a:xfrm>
          <a:prstGeom prst="rect">
            <a:avLst/>
          </a:prstGeom>
          <a:noFill/>
          <a:ln w="9525">
            <a:solidFill>
              <a:schemeClr val="tx1"/>
            </a:solidFill>
            <a:miter lim="800000"/>
            <a:headEnd/>
            <a:tailEnd/>
          </a:ln>
        </p:spPr>
      </p:pic>
      <p:sp>
        <p:nvSpPr>
          <p:cNvPr id="5" name="Foliennummernplatzhalter 4"/>
          <p:cNvSpPr txBox="1">
            <a:spLocks noGrp="1"/>
          </p:cNvSpPr>
          <p:nvPr/>
        </p:nvSpPr>
        <p:spPr>
          <a:xfrm>
            <a:off x="8244408" y="6376988"/>
            <a:ext cx="442392" cy="365125"/>
          </a:xfrm>
          <a:prstGeom prst="rect">
            <a:avLst/>
          </a:prstGeom>
          <a:noFill/>
        </p:spPr>
        <p:txBody>
          <a:bodyPr anchor="ctr"/>
          <a:lstStyle/>
          <a:p>
            <a:pPr algn="r" fontAlgn="auto">
              <a:spcBef>
                <a:spcPts val="0"/>
              </a:spcBef>
              <a:spcAft>
                <a:spcPts val="0"/>
              </a:spcAft>
              <a:defRPr/>
            </a:pPr>
            <a:fld id="{CA712F39-7BC8-49EF-AE43-95517D9D67A8}" type="slidenum">
              <a:rPr lang="de-DE" sz="1200">
                <a:solidFill>
                  <a:schemeClr val="tx1">
                    <a:tint val="75000"/>
                  </a:schemeClr>
                </a:solidFill>
                <a:latin typeface="+mn-lt"/>
                <a:cs typeface="+mn-cs"/>
              </a:rPr>
              <a:pPr algn="r" fontAlgn="auto">
                <a:spcBef>
                  <a:spcPts val="0"/>
                </a:spcBef>
                <a:spcAft>
                  <a:spcPts val="0"/>
                </a:spcAft>
                <a:defRPr/>
              </a:pPr>
              <a:t>24</a:t>
            </a:fld>
            <a:endParaRPr lang="de-DE" sz="1200" dirty="0">
              <a:solidFill>
                <a:schemeClr val="tx1">
                  <a:tint val="75000"/>
                </a:schemeClr>
              </a:solidFill>
              <a:latin typeface="+mn-lt"/>
              <a:cs typeface="+mn-cs"/>
            </a:endParaRPr>
          </a:p>
        </p:txBody>
      </p:sp>
      <p:graphicFrame>
        <p:nvGraphicFramePr>
          <p:cNvPr id="32807" name="Group 39"/>
          <p:cNvGraphicFramePr>
            <a:graphicFrameLocks noGrp="1"/>
          </p:cNvGraphicFramePr>
          <p:nvPr>
            <p:extLst>
              <p:ext uri="{D42A27DB-BD31-4B8C-83A1-F6EECF244321}">
                <p14:modId xmlns:p14="http://schemas.microsoft.com/office/powerpoint/2010/main" val="3450494569"/>
              </p:ext>
            </p:extLst>
          </p:nvPr>
        </p:nvGraphicFramePr>
        <p:xfrm>
          <a:off x="2771801" y="476251"/>
          <a:ext cx="6264250" cy="5594970"/>
        </p:xfrm>
        <a:graphic>
          <a:graphicData uri="http://schemas.openxmlformats.org/drawingml/2006/table">
            <a:tbl>
              <a:tblPr/>
              <a:tblGrid>
                <a:gridCol w="905263"/>
                <a:gridCol w="750920"/>
                <a:gridCol w="2160240"/>
                <a:gridCol w="2447827"/>
              </a:tblGrid>
              <a:tr h="31456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4368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300=</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=100</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AT" sz="1600" b="0" i="0" u="none" strike="noStrike" cap="none" normalizeH="0" baseline="0" dirty="0" smtClean="0">
                          <a:ln>
                            <a:noFill/>
                          </a:ln>
                          <a:solidFill>
                            <a:schemeClr val="bg1">
                              <a:lumMod val="50000"/>
                            </a:schemeClr>
                          </a:solidFill>
                          <a:effectLst/>
                          <a:latin typeface="Verdana" pitchFamily="34" charset="0"/>
                          <a:cs typeface="Arial" charset="0"/>
                        </a:rPr>
                        <a:t>$p </a:t>
                      </a:r>
                      <a:r>
                        <a:rPr kumimoji="0" lang="de-AT" sz="1600" b="0" i="0" u="none" strike="noStrike" cap="none" normalizeH="0" baseline="0" dirty="0" err="1" smtClean="0">
                          <a:ln>
                            <a:noFill/>
                          </a:ln>
                          <a:solidFill>
                            <a:schemeClr val="bg1">
                              <a:lumMod val="50000"/>
                            </a:schemeClr>
                          </a:solidFill>
                          <a:effectLst/>
                          <a:latin typeface="Verdana" pitchFamily="34" charset="0"/>
                          <a:cs typeface="Arial" charset="0"/>
                        </a:rPr>
                        <a:t>Mayenburg</a:t>
                      </a:r>
                      <a:r>
                        <a:rPr kumimoji="0" lang="de-AT" sz="1600" b="0" i="0" u="none" strike="noStrike" cap="none" normalizeH="0" baseline="0" dirty="0" smtClean="0">
                          <a:ln>
                            <a:noFill/>
                          </a:ln>
                          <a:solidFill>
                            <a:schemeClr val="bg1">
                              <a:lumMod val="50000"/>
                            </a:schemeClr>
                          </a:solidFill>
                          <a:effectLst/>
                          <a:latin typeface="Verdana" pitchFamily="34" charset="0"/>
                          <a:cs typeface="Arial" charset="0"/>
                        </a:rPr>
                        <a:t>, Marius von</a:t>
                      </a:r>
                      <a:br>
                        <a:rPr kumimoji="0" lang="de-AT" sz="1600" b="0" i="0" u="none" strike="noStrike" cap="none" normalizeH="0" baseline="0" dirty="0" smtClean="0">
                          <a:ln>
                            <a:noFill/>
                          </a:ln>
                          <a:solidFill>
                            <a:schemeClr val="bg1">
                              <a:lumMod val="50000"/>
                            </a:schemeClr>
                          </a:solidFill>
                          <a:effectLst/>
                          <a:latin typeface="Verdana" pitchFamily="34" charset="0"/>
                          <a:cs typeface="Arial" charset="0"/>
                        </a:rPr>
                      </a:br>
                      <a:r>
                        <a:rPr kumimoji="0" lang="de-AT" sz="1600" b="0" i="0" u="none" strike="noStrike" cap="none" normalizeH="0" baseline="0" dirty="0" smtClean="0">
                          <a:ln>
                            <a:noFill/>
                          </a:ln>
                          <a:solidFill>
                            <a:schemeClr val="bg1">
                              <a:lumMod val="50000"/>
                            </a:schemeClr>
                          </a:solidFill>
                          <a:effectLst/>
                          <a:latin typeface="Verdana" pitchFamily="34" charset="0"/>
                          <a:cs typeface="Arial" charset="0"/>
                        </a:rPr>
                        <a:t>$d 1972-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AT" sz="1600" b="0" i="0" u="none" strike="noStrike" cap="none" normalizeH="0" baseline="0" dirty="0" smtClean="0">
                          <a:ln>
                            <a:noFill/>
                          </a:ln>
                          <a:solidFill>
                            <a:schemeClr val="bg1">
                              <a:lumMod val="50000"/>
                            </a:schemeClr>
                          </a:solidFill>
                          <a:effectLst/>
                          <a:latin typeface="Verdana" pitchFamily="34" charset="0"/>
                          <a:cs typeface="Arial" charset="0"/>
                        </a:rPr>
                        <a:t>$t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915087">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$p</a:t>
                      </a:r>
                      <a:r>
                        <a:rPr lang="de-DE" sz="1600">
                          <a:effectLst/>
                          <a:latin typeface="Verdana"/>
                          <a:ea typeface="SimSun"/>
                        </a:rPr>
                        <a:t> Mayenburg, Marius von</a:t>
                      </a:r>
                      <a:endParaRPr lang="de-AT" sz="1600">
                        <a:effectLst/>
                        <a:latin typeface="Times New Roman"/>
                        <a:ea typeface="SimSun"/>
                      </a:endParaRPr>
                    </a:p>
                    <a:p>
                      <a:pPr>
                        <a:spcAft>
                          <a:spcPts val="0"/>
                        </a:spcAft>
                      </a:pPr>
                      <a:r>
                        <a:rPr lang="de-DE" sz="1600">
                          <a:solidFill>
                            <a:srgbClr val="FF0000"/>
                          </a:solidFill>
                          <a:effectLst/>
                          <a:latin typeface="Verdana"/>
                          <a:ea typeface="SimSun"/>
                        </a:rPr>
                        <a:t>$d</a:t>
                      </a:r>
                      <a:r>
                        <a:rPr lang="de-DE" sz="1600">
                          <a:effectLst/>
                          <a:latin typeface="Verdana"/>
                          <a:ea typeface="SimSun"/>
                        </a:rPr>
                        <a:t> 1972</a:t>
                      </a:r>
                      <a:endParaRPr lang="de-AT" sz="1600">
                        <a:effectLst/>
                        <a:latin typeface="Times New Roman"/>
                        <a:ea typeface="SimSun"/>
                      </a:endParaRPr>
                    </a:p>
                    <a:p>
                      <a:pPr>
                        <a:spcAft>
                          <a:spcPts val="0"/>
                        </a:spcAft>
                      </a:pPr>
                      <a:r>
                        <a:rPr lang="de-AT" sz="1600">
                          <a:solidFill>
                            <a:srgbClr val="FF0000"/>
                          </a:solidFill>
                          <a:effectLst/>
                          <a:latin typeface="Verdana"/>
                          <a:ea typeface="Times New Roman"/>
                        </a:rPr>
                        <a:t>$9 </a:t>
                      </a:r>
                      <a:r>
                        <a:rPr lang="de-AT" sz="1600" i="1">
                          <a:effectLst/>
                          <a:latin typeface="Verdana"/>
                          <a:ea typeface="Times New Roman"/>
                        </a:rPr>
                        <a:t>GND-IDN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9869">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a:solidFill>
                            <a:srgbClr val="808080"/>
                          </a:solidFill>
                          <a:effectLst/>
                          <a:latin typeface="Verdana"/>
                          <a:ea typeface="SimSun"/>
                          <a:cs typeface="Arial"/>
                        </a:rPr>
                        <a:t>$4 </a:t>
                      </a:r>
                      <a:r>
                        <a:rPr lang="de-DE" sz="1600" dirty="0" err="1">
                          <a:solidFill>
                            <a:srgbClr val="808080"/>
                          </a:solidFill>
                          <a:effectLst/>
                          <a:latin typeface="Verdana"/>
                          <a:ea typeface="SimSun"/>
                          <a:cs typeface="Arial"/>
                        </a:rPr>
                        <a:t>aut</a:t>
                      </a:r>
                      <a:r>
                        <a:rPr lang="de-DE" sz="1600" dirty="0">
                          <a:solidFill>
                            <a:srgbClr val="808080"/>
                          </a:solidFill>
                          <a:effectLst/>
                          <a:latin typeface="Verdana"/>
                          <a:ea typeface="SimSun"/>
                          <a:cs typeface="Arial"/>
                        </a:rPr>
                        <a:t> </a:t>
                      </a:r>
                      <a:r>
                        <a:rPr lang="de-DE" sz="1600" i="1" dirty="0">
                          <a:solidFill>
                            <a:srgbClr val="808080"/>
                          </a:solidFill>
                          <a:effectLst/>
                          <a:latin typeface="Verdana"/>
                          <a:ea typeface="SimSun"/>
                          <a:cs typeface="Arial"/>
                        </a:rPr>
                        <a:t>(Verfasser)</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29820">
                <a:tc>
                  <a:txBody>
                    <a:bodyPr/>
                    <a:lstStyle/>
                    <a:p>
                      <a:pPr>
                        <a:spcAft>
                          <a:spcPts val="600"/>
                        </a:spcAft>
                      </a:pPr>
                      <a:r>
                        <a:rPr lang="de-DE" sz="1600" b="1" dirty="0">
                          <a:solidFill>
                            <a:srgbClr val="000000"/>
                          </a:solidFill>
                          <a:effectLst/>
                          <a:latin typeface="Verdana"/>
                          <a:ea typeface="SimSun"/>
                          <a:cs typeface="Arial"/>
                        </a:rPr>
                        <a:t>590</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im ISBD-Format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rPr>
                        <a:t> </a:t>
                      </a:r>
                      <a:r>
                        <a:rPr lang="de-DE" sz="1600" dirty="0" smtClean="0">
                          <a:effectLst/>
                          <a:latin typeface="Verdana"/>
                          <a:ea typeface="SimSun"/>
                        </a:rPr>
                        <a:t>Feuergesicht</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9820">
                <a:tc>
                  <a:txBody>
                    <a:bodyPr/>
                    <a:lstStyle/>
                    <a:p>
                      <a:pPr>
                        <a:spcAft>
                          <a:spcPts val="600"/>
                        </a:spcAft>
                      </a:pPr>
                      <a:r>
                        <a:rPr lang="de-DE" sz="1600" b="1">
                          <a:solidFill>
                            <a:srgbClr val="000000"/>
                          </a:solidFill>
                          <a:effectLst/>
                          <a:latin typeface="Verdana"/>
                          <a:ea typeface="SimSun"/>
                          <a:cs typeface="Arial"/>
                        </a:rPr>
                        <a:t>591</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a:solidFill>
                            <a:srgbClr val="FF0000"/>
                          </a:solidFill>
                          <a:effectLst/>
                          <a:latin typeface="Verdana"/>
                          <a:ea typeface="SimSun"/>
                        </a:rPr>
                        <a:t>$a</a:t>
                      </a:r>
                      <a:r>
                        <a:rPr lang="de-DE" sz="1600">
                          <a:effectLst/>
                          <a:latin typeface="Verdana"/>
                          <a:ea typeface="SimSun"/>
                        </a:rPr>
                        <a:t> Marius von Mayenburg</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9820">
                <a:tc>
                  <a:txBody>
                    <a:bodyPr/>
                    <a:lstStyle/>
                    <a:p>
                      <a:pPr>
                        <a:spcAft>
                          <a:spcPts val="600"/>
                        </a:spcAft>
                      </a:pPr>
                      <a:r>
                        <a:rPr lang="de-DE" sz="1600" b="1">
                          <a:solidFill>
                            <a:srgbClr val="000000"/>
                          </a:solidFill>
                          <a:effectLst/>
                          <a:latin typeface="Verdana"/>
                          <a:ea typeface="SimSun"/>
                          <a:cs typeface="Arial"/>
                        </a:rPr>
                        <a:t>594</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a:solidFill>
                            <a:srgbClr val="FF0000"/>
                          </a:solidFill>
                          <a:effectLst/>
                          <a:latin typeface="Verdana"/>
                          <a:ea typeface="SimSun"/>
                        </a:rPr>
                        <a:t>$a</a:t>
                      </a:r>
                      <a:r>
                        <a:rPr lang="de-DE" sz="1600">
                          <a:effectLst/>
                          <a:latin typeface="Verdana"/>
                          <a:ea typeface="SimSun"/>
                        </a:rPr>
                        <a:t> Frankfurt am Main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9820">
                <a:tc>
                  <a:txBody>
                    <a:bodyPr/>
                    <a:lstStyle/>
                    <a:p>
                      <a:pPr>
                        <a:spcAft>
                          <a:spcPts val="600"/>
                        </a:spcAft>
                      </a:pPr>
                      <a:r>
                        <a:rPr lang="de-DE" sz="1600" b="1" dirty="0">
                          <a:solidFill>
                            <a:srgbClr val="000000"/>
                          </a:solidFill>
                          <a:effectLst/>
                          <a:latin typeface="Verdana"/>
                          <a:ea typeface="SimSun"/>
                          <a:cs typeface="Arial"/>
                        </a:rPr>
                        <a:t>599c</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rPr>
                        <a:t> 3-88661-224-4</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9854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Beziehungskenn-zeichnung</a:t>
                      </a:r>
                      <a:endParaRPr kumimoji="0" lang="de-DE" sz="1600" b="0"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1778" name="Titel 1"/>
          <p:cNvSpPr>
            <a:spLocks noGrp="1"/>
          </p:cNvSpPr>
          <p:nvPr>
            <p:ph type="title" idx="4294967295"/>
          </p:nvPr>
        </p:nvSpPr>
        <p:spPr>
          <a:xfrm>
            <a:off x="250825" y="188913"/>
            <a:ext cx="8748713" cy="508000"/>
          </a:xfrm>
        </p:spPr>
        <p:txBody>
          <a:bodyPr/>
          <a:lstStyle/>
          <a:p>
            <a:pPr eaLnBrk="1" hangingPunct="1"/>
            <a:r>
              <a:rPr lang="de-DE" sz="2800" dirty="0" smtClean="0">
                <a:solidFill>
                  <a:srgbClr val="376092"/>
                </a:solidFill>
              </a:rPr>
              <a:t>Ein geistiger Schöpfer, ohne </a:t>
            </a:r>
            <a:r>
              <a:rPr lang="de-DE" sz="2800" dirty="0" err="1" smtClean="0">
                <a:solidFill>
                  <a:srgbClr val="376092"/>
                </a:solidFill>
              </a:rPr>
              <a:t>übergeordn</a:t>
            </a:r>
            <a:r>
              <a:rPr lang="de-DE" sz="2800" dirty="0" smtClean="0">
                <a:solidFill>
                  <a:srgbClr val="376092"/>
                </a:solidFill>
              </a:rPr>
              <a:t>. Titel – Teil Forts.</a:t>
            </a:r>
          </a:p>
        </p:txBody>
      </p:sp>
      <p:sp>
        <p:nvSpPr>
          <p:cNvPr id="31779" name="Textfeld 1"/>
          <p:cNvSpPr txBox="1">
            <a:spLocks noChangeArrowheads="1"/>
          </p:cNvSpPr>
          <p:nvPr/>
        </p:nvSpPr>
        <p:spPr bwMode="auto">
          <a:xfrm>
            <a:off x="684213" y="908050"/>
            <a:ext cx="1293812" cy="366713"/>
          </a:xfrm>
          <a:prstGeom prst="rect">
            <a:avLst/>
          </a:prstGeom>
          <a:solidFill>
            <a:schemeClr val="bg1"/>
          </a:solidFill>
          <a:ln w="9525">
            <a:noFill/>
            <a:miter lim="800000"/>
            <a:headEnd/>
            <a:tailEnd/>
          </a:ln>
        </p:spPr>
        <p:txBody>
          <a:bodyPr>
            <a:spAutoFit/>
          </a:bodyPr>
          <a:lstStyle/>
          <a:p>
            <a:r>
              <a:rPr lang="de-DE">
                <a:latin typeface="Verdana" pitchFamily="34" charset="0"/>
              </a:rPr>
              <a:t>Beispiel 2</a:t>
            </a:r>
          </a:p>
        </p:txBody>
      </p:sp>
      <p:sp>
        <p:nvSpPr>
          <p:cNvPr id="31780" name="Textplatzhalter 2"/>
          <p:cNvSpPr>
            <a:spLocks/>
          </p:cNvSpPr>
          <p:nvPr/>
        </p:nvSpPr>
        <p:spPr bwMode="auto">
          <a:xfrm>
            <a:off x="323850" y="5949950"/>
            <a:ext cx="8496300" cy="908050"/>
          </a:xfrm>
          <a:prstGeom prst="rect">
            <a:avLst/>
          </a:prstGeom>
          <a:noFill/>
          <a:ln w="9525">
            <a:noFill/>
            <a:miter lim="800000"/>
            <a:headEnd/>
            <a:tailEnd/>
          </a:ln>
        </p:spPr>
        <p:txBody>
          <a:bodyPr/>
          <a:lstStyle/>
          <a:p>
            <a:pPr>
              <a:spcBef>
                <a:spcPct val="20000"/>
              </a:spcBef>
              <a:buFont typeface="Arial" charset="0"/>
              <a:buNone/>
            </a:pPr>
            <a:r>
              <a:rPr lang="de-DE" sz="1400">
                <a:latin typeface="Verdana" pitchFamily="34" charset="0"/>
              </a:rPr>
              <a:t>Hinweis zu 24.5. Bei einer strukturierten Beschreibung wird das Element „Beziehungskennzeichnung“ vor die ISBD-Beschreibung von 27.1. gesetzt.</a:t>
            </a:r>
          </a:p>
        </p:txBody>
      </p:sp>
      <p:sp>
        <p:nvSpPr>
          <p:cNvPr id="31781" name="Textfeld 7"/>
          <p:cNvSpPr txBox="1">
            <a:spLocks noChangeArrowheads="1"/>
          </p:cNvSpPr>
          <p:nvPr/>
        </p:nvSpPr>
        <p:spPr bwMode="auto">
          <a:xfrm>
            <a:off x="179388" y="3644900"/>
            <a:ext cx="2232025" cy="925513"/>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sp>
        <p:nvSpPr>
          <p:cNvPr id="3" name="Foliennummernplatzhalter 2"/>
          <p:cNvSpPr>
            <a:spLocks noGrp="1"/>
          </p:cNvSpPr>
          <p:nvPr>
            <p:ph type="sldNum" sz="quarter" idx="15"/>
          </p:nvPr>
        </p:nvSpPr>
        <p:spPr>
          <a:xfrm>
            <a:off x="50800" y="6559550"/>
            <a:ext cx="8362950" cy="298450"/>
          </a:xfrm>
        </p:spPr>
        <p:txBody>
          <a:bodyPr/>
          <a:lstStyle/>
          <a:p>
            <a:pPr>
              <a:defRPr/>
            </a:pPr>
            <a:r>
              <a:rPr lang="de-AT" sz="700" dirty="0">
                <a:solidFill>
                  <a:srgbClr val="376092"/>
                </a:solidFill>
                <a:latin typeface="Verdana" pitchFamily="34" charset="0"/>
              </a:rPr>
              <a:t>AG RDA Schulungsunterlagen – Modul 5A.02.02: Zusammenstellungen - analytische und hierarchische  Beschreibung | </a:t>
            </a:r>
            <a:r>
              <a:rPr lang="de-AT" sz="700" dirty="0" err="1">
                <a:solidFill>
                  <a:srgbClr val="376092"/>
                </a:solidFill>
                <a:latin typeface="Verdana" pitchFamily="34" charset="0"/>
              </a:rPr>
              <a:t>Aleph</a:t>
            </a:r>
            <a:r>
              <a:rPr lang="de-AT" sz="700" dirty="0">
                <a:solidFill>
                  <a:srgbClr val="376092"/>
                </a:solidFill>
                <a:latin typeface="Verdana" pitchFamily="34" charset="0"/>
              </a:rPr>
              <a:t> | Stand: 28.10.2015 | CC BY-NC-SA</a:t>
            </a:r>
            <a:endParaRPr lang="de-DE" sz="700" dirty="0">
              <a:solidFill>
                <a:srgbClr val="376092"/>
              </a:solidFill>
              <a:latin typeface="Verdana" pitchFamily="34" charset="0"/>
            </a:endParaRPr>
          </a:p>
          <a:p>
            <a:pPr>
              <a:defRPr/>
            </a:pPr>
            <a:endParaRPr lang="de-DE" sz="7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3277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8A367A0-329B-414C-BEAF-33A792EFF348}" type="slidenum">
              <a:rPr lang="de-DE" sz="1200">
                <a:solidFill>
                  <a:schemeClr val="tx1">
                    <a:tint val="75000"/>
                  </a:schemeClr>
                </a:solidFill>
                <a:latin typeface="+mn-lt"/>
                <a:cs typeface="+mn-cs"/>
              </a:rPr>
              <a:pPr algn="r" fontAlgn="auto">
                <a:spcBef>
                  <a:spcPts val="0"/>
                </a:spcBef>
                <a:spcAft>
                  <a:spcPts val="0"/>
                </a:spcAft>
                <a:defRPr/>
              </a:pPr>
              <a:t>25</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25</a:t>
            </a:fld>
            <a:endParaRPr lang="de-DE"/>
          </a:p>
        </p:txBody>
      </p:sp>
      <p:sp>
        <p:nvSpPr>
          <p:cNvPr id="7" name="Fußzeilenplatzhalter 3"/>
          <p:cNvSpPr txBox="1">
            <a:spLocks noGrp="1"/>
          </p:cNvSpPr>
          <p:nvPr/>
        </p:nvSpPr>
        <p:spPr bwMode="auto">
          <a:xfrm>
            <a:off x="107504" y="6343799"/>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73B888B-5D34-4B6A-A2D2-D76B86A041FD}" type="slidenum">
              <a:rPr lang="de-DE" sz="1200">
                <a:solidFill>
                  <a:schemeClr val="tx1">
                    <a:tint val="75000"/>
                  </a:schemeClr>
                </a:solidFill>
                <a:latin typeface="+mn-lt"/>
                <a:cs typeface="+mn-cs"/>
              </a:rPr>
              <a:pPr algn="r" fontAlgn="auto">
                <a:spcBef>
                  <a:spcPts val="0"/>
                </a:spcBef>
                <a:spcAft>
                  <a:spcPts val="0"/>
                </a:spcAft>
                <a:defRPr/>
              </a:pPr>
              <a:t>26</a:t>
            </a:fld>
            <a:endParaRPr lang="de-DE" sz="1200">
              <a:solidFill>
                <a:schemeClr val="tx1">
                  <a:tint val="75000"/>
                </a:schemeClr>
              </a:solidFill>
              <a:latin typeface="+mn-lt"/>
              <a:cs typeface="+mn-cs"/>
            </a:endParaRPr>
          </a:p>
        </p:txBody>
      </p:sp>
      <p:graphicFrame>
        <p:nvGraphicFramePr>
          <p:cNvPr id="34893" name="Group 77"/>
          <p:cNvGraphicFramePr>
            <a:graphicFrameLocks noGrp="1"/>
          </p:cNvGraphicFramePr>
          <p:nvPr>
            <p:extLst>
              <p:ext uri="{D42A27DB-BD31-4B8C-83A1-F6EECF244321}">
                <p14:modId xmlns:p14="http://schemas.microsoft.com/office/powerpoint/2010/main" val="2387809666"/>
              </p:ext>
            </p:extLst>
          </p:nvPr>
        </p:nvGraphicFramePr>
        <p:xfrm>
          <a:off x="3059832" y="887897"/>
          <a:ext cx="5903912" cy="4796792"/>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 (des 2. Teils)</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365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Titelzusatz (für beide Teile)</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altLang="zh-CN" sz="1600" b="0" i="0" u="none" strike="noStrike" cap="none" normalizeH="0" baseline="0" dirty="0" smtClean="0">
                          <a:ln>
                            <a:noFill/>
                          </a:ln>
                          <a:solidFill>
                            <a:schemeClr val="tx1"/>
                          </a:solidFill>
                          <a:effectLst/>
                          <a:latin typeface="Verdana" pitchFamily="34" charset="0"/>
                          <a:ea typeface="宋体" pitchFamily="2" charset="-122"/>
                          <a:cs typeface="Arial" charset="0"/>
                        </a:rPr>
                        <a:t>zwei Stücke </a:t>
                      </a:r>
                      <a:endParaRPr kumimoji="0" lang="de-DE" sz="1600" b="0" i="0" u="none" strike="noStrike" cap="none" normalizeH="0" baseline="0" dirty="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 (für beide Teile)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Marius von </a:t>
                      </a:r>
                      <a:r>
                        <a:rPr kumimoji="0" lang="de-DE" sz="1600" b="0" i="0" u="none" strike="noStrike" cap="none" normalizeH="0" baseline="0" dirty="0" err="1" smtClean="0">
                          <a:ln>
                            <a:noFill/>
                          </a:ln>
                          <a:solidFill>
                            <a:srgbClr val="000000"/>
                          </a:solidFill>
                          <a:effectLst/>
                          <a:latin typeface="Verdana" pitchFamily="34" charset="0"/>
                          <a:cs typeface="Arial" charset="0"/>
                        </a:rPr>
                        <a:t>Mayenburg</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8013">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419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Frankfurt am Main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2000" b="0" i="0" u="none" strike="noStrike" cap="none" normalizeH="0" baseline="0" dirty="0" smtClean="0">
                        <a:ln>
                          <a:noFill/>
                        </a:ln>
                        <a:solidFill>
                          <a:schemeClr val="tx1"/>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tx1"/>
                          </a:solidFill>
                          <a:effectLst/>
                          <a:latin typeface="Verdana" pitchFamily="34" charset="0"/>
                          <a:cs typeface="Arial" charset="0"/>
                        </a:rPr>
                        <a:t>2.8.4</a:t>
                      </a:r>
                      <a:r>
                        <a:rPr kumimoji="0" lang="de-DE" sz="16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smtClean="0">
                          <a:ln>
                            <a:noFill/>
                          </a:ln>
                          <a:solidFill>
                            <a:srgbClr val="000000"/>
                          </a:solidFill>
                          <a:effectLst/>
                          <a:latin typeface="Verdana" pitchFamily="34" charset="0"/>
                          <a:cs typeface="Arial" charset="0"/>
                        </a:rPr>
                        <a:t>Verlag der Autoren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8013">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$c </a:t>
                      </a:r>
                      <a:r>
                        <a:rPr kumimoji="0" lang="de-DE" sz="1600" b="0" i="0" u="none" strike="noStrike" cap="none" normalizeH="0" baseline="0" dirty="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33833"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Ein geistiger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 umfassend</a:t>
            </a:r>
          </a:p>
        </p:txBody>
      </p:sp>
      <p:sp>
        <p:nvSpPr>
          <p:cNvPr id="3383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3835" name="Textfeld 7"/>
          <p:cNvSpPr txBox="1">
            <a:spLocks noChangeArrowheads="1"/>
          </p:cNvSpPr>
          <p:nvPr/>
        </p:nvSpPr>
        <p:spPr bwMode="auto">
          <a:xfrm>
            <a:off x="179388" y="5300663"/>
            <a:ext cx="2447925" cy="835025"/>
          </a:xfrm>
          <a:prstGeom prst="rect">
            <a:avLst/>
          </a:prstGeom>
          <a:solidFill>
            <a:schemeClr val="bg1"/>
          </a:solidFill>
          <a:ln w="9525">
            <a:solidFill>
              <a:schemeClr val="tx1"/>
            </a:solidFill>
            <a:miter lim="800000"/>
            <a:headEnd/>
            <a:tailEnd/>
          </a:ln>
        </p:spPr>
        <p:txBody>
          <a:bodyPr>
            <a:spAutoFit/>
          </a:bodyPr>
          <a:lstStyle/>
          <a:p>
            <a:r>
              <a:rPr lang="de-DE" sz="1600"/>
              <a:t>Enthält  2 Theater-stücke von Marius Mayenburg</a:t>
            </a:r>
          </a:p>
        </p:txBody>
      </p:sp>
      <p:pic>
        <p:nvPicPr>
          <p:cNvPr id="33836" name="Picture 35" descr="Marius-von-Mayenburg-Feuergesicht"/>
          <p:cNvPicPr>
            <a:picLocks noChangeAspect="1" noChangeArrowheads="1"/>
          </p:cNvPicPr>
          <p:nvPr/>
        </p:nvPicPr>
        <p:blipFill>
          <a:blip r:embed="rId2"/>
          <a:srcRect/>
          <a:stretch>
            <a:fillRect/>
          </a:stretch>
        </p:blipFill>
        <p:spPr bwMode="auto">
          <a:xfrm>
            <a:off x="250825" y="981075"/>
            <a:ext cx="2305050" cy="4233863"/>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26</a:t>
            </a:fld>
            <a:endParaRPr lang="de-DE"/>
          </a:p>
        </p:txBody>
      </p:sp>
      <p:sp>
        <p:nvSpPr>
          <p:cNvPr id="10"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AC3A2D0-3F49-46BC-98DD-77CE7F04DEB4}" type="slidenum">
              <a:rPr lang="de-DE" sz="1200">
                <a:solidFill>
                  <a:schemeClr val="tx1">
                    <a:tint val="75000"/>
                  </a:schemeClr>
                </a:solidFill>
                <a:latin typeface="+mn-lt"/>
                <a:cs typeface="+mn-cs"/>
              </a:rPr>
              <a:pPr algn="r" fontAlgn="auto">
                <a:spcBef>
                  <a:spcPts val="0"/>
                </a:spcBef>
                <a:spcAft>
                  <a:spcPts val="0"/>
                </a:spcAft>
                <a:defRPr/>
              </a:pPr>
              <a:t>27</a:t>
            </a:fld>
            <a:endParaRPr lang="de-DE" sz="1200">
              <a:solidFill>
                <a:schemeClr val="tx1">
                  <a:tint val="75000"/>
                </a:schemeClr>
              </a:solidFill>
              <a:latin typeface="+mn-lt"/>
              <a:cs typeface="+mn-cs"/>
            </a:endParaRPr>
          </a:p>
        </p:txBody>
      </p:sp>
      <p:graphicFrame>
        <p:nvGraphicFramePr>
          <p:cNvPr id="35913" name="Group 73"/>
          <p:cNvGraphicFramePr>
            <a:graphicFrameLocks noGrp="1"/>
          </p:cNvGraphicFramePr>
          <p:nvPr>
            <p:extLst>
              <p:ext uri="{D42A27DB-BD31-4B8C-83A1-F6EECF244321}">
                <p14:modId xmlns:p14="http://schemas.microsoft.com/office/powerpoint/2010/main" val="3585139166"/>
              </p:ext>
            </p:extLst>
          </p:nvPr>
        </p:nvGraphicFramePr>
        <p:xfrm>
          <a:off x="2916238" y="908050"/>
          <a:ext cx="5903912" cy="4724401"/>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451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2.12.2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 der Reihe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Henschel Schauspiel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3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tx1"/>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tx1"/>
                          </a:solidFill>
                          <a:effectLst/>
                          <a:latin typeface="Verdana" pitchFamily="34" charset="0"/>
                          <a:cs typeface="Arial" charset="0"/>
                        </a:rPr>
                        <a:t>2.13</a:t>
                      </a:r>
                      <a:r>
                        <a:rPr kumimoji="0" lang="de-DE" sz="16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kern="1200" dirty="0" smtClean="0">
                          <a:solidFill>
                            <a:schemeClr val="tx1"/>
                          </a:solidFill>
                          <a:effectLst/>
                          <a:latin typeface="+mn-lt"/>
                          <a:ea typeface="+mn-ea"/>
                          <a:cs typeface="+mn-cs"/>
                        </a:rPr>
                        <a:t>m </a:t>
                      </a:r>
                      <a:r>
                        <a:rPr lang="de-DE" sz="1400" i="1" kern="1200" dirty="0" smtClean="0">
                          <a:solidFill>
                            <a:schemeClr val="tx1"/>
                          </a:solidFill>
                          <a:effectLst/>
                          <a:latin typeface="+mn-lt"/>
                          <a:ea typeface="+mn-ea"/>
                          <a:cs typeface="+mn-cs"/>
                        </a:rPr>
                        <a:t>(Einzelne Einheit)</a:t>
                      </a:r>
                      <a:endParaRPr kumimoji="0" lang="de-DE" sz="12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540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3-88661-224-4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400" i="1" dirty="0" smtClean="0">
                          <a:effectLst/>
                          <a:latin typeface="Cambria"/>
                          <a:ea typeface="Times New Roman"/>
                          <a:cs typeface="Times New Roman"/>
                        </a:rPr>
                        <a:t>(ohne Hilfsmittel zu benutzen)</a:t>
                      </a:r>
                      <a:endParaRPr kumimoji="0" lang="de-DE" sz="14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a:t>
                      </a:r>
                      <a:r>
                        <a:rPr lang="de-DE" sz="1600" dirty="0" err="1" smtClean="0">
                          <a:effectLst/>
                          <a:latin typeface="Verdana"/>
                          <a:ea typeface="Times New Roman"/>
                          <a:cs typeface="Times New Roman"/>
                        </a:rPr>
                        <a:t>nc</a:t>
                      </a:r>
                      <a:r>
                        <a:rPr lang="de-DE" sz="1600" dirty="0" smtClean="0">
                          <a:effectLst/>
                          <a:latin typeface="Verdana"/>
                          <a:ea typeface="Times New Roman"/>
                          <a:cs typeface="Times New Roman"/>
                        </a:rPr>
                        <a:t> </a:t>
                      </a:r>
                      <a:r>
                        <a:rPr lang="de-DE" sz="1400" i="1" dirty="0" smtClean="0">
                          <a:effectLst/>
                          <a:latin typeface="Cambria"/>
                          <a:ea typeface="Times New Roman"/>
                          <a:cs typeface="Times New Roman"/>
                        </a:rPr>
                        <a:t>(</a:t>
                      </a:r>
                      <a:r>
                        <a:rPr lang="de-DE" sz="1400" i="1" dirty="0" smtClean="0">
                          <a:effectLst/>
                          <a:latin typeface="Cambria"/>
                          <a:ea typeface="SimSun"/>
                          <a:cs typeface="Times New Roman"/>
                        </a:rPr>
                        <a:t>Band)</a:t>
                      </a:r>
                      <a:endParaRPr kumimoji="0" lang="de-DE" sz="14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tx1"/>
                          </a:solidFill>
                          <a:effectLst/>
                          <a:latin typeface="Verdana" pitchFamily="34" charset="0"/>
                          <a:cs typeface="Arial" charset="0"/>
                        </a:rPr>
                        <a:t>433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tx1"/>
                          </a:solidFill>
                          <a:effectLst/>
                          <a:latin typeface="Verdana" pitchFamily="34" charset="0"/>
                          <a:cs typeface="Arial" charset="0"/>
                        </a:rPr>
                        <a:t>3.4</a:t>
                      </a:r>
                      <a:r>
                        <a:rPr kumimoji="0" lang="de-DE" sz="16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130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6.2.2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4857"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ohne übergeordn.Titel –</a:t>
            </a:r>
            <a:br>
              <a:rPr lang="de-DE" sz="2800" smtClean="0">
                <a:solidFill>
                  <a:srgbClr val="376092"/>
                </a:solidFill>
              </a:rPr>
            </a:br>
            <a:r>
              <a:rPr lang="de-DE" sz="2800" smtClean="0">
                <a:solidFill>
                  <a:srgbClr val="376092"/>
                </a:solidFill>
              </a:rPr>
              <a:t> umfassend, Forts.</a:t>
            </a:r>
          </a:p>
        </p:txBody>
      </p:sp>
      <p:sp>
        <p:nvSpPr>
          <p:cNvPr id="3485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4859" name="Textfeld 7"/>
          <p:cNvSpPr txBox="1">
            <a:spLocks noChangeArrowheads="1"/>
          </p:cNvSpPr>
          <p:nvPr/>
        </p:nvSpPr>
        <p:spPr bwMode="auto">
          <a:xfrm rot="10799404" flipV="1">
            <a:off x="250825" y="5157788"/>
            <a:ext cx="2233613" cy="925512"/>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pic>
        <p:nvPicPr>
          <p:cNvPr id="34860" name="Picture 46" descr="Marius-von-Mayenburg-Feuergesicht"/>
          <p:cNvPicPr>
            <a:picLocks noChangeAspect="1" noChangeArrowheads="1"/>
          </p:cNvPicPr>
          <p:nvPr/>
        </p:nvPicPr>
        <p:blipFill>
          <a:blip r:embed="rId2"/>
          <a:srcRect/>
          <a:stretch>
            <a:fillRect/>
          </a:stretch>
        </p:blipFill>
        <p:spPr bwMode="auto">
          <a:xfrm>
            <a:off x="179388" y="1066800"/>
            <a:ext cx="2305050" cy="373062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27</a:t>
            </a:fld>
            <a:endParaRPr lang="de-DE"/>
          </a:p>
        </p:txBody>
      </p:sp>
      <p:sp>
        <p:nvSpPr>
          <p:cNvPr id="10"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AA16F4E-BC46-4A6A-A778-3E0598CEA21C}" type="slidenum">
              <a:rPr lang="de-DE" sz="1200">
                <a:solidFill>
                  <a:schemeClr val="tx1">
                    <a:tint val="75000"/>
                  </a:schemeClr>
                </a:solidFill>
                <a:latin typeface="+mn-lt"/>
                <a:cs typeface="+mn-cs"/>
              </a:rPr>
              <a:pPr algn="r" fontAlgn="auto">
                <a:spcBef>
                  <a:spcPts val="0"/>
                </a:spcBef>
                <a:spcAft>
                  <a:spcPts val="0"/>
                </a:spcAft>
                <a:defRPr/>
              </a:pPr>
              <a:t>28</a:t>
            </a:fld>
            <a:endParaRPr lang="de-DE" sz="1200">
              <a:solidFill>
                <a:schemeClr val="tx1">
                  <a:tint val="75000"/>
                </a:schemeClr>
              </a:solidFill>
              <a:latin typeface="+mn-lt"/>
              <a:cs typeface="+mn-cs"/>
            </a:endParaRPr>
          </a:p>
        </p:txBody>
      </p:sp>
      <p:graphicFrame>
        <p:nvGraphicFramePr>
          <p:cNvPr id="36926" name="Group 62"/>
          <p:cNvGraphicFramePr>
            <a:graphicFrameLocks noGrp="1"/>
          </p:cNvGraphicFramePr>
          <p:nvPr>
            <p:extLst>
              <p:ext uri="{D42A27DB-BD31-4B8C-83A1-F6EECF244321}">
                <p14:modId xmlns:p14="http://schemas.microsoft.com/office/powerpoint/2010/main" val="204622056"/>
              </p:ext>
            </p:extLst>
          </p:nvPr>
        </p:nvGraphicFramePr>
        <p:xfrm>
          <a:off x="2555875" y="836712"/>
          <a:ext cx="6588125" cy="4423492"/>
        </p:xfrm>
        <a:graphic>
          <a:graphicData uri="http://schemas.openxmlformats.org/drawingml/2006/table">
            <a:tbl>
              <a:tblPr/>
              <a:tblGrid>
                <a:gridCol w="863997"/>
                <a:gridCol w="720080"/>
                <a:gridCol w="2520973"/>
                <a:gridCol w="2483075"/>
              </a:tblGrid>
              <a:tr h="38281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4146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=362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5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err="1" smtClean="0">
                          <a:ln>
                            <a:noFill/>
                          </a:ln>
                          <a:solidFill>
                            <a:srgbClr val="000000"/>
                          </a:solidFill>
                          <a:effectLst/>
                          <a:latin typeface="Verdana" pitchFamily="34" charset="0"/>
                          <a:cs typeface="Arial" charset="0"/>
                        </a:rPr>
                        <a:t>txt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400" b="0" i="1" u="none" strike="noStrike" cap="none" normalizeH="0" baseline="0" dirty="0" smtClean="0">
                          <a:ln>
                            <a:noFill/>
                          </a:ln>
                          <a:solidFill>
                            <a:srgbClr val="000000"/>
                          </a:solidFill>
                          <a:effectLst/>
                          <a:latin typeface="Cambria" panose="02040503050406030204" pitchFamily="18"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2837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4053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303t=</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=100</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$p </a:t>
                      </a:r>
                      <a:r>
                        <a:rPr kumimoji="0" lang="de-DE" sz="1600" b="0" i="0" u="none" strike="noStrike" cap="none" normalizeH="0" baseline="0" dirty="0" err="1" smtClean="0">
                          <a:ln>
                            <a:noFill/>
                          </a:ln>
                          <a:solidFill>
                            <a:schemeClr val="bg1">
                              <a:lumMod val="50000"/>
                            </a:schemeClr>
                          </a:solidFill>
                          <a:effectLst/>
                          <a:latin typeface="Verdana" pitchFamily="34" charset="0"/>
                          <a:cs typeface="Arial" charset="0"/>
                        </a:rPr>
                        <a:t>Mayenburg</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Marius von</a:t>
                      </a:r>
                      <a:b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$d 1972-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$t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960490">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$p</a:t>
                      </a:r>
                      <a:r>
                        <a:rPr lang="de-DE" sz="1600" dirty="0">
                          <a:effectLst/>
                          <a:latin typeface="Verdana"/>
                          <a:ea typeface="SimSun"/>
                        </a:rPr>
                        <a:t> </a:t>
                      </a:r>
                      <a:r>
                        <a:rPr lang="de-DE" sz="1600" dirty="0" err="1">
                          <a:effectLst/>
                          <a:latin typeface="Verdana"/>
                          <a:ea typeface="SimSun"/>
                        </a:rPr>
                        <a:t>Mayenburg</a:t>
                      </a:r>
                      <a:r>
                        <a:rPr lang="de-DE" sz="1600" dirty="0">
                          <a:effectLst/>
                          <a:latin typeface="Verdana"/>
                          <a:ea typeface="SimSun"/>
                        </a:rPr>
                        <a:t>, Marius von</a:t>
                      </a:r>
                      <a:endParaRPr lang="de-AT" sz="1600" dirty="0">
                        <a:effectLst/>
                        <a:latin typeface="Times New Roman"/>
                        <a:ea typeface="SimSun"/>
                      </a:endParaRPr>
                    </a:p>
                    <a:p>
                      <a:pPr>
                        <a:spcAft>
                          <a:spcPts val="0"/>
                        </a:spcAft>
                      </a:pPr>
                      <a:r>
                        <a:rPr lang="de-DE" sz="1600" dirty="0">
                          <a:solidFill>
                            <a:srgbClr val="FF0000"/>
                          </a:solidFill>
                          <a:effectLst/>
                          <a:latin typeface="Verdana"/>
                          <a:ea typeface="SimSun"/>
                        </a:rPr>
                        <a:t>$d</a:t>
                      </a:r>
                      <a:r>
                        <a:rPr lang="de-DE" sz="1600" dirty="0">
                          <a:effectLst/>
                          <a:latin typeface="Verdana"/>
                          <a:ea typeface="SimSun"/>
                        </a:rPr>
                        <a:t> 1972-</a:t>
                      </a:r>
                      <a:endParaRPr lang="de-AT" sz="1600" dirty="0">
                        <a:effectLst/>
                        <a:latin typeface="Times New Roman"/>
                        <a:ea typeface="SimSun"/>
                      </a:endParaRPr>
                    </a:p>
                    <a:p>
                      <a:pPr>
                        <a:spcAft>
                          <a:spcPts val="0"/>
                        </a:spcAft>
                      </a:pPr>
                      <a:r>
                        <a:rPr lang="de-AT" sz="1600" dirty="0">
                          <a:solidFill>
                            <a:srgbClr val="FF0000"/>
                          </a:solidFill>
                          <a:effectLst/>
                          <a:latin typeface="Verdana"/>
                          <a:ea typeface="Times New Roman"/>
                        </a:rPr>
                        <a:t>$9 </a:t>
                      </a:r>
                      <a:r>
                        <a:rPr lang="de-AT" sz="1600" i="1" dirty="0">
                          <a:effectLst/>
                          <a:latin typeface="Verdana"/>
                          <a:ea typeface="Times New Roman"/>
                        </a:rPr>
                        <a:t>GND-IDN</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42926">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808080"/>
                          </a:solidFill>
                          <a:effectLst/>
                          <a:latin typeface="Verdana"/>
                          <a:ea typeface="SimSun"/>
                          <a:cs typeface="Arial"/>
                        </a:rPr>
                        <a:t>$4 </a:t>
                      </a:r>
                      <a:r>
                        <a:rPr lang="de-DE" sz="1600" dirty="0" err="1">
                          <a:solidFill>
                            <a:srgbClr val="808080"/>
                          </a:solidFill>
                          <a:effectLst/>
                          <a:latin typeface="Verdana"/>
                          <a:ea typeface="SimSun"/>
                          <a:cs typeface="Arial"/>
                        </a:rPr>
                        <a:t>aut</a:t>
                      </a:r>
                      <a:r>
                        <a:rPr lang="de-DE" sz="1600" dirty="0">
                          <a:solidFill>
                            <a:srgbClr val="808080"/>
                          </a:solidFill>
                          <a:effectLst/>
                          <a:latin typeface="Verdana"/>
                          <a:ea typeface="SimSun"/>
                          <a:cs typeface="Arial"/>
                        </a:rPr>
                        <a:t> </a:t>
                      </a:r>
                      <a:r>
                        <a:rPr lang="de-DE" sz="1400" i="1" dirty="0">
                          <a:solidFill>
                            <a:srgbClr val="808080"/>
                          </a:solidFill>
                          <a:effectLst/>
                          <a:latin typeface="Cambria" panose="02040503050406030204" pitchFamily="18" charset="0"/>
                          <a:ea typeface="SimSun"/>
                          <a:cs typeface="Arial"/>
                        </a:rPr>
                        <a:t>(Verfasser)</a:t>
                      </a:r>
                      <a:endParaRPr lang="de-AT" sz="1600" dirty="0">
                        <a:effectLst/>
                        <a:latin typeface="Cambria" panose="02040503050406030204" pitchFamily="18" charset="0"/>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5877" name="Titel 1"/>
          <p:cNvSpPr>
            <a:spLocks noGrp="1"/>
          </p:cNvSpPr>
          <p:nvPr>
            <p:ph type="title" idx="4294967295"/>
          </p:nvPr>
        </p:nvSpPr>
        <p:spPr>
          <a:xfrm>
            <a:off x="0" y="188913"/>
            <a:ext cx="8858250" cy="508000"/>
          </a:xfrm>
        </p:spPr>
        <p:txBody>
          <a:bodyPr/>
          <a:lstStyle/>
          <a:p>
            <a:pPr eaLnBrk="1" hangingPunct="1"/>
            <a:r>
              <a:rPr lang="de-DE" sz="2800" smtClean="0">
                <a:solidFill>
                  <a:srgbClr val="376092"/>
                </a:solidFill>
              </a:rPr>
              <a:t>Ein geistiger Schöpfer, ohne übergeordneten Titel –umfassend, Forts.</a:t>
            </a:r>
          </a:p>
        </p:txBody>
      </p:sp>
      <p:sp>
        <p:nvSpPr>
          <p:cNvPr id="3587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5879" name="Rectangle 52"/>
          <p:cNvSpPr>
            <a:spLocks noChangeArrowheads="1"/>
          </p:cNvSpPr>
          <p:nvPr/>
        </p:nvSpPr>
        <p:spPr bwMode="auto">
          <a:xfrm>
            <a:off x="250825" y="5348288"/>
            <a:ext cx="8569325" cy="942975"/>
          </a:xfrm>
          <a:prstGeom prst="rect">
            <a:avLst/>
          </a:prstGeom>
          <a:noFill/>
          <a:ln w="9525">
            <a:noFill/>
            <a:miter lim="800000"/>
            <a:headEnd/>
            <a:tailEnd/>
          </a:ln>
        </p:spPr>
        <p:txBody>
          <a:bodyPr anchor="ctr">
            <a:spAutoFit/>
          </a:bodyPr>
          <a:lstStyle/>
          <a:p>
            <a:r>
              <a:rPr lang="de-DE" altLang="zh-CN" sz="1400">
                <a:latin typeface="Verdana" pitchFamily="34" charset="0"/>
              </a:rPr>
              <a:t>6.2.2. und 17.8. sind hier nur illustrierend angebenen, die Erfassung erfolgt innerhalb der hierarchischen Beschreibung in der analytischen Beschreibung des jeweiligen Teils. In einer rein umfassenden Beschreibung sind alle bevorzugten Werktitel gemäß 6.2.2.(10.3) anzu-geben, sowie das erste oder überwiegende in der Manifestation verkörperte Werk nach 17.8. </a:t>
            </a:r>
          </a:p>
        </p:txBody>
      </p:sp>
      <p:pic>
        <p:nvPicPr>
          <p:cNvPr id="35880" name="Picture 47"/>
          <p:cNvPicPr>
            <a:picLocks noChangeAspect="1" noChangeArrowheads="1"/>
          </p:cNvPicPr>
          <p:nvPr/>
        </p:nvPicPr>
        <p:blipFill>
          <a:blip r:embed="rId2"/>
          <a:srcRect/>
          <a:stretch>
            <a:fillRect/>
          </a:stretch>
        </p:blipFill>
        <p:spPr bwMode="auto">
          <a:xfrm>
            <a:off x="179388" y="1412875"/>
            <a:ext cx="2232025" cy="3816350"/>
          </a:xfrm>
          <a:prstGeom prst="rect">
            <a:avLst/>
          </a:prstGeom>
          <a:noFill/>
          <a:ln w="9525">
            <a:solidFill>
              <a:schemeClr val="tx1"/>
            </a:solidFill>
            <a:miter lim="800000"/>
            <a:headEnd/>
            <a:tailEnd/>
          </a:ln>
        </p:spPr>
      </p:pic>
      <p:sp>
        <p:nvSpPr>
          <p:cNvPr id="35881" name="Textfeld 7"/>
          <p:cNvSpPr txBox="1">
            <a:spLocks noChangeArrowheads="1"/>
          </p:cNvSpPr>
          <p:nvPr/>
        </p:nvSpPr>
        <p:spPr bwMode="auto">
          <a:xfrm>
            <a:off x="250825" y="3573463"/>
            <a:ext cx="2089150" cy="649287"/>
          </a:xfrm>
          <a:prstGeom prst="rect">
            <a:avLst/>
          </a:prstGeom>
          <a:solidFill>
            <a:schemeClr val="bg1"/>
          </a:solidFill>
          <a:ln w="9525">
            <a:solidFill>
              <a:schemeClr val="tx1"/>
            </a:solidFill>
            <a:miter lim="800000"/>
            <a:headEnd/>
            <a:tailEnd/>
          </a:ln>
        </p:spPr>
        <p:txBody>
          <a:bodyPr>
            <a:spAutoFit/>
          </a:bodyPr>
          <a:lstStyle/>
          <a:p>
            <a:r>
              <a:rPr lang="de-DE" sz="1200">
                <a:latin typeface="Verdana" pitchFamily="34" charset="0"/>
              </a:rPr>
              <a:t>Enthält  2 Theater-stücke von Marius Mayenburg</a:t>
            </a: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28</a:t>
            </a:fld>
            <a:endParaRPr lang="de-DE"/>
          </a:p>
        </p:txBody>
      </p:sp>
      <p:sp>
        <p:nvSpPr>
          <p:cNvPr id="11"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mehreren geistigen Schöpfern mit übergeordnetem Titel</a:t>
            </a:r>
            <a:br>
              <a:rPr lang="de-DE" sz="2800" smtClean="0">
                <a:solidFill>
                  <a:srgbClr val="376092"/>
                </a:solidFill>
              </a:rPr>
            </a:br>
            <a:endParaRPr lang="de-DE" sz="2800" smtClean="0">
              <a:solidFill>
                <a:srgbClr val="376092"/>
              </a:solidFill>
            </a:endParaRPr>
          </a:p>
        </p:txBody>
      </p:sp>
      <p:sp>
        <p:nvSpPr>
          <p:cNvPr id="36866"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Alle relevanten Aspekte wurden in den Beispielen für Zusammenstellung von Werken eines geistigen Schöpfers erläutert</a:t>
            </a:r>
          </a:p>
          <a:p>
            <a:pPr marL="0" indent="0" eaLnBrk="1" hangingPunct="1">
              <a:buFont typeface="Arial" charset="0"/>
              <a:buNone/>
            </a:pPr>
            <a:endParaRPr lang="de-DE" smtClean="0"/>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E22CE24-690B-44B2-9262-44751AB7F667}" type="slidenum">
              <a:rPr lang="de-DE" sz="1200">
                <a:solidFill>
                  <a:schemeClr val="tx1">
                    <a:tint val="75000"/>
                  </a:schemeClr>
                </a:solidFill>
                <a:latin typeface="+mn-lt"/>
                <a:cs typeface="+mn-cs"/>
              </a:rPr>
              <a:pPr algn="r" fontAlgn="auto">
                <a:spcBef>
                  <a:spcPts val="0"/>
                </a:spcBef>
                <a:spcAft>
                  <a:spcPts val="0"/>
                </a:spcAft>
                <a:defRPr/>
              </a:pPr>
              <a:t>29</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29</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Inhalt</a:t>
            </a:r>
            <a:endParaRPr lang="de-DE" dirty="0"/>
          </a:p>
        </p:txBody>
      </p:sp>
      <p:sp>
        <p:nvSpPr>
          <p:cNvPr id="9218" name="Textplatzhalter 2"/>
          <p:cNvSpPr>
            <a:spLocks noGrp="1"/>
          </p:cNvSpPr>
          <p:nvPr>
            <p:ph type="body" sz="quarter" idx="13"/>
          </p:nvPr>
        </p:nvSpPr>
        <p:spPr>
          <a:xfrm>
            <a:off x="250825" y="836613"/>
            <a:ext cx="8642350" cy="5472112"/>
          </a:xfrm>
        </p:spPr>
        <p:txBody>
          <a:bodyPr/>
          <a:lstStyle/>
          <a:p>
            <a:pPr eaLnBrk="1" hangingPunct="1"/>
            <a:r>
              <a:rPr lang="de-DE" smtClean="0"/>
              <a:t>Allgemeine Aspekte von Zusammenstellungen</a:t>
            </a:r>
          </a:p>
          <a:p>
            <a:pPr lvl="1" eaLnBrk="1" hangingPunct="1"/>
            <a:r>
              <a:rPr lang="de-DE" smtClean="0"/>
              <a:t>Arten von Zusammenstellungen  </a:t>
            </a:r>
          </a:p>
          <a:p>
            <a:pPr lvl="1" eaLnBrk="1" hangingPunct="1"/>
            <a:r>
              <a:rPr lang="de-DE" smtClean="0"/>
              <a:t>Arten der Beschreibung</a:t>
            </a:r>
          </a:p>
          <a:p>
            <a:pPr lvl="1" eaLnBrk="1" hangingPunct="1"/>
            <a:r>
              <a:rPr lang="de-DE" smtClean="0"/>
              <a:t>In der Manifestation verkörpertes Werk</a:t>
            </a:r>
          </a:p>
          <a:p>
            <a:pPr lvl="1" eaLnBrk="1" hangingPunct="1"/>
            <a:r>
              <a:rPr lang="de-DE" smtClean="0"/>
              <a:t>Beziehungskennzeichnungen Zusammenstellender/Herausgeber </a:t>
            </a:r>
          </a:p>
          <a:p>
            <a:pPr eaLnBrk="1" hangingPunct="1"/>
            <a:r>
              <a:rPr lang="de-DE" smtClean="0"/>
              <a:t>Analytische und hierarchische Beschreibung von Zusammenstellungen</a:t>
            </a:r>
          </a:p>
          <a:p>
            <a:pPr lvl="1" eaLnBrk="1" hangingPunct="1"/>
            <a:r>
              <a:rPr lang="de-DE" smtClean="0"/>
              <a:t>Teile von monografischen Zusammenstellungen</a:t>
            </a:r>
          </a:p>
          <a:p>
            <a:pPr lvl="2" eaLnBrk="1" hangingPunct="1"/>
            <a:r>
              <a:rPr lang="de-DE" smtClean="0"/>
              <a:t>Werke einer / Werke verschiedener Personen einer Familie oder Körperschaft</a:t>
            </a:r>
          </a:p>
          <a:p>
            <a:pPr lvl="3" eaLnBrk="1" hangingPunct="1"/>
            <a:r>
              <a:rPr lang="de-DE" smtClean="0"/>
              <a:t>mit übergeordnetem Titel</a:t>
            </a:r>
          </a:p>
          <a:p>
            <a:pPr lvl="3" eaLnBrk="1" hangingPunct="1"/>
            <a:r>
              <a:rPr lang="de-DE" smtClean="0"/>
              <a:t>ohne übergeordneten Titel</a:t>
            </a:r>
          </a:p>
          <a:p>
            <a:pPr lvl="1" eaLnBrk="1" hangingPunct="1"/>
            <a:r>
              <a:rPr lang="de-DE" smtClean="0"/>
              <a:t>Teile von fortlaufenden Zusammenstellungen</a:t>
            </a:r>
          </a:p>
          <a:p>
            <a:pPr lvl="1" eaLnBrk="1" hangingPunct="1"/>
            <a:r>
              <a:rPr lang="de-DE" smtClean="0"/>
              <a:t>Einzelbeiträge im Bereich AV-Materialien </a:t>
            </a:r>
          </a:p>
          <a:p>
            <a:pPr lvl="1" eaLnBrk="1" hangingPunct="1">
              <a:buFont typeface="Arial" charset="0"/>
              <a:buNone/>
            </a:pPr>
            <a:endParaRPr lang="de-DE" smtClean="0"/>
          </a:p>
        </p:txBody>
      </p:sp>
      <p:sp>
        <p:nvSpPr>
          <p:cNvPr id="5" name="Foliennummernplatzhalter 4"/>
          <p:cNvSpPr>
            <a:spLocks noGrp="1"/>
          </p:cNvSpPr>
          <p:nvPr>
            <p:ph type="sldNum" sz="quarter" idx="15"/>
          </p:nvPr>
        </p:nvSpPr>
        <p:spPr/>
        <p:txBody>
          <a:bodyPr/>
          <a:lstStyle/>
          <a:p>
            <a:pPr>
              <a:defRPr/>
            </a:pPr>
            <a:fld id="{5E62DCF0-24A2-4BDE-8941-1B32220A02BA}" type="slidenum">
              <a:rPr lang="de-DE"/>
              <a:pPr>
                <a:defRPr/>
              </a:pPr>
              <a:t>3</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mehreren geistigen Schöpfern ohne übergeordneten Titel</a:t>
            </a:r>
          </a:p>
        </p:txBody>
      </p:sp>
      <p:sp>
        <p:nvSpPr>
          <p:cNvPr id="3789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Alle relevanten Aspekte wurden in den Beispielen für Zusammenstellung von Werken eines geistigen Schöpfers erläutert</a:t>
            </a:r>
          </a:p>
          <a:p>
            <a:pPr marL="0" indent="0" eaLnBrk="1" hangingPunct="1"/>
            <a:endParaRPr lang="de-DE" smtClean="0"/>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0D9F682-531E-4664-B010-9A7347F40537}" type="slidenum">
              <a:rPr lang="de-DE" sz="1200">
                <a:solidFill>
                  <a:schemeClr val="tx1">
                    <a:tint val="75000"/>
                  </a:schemeClr>
                </a:solidFill>
                <a:latin typeface="+mn-lt"/>
                <a:cs typeface="+mn-cs"/>
              </a:rPr>
              <a:pPr algn="r" fontAlgn="auto">
                <a:spcBef>
                  <a:spcPts val="0"/>
                </a:spcBef>
                <a:spcAft>
                  <a:spcPts val="0"/>
                </a:spcAft>
                <a:defRPr/>
              </a:pPr>
              <a:t>30</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30</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Teile von fortlaufenden Zusammenstellungen</a:t>
            </a:r>
          </a:p>
        </p:txBody>
      </p:sp>
      <p:sp>
        <p:nvSpPr>
          <p:cNvPr id="3891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z="2400" smtClean="0"/>
              <a:t>Aufsätze in Zeitschriften / Zeitschriftenheften</a:t>
            </a:r>
          </a:p>
          <a:p>
            <a:pPr lvl="1" eaLnBrk="1" hangingPunct="1"/>
            <a:r>
              <a:rPr lang="de-DE" sz="2400" smtClean="0"/>
              <a:t>Rezensionen in Zeitschriften / Zeitschriftenheften</a:t>
            </a:r>
          </a:p>
          <a:p>
            <a:pPr marL="0" indent="0" eaLnBrk="1" hangingPunct="1">
              <a:buFont typeface="Arial" charset="0"/>
              <a:buNone/>
            </a:pPr>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01AE2D0-DEF2-48D9-9FE5-38C734488776}" type="slidenum">
              <a:rPr lang="de-DE" sz="1200">
                <a:solidFill>
                  <a:schemeClr val="tx1">
                    <a:tint val="75000"/>
                  </a:schemeClr>
                </a:solidFill>
                <a:latin typeface="+mn-lt"/>
                <a:cs typeface="+mn-cs"/>
              </a:rPr>
              <a:pPr algn="r" fontAlgn="auto">
                <a:spcBef>
                  <a:spcPts val="0"/>
                </a:spcBef>
                <a:spcAft>
                  <a:spcPts val="0"/>
                </a:spcAft>
                <a:defRPr/>
              </a:pPr>
              <a:t>31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31</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eines Aufsatzes in einer Zeitschrift</a:t>
            </a:r>
          </a:p>
        </p:txBody>
      </p:sp>
      <p:sp>
        <p:nvSpPr>
          <p:cNvPr id="39938"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Die folgenden zwei Folien veranschaulichen die analytische Beschreibung eines Aufsatzes</a:t>
            </a:r>
          </a:p>
          <a:p>
            <a:pPr marL="0" indent="0"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(z. B. ISSN oder ID-Nr. des Datensatzes) zusammen. Ob der Aufsatz mit dem Zeitschriftenheft oder der Zeitschrift verlinkt wird, ist abhängig von der Umsetzung im jeweiligen System.</a:t>
            </a:r>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EA17CA0-7BDD-43A3-8851-69294462CF42}" type="slidenum">
              <a:rPr lang="de-DE" sz="1200">
                <a:solidFill>
                  <a:schemeClr val="tx1">
                    <a:tint val="75000"/>
                  </a:schemeClr>
                </a:solidFill>
                <a:latin typeface="+mn-lt"/>
                <a:cs typeface="+mn-cs"/>
              </a:rPr>
              <a:pPr algn="r" fontAlgn="auto">
                <a:spcBef>
                  <a:spcPts val="0"/>
                </a:spcBef>
                <a:spcAft>
                  <a:spcPts val="0"/>
                </a:spcAft>
                <a:defRPr/>
              </a:pPr>
              <a:t>32</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32</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94B09FA-1BC7-405E-9A35-090A00ECE731}" type="slidenum">
              <a:rPr lang="de-DE" sz="1200">
                <a:solidFill>
                  <a:schemeClr val="tx1">
                    <a:tint val="75000"/>
                  </a:schemeClr>
                </a:solidFill>
                <a:latin typeface="+mn-lt"/>
                <a:cs typeface="+mn-cs"/>
              </a:rPr>
              <a:pPr algn="r" fontAlgn="auto">
                <a:spcBef>
                  <a:spcPts val="0"/>
                </a:spcBef>
                <a:spcAft>
                  <a:spcPts val="0"/>
                </a:spcAft>
                <a:defRPr/>
              </a:pPr>
              <a:t>33</a:t>
            </a:fld>
            <a:endParaRPr lang="de-DE" sz="1200">
              <a:solidFill>
                <a:schemeClr val="tx1">
                  <a:tint val="75000"/>
                </a:schemeClr>
              </a:solidFill>
              <a:latin typeface="+mn-lt"/>
              <a:cs typeface="+mn-cs"/>
            </a:endParaRPr>
          </a:p>
        </p:txBody>
      </p:sp>
      <p:graphicFrame>
        <p:nvGraphicFramePr>
          <p:cNvPr id="41019" name="Group 59"/>
          <p:cNvGraphicFramePr>
            <a:graphicFrameLocks noGrp="1"/>
          </p:cNvGraphicFramePr>
          <p:nvPr>
            <p:extLst>
              <p:ext uri="{D42A27DB-BD31-4B8C-83A1-F6EECF244321}">
                <p14:modId xmlns:p14="http://schemas.microsoft.com/office/powerpoint/2010/main" val="1546857248"/>
              </p:ext>
            </p:extLst>
          </p:nvPr>
        </p:nvGraphicFramePr>
        <p:xfrm>
          <a:off x="3059113" y="476251"/>
          <a:ext cx="5903912" cy="6232361"/>
        </p:xfrm>
        <a:graphic>
          <a:graphicData uri="http://schemas.openxmlformats.org/drawingml/2006/table">
            <a:tbl>
              <a:tblPr/>
              <a:tblGrid>
                <a:gridCol w="864815"/>
                <a:gridCol w="792088"/>
                <a:gridCol w="2016224"/>
                <a:gridCol w="2230785"/>
              </a:tblGrid>
              <a:tr h="3125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5359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AT" sz="1600" b="0" i="0" u="none" strike="noStrike" cap="none" normalizeH="0" baseline="0" dirty="0" smtClean="0">
                          <a:ln>
                            <a:noFill/>
                          </a:ln>
                          <a:solidFill>
                            <a:srgbClr val="FF0000"/>
                          </a:solidFill>
                          <a:effectLst/>
                          <a:latin typeface="Verdana" pitchFamily="34" charset="0"/>
                          <a:cs typeface="Arial" charset="0"/>
                        </a:rPr>
                        <a:t>&lt;&lt;</a:t>
                      </a:r>
                      <a:r>
                        <a:rPr kumimoji="0" lang="de-AT" sz="1600" b="0" i="0" u="none" strike="noStrike" cap="none" normalizeH="0" baseline="0" dirty="0" smtClean="0">
                          <a:ln>
                            <a:noFill/>
                          </a:ln>
                          <a:solidFill>
                            <a:srgbClr val="000000"/>
                          </a:solidFill>
                          <a:effectLst/>
                          <a:latin typeface="Verdana" pitchFamily="34" charset="0"/>
                          <a:cs typeface="Arial" charset="0"/>
                        </a:rPr>
                        <a:t>Die</a:t>
                      </a:r>
                      <a:r>
                        <a:rPr kumimoji="0" lang="de-AT" sz="1600" b="0" i="0" u="none" strike="noStrike" cap="none" normalizeH="0" baseline="0" dirty="0" smtClean="0">
                          <a:ln>
                            <a:noFill/>
                          </a:ln>
                          <a:solidFill>
                            <a:srgbClr val="FF0000"/>
                          </a:solidFill>
                          <a:effectLst/>
                          <a:latin typeface="Verdana" pitchFamily="34" charset="0"/>
                          <a:cs typeface="Arial" charset="0"/>
                        </a:rPr>
                        <a:t>&gt;&gt;</a:t>
                      </a:r>
                      <a:r>
                        <a:rPr kumimoji="0" lang="de-AT" sz="1600" b="0" i="0" u="none" strike="noStrike" cap="none" normalizeH="0" baseline="0" dirty="0" smtClean="0">
                          <a:ln>
                            <a:noFill/>
                          </a:ln>
                          <a:solidFill>
                            <a:srgbClr val="000000"/>
                          </a:solidFill>
                          <a:effectLst/>
                          <a:latin typeface="Verdana" pitchFamily="34" charset="0"/>
                          <a:cs typeface="Arial" charset="0"/>
                        </a:rPr>
                        <a:t> Schönheit der Leere</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430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perspektivische Brechungen in Adalbert Stifters</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chemeClr val="tx1"/>
                          </a:solidFill>
                          <a:effectLst/>
                          <a:latin typeface="Verdana" pitchFamily="34" charset="0"/>
                          <a:cs typeface="Arial" charset="0"/>
                        </a:rPr>
                        <a:t>″</a:t>
                      </a:r>
                      <a:r>
                        <a:rPr kumimoji="0" lang="de-DE" altLang="zh-CN" sz="1600" b="0" i="0" u="none" strike="noStrike" cap="none" normalizeH="0" baseline="0" dirty="0" smtClean="0">
                          <a:ln>
                            <a:noFill/>
                          </a:ln>
                          <a:solidFill>
                            <a:schemeClr val="tx1"/>
                          </a:solidFill>
                          <a:effectLst/>
                          <a:latin typeface="Verdana" pitchFamily="34" charset="0"/>
                          <a:ea typeface="宋体" pitchFamily="2" charset="-122"/>
                          <a:cs typeface="Arial" charset="0"/>
                        </a:rPr>
                        <a:t>B</a:t>
                      </a:r>
                      <a:r>
                        <a:rPr kumimoji="0" lang="de-DE" sz="1600" b="0" i="0" u="none" strike="noStrike" cap="none" normalizeH="0" baseline="0" dirty="0" smtClean="0">
                          <a:ln>
                            <a:noFill/>
                          </a:ln>
                          <a:solidFill>
                            <a:srgbClr val="000000"/>
                          </a:solidFill>
                          <a:effectLst/>
                          <a:latin typeface="Verdana" pitchFamily="34" charset="0"/>
                          <a:cs typeface="Arial" charset="0"/>
                        </a:rPr>
                        <a:t>ergkristall</a:t>
                      </a:r>
                      <a:r>
                        <a:rPr kumimoji="0" lang="de-DE" sz="1600" b="0" i="0" u="none" strike="noStrike" cap="none" normalizeH="0" baseline="0" dirty="0" smtClean="0">
                          <a:ln>
                            <a:noFill/>
                          </a:ln>
                          <a:solidFill>
                            <a:schemeClr val="tx1"/>
                          </a:solidFill>
                          <a:effectLst/>
                          <a:latin typeface="Verdana" pitchFamily="34" charset="0"/>
                          <a:cs typeface="Arial" charset="0"/>
                        </a:rPr>
                        <a:t>″</a:t>
                      </a:r>
                      <a:r>
                        <a:rPr kumimoji="0" lang="de-DE" altLang="zh-CN" sz="1600" b="0" i="0" u="none" strike="noStrike" cap="none" normalizeH="0" baseline="0" dirty="0" smtClean="0">
                          <a:ln>
                            <a:noFill/>
                          </a:ln>
                          <a:solidFill>
                            <a:schemeClr val="tx1"/>
                          </a:solidFill>
                          <a:effectLst/>
                          <a:latin typeface="Verdana" pitchFamily="34" charset="0"/>
                          <a:ea typeface="宋体" pitchFamily="2" charset="-122"/>
                        </a:rPr>
                        <a:t> </a:t>
                      </a:r>
                      <a:endParaRPr kumimoji="0" lang="de-DE" sz="1600" b="0" i="0" u="none" strike="noStrike" cap="none" normalizeH="0" baseline="0" dirty="0" smtClean="0">
                        <a:ln>
                          <a:noFill/>
                        </a:ln>
                        <a:solidFill>
                          <a:schemeClr val="tx1"/>
                        </a:solidFill>
                        <a:effectLst/>
                        <a:latin typeface="Verdana" pitchFamily="34" charset="0"/>
                        <a:ea typeface="宋体" pitchFamily="2"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5359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von Birthe Hoffmann (Kopenhagen)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510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6725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smtClean="0">
                          <a:effectLst/>
                          <a:latin typeface="Verdana"/>
                          <a:ea typeface="SimSun"/>
                        </a:rPr>
                        <a:t>a </a:t>
                      </a:r>
                      <a:r>
                        <a:rPr lang="de-DE" sz="1600" i="1" dirty="0" smtClean="0">
                          <a:effectLst/>
                          <a:latin typeface="Cambria"/>
                          <a:ea typeface="SimSun"/>
                        </a:rPr>
                        <a:t>(Einzelne Einheit </a:t>
                      </a:r>
                      <a:r>
                        <a:rPr lang="de-DE" sz="1600" i="1" dirty="0" smtClean="0">
                          <a:effectLst/>
                          <a:latin typeface="Cambria"/>
                          <a:ea typeface="SimSun"/>
                          <a:sym typeface="Wingdings"/>
                        </a:rPr>
                        <a:t></a:t>
                      </a:r>
                      <a:r>
                        <a:rPr lang="de-DE" sz="1600" i="1" dirty="0" smtClean="0">
                          <a:effectLst/>
                          <a:latin typeface="Cambria"/>
                          <a:ea typeface="SimSun"/>
                        </a:rPr>
                        <a:t> unselbstständig erschienenes Werk)</a:t>
                      </a:r>
                      <a:endParaRPr lang="de-AT" sz="2400" dirty="0">
                        <a:effectLst/>
                        <a:latin typeface="Times New Roman"/>
                        <a:ea typeface="SimSun"/>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8089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600" i="1" dirty="0" smtClean="0">
                          <a:effectLst/>
                          <a:latin typeface="Cambria"/>
                          <a:ea typeface="Times New Roman"/>
                          <a:cs typeface="Times New Roman"/>
                        </a:rPr>
                        <a:t>(ohne Hilfsmittel zu benutzen)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8089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a:t>
                      </a:r>
                      <a:r>
                        <a:rPr lang="de-DE" sz="1600" dirty="0" err="1" smtClean="0">
                          <a:effectLst/>
                          <a:latin typeface="Verdana"/>
                          <a:ea typeface="Times New Roman"/>
                          <a:cs typeface="Times New Roman"/>
                        </a:rPr>
                        <a:t>nc</a:t>
                      </a:r>
                      <a:r>
                        <a:rPr lang="de-DE" sz="1600" dirty="0" smtClean="0">
                          <a:effectLst/>
                          <a:latin typeface="Verdana"/>
                          <a:ea typeface="Times New Roman"/>
                          <a:cs typeface="Times New Roman"/>
                        </a:rPr>
                        <a:t> </a:t>
                      </a:r>
                      <a:r>
                        <a:rPr lang="de-DE" sz="1600" i="1" dirty="0" smtClean="0">
                          <a:effectLst/>
                          <a:latin typeface="Cambria"/>
                          <a:ea typeface="Times New Roman"/>
                          <a:cs typeface="Times New Roman"/>
                        </a:rPr>
                        <a:t>(</a:t>
                      </a:r>
                      <a:r>
                        <a:rPr lang="de-DE" sz="1600" i="1" dirty="0" smtClean="0">
                          <a:effectLst/>
                          <a:latin typeface="Cambria"/>
                          <a:ea typeface="SimSun"/>
                          <a:cs typeface="Times New Roman"/>
                        </a:rPr>
                        <a:t>Band)</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509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Seite 153-185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5359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Die Schönheit der Leere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09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$b</a:t>
                      </a:r>
                      <a:r>
                        <a:rPr lang="de-DE" sz="1600" dirty="0" smtClean="0">
                          <a:effectLst/>
                          <a:latin typeface="Verdana"/>
                          <a:ea typeface="SimSun"/>
                          <a:cs typeface="Times New Roman"/>
                        </a:rPr>
                        <a:t> </a:t>
                      </a:r>
                      <a:r>
                        <a:rPr lang="de-DE" sz="1600" dirty="0" err="1" smtClean="0">
                          <a:effectLst/>
                          <a:latin typeface="Verdana"/>
                          <a:ea typeface="SimSun"/>
                          <a:cs typeface="Times New Roman"/>
                        </a:rPr>
                        <a:t>txt</a:t>
                      </a:r>
                      <a:r>
                        <a:rPr lang="de-DE" sz="1600" dirty="0" smtClean="0">
                          <a:effectLst/>
                          <a:latin typeface="Verdana"/>
                          <a:ea typeface="SimSun"/>
                          <a:cs typeface="Times New Roman"/>
                        </a:rPr>
                        <a:t> </a:t>
                      </a:r>
                      <a:r>
                        <a:rPr lang="de-DE" sz="1600" i="1" dirty="0" smtClean="0">
                          <a:effectLst/>
                          <a:latin typeface="Cambria"/>
                          <a:ea typeface="SimSun"/>
                          <a:cs typeface="Times New Roman"/>
                        </a:rPr>
                        <a:t>(Text)</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1013"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Beschreibung eines Aufsatzes in einer Zeitschrift</a:t>
            </a:r>
          </a:p>
        </p:txBody>
      </p:sp>
      <p:sp>
        <p:nvSpPr>
          <p:cNvPr id="4101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1015" name="Textfeld 7"/>
          <p:cNvSpPr txBox="1">
            <a:spLocks noChangeArrowheads="1"/>
          </p:cNvSpPr>
          <p:nvPr/>
        </p:nvSpPr>
        <p:spPr bwMode="auto">
          <a:xfrm rot="10800000" flipV="1">
            <a:off x="250825" y="5300663"/>
            <a:ext cx="2593975"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1016" name="Picture 58" descr="Schönheit-der-Leere"/>
          <p:cNvPicPr>
            <a:picLocks noChangeAspect="1" noChangeArrowheads="1"/>
          </p:cNvPicPr>
          <p:nvPr/>
        </p:nvPicPr>
        <p:blipFill>
          <a:blip r:embed="rId2"/>
          <a:srcRect/>
          <a:stretch>
            <a:fillRect/>
          </a:stretch>
        </p:blipFill>
        <p:spPr bwMode="auto">
          <a:xfrm>
            <a:off x="250825" y="1412875"/>
            <a:ext cx="2520950" cy="3816350"/>
          </a:xfrm>
          <a:prstGeom prst="rect">
            <a:avLst/>
          </a:prstGeom>
          <a:noFill/>
          <a:ln w="9525">
            <a:noFill/>
            <a:miter lim="800000"/>
            <a:headEnd/>
            <a:tailEnd/>
          </a:ln>
        </p:spPr>
      </p:pic>
      <p:sp>
        <p:nvSpPr>
          <p:cNvPr id="3" name="Foliennummernplatzhalter 2"/>
          <p:cNvSpPr>
            <a:spLocks noGrp="1"/>
          </p:cNvSpPr>
          <p:nvPr>
            <p:ph type="sldNum" sz="quarter" idx="15"/>
          </p:nvPr>
        </p:nvSpPr>
        <p:spPr>
          <a:xfrm>
            <a:off x="179513" y="6597352"/>
            <a:ext cx="7488831" cy="432048"/>
          </a:xfrm>
        </p:spPr>
        <p:txBody>
          <a:bodyPr/>
          <a:lstStyle/>
          <a:p>
            <a:pPr>
              <a:defRPr/>
            </a:pPr>
            <a:r>
              <a:rPr lang="de-AT" sz="700" dirty="0">
                <a:solidFill>
                  <a:srgbClr val="376092"/>
                </a:solidFill>
                <a:latin typeface="Verdana" pitchFamily="34" charset="0"/>
              </a:rPr>
              <a:t>AG RDA Schulungsunterlagen – Modul 5A.02.02: Zusammenstellungen - analytische und hierarchische  Beschreibung | </a:t>
            </a:r>
            <a:r>
              <a:rPr lang="de-AT" sz="700" dirty="0" err="1">
                <a:solidFill>
                  <a:srgbClr val="376092"/>
                </a:solidFill>
                <a:latin typeface="Verdana" pitchFamily="34" charset="0"/>
              </a:rPr>
              <a:t>Aleph</a:t>
            </a:r>
            <a:r>
              <a:rPr lang="de-AT" sz="700" dirty="0">
                <a:solidFill>
                  <a:srgbClr val="376092"/>
                </a:solidFill>
                <a:latin typeface="Verdana" pitchFamily="34" charset="0"/>
              </a:rPr>
              <a:t> | Stand: 28.10.2015 | CC 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8244408" y="6525344"/>
            <a:ext cx="442392" cy="332656"/>
          </a:xfrm>
          <a:prstGeom prst="rect">
            <a:avLst/>
          </a:prstGeom>
          <a:noFill/>
        </p:spPr>
        <p:txBody>
          <a:bodyPr anchor="ctr"/>
          <a:lstStyle/>
          <a:p>
            <a:pPr algn="r" fontAlgn="auto">
              <a:spcBef>
                <a:spcPts val="0"/>
              </a:spcBef>
              <a:spcAft>
                <a:spcPts val="0"/>
              </a:spcAft>
              <a:defRPr/>
            </a:pPr>
            <a:fld id="{C34CD605-5716-4D9E-AB77-ACAE1C08AD98}" type="slidenum">
              <a:rPr lang="de-DE" sz="1200">
                <a:solidFill>
                  <a:schemeClr val="tx1">
                    <a:tint val="75000"/>
                  </a:schemeClr>
                </a:solidFill>
                <a:latin typeface="+mn-lt"/>
                <a:cs typeface="+mn-cs"/>
              </a:rPr>
              <a:pPr algn="r" fontAlgn="auto">
                <a:spcBef>
                  <a:spcPts val="0"/>
                </a:spcBef>
                <a:spcAft>
                  <a:spcPts val="0"/>
                </a:spcAft>
                <a:defRPr/>
              </a:pPr>
              <a:t>34</a:t>
            </a:fld>
            <a:endParaRPr lang="de-DE" sz="1200">
              <a:solidFill>
                <a:schemeClr val="tx1">
                  <a:tint val="75000"/>
                </a:schemeClr>
              </a:solidFill>
              <a:latin typeface="+mn-lt"/>
              <a:cs typeface="+mn-cs"/>
            </a:endParaRPr>
          </a:p>
        </p:txBody>
      </p:sp>
      <p:graphicFrame>
        <p:nvGraphicFramePr>
          <p:cNvPr id="42026" name="Group 42"/>
          <p:cNvGraphicFramePr>
            <a:graphicFrameLocks noGrp="1"/>
          </p:cNvGraphicFramePr>
          <p:nvPr>
            <p:extLst>
              <p:ext uri="{D42A27DB-BD31-4B8C-83A1-F6EECF244321}">
                <p14:modId xmlns:p14="http://schemas.microsoft.com/office/powerpoint/2010/main" val="1846090132"/>
              </p:ext>
            </p:extLst>
          </p:nvPr>
        </p:nvGraphicFramePr>
        <p:xfrm>
          <a:off x="2940349" y="906974"/>
          <a:ext cx="6084888" cy="5652576"/>
        </p:xfrm>
        <a:graphic>
          <a:graphicData uri="http://schemas.openxmlformats.org/drawingml/2006/table">
            <a:tbl>
              <a:tblPr/>
              <a:tblGrid>
                <a:gridCol w="878777"/>
                <a:gridCol w="878777"/>
                <a:gridCol w="1987581"/>
                <a:gridCol w="2339753"/>
              </a:tblGrid>
              <a:tr h="3289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2861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3637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303=</a:t>
                      </a:r>
                      <a:b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=100</a:t>
                      </a:r>
                      <a:b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$p Hoffmann, Birthe</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$t &lt;&lt;Die&gt;&gt; Schönheit der Leere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34483">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Hoffmann, Birthe </a:t>
                      </a:r>
                      <a:br>
                        <a:rPr kumimoji="0" lang="de-DE" sz="1600" b="0" i="0" u="none" strike="noStrike" cap="none" normalizeH="0" baseline="0" dirty="0" smtClean="0">
                          <a:ln>
                            <a:noFill/>
                          </a:ln>
                          <a:solidFill>
                            <a:srgbClr val="000000"/>
                          </a:solidFill>
                          <a:effectLst/>
                          <a:latin typeface="Verdana" pitchFamily="34" charset="0"/>
                          <a:cs typeface="Arial" charset="0"/>
                        </a:rPr>
                      </a:br>
                      <a:r>
                        <a:rPr lang="de-AT" sz="1600" dirty="0" smtClean="0">
                          <a:solidFill>
                            <a:srgbClr val="FF0000"/>
                          </a:solidFill>
                          <a:effectLst/>
                          <a:latin typeface="Verdana"/>
                          <a:ea typeface="Times New Roman"/>
                          <a:cs typeface="Times New Roman"/>
                        </a:rPr>
                        <a:t>$9 </a:t>
                      </a:r>
                      <a:r>
                        <a:rPr lang="de-AT" sz="1600" i="1" dirty="0" smtClean="0">
                          <a:effectLst/>
                          <a:latin typeface="Verdana"/>
                          <a:ea typeface="Times New Roman"/>
                          <a:cs typeface="Times New Roman"/>
                        </a:rPr>
                        <a:t>GND-IDN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34483">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808080"/>
                          </a:solidFill>
                          <a:effectLst/>
                          <a:latin typeface="Verdana"/>
                          <a:ea typeface="SimSun"/>
                          <a:cs typeface="Arial"/>
                        </a:rPr>
                        <a:t>$4 </a:t>
                      </a:r>
                      <a:r>
                        <a:rPr lang="de-DE" sz="1600" dirty="0" err="1" smtClean="0">
                          <a:solidFill>
                            <a:srgbClr val="808080"/>
                          </a:solidFill>
                          <a:effectLst/>
                          <a:latin typeface="Verdana"/>
                          <a:ea typeface="SimSun"/>
                          <a:cs typeface="Arial"/>
                        </a:rPr>
                        <a:t>aut</a:t>
                      </a:r>
                      <a:r>
                        <a:rPr lang="de-DE" sz="1600" dirty="0" smtClean="0">
                          <a:solidFill>
                            <a:srgbClr val="808080"/>
                          </a:solidFill>
                          <a:effectLst/>
                          <a:latin typeface="Verdana"/>
                          <a:ea typeface="SimSun"/>
                          <a:cs typeface="Arial"/>
                        </a:rPr>
                        <a:t> </a:t>
                      </a:r>
                      <a:r>
                        <a:rPr lang="de-DE" sz="1600" i="1" dirty="0" smtClean="0">
                          <a:solidFill>
                            <a:srgbClr val="808080"/>
                          </a:solidFill>
                          <a:effectLst/>
                          <a:latin typeface="Verdana"/>
                          <a:ea typeface="SimSun"/>
                          <a:cs typeface="Arial"/>
                        </a:rPr>
                        <a:t>(Verfasser)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99243">
                <a:tc>
                  <a:txBody>
                    <a:bodyPr/>
                    <a:lstStyle/>
                    <a:p>
                      <a:pPr>
                        <a:spcAft>
                          <a:spcPts val="600"/>
                        </a:spcAft>
                      </a:pPr>
                      <a:r>
                        <a:rPr lang="de-DE" sz="1600" b="1" dirty="0">
                          <a:solidFill>
                            <a:srgbClr val="000000"/>
                          </a:solidFill>
                          <a:effectLst/>
                          <a:latin typeface="Verdana"/>
                          <a:ea typeface="SimSun"/>
                          <a:cs typeface="Arial"/>
                        </a:rPr>
                        <a:t>590</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Strukturierte Beschreibung oder Identifikator, z.B. ISSN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Euphorion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9243">
                <a:tc>
                  <a:txBody>
                    <a:bodyPr/>
                    <a:lstStyle/>
                    <a:p>
                      <a:pPr>
                        <a:spcAft>
                          <a:spcPts val="600"/>
                        </a:spcAft>
                      </a:pPr>
                      <a:r>
                        <a:rPr lang="de-DE" sz="1600" b="1">
                          <a:solidFill>
                            <a:srgbClr val="000000"/>
                          </a:solidFill>
                          <a:effectLst/>
                          <a:latin typeface="Verdana"/>
                          <a:ea typeface="SimSun"/>
                          <a:cs typeface="Arial"/>
                        </a:rPr>
                        <a:t>594</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Heidelberg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48428">
                <a:tc>
                  <a:txBody>
                    <a:bodyPr/>
                    <a:lstStyle/>
                    <a:p>
                      <a:pPr>
                        <a:spcAft>
                          <a:spcPts val="600"/>
                        </a:spcAft>
                      </a:pPr>
                      <a:r>
                        <a:rPr lang="de-DE" sz="1600" b="1">
                          <a:solidFill>
                            <a:srgbClr val="808080"/>
                          </a:solidFill>
                          <a:effectLst/>
                          <a:latin typeface="Verdana"/>
                          <a:ea typeface="SimSun"/>
                          <a:cs typeface="Arial"/>
                        </a:rPr>
                        <a:t>in 596</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105. Band, Heft 2 (2011)</a:t>
                      </a:r>
                      <a:r>
                        <a:rPr kumimoji="0" lang="de-DE" sz="1600" b="0" i="0" u="none" strike="noStrike" cap="none" normalizeH="0" baseline="0" dirty="0" smtClean="0">
                          <a:ln>
                            <a:noFill/>
                          </a:ln>
                          <a:solidFill>
                            <a:srgbClr val="FF0000"/>
                          </a:solidFill>
                          <a:effectLst/>
                          <a:latin typeface="Verdana" pitchFamily="34" charset="0"/>
                          <a:cs typeface="Arial" charset="0"/>
                        </a:rPr>
                        <a:t>,_</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Seite 153-185</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9243">
                <a:tc>
                  <a:txBody>
                    <a:bodyPr/>
                    <a:lstStyle/>
                    <a:p>
                      <a:pPr>
                        <a:spcAft>
                          <a:spcPts val="600"/>
                        </a:spcAft>
                      </a:pPr>
                      <a:r>
                        <a:rPr lang="de-DE" sz="1600" b="1" dirty="0">
                          <a:solidFill>
                            <a:srgbClr val="000000"/>
                          </a:solidFill>
                          <a:effectLst/>
                          <a:latin typeface="Verdana"/>
                          <a:ea typeface="SimSun"/>
                          <a:cs typeface="Arial"/>
                        </a:rPr>
                        <a:t>599a</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0014-2328</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1671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Beziehungs-kennzeichnung</a:t>
                      </a:r>
                      <a:endParaRPr kumimoji="0" lang="de-DE" sz="1600" b="0"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2021"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eines Aufsatzes in einer Zeitschrift, Forts.</a:t>
            </a:r>
          </a:p>
        </p:txBody>
      </p:sp>
      <p:sp>
        <p:nvSpPr>
          <p:cNvPr id="4202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2023" name="Textfeld 7"/>
          <p:cNvSpPr txBox="1">
            <a:spLocks noChangeArrowheads="1"/>
          </p:cNvSpPr>
          <p:nvPr/>
        </p:nvSpPr>
        <p:spPr bwMode="auto">
          <a:xfrm rot="10800000" flipV="1">
            <a:off x="176213" y="5373688"/>
            <a:ext cx="2743200"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2024" name="Picture 43" descr="Schönheit-der-Leere"/>
          <p:cNvPicPr>
            <a:picLocks noChangeAspect="1" noChangeArrowheads="1"/>
          </p:cNvPicPr>
          <p:nvPr/>
        </p:nvPicPr>
        <p:blipFill>
          <a:blip r:embed="rId2"/>
          <a:srcRect/>
          <a:stretch>
            <a:fillRect/>
          </a:stretch>
        </p:blipFill>
        <p:spPr bwMode="auto">
          <a:xfrm>
            <a:off x="179388" y="1412875"/>
            <a:ext cx="2592387" cy="3816350"/>
          </a:xfrm>
          <a:prstGeom prst="rect">
            <a:avLst/>
          </a:prstGeom>
          <a:noFill/>
          <a:ln w="9525">
            <a:noFill/>
            <a:miter lim="800000"/>
            <a:headEnd/>
            <a:tailEnd/>
          </a:ln>
        </p:spPr>
      </p:pic>
      <p:sp>
        <p:nvSpPr>
          <p:cNvPr id="3" name="Foliennummernplatzhalter 2"/>
          <p:cNvSpPr>
            <a:spLocks noGrp="1"/>
          </p:cNvSpPr>
          <p:nvPr>
            <p:ph type="sldNum" sz="quarter" idx="15"/>
          </p:nvPr>
        </p:nvSpPr>
        <p:spPr>
          <a:xfrm>
            <a:off x="179389" y="6559550"/>
            <a:ext cx="7781923" cy="397842"/>
          </a:xfrm>
        </p:spPr>
        <p:txBody>
          <a:bodyPr/>
          <a:lstStyle/>
          <a:p>
            <a:pPr>
              <a:defRPr/>
            </a:pPr>
            <a:r>
              <a:rPr lang="de-AT" sz="700" dirty="0">
                <a:solidFill>
                  <a:srgbClr val="376092"/>
                </a:solidFill>
                <a:latin typeface="Verdana" pitchFamily="34" charset="0"/>
              </a:rPr>
              <a:t>AG RDA Schulungsunterlagen – Modul 5A.02.02: Zusammenstellungen - analytische und hierarchische  Beschreibung | </a:t>
            </a:r>
            <a:r>
              <a:rPr lang="de-AT" sz="700" dirty="0" err="1">
                <a:solidFill>
                  <a:srgbClr val="376092"/>
                </a:solidFill>
                <a:latin typeface="Verdana" pitchFamily="34" charset="0"/>
              </a:rPr>
              <a:t>Aleph</a:t>
            </a:r>
            <a:r>
              <a:rPr lang="de-AT" sz="700" dirty="0">
                <a:solidFill>
                  <a:srgbClr val="376092"/>
                </a:solidFill>
                <a:latin typeface="Verdana" pitchFamily="34" charset="0"/>
              </a:rPr>
              <a:t> | Stand: 28.10.2015 | CC BY-NC-SA</a:t>
            </a:r>
            <a:endParaRPr lang="de-DE" sz="700" dirty="0">
              <a:solidFill>
                <a:srgbClr val="376092"/>
              </a:solidFill>
              <a:latin typeface="Verdana" pitchFamily="34" charset="0"/>
            </a:endParaRPr>
          </a:p>
          <a:p>
            <a:pPr>
              <a:defRPr/>
            </a:pPr>
            <a:endParaRPr lang="de-DE"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einer Rezension in einer Zeitschrift</a:t>
            </a:r>
          </a:p>
        </p:txBody>
      </p:sp>
      <p:sp>
        <p:nvSpPr>
          <p:cNvPr id="43010"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Die folgenden drei Folien veranschaulichen die analytische Beschreibung einer Rezension</a:t>
            </a:r>
          </a:p>
          <a:p>
            <a:pPr marL="0" indent="0"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(z. B. ISSN oder ID-Nr. des Datensatzes) zusammen. Ob der Aufsatz mit dem Zeitschriftenheft oder der Zeitschrift verlinkt wird, ist abhängig von der Umsetzung im jeweiligen System.</a:t>
            </a:r>
          </a:p>
          <a:p>
            <a:pPr marL="0" indent="0" eaLnBrk="1" hangingPunct="1"/>
            <a:r>
              <a:rPr lang="de-DE" dirty="0" smtClean="0"/>
              <a:t>Die formattechnische Anzeige der Rezension in der Beschreibung des rezensierten Buchs ist ebenfalls abhängig von der Umsetzung im jeweiligen System.</a:t>
            </a:r>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EDA1D44-72C9-489C-8F7B-7C7720E95826}" type="slidenum">
              <a:rPr lang="de-DE" sz="1200">
                <a:solidFill>
                  <a:schemeClr val="tx1">
                    <a:tint val="75000"/>
                  </a:schemeClr>
                </a:solidFill>
                <a:latin typeface="+mn-lt"/>
                <a:cs typeface="+mn-cs"/>
              </a:rPr>
              <a:pPr algn="r" fontAlgn="auto">
                <a:spcBef>
                  <a:spcPts val="0"/>
                </a:spcBef>
                <a:spcAft>
                  <a:spcPts val="0"/>
                </a:spcAft>
                <a:defRPr/>
              </a:pPr>
              <a:t>35</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35</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8172400" y="6376988"/>
            <a:ext cx="514400" cy="481012"/>
          </a:xfrm>
          <a:prstGeom prst="rect">
            <a:avLst/>
          </a:prstGeom>
          <a:noFill/>
        </p:spPr>
        <p:txBody>
          <a:bodyPr anchor="ctr"/>
          <a:lstStyle/>
          <a:p>
            <a:pPr algn="r" fontAlgn="auto">
              <a:spcBef>
                <a:spcPts val="0"/>
              </a:spcBef>
              <a:spcAft>
                <a:spcPts val="0"/>
              </a:spcAft>
              <a:defRPr/>
            </a:pPr>
            <a:fld id="{5038EEDB-0646-40DD-B251-0EDEE2D71B2C}" type="slidenum">
              <a:rPr lang="de-DE" sz="1200">
                <a:solidFill>
                  <a:schemeClr val="tx1">
                    <a:tint val="75000"/>
                  </a:schemeClr>
                </a:solidFill>
                <a:latin typeface="+mn-lt"/>
                <a:cs typeface="+mn-cs"/>
              </a:rPr>
              <a:pPr algn="r" fontAlgn="auto">
                <a:spcBef>
                  <a:spcPts val="0"/>
                </a:spcBef>
                <a:spcAft>
                  <a:spcPts val="0"/>
                </a:spcAft>
                <a:defRPr/>
              </a:pPr>
              <a:t>36</a:t>
            </a:fld>
            <a:endParaRPr lang="de-DE" sz="1200">
              <a:solidFill>
                <a:schemeClr val="tx1">
                  <a:tint val="75000"/>
                </a:schemeClr>
              </a:solidFill>
              <a:latin typeface="+mn-lt"/>
              <a:cs typeface="+mn-cs"/>
            </a:endParaRPr>
          </a:p>
        </p:txBody>
      </p:sp>
      <p:graphicFrame>
        <p:nvGraphicFramePr>
          <p:cNvPr id="45114" name="Group 58"/>
          <p:cNvGraphicFramePr>
            <a:graphicFrameLocks noGrp="1"/>
          </p:cNvGraphicFramePr>
          <p:nvPr>
            <p:extLst>
              <p:ext uri="{D42A27DB-BD31-4B8C-83A1-F6EECF244321}">
                <p14:modId xmlns:p14="http://schemas.microsoft.com/office/powerpoint/2010/main" val="88677232"/>
              </p:ext>
            </p:extLst>
          </p:nvPr>
        </p:nvGraphicFramePr>
        <p:xfrm>
          <a:off x="3059113" y="476251"/>
          <a:ext cx="5903912" cy="6045735"/>
        </p:xfrm>
        <a:graphic>
          <a:graphicData uri="http://schemas.openxmlformats.org/drawingml/2006/table">
            <a:tbl>
              <a:tblPr/>
              <a:tblGrid>
                <a:gridCol w="852923"/>
                <a:gridCol w="803980"/>
                <a:gridCol w="2016224"/>
                <a:gridCol w="2230785"/>
              </a:tblGrid>
              <a:tr h="33451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4680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&lt;&lt;</a:t>
                      </a:r>
                      <a:r>
                        <a:rPr lang="de-DE" sz="1600" dirty="0" smtClean="0">
                          <a:effectLst/>
                          <a:latin typeface="Verdana"/>
                          <a:ea typeface="SimSun"/>
                          <a:cs typeface="Times New Roman"/>
                        </a:rPr>
                        <a:t>Die</a:t>
                      </a:r>
                      <a:r>
                        <a:rPr lang="de-DE" sz="1600" dirty="0" smtClean="0">
                          <a:solidFill>
                            <a:srgbClr val="FF0000"/>
                          </a:solidFill>
                          <a:effectLst/>
                          <a:latin typeface="Verdana"/>
                          <a:ea typeface="SimSun"/>
                          <a:cs typeface="Times New Roman"/>
                        </a:rPr>
                        <a:t>&gt;&gt;</a:t>
                      </a:r>
                      <a:r>
                        <a:rPr lang="de-DE" sz="1600" dirty="0" smtClean="0">
                          <a:effectLst/>
                          <a:latin typeface="Verdana"/>
                          <a:ea typeface="SimSun"/>
                          <a:cs typeface="Times New Roman"/>
                        </a:rPr>
                        <a:t> </a:t>
                      </a:r>
                      <a:r>
                        <a:rPr kumimoji="0" lang="de-DE" sz="1600" b="0" i="0" u="none" strike="noStrike" cap="none" normalizeH="0" baseline="0" dirty="0" smtClean="0">
                          <a:ln>
                            <a:noFill/>
                          </a:ln>
                          <a:solidFill>
                            <a:srgbClr val="000000"/>
                          </a:solidFill>
                          <a:effectLst/>
                          <a:latin typeface="Verdana" pitchFamily="34" charset="0"/>
                          <a:cs typeface="Arial" charset="0"/>
                        </a:rPr>
                        <a:t> Lust aufs Unwahrscheinliche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4680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chemeClr val="tx1"/>
                          </a:solidFill>
                          <a:effectLst/>
                          <a:latin typeface="Verdana" pitchFamily="34" charset="0"/>
                          <a:cs typeface="Arial" charset="0"/>
                        </a:rPr>
                        <a:t>Alexander Kluges ″Chronik der Gefühle″</a:t>
                      </a:r>
                      <a:r>
                        <a:rPr kumimoji="0" lang="de-DE" altLang="zh-CN" sz="1600" b="0" i="0" u="none" strike="noStrike" cap="none" normalizeH="0" baseline="0" dirty="0" smtClean="0">
                          <a:ln>
                            <a:noFill/>
                          </a:ln>
                          <a:solidFill>
                            <a:schemeClr val="tx1"/>
                          </a:solidFill>
                          <a:effectLst/>
                          <a:latin typeface="Verdana" pitchFamily="34" charset="0"/>
                          <a:ea typeface="宋体" pitchFamily="2" charset="-122"/>
                          <a:cs typeface="Arial" charset="0"/>
                        </a:rPr>
                        <a:t> </a:t>
                      </a:r>
                      <a:endParaRPr kumimoji="0" lang="de-DE" sz="1600" b="0" i="0" u="none" strike="noStrike" cap="none" normalizeH="0" baseline="0" dirty="0" smtClean="0">
                        <a:ln>
                          <a:noFill/>
                        </a:ln>
                        <a:solidFill>
                          <a:schemeClr val="tx1"/>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4513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Verantwortlich-</a:t>
                      </a:r>
                      <a:r>
                        <a:rPr kumimoji="0" lang="de-DE" sz="1600" b="1" i="0" u="none" strike="noStrike" cap="none" normalizeH="0" baseline="0" dirty="0" err="1" smtClean="0">
                          <a:ln>
                            <a:noFill/>
                          </a:ln>
                          <a:solidFill>
                            <a:srgbClr val="000000"/>
                          </a:solidFill>
                          <a:effectLst/>
                          <a:latin typeface="Verdana" pitchFamily="34" charset="0"/>
                          <a:cs typeface="Arial" charset="0"/>
                        </a:rPr>
                        <a:t>keitsangabe</a:t>
                      </a: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von Christian Schulte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723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2001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5929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smtClean="0">
                          <a:effectLst/>
                          <a:latin typeface="Verdana"/>
                          <a:ea typeface="SimSun"/>
                        </a:rPr>
                        <a:t>a </a:t>
                      </a:r>
                      <a:r>
                        <a:rPr lang="de-DE" sz="1600" i="1" dirty="0" smtClean="0">
                          <a:effectLst/>
                          <a:latin typeface="Cambria"/>
                          <a:ea typeface="SimSun"/>
                        </a:rPr>
                        <a:t>(Einzelne Einheit </a:t>
                      </a:r>
                      <a:r>
                        <a:rPr lang="de-DE" sz="1600" i="1" dirty="0" smtClean="0">
                          <a:effectLst/>
                          <a:latin typeface="Cambria"/>
                          <a:ea typeface="SimSun"/>
                          <a:sym typeface="Wingdings"/>
                        </a:rPr>
                        <a:t></a:t>
                      </a:r>
                      <a:r>
                        <a:rPr lang="de-DE" sz="1600" i="1" dirty="0" smtClean="0">
                          <a:effectLst/>
                          <a:latin typeface="Cambria"/>
                          <a:ea typeface="SimSun"/>
                        </a:rPr>
                        <a:t> unselbstständig erschienenes Werk)</a:t>
                      </a:r>
                      <a:endParaRPr lang="de-AT" sz="2400" dirty="0">
                        <a:effectLst/>
                        <a:latin typeface="Times New Roman"/>
                        <a:ea typeface="SimSun"/>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5932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600" i="1" dirty="0" smtClean="0">
                          <a:effectLst/>
                          <a:latin typeface="Cambria"/>
                          <a:ea typeface="Times New Roman"/>
                          <a:cs typeface="Times New Roman"/>
                        </a:rPr>
                        <a:t>(ohne Hilfsmittel zu benutzen)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4513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a:t>
                      </a:r>
                      <a:r>
                        <a:rPr lang="de-DE" sz="1600" dirty="0" err="1" smtClean="0">
                          <a:effectLst/>
                          <a:latin typeface="Verdana"/>
                          <a:ea typeface="Times New Roman"/>
                          <a:cs typeface="Times New Roman"/>
                        </a:rPr>
                        <a:t>nc</a:t>
                      </a:r>
                      <a:r>
                        <a:rPr lang="de-DE" sz="1600" baseline="0" dirty="0" smtClean="0">
                          <a:effectLst/>
                          <a:latin typeface="Verdana"/>
                          <a:ea typeface="Times New Roman"/>
                          <a:cs typeface="Times New Roman"/>
                        </a:rPr>
                        <a:t> </a:t>
                      </a:r>
                      <a:r>
                        <a:rPr lang="de-DE" sz="1600" i="1" baseline="0" dirty="0" smtClean="0">
                          <a:effectLst/>
                          <a:latin typeface="Cambria" panose="02040503050406030204" pitchFamily="18" charset="0"/>
                          <a:ea typeface="Times New Roman"/>
                          <a:cs typeface="Times New Roman"/>
                        </a:rPr>
                        <a:t>(Band)</a:t>
                      </a:r>
                      <a:endParaRPr kumimoji="0" lang="de-DE" sz="1600" b="0" i="0" u="none" strike="noStrike" cap="none" normalizeH="0" baseline="0" dirty="0" smtClean="0">
                        <a:ln>
                          <a:noFill/>
                        </a:ln>
                        <a:solidFill>
                          <a:srgbClr val="000000"/>
                        </a:solidFill>
                        <a:effectLst/>
                        <a:latin typeface="Cambria" panose="02040503050406030204" pitchFamily="18"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451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Seite 344-350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4680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Die Lust aufs Unwahrscheinliche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3451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$b</a:t>
                      </a:r>
                      <a:r>
                        <a:rPr lang="de-DE" sz="1600" dirty="0" smtClean="0">
                          <a:effectLst/>
                          <a:latin typeface="Verdana"/>
                          <a:ea typeface="SimSun"/>
                          <a:cs typeface="Times New Roman"/>
                        </a:rPr>
                        <a:t> </a:t>
                      </a:r>
                      <a:r>
                        <a:rPr lang="de-DE" sz="1600" dirty="0" err="1" smtClean="0">
                          <a:effectLst/>
                          <a:latin typeface="Verdana"/>
                          <a:ea typeface="SimSun"/>
                          <a:cs typeface="Times New Roman"/>
                        </a:rPr>
                        <a:t>txt</a:t>
                      </a:r>
                      <a:r>
                        <a:rPr lang="de-DE" sz="1600" dirty="0" smtClean="0">
                          <a:effectLst/>
                          <a:latin typeface="Verdana"/>
                          <a:ea typeface="SimSun"/>
                          <a:cs typeface="Times New Roman"/>
                        </a:rPr>
                        <a:t> </a:t>
                      </a:r>
                      <a:r>
                        <a:rPr lang="de-DE" sz="1600" i="1" dirty="0" smtClean="0">
                          <a:effectLst/>
                          <a:latin typeface="Cambria"/>
                          <a:ea typeface="SimSun"/>
                          <a:cs typeface="Times New Roman"/>
                        </a:rPr>
                        <a:t>(Text)</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4085"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Beschreibung einer Rezension in einer Zeitschrift</a:t>
            </a:r>
          </a:p>
        </p:txBody>
      </p:sp>
      <p:sp>
        <p:nvSpPr>
          <p:cNvPr id="4408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4087" name="Textfeld 7"/>
          <p:cNvSpPr txBox="1">
            <a:spLocks noChangeArrowheads="1"/>
          </p:cNvSpPr>
          <p:nvPr/>
        </p:nvSpPr>
        <p:spPr bwMode="auto">
          <a:xfrm>
            <a:off x="107950" y="5516563"/>
            <a:ext cx="2879725" cy="739775"/>
          </a:xfrm>
          <a:prstGeom prst="rect">
            <a:avLst/>
          </a:prstGeom>
          <a:solidFill>
            <a:schemeClr val="bg1"/>
          </a:solidFill>
          <a:ln w="9525">
            <a:solidFill>
              <a:schemeClr val="tx1"/>
            </a:solidFill>
            <a:miter lim="800000"/>
            <a:headEnd/>
            <a:tailEnd/>
          </a:ln>
        </p:spPr>
        <p:txBody>
          <a:bodyPr>
            <a:spAutoFit/>
          </a:bodyPr>
          <a:lstStyle/>
          <a:p>
            <a:r>
              <a:rPr lang="de-DE" sz="1400"/>
              <a:t>Rezension in Merkur. Deutsche Zeitschrift europäisches Denken. Heft 4,  55. Jahrgang, April 2001</a:t>
            </a:r>
          </a:p>
        </p:txBody>
      </p:sp>
      <p:pic>
        <p:nvPicPr>
          <p:cNvPr id="44088" name="Picture 58" descr="Lust-aufs-Unwahrscheinliche"/>
          <p:cNvPicPr>
            <a:picLocks noChangeAspect="1" noChangeArrowheads="1"/>
          </p:cNvPicPr>
          <p:nvPr/>
        </p:nvPicPr>
        <p:blipFill>
          <a:blip r:embed="rId2"/>
          <a:srcRect/>
          <a:stretch>
            <a:fillRect/>
          </a:stretch>
        </p:blipFill>
        <p:spPr bwMode="auto">
          <a:xfrm>
            <a:off x="250825" y="1341438"/>
            <a:ext cx="2449513" cy="3887787"/>
          </a:xfrm>
          <a:prstGeom prst="rect">
            <a:avLst/>
          </a:prstGeom>
          <a:noFill/>
          <a:ln w="9525">
            <a:noFill/>
            <a:miter lim="800000"/>
            <a:headEnd/>
            <a:tailEnd/>
          </a:ln>
        </p:spPr>
      </p:pic>
      <p:sp>
        <p:nvSpPr>
          <p:cNvPr id="3" name="Foliennummernplatzhalter 2"/>
          <p:cNvSpPr>
            <a:spLocks noGrp="1"/>
          </p:cNvSpPr>
          <p:nvPr>
            <p:ph type="sldNum" sz="quarter" idx="15"/>
          </p:nvPr>
        </p:nvSpPr>
        <p:spPr>
          <a:xfrm>
            <a:off x="-396552" y="6565900"/>
            <a:ext cx="8280473" cy="298450"/>
          </a:xfrm>
        </p:spPr>
        <p:txBody>
          <a:bodyPr/>
          <a:lstStyle/>
          <a:p>
            <a:pPr>
              <a:defRPr/>
            </a:pPr>
            <a:r>
              <a:rPr lang="de-AT" sz="700" dirty="0">
                <a:solidFill>
                  <a:srgbClr val="376092"/>
                </a:solidFill>
                <a:latin typeface="Verdana" pitchFamily="34" charset="0"/>
                <a:ea typeface="Verdana" panose="020B0604030504040204" pitchFamily="34" charset="0"/>
                <a:cs typeface="Verdana" panose="020B0604030504040204" pitchFamily="34" charset="0"/>
              </a:rPr>
              <a:t>AG RDA Schulungsunterlagen – Modul 5A.02.02: Zusammenstellungen - analytische und hierarchische  Beschreibung | </a:t>
            </a:r>
            <a:r>
              <a:rPr lang="de-AT" sz="700" dirty="0" err="1">
                <a:solidFill>
                  <a:srgbClr val="376092"/>
                </a:solidFill>
                <a:latin typeface="Verdana" pitchFamily="34" charset="0"/>
                <a:ea typeface="Verdana" panose="020B0604030504040204" pitchFamily="34" charset="0"/>
                <a:cs typeface="Verdana" panose="020B0604030504040204" pitchFamily="34" charset="0"/>
              </a:rPr>
              <a:t>Aleph</a:t>
            </a:r>
            <a:r>
              <a:rPr lang="de-AT" sz="700" dirty="0">
                <a:solidFill>
                  <a:srgbClr val="376092"/>
                </a:solidFill>
                <a:latin typeface="Verdana" pitchFamily="34" charset="0"/>
                <a:ea typeface="Verdana" panose="020B0604030504040204" pitchFamily="34" charset="0"/>
                <a:cs typeface="Verdana" panose="020B0604030504040204" pitchFamily="34" charset="0"/>
              </a:rPr>
              <a:t> | Stand: 28.10.2015 | CC BY-NC-SA</a:t>
            </a:r>
            <a:endParaRPr lang="de-DE" sz="700" dirty="0">
              <a:solidFill>
                <a:srgbClr val="376092"/>
              </a:solidFill>
              <a:latin typeface="Verdana" pitchFamily="34" charset="0"/>
              <a:ea typeface="Verdana" panose="020B0604030504040204" pitchFamily="34" charset="0"/>
              <a:cs typeface="Verdana" panose="020B0604030504040204" pitchFamily="34" charset="0"/>
            </a:endParaRPr>
          </a:p>
          <a:p>
            <a:pPr>
              <a:defRPr/>
            </a:pPr>
            <a:endParaRPr lang="de-DE" sz="7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2B1E28B-2A9A-400E-9B3C-0C58D0851BD9}" type="slidenum">
              <a:rPr lang="de-DE" sz="1200">
                <a:solidFill>
                  <a:schemeClr val="tx1">
                    <a:tint val="75000"/>
                  </a:schemeClr>
                </a:solidFill>
                <a:latin typeface="+mn-lt"/>
                <a:cs typeface="+mn-cs"/>
              </a:rPr>
              <a:pPr algn="r" fontAlgn="auto">
                <a:spcBef>
                  <a:spcPts val="0"/>
                </a:spcBef>
                <a:spcAft>
                  <a:spcPts val="0"/>
                </a:spcAft>
                <a:defRPr/>
              </a:pPr>
              <a:t>37</a:t>
            </a:fld>
            <a:endParaRPr lang="de-DE" sz="1200">
              <a:solidFill>
                <a:schemeClr val="tx1">
                  <a:tint val="75000"/>
                </a:schemeClr>
              </a:solidFill>
              <a:latin typeface="+mn-lt"/>
              <a:cs typeface="+mn-cs"/>
            </a:endParaRPr>
          </a:p>
        </p:txBody>
      </p:sp>
      <p:graphicFrame>
        <p:nvGraphicFramePr>
          <p:cNvPr id="50221" name="Group 45"/>
          <p:cNvGraphicFramePr>
            <a:graphicFrameLocks noGrp="1"/>
          </p:cNvGraphicFramePr>
          <p:nvPr>
            <p:extLst>
              <p:ext uri="{D42A27DB-BD31-4B8C-83A1-F6EECF244321}">
                <p14:modId xmlns:p14="http://schemas.microsoft.com/office/powerpoint/2010/main" val="1051381336"/>
              </p:ext>
            </p:extLst>
          </p:nvPr>
        </p:nvGraphicFramePr>
        <p:xfrm>
          <a:off x="3059113" y="1196975"/>
          <a:ext cx="5903912" cy="3445193"/>
        </p:xfrm>
        <a:graphic>
          <a:graphicData uri="http://schemas.openxmlformats.org/drawingml/2006/table">
            <a:tbl>
              <a:tblPr/>
              <a:tblGrid>
                <a:gridCol w="852923"/>
                <a:gridCol w="852923"/>
                <a:gridCol w="1967281"/>
                <a:gridCol w="2230785"/>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23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04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303=</a:t>
                      </a:r>
                      <a:b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=100</a:t>
                      </a:r>
                      <a:b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$p Schulte, Christian</a:t>
                      </a:r>
                      <a:b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$t &lt;&lt;Die&gt;&gt; Lust aufs Unwahrscheinliche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a:t>
                      </a:r>
                      <a:r>
                        <a:rPr kumimoji="0" lang="de-DE" sz="1600" b="0" i="0" u="none" strike="noStrike" cap="none" normalizeH="0" baseline="0" dirty="0" smtClean="0">
                          <a:ln>
                            <a:noFill/>
                          </a:ln>
                          <a:solidFill>
                            <a:srgbClr val="000000"/>
                          </a:solidFill>
                          <a:effectLst/>
                          <a:latin typeface="Verdana" pitchFamily="34" charset="0"/>
                          <a:cs typeface="Arial" charset="0"/>
                        </a:rPr>
                        <a:t> Schulte, Christian</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 </a:t>
                      </a:r>
                      <a:r>
                        <a:rPr kumimoji="0" lang="de-DE" sz="1600" b="0" i="1" u="none" strike="noStrike" cap="none" normalizeH="0" baseline="0" dirty="0" smtClean="0">
                          <a:ln>
                            <a:noFill/>
                          </a:ln>
                          <a:solidFill>
                            <a:schemeClr val="tx1"/>
                          </a:solidFill>
                          <a:effectLst/>
                          <a:latin typeface="Verdana" pitchFamily="34" charset="0"/>
                          <a:cs typeface="Arial" charset="0"/>
                        </a:rPr>
                        <a:t>GND-IDN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808080"/>
                          </a:solidFill>
                          <a:effectLst/>
                          <a:latin typeface="Verdana"/>
                          <a:ea typeface="SimSun"/>
                          <a:cs typeface="Arial"/>
                        </a:rPr>
                        <a:t>$4 </a:t>
                      </a:r>
                      <a:r>
                        <a:rPr lang="de-DE" sz="1600" dirty="0" err="1" smtClean="0">
                          <a:solidFill>
                            <a:srgbClr val="808080"/>
                          </a:solidFill>
                          <a:effectLst/>
                          <a:latin typeface="Verdana"/>
                          <a:ea typeface="SimSun"/>
                          <a:cs typeface="Arial"/>
                        </a:rPr>
                        <a:t>aut</a:t>
                      </a:r>
                      <a:r>
                        <a:rPr lang="de-DE" sz="1600" dirty="0" smtClean="0">
                          <a:solidFill>
                            <a:srgbClr val="808080"/>
                          </a:solidFill>
                          <a:effectLst/>
                          <a:latin typeface="Verdana"/>
                          <a:ea typeface="SimSun"/>
                          <a:cs typeface="Arial"/>
                        </a:rPr>
                        <a:t> </a:t>
                      </a:r>
                      <a:r>
                        <a:rPr lang="de-DE" sz="1600" i="1" dirty="0" smtClean="0">
                          <a:solidFill>
                            <a:srgbClr val="808080"/>
                          </a:solidFill>
                          <a:effectLst/>
                          <a:latin typeface="Verdana"/>
                          <a:ea typeface="SimSun"/>
                          <a:cs typeface="Arial"/>
                        </a:rPr>
                        <a:t>(Verfasser)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5085"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508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5087" name="Textfeld 7"/>
          <p:cNvSpPr txBox="1">
            <a:spLocks noChangeArrowheads="1"/>
          </p:cNvSpPr>
          <p:nvPr/>
        </p:nvSpPr>
        <p:spPr bwMode="auto">
          <a:xfrm>
            <a:off x="468313" y="5373688"/>
            <a:ext cx="3024187"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Rezension in Merkur. Deutsche Zeitschrift europäisches Denken. Heft 4,  55. Jahrgang, April 2001</a:t>
            </a:r>
          </a:p>
        </p:txBody>
      </p:sp>
      <p:pic>
        <p:nvPicPr>
          <p:cNvPr id="45088" name="Picture 34" descr="Lust-aufs-Unwahrscheinliche"/>
          <p:cNvPicPr>
            <a:picLocks noChangeAspect="1" noChangeArrowheads="1"/>
          </p:cNvPicPr>
          <p:nvPr/>
        </p:nvPicPr>
        <p:blipFill>
          <a:blip r:embed="rId2"/>
          <a:srcRect/>
          <a:stretch>
            <a:fillRect/>
          </a:stretch>
        </p:blipFill>
        <p:spPr bwMode="auto">
          <a:xfrm>
            <a:off x="395288" y="1341438"/>
            <a:ext cx="2216150" cy="38877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37</a:t>
            </a:fld>
            <a:endParaRPr lang="de-DE"/>
          </a:p>
        </p:txBody>
      </p:sp>
      <p:sp>
        <p:nvSpPr>
          <p:cNvPr id="12"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6BA9CA8-5B58-4CF9-B031-AB9FBD63C07E}" type="slidenum">
              <a:rPr lang="de-DE" sz="1200">
                <a:solidFill>
                  <a:schemeClr val="tx1">
                    <a:tint val="75000"/>
                  </a:schemeClr>
                </a:solidFill>
                <a:latin typeface="+mn-lt"/>
                <a:cs typeface="+mn-cs"/>
              </a:rPr>
              <a:pPr algn="r" fontAlgn="auto">
                <a:spcBef>
                  <a:spcPts val="0"/>
                </a:spcBef>
                <a:spcAft>
                  <a:spcPts val="0"/>
                </a:spcAft>
                <a:defRPr/>
              </a:pPr>
              <a:t>38</a:t>
            </a:fld>
            <a:endParaRPr lang="de-DE" sz="1200">
              <a:solidFill>
                <a:schemeClr val="tx1">
                  <a:tint val="75000"/>
                </a:schemeClr>
              </a:solidFill>
              <a:latin typeface="+mn-lt"/>
              <a:cs typeface="+mn-cs"/>
            </a:endParaRPr>
          </a:p>
        </p:txBody>
      </p:sp>
      <p:graphicFrame>
        <p:nvGraphicFramePr>
          <p:cNvPr id="47138" name="Group 34"/>
          <p:cNvGraphicFramePr>
            <a:graphicFrameLocks noGrp="1"/>
          </p:cNvGraphicFramePr>
          <p:nvPr>
            <p:extLst>
              <p:ext uri="{D42A27DB-BD31-4B8C-83A1-F6EECF244321}">
                <p14:modId xmlns:p14="http://schemas.microsoft.com/office/powerpoint/2010/main" val="2347167031"/>
              </p:ext>
            </p:extLst>
          </p:nvPr>
        </p:nvGraphicFramePr>
        <p:xfrm>
          <a:off x="3059113" y="908050"/>
          <a:ext cx="6084887" cy="4889712"/>
        </p:xfrm>
        <a:graphic>
          <a:graphicData uri="http://schemas.openxmlformats.org/drawingml/2006/table">
            <a:tbl>
              <a:tblPr/>
              <a:tblGrid>
                <a:gridCol w="878777"/>
                <a:gridCol w="706118"/>
                <a:gridCol w="1944216"/>
                <a:gridCol w="2555776"/>
              </a:tblGrid>
              <a:tr h="361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06213">
                <a:tc>
                  <a:txBody>
                    <a:bodyPr/>
                    <a:lstStyle/>
                    <a:p>
                      <a:pPr>
                        <a:spcAft>
                          <a:spcPts val="600"/>
                        </a:spcAft>
                      </a:pPr>
                      <a:r>
                        <a:rPr lang="de-DE" sz="1600" b="1" dirty="0">
                          <a:solidFill>
                            <a:srgbClr val="000000"/>
                          </a:solidFill>
                          <a:effectLst/>
                          <a:latin typeface="Verdana"/>
                          <a:ea typeface="SimSun"/>
                          <a:cs typeface="Arial"/>
                        </a:rPr>
                        <a:t>590</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Beziehung stehende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rPr>
                        <a:t> Merkur </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6214">
                <a:tc>
                  <a:txBody>
                    <a:bodyPr/>
                    <a:lstStyle/>
                    <a:p>
                      <a:pPr>
                        <a:spcAft>
                          <a:spcPts val="600"/>
                        </a:spcAft>
                      </a:pPr>
                      <a:r>
                        <a:rPr lang="de-DE" sz="1600" b="1">
                          <a:solidFill>
                            <a:srgbClr val="000000"/>
                          </a:solidFill>
                          <a:effectLst/>
                          <a:latin typeface="Verdana"/>
                          <a:ea typeface="SimSun"/>
                          <a:cs typeface="Arial"/>
                        </a:rPr>
                        <a:t>594</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a:solidFill>
                            <a:srgbClr val="FF0000"/>
                          </a:solidFill>
                          <a:effectLst/>
                          <a:latin typeface="Verdana"/>
                          <a:ea typeface="SimSun"/>
                        </a:rPr>
                        <a:t>$a</a:t>
                      </a:r>
                      <a:r>
                        <a:rPr lang="de-DE" sz="1600">
                          <a:effectLst/>
                          <a:latin typeface="Verdana"/>
                          <a:ea typeface="SimSun"/>
                        </a:rPr>
                        <a:t> Stuttgart</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6213">
                <a:tc>
                  <a:txBody>
                    <a:bodyPr/>
                    <a:lstStyle/>
                    <a:p>
                      <a:pPr>
                        <a:spcAft>
                          <a:spcPts val="600"/>
                        </a:spcAft>
                      </a:pPr>
                      <a:r>
                        <a:rPr lang="de-DE" sz="1600" b="1" dirty="0">
                          <a:solidFill>
                            <a:srgbClr val="808080"/>
                          </a:solidFill>
                          <a:effectLst/>
                          <a:latin typeface="Verdana"/>
                          <a:ea typeface="SimSun"/>
                          <a:cs typeface="Arial"/>
                        </a:rPr>
                        <a:t>in 596</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dirty="0">
                          <a:solidFill>
                            <a:srgbClr val="808080"/>
                          </a:solidFill>
                          <a:effectLst/>
                          <a:latin typeface="Verdana"/>
                          <a:ea typeface="SimSun"/>
                        </a:rPr>
                        <a:t>$a</a:t>
                      </a:r>
                      <a:r>
                        <a:rPr lang="de-DE" sz="1600" dirty="0">
                          <a:effectLst/>
                          <a:latin typeface="Verdana"/>
                          <a:ea typeface="SimSun"/>
                        </a:rPr>
                        <a:t> 55. Jahrgang, Heft 4 (April 2001)</a:t>
                      </a:r>
                      <a:r>
                        <a:rPr lang="de-DE" sz="1600" b="1" dirty="0">
                          <a:solidFill>
                            <a:srgbClr val="FF0000"/>
                          </a:solidFill>
                          <a:effectLst/>
                          <a:latin typeface="Verdana"/>
                          <a:ea typeface="SimSun"/>
                        </a:rPr>
                        <a:t>,</a:t>
                      </a:r>
                      <a:r>
                        <a:rPr lang="de-DE" sz="1600" dirty="0">
                          <a:solidFill>
                            <a:srgbClr val="FF0000"/>
                          </a:solidFill>
                          <a:effectLst/>
                          <a:latin typeface="Verdana"/>
                          <a:ea typeface="SimSun"/>
                        </a:rPr>
                        <a:t>_</a:t>
                      </a:r>
                      <a:r>
                        <a:rPr lang="de-DE" sz="1600" dirty="0">
                          <a:solidFill>
                            <a:srgbClr val="808080"/>
                          </a:solidFill>
                          <a:effectLst/>
                          <a:latin typeface="Verdana"/>
                          <a:ea typeface="SimSun"/>
                        </a:rPr>
                        <a:t>Seite 344-350 </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477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Beziehungs-kennzeichnung</a:t>
                      </a:r>
                      <a:endParaRPr kumimoji="0" lang="de-DE" sz="1600" b="0"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cs typeface="Arial" charset="0"/>
                        </a:rPr>
                        <a:t>534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In Beziehung stehende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Chronik der Gefühle / Alexander Kluge. - 1. Auflage. - Frankfurt am Main : Suhrkamp, 2001</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zh-CN" sz="1600" b="0" i="0" u="none" strike="noStrike" cap="none" normalizeH="0" baseline="0" smtClean="0">
                          <a:ln>
                            <a:noFill/>
                          </a:ln>
                          <a:solidFill>
                            <a:schemeClr val="tx1"/>
                          </a:solidFill>
                          <a:effectLst/>
                          <a:latin typeface="Verdana" pitchFamily="34" charset="0"/>
                          <a:ea typeface="宋体" pitchFamily="2" charset="-122"/>
                          <a:cs typeface="Arial" charset="0"/>
                        </a:rPr>
                        <a:t>24.5</a:t>
                      </a:r>
                      <a:r>
                        <a:rPr kumimoji="0" lang="de-DE" altLang="zh-CN" sz="1600" b="1" i="0" u="none" strike="noStrike" cap="none" normalizeH="0" baseline="0" smtClean="0">
                          <a:ln>
                            <a:noFill/>
                          </a:ln>
                          <a:solidFill>
                            <a:schemeClr val="tx1"/>
                          </a:solidFill>
                          <a:effectLst/>
                          <a:latin typeface="Verdana" pitchFamily="34" charset="0"/>
                          <a:ea typeface="宋体" pitchFamily="2" charset="-122"/>
                          <a:cs typeface="Arial" charset="0"/>
                        </a:rPr>
                        <a:t> </a:t>
                      </a:r>
                      <a:endParaRPr kumimoji="0" lang="de-DE" sz="1600" b="1" i="0" u="none" strike="noStrike" cap="none" normalizeH="0" baseline="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$p </a:t>
                      </a:r>
                      <a:r>
                        <a:rPr kumimoji="0" lang="de-DE" sz="1600" b="0" i="0" u="none" strike="noStrike" cap="none" normalizeH="0" baseline="0" dirty="0" smtClean="0">
                          <a:ln>
                            <a:noFill/>
                          </a:ln>
                          <a:solidFill>
                            <a:srgbClr val="000000"/>
                          </a:solidFill>
                          <a:effectLst/>
                          <a:latin typeface="Verdana" pitchFamily="34" charset="0"/>
                          <a:cs typeface="Arial" charset="0"/>
                        </a:rPr>
                        <a:t>Rezension von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6109"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61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6111" name="Textfeld 7"/>
          <p:cNvSpPr txBox="1">
            <a:spLocks noChangeArrowheads="1"/>
          </p:cNvSpPr>
          <p:nvPr/>
        </p:nvSpPr>
        <p:spPr bwMode="auto">
          <a:xfrm rot="10800000" flipV="1">
            <a:off x="179388" y="5516563"/>
            <a:ext cx="2809875" cy="739775"/>
          </a:xfrm>
          <a:prstGeom prst="rect">
            <a:avLst/>
          </a:prstGeom>
          <a:solidFill>
            <a:schemeClr val="bg1"/>
          </a:solidFill>
          <a:ln w="9525">
            <a:solidFill>
              <a:schemeClr val="tx1"/>
            </a:solidFill>
            <a:miter lim="800000"/>
            <a:headEnd/>
            <a:tailEnd/>
          </a:ln>
        </p:spPr>
        <p:txBody>
          <a:bodyPr>
            <a:spAutoFit/>
          </a:bodyPr>
          <a:lstStyle/>
          <a:p>
            <a:r>
              <a:rPr lang="de-DE" sz="1400"/>
              <a:t>Rezension in Merkur. Deutsche Zeitschrift europäisches Denken. Heft 4,  55. Jahrgang, April 2001</a:t>
            </a:r>
          </a:p>
        </p:txBody>
      </p:sp>
      <p:pic>
        <p:nvPicPr>
          <p:cNvPr id="46112" name="Picture 34" descr="Lust-aufs-Unwahrscheinliche"/>
          <p:cNvPicPr>
            <a:picLocks noChangeAspect="1" noChangeArrowheads="1"/>
          </p:cNvPicPr>
          <p:nvPr/>
        </p:nvPicPr>
        <p:blipFill>
          <a:blip r:embed="rId2"/>
          <a:srcRect/>
          <a:stretch>
            <a:fillRect/>
          </a:stretch>
        </p:blipFill>
        <p:spPr bwMode="auto">
          <a:xfrm>
            <a:off x="250825" y="1341438"/>
            <a:ext cx="2520950" cy="38877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38</a:t>
            </a:fld>
            <a:endParaRPr lang="de-DE"/>
          </a:p>
        </p:txBody>
      </p:sp>
      <p:sp>
        <p:nvSpPr>
          <p:cNvPr id="9"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Einzelbeiträge im Bereich AV-Materialien</a:t>
            </a:r>
          </a:p>
        </p:txBody>
      </p:sp>
      <p:sp>
        <p:nvSpPr>
          <p:cNvPr id="47106"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hierunter fallen z. B.:</a:t>
            </a:r>
          </a:p>
          <a:p>
            <a:pPr marL="0" indent="0" eaLnBrk="1" hangingPunct="1"/>
            <a:endParaRPr lang="de-DE" dirty="0" smtClean="0"/>
          </a:p>
          <a:p>
            <a:pPr lvl="1" eaLnBrk="1" hangingPunct="1"/>
            <a:r>
              <a:rPr lang="de-DE" dirty="0" smtClean="0"/>
              <a:t>Tracks / Beiträge auf einer CD</a:t>
            </a:r>
          </a:p>
          <a:p>
            <a:pPr lvl="1" eaLnBrk="1" hangingPunct="1"/>
            <a:r>
              <a:rPr lang="de-DE" dirty="0" smtClean="0"/>
              <a:t>Beiträge auf einer DVD</a:t>
            </a:r>
          </a:p>
          <a:p>
            <a:pPr marL="0" indent="0" eaLnBrk="1" hangingPunct="1">
              <a:buFont typeface="Arial" charset="0"/>
              <a:buNone/>
            </a:pPr>
            <a:endParaRPr lang="de-DE" dirty="0" smtClean="0"/>
          </a:p>
          <a:p>
            <a:pPr marL="0" indent="0" eaLnBrk="1" hangingPunct="1"/>
            <a:r>
              <a:rPr lang="de-DE" dirty="0" smtClean="0"/>
              <a:t>Alle für Zusammenstellungen relevanten Aspekte wurden in den Beispielen für gedruckte Materialien veranschaulicht und gelten auch für den AV-Bereich</a:t>
            </a:r>
          </a:p>
          <a:p>
            <a:pPr marL="0" indent="0" eaLnBrk="1" hangingPunct="1"/>
            <a:r>
              <a:rPr lang="de-DE" dirty="0" smtClean="0"/>
              <a:t>Ausgearbeitete Beispiele können Sie in der Textversion zu dieser </a:t>
            </a:r>
            <a:r>
              <a:rPr lang="de-DE" dirty="0" err="1" smtClean="0"/>
              <a:t>Powerpoint</a:t>
            </a:r>
            <a:r>
              <a:rPr lang="de-DE" dirty="0" smtClean="0"/>
              <a:t>-Schulung finden oder in der Beispielsammlung der AG RDA im RDA Info-Wiki.</a:t>
            </a:r>
          </a:p>
          <a:p>
            <a:pPr marL="0" indent="0" eaLnBrk="1" hangingPunct="1"/>
            <a:endParaRPr lang="de-DE" dirty="0" smtClean="0"/>
          </a:p>
          <a:p>
            <a:pPr marL="0" indent="0" eaLnBrk="1" hangingPunct="1">
              <a:buFont typeface="Arial" charset="0"/>
              <a:buNone/>
            </a:pPr>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BCFEB08-1142-4D64-AA44-364C438C114B}" type="slidenum">
              <a:rPr lang="de-DE" sz="1200">
                <a:solidFill>
                  <a:schemeClr val="tx1">
                    <a:tint val="75000"/>
                  </a:schemeClr>
                </a:solidFill>
                <a:latin typeface="+mn-lt"/>
                <a:cs typeface="+mn-cs"/>
              </a:rPr>
              <a:pPr algn="r" fontAlgn="auto">
                <a:spcBef>
                  <a:spcPts val="0"/>
                </a:spcBef>
                <a:spcAft>
                  <a:spcPts val="0"/>
                </a:spcAft>
                <a:defRPr/>
              </a:pPr>
              <a:t>39</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39</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von Zusammenstellungen</a:t>
            </a:r>
            <a:endParaRPr lang="de-DE" dirty="0"/>
          </a:p>
        </p:txBody>
      </p:sp>
      <p:sp>
        <p:nvSpPr>
          <p:cNvPr id="3" name="Textplatzhalter 2"/>
          <p:cNvSpPr>
            <a:spLocks noGrp="1"/>
          </p:cNvSpPr>
          <p:nvPr>
            <p:ph type="body" sz="quarter" idx="13"/>
          </p:nvPr>
        </p:nvSpPr>
        <p:spPr>
          <a:xfrm>
            <a:off x="250825" y="836613"/>
            <a:ext cx="8642350" cy="5472112"/>
          </a:xfrm>
        </p:spPr>
        <p:txBody>
          <a:bodyPr rtlCol="0"/>
          <a:lstStyle/>
          <a:p>
            <a:pPr eaLnBrk="1" fontAlgn="auto" hangingPunct="1">
              <a:spcAft>
                <a:spcPts val="0"/>
              </a:spcAft>
              <a:buFont typeface="Arial" panose="020B0604020202020204" pitchFamily="34" charset="0"/>
              <a:buChar char="•"/>
              <a:defRPr/>
            </a:pPr>
            <a:r>
              <a:rPr lang="de-DE" dirty="0"/>
              <a:t>Zusammenstellungen von Werken von einer Person, einer Familie oder einer Körperschaft</a:t>
            </a:r>
            <a:endParaRPr lang="de-DE" dirty="0" smtClean="0"/>
          </a:p>
          <a:p>
            <a:pPr lvl="1" eaLnBrk="1" fontAlgn="auto" hangingPunct="1">
              <a:spcAft>
                <a:spcPts val="0"/>
              </a:spcAft>
              <a:buFont typeface="Arial" panose="020B0604020202020204" pitchFamily="34" charset="0"/>
              <a:buChar char="–"/>
              <a:defRPr/>
            </a:pPr>
            <a:endParaRPr lang="de-DE" dirty="0" smtClean="0"/>
          </a:p>
          <a:p>
            <a:pPr lvl="1" eaLnBrk="1" fontAlgn="auto" hangingPunct="1">
              <a:spcAft>
                <a:spcPts val="0"/>
              </a:spcAft>
              <a:buFont typeface="Arial" panose="020B0604020202020204" pitchFamily="34" charset="0"/>
              <a:buChar char="–"/>
              <a:defRPr/>
            </a:pPr>
            <a:r>
              <a:rPr lang="de-DE" dirty="0" smtClean="0"/>
              <a:t>Mit übergeordnetem Titel</a:t>
            </a:r>
          </a:p>
          <a:p>
            <a:pPr lvl="1" eaLnBrk="1" fontAlgn="auto" hangingPunct="1">
              <a:spcAft>
                <a:spcPts val="0"/>
              </a:spcAft>
              <a:buFont typeface="Arial" panose="020B0604020202020204" pitchFamily="34" charset="0"/>
              <a:buChar char="–"/>
              <a:defRPr/>
            </a:pPr>
            <a:r>
              <a:rPr lang="de-DE" dirty="0" smtClean="0"/>
              <a:t>Ohne übergeordneten Titel</a:t>
            </a:r>
            <a:endParaRPr lang="de-DE" dirty="0"/>
          </a:p>
          <a:p>
            <a:pPr lvl="1" eaLnBrk="1" fontAlgn="auto" hangingPunct="1">
              <a:spcAft>
                <a:spcPts val="0"/>
              </a:spcAft>
              <a:buFont typeface="Arial" panose="020B0604020202020204" pitchFamily="34" charset="0"/>
              <a:buChar char="–"/>
              <a:defRPr/>
            </a:pPr>
            <a:endParaRPr lang="de-DE" dirty="0" smtClean="0"/>
          </a:p>
          <a:p>
            <a:pPr eaLnBrk="1" fontAlgn="auto" hangingPunct="1">
              <a:spcAft>
                <a:spcPts val="0"/>
              </a:spcAft>
              <a:buFont typeface="Arial" panose="020B0604020202020204" pitchFamily="34" charset="0"/>
              <a:buChar char="•"/>
              <a:defRPr/>
            </a:pPr>
            <a:r>
              <a:rPr lang="de-DE" dirty="0"/>
              <a:t>Zusammenstellungen von Werken verschiedener Personen, Familien oder </a:t>
            </a:r>
            <a:r>
              <a:rPr lang="de-DE" dirty="0" smtClean="0"/>
              <a:t>Körperschaften</a:t>
            </a:r>
          </a:p>
          <a:p>
            <a:pPr marL="457200" indent="-457200" eaLnBrk="1" fontAlgn="auto" hangingPunct="1">
              <a:spcAft>
                <a:spcPts val="0"/>
              </a:spcAft>
              <a:buFont typeface="+mj-lt"/>
              <a:buAutoNum type="arabicPeriod"/>
              <a:defRPr/>
            </a:pPr>
            <a:endParaRPr lang="de-DE" dirty="0"/>
          </a:p>
          <a:p>
            <a:pPr lvl="1" eaLnBrk="1" fontAlgn="auto" hangingPunct="1">
              <a:spcAft>
                <a:spcPts val="0"/>
              </a:spcAft>
              <a:buFont typeface="Arial" panose="020B0604020202020204" pitchFamily="34" charset="0"/>
              <a:buChar char="–"/>
              <a:defRPr/>
            </a:pPr>
            <a:r>
              <a:rPr lang="de-DE" dirty="0"/>
              <a:t>Mit übergeordnetem Titel</a:t>
            </a:r>
          </a:p>
          <a:p>
            <a:pPr lvl="1" eaLnBrk="1" fontAlgn="auto" hangingPunct="1">
              <a:spcAft>
                <a:spcPts val="0"/>
              </a:spcAft>
              <a:buFont typeface="Arial" panose="020B0604020202020204" pitchFamily="34" charset="0"/>
              <a:buChar char="–"/>
              <a:defRPr/>
            </a:pPr>
            <a:r>
              <a:rPr lang="de-DE" dirty="0"/>
              <a:t>Ohne übergeordneten Titel</a:t>
            </a:r>
          </a:p>
          <a:p>
            <a:pPr lvl="1" eaLnBrk="1" fontAlgn="auto" hangingPunct="1">
              <a:spcAft>
                <a:spcPts val="0"/>
              </a:spcAft>
              <a:buFont typeface="Arial" panose="020B0604020202020204" pitchFamily="34" charset="0"/>
              <a:buChar char="–"/>
              <a:defRPr/>
            </a:pPr>
            <a:endParaRPr lang="de-DE" dirty="0"/>
          </a:p>
        </p:txBody>
      </p:sp>
      <p:sp>
        <p:nvSpPr>
          <p:cNvPr id="5" name="Foliennummernplatzhalter 4"/>
          <p:cNvSpPr>
            <a:spLocks noGrp="1"/>
          </p:cNvSpPr>
          <p:nvPr>
            <p:ph type="sldNum" sz="quarter" idx="15"/>
          </p:nvPr>
        </p:nvSpPr>
        <p:spPr/>
        <p:txBody>
          <a:bodyPr/>
          <a:lstStyle/>
          <a:p>
            <a:pPr>
              <a:defRPr/>
            </a:pPr>
            <a:fld id="{C1363986-2006-44E5-9E28-FD3FD6B160B2}" type="slidenum">
              <a:rPr lang="de-DE"/>
              <a:pPr>
                <a:defRPr/>
              </a:pPr>
              <a:t>4</a:t>
            </a:fld>
            <a:endParaRPr lang="de-DE"/>
          </a:p>
        </p:txBody>
      </p:sp>
      <p:sp>
        <p:nvSpPr>
          <p:cNvPr id="8"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Teils auf einer DVD</a:t>
            </a:r>
          </a:p>
        </p:txBody>
      </p:sp>
      <p:sp>
        <p:nvSpPr>
          <p:cNvPr id="4813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vier Folien veranschaulichen die analytische Beschreibung des 2. Teils auf einer DVD</a:t>
            </a:r>
          </a:p>
          <a:p>
            <a:pPr marL="0" indent="0" eaLnBrk="1" hangingPunct="1">
              <a:buFont typeface="Arial" charset="0"/>
              <a:buNone/>
            </a:pPr>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E1E9C92-31B9-4329-8B58-F775E4095D02}" type="slidenum">
              <a:rPr lang="de-DE" sz="1200">
                <a:solidFill>
                  <a:schemeClr val="tx1">
                    <a:tint val="75000"/>
                  </a:schemeClr>
                </a:solidFill>
                <a:latin typeface="+mn-lt"/>
                <a:cs typeface="+mn-cs"/>
              </a:rPr>
              <a:pPr algn="r" fontAlgn="auto">
                <a:spcBef>
                  <a:spcPts val="0"/>
                </a:spcBef>
                <a:spcAft>
                  <a:spcPts val="0"/>
                </a:spcAft>
                <a:defRPr/>
              </a:pPr>
              <a:t>40</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40</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107951" y="6597352"/>
            <a:ext cx="7920433" cy="504056"/>
          </a:xfrm>
          <a:prstGeom prst="rect">
            <a:avLst/>
          </a:prstGeom>
          <a:noFill/>
        </p:spPr>
        <p:txBody>
          <a:bodyPr anchor="ctr"/>
          <a:lstStyle/>
          <a:p>
            <a:pPr algn="r" fontAlgn="auto">
              <a:spcBef>
                <a:spcPts val="0"/>
              </a:spcBef>
              <a:spcAft>
                <a:spcPts val="0"/>
              </a:spcAft>
              <a:defRPr/>
            </a:pPr>
            <a:r>
              <a:rPr lang="de-AT" sz="700" dirty="0">
                <a:solidFill>
                  <a:srgbClr val="376092"/>
                </a:solidFill>
                <a:latin typeface="Verdana" pitchFamily="34" charset="0"/>
              </a:rPr>
              <a:t>AG RDA Schulungsunterlagen – Modul 5A.02.02: Zusammenstellungen - analytische und hierarchische  Beschreibung | </a:t>
            </a:r>
            <a:r>
              <a:rPr lang="de-AT" sz="700" dirty="0" err="1">
                <a:solidFill>
                  <a:srgbClr val="376092"/>
                </a:solidFill>
                <a:latin typeface="Verdana" pitchFamily="34" charset="0"/>
              </a:rPr>
              <a:t>Aleph</a:t>
            </a:r>
            <a:r>
              <a:rPr lang="de-AT" sz="700" dirty="0">
                <a:solidFill>
                  <a:srgbClr val="376092"/>
                </a:solidFill>
                <a:latin typeface="Verdana" pitchFamily="34" charset="0"/>
              </a:rPr>
              <a:t> | Stand: 28.10.2015 | CC BY-NC-SA</a:t>
            </a:r>
            <a:endParaRPr lang="de-DE" sz="700" dirty="0">
              <a:solidFill>
                <a:srgbClr val="376092"/>
              </a:solidFill>
              <a:latin typeface="Verdana" pitchFamily="34" charset="0"/>
            </a:endParaRPr>
          </a:p>
          <a:p>
            <a:pPr algn="r" fontAlgn="auto">
              <a:spcBef>
                <a:spcPts val="0"/>
              </a:spcBef>
              <a:spcAft>
                <a:spcPts val="0"/>
              </a:spcAft>
              <a:defRPr/>
            </a:pPr>
            <a:endParaRPr lang="de-DE" sz="1200" dirty="0">
              <a:solidFill>
                <a:schemeClr val="tx1">
                  <a:tint val="75000"/>
                </a:schemeClr>
              </a:solidFill>
              <a:latin typeface="+mn-lt"/>
              <a:cs typeface="+mn-cs"/>
            </a:endParaRPr>
          </a:p>
        </p:txBody>
      </p:sp>
      <p:graphicFrame>
        <p:nvGraphicFramePr>
          <p:cNvPr id="50237" name="Group 61"/>
          <p:cNvGraphicFramePr>
            <a:graphicFrameLocks noGrp="1"/>
          </p:cNvGraphicFramePr>
          <p:nvPr>
            <p:extLst>
              <p:ext uri="{D42A27DB-BD31-4B8C-83A1-F6EECF244321}">
                <p14:modId xmlns:p14="http://schemas.microsoft.com/office/powerpoint/2010/main" val="3471836087"/>
              </p:ext>
            </p:extLst>
          </p:nvPr>
        </p:nvGraphicFramePr>
        <p:xfrm>
          <a:off x="3059113" y="404813"/>
          <a:ext cx="5903912" cy="6172519"/>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Mein lieber Robinson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Verantwortlich-</a:t>
                      </a:r>
                      <a:r>
                        <a:rPr kumimoji="0" lang="de-DE" sz="1600" b="1" i="0" u="none" strike="noStrike" cap="none" normalizeH="0" baseline="0" dirty="0" err="1" smtClean="0">
                          <a:ln>
                            <a:noFill/>
                          </a:ln>
                          <a:solidFill>
                            <a:srgbClr val="000000"/>
                          </a:solidFill>
                          <a:effectLst/>
                          <a:latin typeface="Verdana" pitchFamily="34" charset="0"/>
                          <a:cs typeface="Arial" charset="0"/>
                        </a:rPr>
                        <a:t>keitsangabe</a:t>
                      </a: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Regie: Roland Gräf</a:t>
                      </a:r>
                      <a:r>
                        <a:rPr kumimoji="0" lang="de-DE" sz="1600" b="0" i="0" u="none" strike="noStrike" cap="none" normalizeH="0" baseline="0" dirty="0" smtClean="0">
                          <a:ln>
                            <a:noFill/>
                          </a:ln>
                          <a:solidFill>
                            <a:srgbClr val="FF0000"/>
                          </a:solidFill>
                          <a:effectLst/>
                          <a:latin typeface="Verdana" pitchFamily="34" charset="0"/>
                          <a:cs typeface="Arial" charset="0"/>
                        </a:rPr>
                        <a:t>_;_</a:t>
                      </a:r>
                      <a:endParaRPr kumimoji="0" lang="de-DE" sz="1600" b="0" i="0" u="none" strike="noStrike" cap="none" normalizeH="0" baseline="0" dirty="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000000"/>
                          </a:solidFill>
                          <a:effectLst/>
                          <a:latin typeface="Verdana" pitchFamily="34" charset="0"/>
                          <a:cs typeface="Arial" charset="0"/>
                        </a:rPr>
                        <a:t>Drehbuch: Roland Gräf, Klaus Poche</a:t>
                      </a:r>
                      <a:r>
                        <a:rPr kumimoji="0" lang="de-DE" sz="1600" b="0" i="0" u="none" strike="noStrike" cap="none" normalizeH="0" baseline="0" dirty="0" smtClean="0">
                          <a:ln>
                            <a:noFill/>
                          </a:ln>
                          <a:solidFill>
                            <a:srgbClr val="FF0000"/>
                          </a:solidFill>
                          <a:effectLst/>
                          <a:latin typeface="Verdana" pitchFamily="34" charset="0"/>
                          <a:cs typeface="Arial" charset="0"/>
                        </a:rPr>
                        <a:t>_;_</a:t>
                      </a:r>
                      <a:endParaRPr kumimoji="0" lang="de-DE" sz="1600" b="0" i="0" u="none" strike="noStrike" cap="none" normalizeH="0" baseline="0" dirty="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Darsteller: Jan </a:t>
                      </a:r>
                      <a:r>
                        <a:rPr kumimoji="0" lang="de-DE" sz="1600" b="0" i="0" u="none" strike="noStrike" cap="none" normalizeH="0" baseline="0" dirty="0" err="1" smtClean="0">
                          <a:ln>
                            <a:noFill/>
                          </a:ln>
                          <a:solidFill>
                            <a:srgbClr val="000000"/>
                          </a:solidFill>
                          <a:effectLst/>
                          <a:latin typeface="Verdana" pitchFamily="34" charset="0"/>
                          <a:cs typeface="Arial" charset="0"/>
                        </a:rPr>
                        <a:t>Bereska</a:t>
                      </a:r>
                      <a:r>
                        <a:rPr kumimoji="0" lang="de-DE" sz="1600" b="0" i="0" u="none" strike="noStrike" cap="none" normalizeH="0" baseline="0" dirty="0" smtClean="0">
                          <a:ln>
                            <a:noFill/>
                          </a:ln>
                          <a:solidFill>
                            <a:srgbClr val="000000"/>
                          </a:solidFill>
                          <a:effectLst/>
                          <a:latin typeface="Verdana" pitchFamily="34" charset="0"/>
                          <a:cs typeface="Arial" charset="0"/>
                        </a:rPr>
                        <a:t>, Gabriele Simon, Alfred Müller [und 10 andere]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effectLst/>
                          <a:latin typeface="Verdana"/>
                          <a:ea typeface="SimSun"/>
                          <a:cs typeface="Times New Roman"/>
                        </a:rPr>
                        <a:t>a </a:t>
                      </a:r>
                      <a:r>
                        <a:rPr lang="de-DE" sz="1600" i="1" dirty="0" smtClean="0">
                          <a:effectLst/>
                          <a:latin typeface="Cambria"/>
                          <a:ea typeface="SimSun"/>
                          <a:cs typeface="Times New Roman"/>
                        </a:rPr>
                        <a:t>(Einzelne Einheit </a:t>
                      </a:r>
                      <a:r>
                        <a:rPr lang="de-DE" sz="1600" i="1" dirty="0" smtClean="0">
                          <a:effectLst/>
                          <a:latin typeface="Cambria"/>
                          <a:ea typeface="SimSun"/>
                          <a:cs typeface="Times New Roman"/>
                          <a:sym typeface="Wingdings"/>
                        </a:rPr>
                        <a:t></a:t>
                      </a:r>
                      <a:r>
                        <a:rPr lang="de-DE" sz="1600" i="1" dirty="0" smtClean="0">
                          <a:effectLst/>
                          <a:latin typeface="Cambria"/>
                          <a:ea typeface="SimSun"/>
                          <a:cs typeface="Times New Roman"/>
                        </a:rPr>
                        <a:t> unselbstständig erschienenes Werk)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Arial"/>
                        </a:rPr>
                        <a:t>$b</a:t>
                      </a:r>
                      <a:r>
                        <a:rPr lang="de-DE" sz="1600" dirty="0" smtClean="0">
                          <a:solidFill>
                            <a:srgbClr val="000000"/>
                          </a:solidFill>
                          <a:effectLst/>
                          <a:latin typeface="Verdana"/>
                          <a:ea typeface="SimSun"/>
                          <a:cs typeface="Arial"/>
                        </a:rPr>
                        <a:t> v </a:t>
                      </a:r>
                      <a:r>
                        <a:rPr lang="de-DE" sz="1600" i="1" dirty="0" smtClean="0">
                          <a:solidFill>
                            <a:srgbClr val="000000"/>
                          </a:solidFill>
                          <a:effectLst/>
                          <a:latin typeface="Cambria"/>
                          <a:ea typeface="SimSun"/>
                          <a:cs typeface="Arial"/>
                        </a:rPr>
                        <a:t>(</a:t>
                      </a:r>
                      <a:r>
                        <a:rPr lang="de-DE" sz="1600" i="1" dirty="0" err="1" smtClean="0">
                          <a:solidFill>
                            <a:srgbClr val="000000"/>
                          </a:solidFill>
                          <a:effectLst/>
                          <a:latin typeface="Cambria"/>
                          <a:ea typeface="SimSun"/>
                          <a:cs typeface="Arial"/>
                        </a:rPr>
                        <a:t>video</a:t>
                      </a:r>
                      <a:r>
                        <a:rPr lang="de-DE" sz="1600" i="1" dirty="0" smtClean="0">
                          <a:solidFill>
                            <a:srgbClr val="000000"/>
                          </a:solidFill>
                          <a:effectLst/>
                          <a:latin typeface="Cambria"/>
                          <a:ea typeface="SimSun"/>
                          <a:cs typeface="Arial"/>
                        </a:rPr>
                        <a:t>)</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Arial"/>
                        </a:rPr>
                        <a:t>$b</a:t>
                      </a:r>
                      <a:r>
                        <a:rPr lang="de-DE" sz="1600" dirty="0" smtClean="0">
                          <a:solidFill>
                            <a:srgbClr val="000000"/>
                          </a:solidFill>
                          <a:effectLst/>
                          <a:latin typeface="Verdana"/>
                          <a:ea typeface="SimSun"/>
                          <a:cs typeface="Arial"/>
                        </a:rPr>
                        <a:t> </a:t>
                      </a:r>
                      <a:r>
                        <a:rPr lang="de-DE" sz="1600" dirty="0" err="1" smtClean="0">
                          <a:solidFill>
                            <a:srgbClr val="000000"/>
                          </a:solidFill>
                          <a:effectLst/>
                          <a:latin typeface="Verdana"/>
                          <a:ea typeface="SimSun"/>
                          <a:cs typeface="Arial"/>
                        </a:rPr>
                        <a:t>vd</a:t>
                      </a:r>
                      <a:r>
                        <a:rPr lang="de-DE" sz="1600" dirty="0" smtClean="0">
                          <a:solidFill>
                            <a:srgbClr val="000000"/>
                          </a:solidFill>
                          <a:effectLst/>
                          <a:latin typeface="Verdana"/>
                          <a:ea typeface="SimSun"/>
                          <a:cs typeface="Arial"/>
                        </a:rPr>
                        <a:t> </a:t>
                      </a:r>
                      <a:r>
                        <a:rPr lang="de-DE" sz="1600" i="1" dirty="0" smtClean="0">
                          <a:solidFill>
                            <a:srgbClr val="000000"/>
                          </a:solidFill>
                          <a:effectLst/>
                          <a:latin typeface="Cambria"/>
                          <a:ea typeface="SimSun"/>
                          <a:cs typeface="Arial"/>
                        </a:rPr>
                        <a:t>(Videodisk)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1 DVD-Video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9201" name="Titel 1"/>
          <p:cNvSpPr>
            <a:spLocks noGrp="1"/>
          </p:cNvSpPr>
          <p:nvPr>
            <p:ph type="title" idx="4294967295"/>
          </p:nvPr>
        </p:nvSpPr>
        <p:spPr>
          <a:xfrm>
            <a:off x="285750" y="0"/>
            <a:ext cx="8858250" cy="508000"/>
          </a:xfrm>
        </p:spPr>
        <p:txBody>
          <a:bodyPr/>
          <a:lstStyle/>
          <a:p>
            <a:pPr eaLnBrk="1" hangingPunct="1"/>
            <a:r>
              <a:rPr lang="de-DE" sz="2800" smtClean="0">
                <a:solidFill>
                  <a:srgbClr val="376092"/>
                </a:solidFill>
              </a:rPr>
              <a:t>Analytische Beschreibung des 2. Teils einer DVD</a:t>
            </a:r>
          </a:p>
        </p:txBody>
      </p:sp>
      <p:sp>
        <p:nvSpPr>
          <p:cNvPr id="4920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pic>
        <p:nvPicPr>
          <p:cNvPr id="49203" name="Picture 58"/>
          <p:cNvPicPr>
            <a:picLocks noChangeAspect="1" noChangeArrowheads="1"/>
          </p:cNvPicPr>
          <p:nvPr/>
        </p:nvPicPr>
        <p:blipFill>
          <a:blip r:embed="rId2"/>
          <a:srcRect/>
          <a:stretch>
            <a:fillRect/>
          </a:stretch>
        </p:blipFill>
        <p:spPr bwMode="auto">
          <a:xfrm>
            <a:off x="107950" y="1916113"/>
            <a:ext cx="2781300" cy="3817937"/>
          </a:xfrm>
          <a:prstGeom prst="rect">
            <a:avLst/>
          </a:prstGeom>
          <a:noFill/>
          <a:ln w="9525">
            <a:solidFill>
              <a:schemeClr val="tx1"/>
            </a:solidFill>
            <a:miter lim="800000"/>
            <a:headEnd/>
            <a:tailEnd/>
          </a:ln>
        </p:spPr>
      </p:pic>
      <p:sp>
        <p:nvSpPr>
          <p:cNvPr id="49204" name="Textfeld 7"/>
          <p:cNvSpPr txBox="1">
            <a:spLocks noChangeArrowheads="1"/>
          </p:cNvSpPr>
          <p:nvPr/>
        </p:nvSpPr>
        <p:spPr bwMode="auto">
          <a:xfrm>
            <a:off x="179388" y="2492375"/>
            <a:ext cx="26638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3" name="Foliennummernplatzhalter 2"/>
          <p:cNvSpPr>
            <a:spLocks noGrp="1"/>
          </p:cNvSpPr>
          <p:nvPr>
            <p:ph type="sldNum" sz="quarter" idx="15"/>
          </p:nvPr>
        </p:nvSpPr>
        <p:spPr>
          <a:xfrm>
            <a:off x="8244409" y="6453336"/>
            <a:ext cx="442392" cy="504056"/>
          </a:xfrm>
        </p:spPr>
        <p:txBody>
          <a:bodyPr/>
          <a:lstStyle/>
          <a:p>
            <a:pPr>
              <a:defRPr/>
            </a:pPr>
            <a:fld id="{0CB72158-92CB-4F65-977E-E89DA1DBA99B}" type="slidenum">
              <a:rPr lang="de-DE" smtClean="0"/>
              <a:pPr>
                <a:defRPr/>
              </a:pPr>
              <a:t>41</a:t>
            </a:fld>
            <a:endParaRPr lang="de-DE"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7CA60A6-64BD-42DC-9D5C-E9DC8C407717}" type="slidenum">
              <a:rPr lang="de-DE" sz="1200">
                <a:solidFill>
                  <a:schemeClr val="tx1">
                    <a:tint val="75000"/>
                  </a:schemeClr>
                </a:solidFill>
                <a:latin typeface="+mn-lt"/>
                <a:cs typeface="+mn-cs"/>
              </a:rPr>
              <a:pPr algn="r" fontAlgn="auto">
                <a:spcBef>
                  <a:spcPts val="0"/>
                </a:spcBef>
                <a:spcAft>
                  <a:spcPts val="0"/>
                </a:spcAft>
                <a:defRPr/>
              </a:pPr>
              <a:t>42</a:t>
            </a:fld>
            <a:endParaRPr lang="de-DE" sz="1200">
              <a:solidFill>
                <a:schemeClr val="tx1">
                  <a:tint val="75000"/>
                </a:schemeClr>
              </a:solidFill>
              <a:latin typeface="+mn-lt"/>
              <a:cs typeface="+mn-cs"/>
            </a:endParaRPr>
          </a:p>
        </p:txBody>
      </p:sp>
      <p:graphicFrame>
        <p:nvGraphicFramePr>
          <p:cNvPr id="51258" name="Group 58"/>
          <p:cNvGraphicFramePr>
            <a:graphicFrameLocks noGrp="1"/>
          </p:cNvGraphicFramePr>
          <p:nvPr>
            <p:extLst>
              <p:ext uri="{D42A27DB-BD31-4B8C-83A1-F6EECF244321}">
                <p14:modId xmlns:p14="http://schemas.microsoft.com/office/powerpoint/2010/main" val="304627817"/>
              </p:ext>
            </p:extLst>
          </p:nvPr>
        </p:nvGraphicFramePr>
        <p:xfrm>
          <a:off x="3059113" y="404813"/>
          <a:ext cx="5903912" cy="5435919"/>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Mein 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FF0000"/>
                          </a:solidFill>
                          <a:effectLst/>
                          <a:latin typeface="Verdana"/>
                          <a:ea typeface="SimSun"/>
                          <a:cs typeface="Arial"/>
                        </a:rPr>
                        <a:t>$b</a:t>
                      </a:r>
                      <a:r>
                        <a:rPr lang="de-DE" sz="1600" dirty="0" smtClean="0">
                          <a:solidFill>
                            <a:srgbClr val="000000"/>
                          </a:solidFill>
                          <a:effectLst/>
                          <a:latin typeface="Verdana"/>
                          <a:ea typeface="SimSun"/>
                          <a:cs typeface="Arial"/>
                        </a:rPr>
                        <a:t> </a:t>
                      </a:r>
                      <a:r>
                        <a:rPr lang="de-DE" sz="1600" dirty="0" err="1" smtClean="0">
                          <a:solidFill>
                            <a:srgbClr val="000000"/>
                          </a:solidFill>
                          <a:effectLst/>
                          <a:latin typeface="Verdana"/>
                          <a:ea typeface="SimSun"/>
                          <a:cs typeface="Arial"/>
                        </a:rPr>
                        <a:t>tdi</a:t>
                      </a:r>
                      <a:r>
                        <a:rPr lang="de-DE" sz="1600" dirty="0" smtClean="0">
                          <a:solidFill>
                            <a:srgbClr val="000000"/>
                          </a:solidFill>
                          <a:effectLst/>
                          <a:latin typeface="Verdana"/>
                          <a:ea typeface="SimSun"/>
                          <a:cs typeface="Arial"/>
                        </a:rPr>
                        <a:t> </a:t>
                      </a:r>
                      <a:r>
                        <a:rPr lang="de-DE" sz="1600" i="1" dirty="0" smtClean="0">
                          <a:solidFill>
                            <a:srgbClr val="000000"/>
                          </a:solidFill>
                          <a:effectLst/>
                          <a:latin typeface="Cambria"/>
                          <a:ea typeface="SimSun"/>
                          <a:cs typeface="Arial"/>
                        </a:rPr>
                        <a:t>(zweidimensionales bewegtes Bild)</a:t>
                      </a:r>
                      <a:r>
                        <a:rPr lang="de-DE" sz="1600" dirty="0" smtClean="0">
                          <a:solidFill>
                            <a:srgbClr val="000000"/>
                          </a:solidFill>
                          <a:effectLst/>
                          <a:latin typeface="Verdana"/>
                          <a:ea typeface="SimSun"/>
                          <a:cs typeface="Arial"/>
                        </a:rPr>
                        <a:t> </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Sprache der Expression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518b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7.11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Aufzeichnungsort u. Aufzeichnungs-datum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a:t>
                      </a: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DEFA-Studio für Spielfilme 1970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19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in 434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7.17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Farbinhalt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808080"/>
                          </a:solidFill>
                          <a:effectLst/>
                          <a:latin typeface="Verdana"/>
                          <a:ea typeface="SimSun"/>
                          <a:cs typeface="Times New Roman"/>
                        </a:rPr>
                        <a:t>$a </a:t>
                      </a:r>
                      <a:r>
                        <a:rPr lang="de-DE" sz="1600" dirty="0" smtClean="0">
                          <a:solidFill>
                            <a:srgbClr val="808080"/>
                          </a:solidFill>
                          <a:effectLst/>
                          <a:latin typeface="Verdana"/>
                          <a:ea typeface="SimSun"/>
                          <a:cs typeface="Arial"/>
                        </a:rPr>
                        <a:t>78 </a:t>
                      </a:r>
                      <a:r>
                        <a:rPr lang="de-DE" sz="1600" dirty="0" err="1" smtClean="0">
                          <a:solidFill>
                            <a:srgbClr val="808080"/>
                          </a:solidFill>
                          <a:effectLst/>
                          <a:latin typeface="Verdana"/>
                          <a:ea typeface="SimSun"/>
                          <a:cs typeface="Arial"/>
                        </a:rPr>
                        <a:t>min</a:t>
                      </a:r>
                      <a:r>
                        <a:rPr lang="de-DE" sz="1600" dirty="0" err="1" smtClean="0">
                          <a:solidFill>
                            <a:srgbClr val="FF0000"/>
                          </a:solidFill>
                          <a:effectLst/>
                          <a:latin typeface="Verdana"/>
                          <a:ea typeface="SimSun"/>
                          <a:cs typeface="Arial"/>
                        </a:rPr>
                        <a:t>:_</a:t>
                      </a:r>
                      <a:r>
                        <a:rPr lang="de-DE" sz="1600" dirty="0" err="1" smtClean="0">
                          <a:solidFill>
                            <a:srgbClr val="000000"/>
                          </a:solidFill>
                          <a:effectLst/>
                          <a:latin typeface="Verdana"/>
                          <a:ea typeface="SimSun"/>
                          <a:cs typeface="Arial"/>
                        </a:rPr>
                        <a:t>farbig</a:t>
                      </a:r>
                      <a:r>
                        <a:rPr lang="de-DE" sz="1600" dirty="0" smtClean="0">
                          <a:solidFill>
                            <a:srgbClr val="000000"/>
                          </a:solidFill>
                          <a:effectLst/>
                          <a:latin typeface="Verdana"/>
                          <a:ea typeface="SimSun"/>
                          <a:cs typeface="Arial"/>
                        </a:rPr>
                        <a:t> und schwarz-weiß</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84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434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7.22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Dauer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a:t>
                      </a: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78 min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303=</a:t>
                      </a:r>
                      <a:b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17.8</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In der Manifestation verkörpertes Werk</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chemeClr val="bg1">
                              <a:lumMod val="50000"/>
                            </a:schemeClr>
                          </a:solidFill>
                          <a:effectLst/>
                          <a:latin typeface="Verdana" pitchFamily="34" charset="0"/>
                          <a:ea typeface="宋体" pitchFamily="2" charset="-122"/>
                          <a:cs typeface="Arial" charset="0"/>
                        </a:rPr>
                        <a:t>$t Mein </a:t>
                      </a: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0217" name="Titel 1"/>
          <p:cNvSpPr>
            <a:spLocks noGrp="1"/>
          </p:cNvSpPr>
          <p:nvPr>
            <p:ph type="title" idx="4294967295"/>
          </p:nvPr>
        </p:nvSpPr>
        <p:spPr>
          <a:xfrm>
            <a:off x="250825" y="188913"/>
            <a:ext cx="8748713" cy="508000"/>
          </a:xfrm>
        </p:spPr>
        <p:txBody>
          <a:bodyPr/>
          <a:lstStyle/>
          <a:p>
            <a:pPr eaLnBrk="1" hangingPunct="1"/>
            <a:r>
              <a:rPr lang="de-DE" sz="2800" dirty="0" smtClean="0">
                <a:solidFill>
                  <a:srgbClr val="376092"/>
                </a:solidFill>
              </a:rPr>
              <a:t>Analytische Beschreibung des 2. Teils einer DVD, Forts.</a:t>
            </a:r>
          </a:p>
        </p:txBody>
      </p:sp>
      <p:pic>
        <p:nvPicPr>
          <p:cNvPr id="50218" name="Picture 39"/>
          <p:cNvPicPr>
            <a:picLocks noChangeAspect="1" noChangeArrowheads="1"/>
          </p:cNvPicPr>
          <p:nvPr/>
        </p:nvPicPr>
        <p:blipFill>
          <a:blip r:embed="rId2"/>
          <a:srcRect/>
          <a:stretch>
            <a:fillRect/>
          </a:stretch>
        </p:blipFill>
        <p:spPr bwMode="auto">
          <a:xfrm>
            <a:off x="0" y="1844675"/>
            <a:ext cx="2727325" cy="3744913"/>
          </a:xfrm>
          <a:prstGeom prst="rect">
            <a:avLst/>
          </a:prstGeom>
          <a:noFill/>
          <a:ln w="9525">
            <a:solidFill>
              <a:schemeClr val="tx1"/>
            </a:solidFill>
            <a:miter lim="800000"/>
            <a:headEnd/>
            <a:tailEnd/>
          </a:ln>
        </p:spPr>
      </p:pic>
      <p:sp>
        <p:nvSpPr>
          <p:cNvPr id="50219" name="Textfeld 7"/>
          <p:cNvSpPr txBox="1">
            <a:spLocks noChangeArrowheads="1"/>
          </p:cNvSpPr>
          <p:nvPr/>
        </p:nvSpPr>
        <p:spPr bwMode="auto">
          <a:xfrm>
            <a:off x="0" y="2420938"/>
            <a:ext cx="2771775" cy="895350"/>
          </a:xfrm>
          <a:prstGeom prst="rect">
            <a:avLst/>
          </a:prstGeom>
          <a:solidFill>
            <a:schemeClr val="bg1"/>
          </a:solidFill>
          <a:ln w="9525">
            <a:solidFill>
              <a:schemeClr val="tx1"/>
            </a:solidFill>
            <a:miter lim="800000"/>
            <a:headEnd/>
            <a:tailEnd/>
          </a:ln>
        </p:spPr>
        <p:txBody>
          <a:bodyPr>
            <a:spAutoFit/>
          </a:bodyPr>
          <a:lstStyle/>
          <a:p>
            <a:r>
              <a:rPr lang="de-DE"/>
              <a:t>2 Filme des Regisseurs Roland Gräf auf DVD</a:t>
            </a:r>
          </a:p>
          <a:p>
            <a:endParaRPr lang="de-DE" sz="1600"/>
          </a:p>
        </p:txBody>
      </p:sp>
      <p:sp>
        <p:nvSpPr>
          <p:cNvPr id="5022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50221" name="Rectangle 46"/>
          <p:cNvSpPr>
            <a:spLocks noChangeArrowheads="1"/>
          </p:cNvSpPr>
          <p:nvPr/>
        </p:nvSpPr>
        <p:spPr bwMode="auto">
          <a:xfrm>
            <a:off x="1403350" y="2492375"/>
            <a:ext cx="184150" cy="366713"/>
          </a:xfrm>
          <a:prstGeom prst="rect">
            <a:avLst/>
          </a:prstGeom>
          <a:noFill/>
          <a:ln w="9525">
            <a:noFill/>
            <a:miter lim="800000"/>
            <a:headEnd/>
            <a:tailEnd/>
          </a:ln>
        </p:spPr>
        <p:txBody>
          <a:bodyPr wrap="none">
            <a:spAutoFit/>
          </a:bodyPr>
          <a:lstStyle/>
          <a:p>
            <a:endParaRPr lang="de-DE"/>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42</a:t>
            </a:fld>
            <a:endParaRPr lang="de-DE"/>
          </a:p>
        </p:txBody>
      </p:sp>
      <p:sp>
        <p:nvSpPr>
          <p:cNvPr id="11"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87" name="Group 63"/>
          <p:cNvGraphicFramePr>
            <a:graphicFrameLocks noGrp="1"/>
          </p:cNvGraphicFramePr>
          <p:nvPr>
            <p:extLst>
              <p:ext uri="{D42A27DB-BD31-4B8C-83A1-F6EECF244321}">
                <p14:modId xmlns:p14="http://schemas.microsoft.com/office/powerpoint/2010/main" val="3420315902"/>
              </p:ext>
            </p:extLst>
          </p:nvPr>
        </p:nvGraphicFramePr>
        <p:xfrm>
          <a:off x="3011660" y="476672"/>
          <a:ext cx="6132339" cy="6195146"/>
        </p:xfrm>
        <a:graphic>
          <a:graphicData uri="http://schemas.openxmlformats.org/drawingml/2006/table">
            <a:tbl>
              <a:tblPr/>
              <a:tblGrid>
                <a:gridCol w="897812"/>
                <a:gridCol w="747941"/>
                <a:gridCol w="1869851"/>
                <a:gridCol w="2616735"/>
              </a:tblGrid>
              <a:tr h="3014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62093">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100b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19.3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600" b="0" i="0" u="none" strike="noStrike" cap="none" normalizeH="0" baseline="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 </a:t>
                      </a:r>
                      <a:endParaRPr kumimoji="0" lang="de-DE" sz="1600" b="0" i="0" u="none" strike="noStrike" cap="none" normalizeH="0" baseline="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$p</a:t>
                      </a:r>
                      <a:r>
                        <a:rPr lang="de-DE" sz="1600">
                          <a:effectLst/>
                          <a:latin typeface="Verdana"/>
                          <a:ea typeface="SimSun"/>
                        </a:rPr>
                        <a:t> Gräf, Roland</a:t>
                      </a:r>
                      <a:endParaRPr lang="de-AT" sz="1600">
                        <a:effectLst/>
                        <a:latin typeface="Times New Roman"/>
                        <a:ea typeface="SimSun"/>
                      </a:endParaRPr>
                    </a:p>
                    <a:p>
                      <a:pPr>
                        <a:spcAft>
                          <a:spcPts val="0"/>
                        </a:spcAft>
                      </a:pPr>
                      <a:r>
                        <a:rPr lang="de-DE" sz="1600">
                          <a:solidFill>
                            <a:srgbClr val="FF0000"/>
                          </a:solidFill>
                          <a:effectLst/>
                          <a:latin typeface="Verdana"/>
                          <a:ea typeface="SimSun"/>
                        </a:rPr>
                        <a:t>$d</a:t>
                      </a:r>
                      <a:r>
                        <a:rPr lang="de-DE" sz="1600">
                          <a:effectLst/>
                          <a:latin typeface="Verdana"/>
                          <a:ea typeface="SimSun"/>
                        </a:rPr>
                        <a:t> 1934-</a:t>
                      </a:r>
                      <a:endParaRPr lang="de-AT" sz="1600">
                        <a:effectLst/>
                        <a:latin typeface="Times New Roman"/>
                        <a:ea typeface="SimSun"/>
                      </a:endParaRPr>
                    </a:p>
                    <a:p>
                      <a:pPr>
                        <a:spcAft>
                          <a:spcPts val="0"/>
                        </a:spcAft>
                      </a:pPr>
                      <a:r>
                        <a:rPr lang="de-AT" sz="1600">
                          <a:solidFill>
                            <a:srgbClr val="FF0000"/>
                          </a:solidFill>
                          <a:effectLst/>
                          <a:latin typeface="Verdana"/>
                          <a:ea typeface="Times New Roman"/>
                        </a:rPr>
                        <a:t>$9 </a:t>
                      </a:r>
                      <a:r>
                        <a:rPr lang="de-AT" sz="1600" i="1">
                          <a:effectLst/>
                          <a:latin typeface="Verdana"/>
                          <a:ea typeface="Times New Roman"/>
                        </a:rPr>
                        <a:t>GND-IDN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13483">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FF0000"/>
                          </a:solidFill>
                          <a:effectLst/>
                          <a:latin typeface="Verdana"/>
                          <a:ea typeface="SimSun"/>
                        </a:rPr>
                        <a:t>$4</a:t>
                      </a:r>
                      <a:r>
                        <a:rPr lang="de-DE" sz="1600" dirty="0">
                          <a:effectLst/>
                          <a:latin typeface="Verdana"/>
                          <a:ea typeface="SimSun"/>
                        </a:rPr>
                        <a:t> </a:t>
                      </a:r>
                      <a:r>
                        <a:rPr lang="de-DE" sz="1600" dirty="0" err="1">
                          <a:effectLst/>
                          <a:latin typeface="Verdana"/>
                          <a:ea typeface="SimSun"/>
                        </a:rPr>
                        <a:t>fmd</a:t>
                      </a:r>
                      <a:r>
                        <a:rPr lang="de-DE" sz="1600" dirty="0">
                          <a:effectLst/>
                          <a:latin typeface="Verdana"/>
                          <a:ea typeface="SimSun"/>
                        </a:rPr>
                        <a:t> </a:t>
                      </a:r>
                      <a:r>
                        <a:rPr lang="de-DE" sz="1400" i="1" dirty="0">
                          <a:effectLst/>
                          <a:latin typeface="Cambria"/>
                          <a:ea typeface="SimSun"/>
                        </a:rPr>
                        <a:t>(Filmregisseur</a:t>
                      </a:r>
                      <a:r>
                        <a:rPr lang="de-DE" sz="1600" i="1" dirty="0">
                          <a:effectLst/>
                          <a:latin typeface="Cambria"/>
                          <a:ea typeface="SimSun"/>
                        </a:rPr>
                        <a:t>)</a:t>
                      </a:r>
                      <a:endParaRPr lang="de-AT" sz="1600" dirty="0">
                        <a:effectLst/>
                        <a:latin typeface="Times New Roman"/>
                        <a:ea typeface="SimSun"/>
                      </a:endParaRPr>
                    </a:p>
                    <a:p>
                      <a:pPr>
                        <a:spcAft>
                          <a:spcPts val="0"/>
                        </a:spcAft>
                      </a:pPr>
                      <a:r>
                        <a:rPr lang="de-DE" sz="1600" dirty="0">
                          <a:solidFill>
                            <a:srgbClr val="FF0000"/>
                          </a:solidFill>
                          <a:effectLst/>
                          <a:latin typeface="Verdana"/>
                          <a:ea typeface="SimSun"/>
                        </a:rPr>
                        <a:t>$4 </a:t>
                      </a:r>
                      <a:r>
                        <a:rPr lang="de-DE" sz="1600" dirty="0">
                          <a:effectLst/>
                          <a:latin typeface="Verdana"/>
                          <a:ea typeface="SimSun"/>
                        </a:rPr>
                        <a:t>aus </a:t>
                      </a:r>
                      <a:r>
                        <a:rPr lang="de-DE" sz="1400" i="1" dirty="0">
                          <a:effectLst/>
                          <a:latin typeface="Cambria"/>
                          <a:ea typeface="SimSun"/>
                        </a:rPr>
                        <a:t>(Drehbuchautor)</a:t>
                      </a:r>
                      <a:endParaRPr lang="de-AT" sz="1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162093">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104b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19.3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600" b="0" i="0" u="none" strike="noStrike" cap="none" normalizeH="0" baseline="0" dirty="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 </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FF0000"/>
                          </a:solidFill>
                          <a:effectLst/>
                          <a:latin typeface="Verdana"/>
                          <a:ea typeface="SimSun"/>
                        </a:rPr>
                        <a:t>$p</a:t>
                      </a:r>
                      <a:r>
                        <a:rPr lang="de-DE" sz="1600" dirty="0">
                          <a:effectLst/>
                          <a:latin typeface="Verdana"/>
                          <a:ea typeface="SimSun"/>
                          <a:cs typeface="Arial"/>
                        </a:rPr>
                        <a:t> </a:t>
                      </a:r>
                      <a:r>
                        <a:rPr lang="de-DE" sz="1600" dirty="0">
                          <a:solidFill>
                            <a:srgbClr val="000000"/>
                          </a:solidFill>
                          <a:effectLst/>
                          <a:latin typeface="Verdana"/>
                          <a:ea typeface="SimSun"/>
                          <a:cs typeface="Arial"/>
                        </a:rPr>
                        <a:t>Poche, Klaus</a:t>
                      </a:r>
                      <a:endParaRPr lang="de-AT" sz="1600" dirty="0">
                        <a:effectLst/>
                        <a:latin typeface="Times New Roman"/>
                        <a:ea typeface="SimSun"/>
                      </a:endParaRPr>
                    </a:p>
                    <a:p>
                      <a:pPr>
                        <a:spcAft>
                          <a:spcPts val="0"/>
                        </a:spcAft>
                      </a:pPr>
                      <a:r>
                        <a:rPr lang="de-DE" sz="1600" dirty="0">
                          <a:solidFill>
                            <a:srgbClr val="FF0000"/>
                          </a:solidFill>
                          <a:effectLst/>
                          <a:latin typeface="Verdana"/>
                          <a:ea typeface="SimSun"/>
                        </a:rPr>
                        <a:t>$d</a:t>
                      </a:r>
                      <a:r>
                        <a:rPr lang="de-DE" sz="1600" dirty="0">
                          <a:effectLst/>
                          <a:latin typeface="Verdana"/>
                          <a:ea typeface="SimSun"/>
                          <a:cs typeface="Arial"/>
                        </a:rPr>
                        <a:t> </a:t>
                      </a:r>
                      <a:r>
                        <a:rPr lang="de-DE" sz="1600" dirty="0">
                          <a:solidFill>
                            <a:srgbClr val="000000"/>
                          </a:solidFill>
                          <a:effectLst/>
                          <a:latin typeface="Verdana"/>
                          <a:ea typeface="SimSun"/>
                          <a:cs typeface="Arial"/>
                        </a:rPr>
                        <a:t>1927-2007</a:t>
                      </a:r>
                      <a:endParaRPr lang="de-AT" sz="1600" dirty="0">
                        <a:effectLst/>
                        <a:latin typeface="Times New Roman"/>
                        <a:ea typeface="SimSun"/>
                      </a:endParaRPr>
                    </a:p>
                    <a:p>
                      <a:pPr>
                        <a:spcAft>
                          <a:spcPts val="0"/>
                        </a:spcAft>
                      </a:pPr>
                      <a:r>
                        <a:rPr lang="de-AT" sz="1600" dirty="0">
                          <a:solidFill>
                            <a:srgbClr val="FF0000"/>
                          </a:solidFill>
                          <a:effectLst/>
                          <a:latin typeface="Verdana"/>
                          <a:ea typeface="Times New Roman"/>
                        </a:rPr>
                        <a:t>$9 </a:t>
                      </a:r>
                      <a:r>
                        <a:rPr lang="de-AT" sz="1600" i="1" dirty="0">
                          <a:effectLst/>
                          <a:latin typeface="Verdana"/>
                          <a:ea typeface="Times New Roman"/>
                        </a:rPr>
                        <a:t>GND-IDN</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3483">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$4 </a:t>
                      </a:r>
                      <a:r>
                        <a:rPr lang="de-DE" sz="1600" dirty="0">
                          <a:effectLst/>
                          <a:latin typeface="Verdana"/>
                          <a:ea typeface="SimSun"/>
                        </a:rPr>
                        <a:t>aus </a:t>
                      </a:r>
                      <a:r>
                        <a:rPr lang="de-DE" sz="1400" i="1" dirty="0">
                          <a:effectLst/>
                          <a:latin typeface="Cambria"/>
                          <a:ea typeface="SimSun"/>
                        </a:rPr>
                        <a:t>(Drehbuchautor)</a:t>
                      </a:r>
                      <a:endParaRPr lang="de-AT" sz="1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48610">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108b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en-US" sz="1600" dirty="0">
                          <a:solidFill>
                            <a:srgbClr val="FF0000"/>
                          </a:solidFill>
                          <a:effectLst/>
                          <a:latin typeface="Verdana"/>
                          <a:ea typeface="SimSun"/>
                        </a:rPr>
                        <a:t>$p</a:t>
                      </a:r>
                      <a:r>
                        <a:rPr lang="en-US" sz="1600" dirty="0">
                          <a:effectLst/>
                          <a:latin typeface="Verdana"/>
                          <a:ea typeface="SimSun"/>
                          <a:cs typeface="Arial"/>
                        </a:rPr>
                        <a:t> </a:t>
                      </a:r>
                      <a:r>
                        <a:rPr lang="en-US" sz="1600" dirty="0" err="1">
                          <a:solidFill>
                            <a:srgbClr val="000000"/>
                          </a:solidFill>
                          <a:effectLst/>
                          <a:latin typeface="Verdana"/>
                          <a:ea typeface="SimSun"/>
                          <a:cs typeface="Arial"/>
                        </a:rPr>
                        <a:t>Bereska</a:t>
                      </a:r>
                      <a:r>
                        <a:rPr lang="en-US" sz="1600" dirty="0">
                          <a:solidFill>
                            <a:srgbClr val="000000"/>
                          </a:solidFill>
                          <a:effectLst/>
                          <a:latin typeface="Verdana"/>
                          <a:ea typeface="SimSun"/>
                          <a:cs typeface="Arial"/>
                        </a:rPr>
                        <a:t>, Jan</a:t>
                      </a:r>
                      <a:endParaRPr lang="de-AT" sz="1600" dirty="0">
                        <a:effectLst/>
                        <a:latin typeface="Times New Roman"/>
                        <a:ea typeface="SimSun"/>
                      </a:endParaRPr>
                    </a:p>
                    <a:p>
                      <a:pPr>
                        <a:spcAft>
                          <a:spcPts val="0"/>
                        </a:spcAft>
                      </a:pPr>
                      <a:r>
                        <a:rPr lang="en-US" sz="1600" dirty="0">
                          <a:solidFill>
                            <a:srgbClr val="FF0000"/>
                          </a:solidFill>
                          <a:effectLst/>
                          <a:latin typeface="Verdana"/>
                          <a:ea typeface="SimSun"/>
                        </a:rPr>
                        <a:t>$d </a:t>
                      </a:r>
                      <a:r>
                        <a:rPr lang="en-US" sz="1600" dirty="0">
                          <a:solidFill>
                            <a:srgbClr val="000000"/>
                          </a:solidFill>
                          <a:effectLst/>
                          <a:latin typeface="Verdana"/>
                          <a:ea typeface="SimSun"/>
                          <a:cs typeface="Arial"/>
                        </a:rPr>
                        <a:t>1951-</a:t>
                      </a:r>
                      <a:endParaRPr lang="de-AT" sz="1600" dirty="0">
                        <a:effectLst/>
                        <a:latin typeface="Times New Roman"/>
                        <a:ea typeface="SimSun"/>
                      </a:endParaRPr>
                    </a:p>
                    <a:p>
                      <a:pPr>
                        <a:spcAft>
                          <a:spcPts val="0"/>
                        </a:spcAft>
                      </a:pPr>
                      <a:r>
                        <a:rPr lang="en-US" sz="1600" dirty="0">
                          <a:solidFill>
                            <a:srgbClr val="FF0000"/>
                          </a:solidFill>
                          <a:effectLst/>
                          <a:latin typeface="Verdana"/>
                          <a:ea typeface="Times New Roman"/>
                        </a:rPr>
                        <a:t>$9 </a:t>
                      </a:r>
                      <a:r>
                        <a:rPr lang="en-US" sz="1600" i="1" dirty="0">
                          <a:effectLst/>
                          <a:latin typeface="Verdana"/>
                          <a:ea typeface="Times New Roman"/>
                        </a:rPr>
                        <a:t>GND-IDN</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3483">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$4 </a:t>
                      </a:r>
                      <a:r>
                        <a:rPr lang="de-DE" sz="1600" dirty="0" err="1">
                          <a:effectLst/>
                          <a:latin typeface="Verdana"/>
                          <a:ea typeface="SimSun"/>
                        </a:rPr>
                        <a:t>act</a:t>
                      </a:r>
                      <a:r>
                        <a:rPr lang="de-DE" sz="1600" dirty="0">
                          <a:effectLst/>
                          <a:latin typeface="Verdana"/>
                          <a:ea typeface="SimSun"/>
                        </a:rPr>
                        <a:t> </a:t>
                      </a:r>
                      <a:r>
                        <a:rPr lang="de-DE" sz="1400" i="1" dirty="0">
                          <a:effectLst/>
                          <a:latin typeface="Cambria"/>
                          <a:ea typeface="SimSun"/>
                        </a:rPr>
                        <a:t>(Schauspieler)</a:t>
                      </a:r>
                      <a:endParaRPr lang="de-AT" sz="1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2407">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112b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en-US" sz="1600">
                          <a:solidFill>
                            <a:srgbClr val="FF0000"/>
                          </a:solidFill>
                          <a:effectLst/>
                          <a:latin typeface="Verdana"/>
                          <a:ea typeface="SimSun"/>
                        </a:rPr>
                        <a:t>$a</a:t>
                      </a:r>
                      <a:r>
                        <a:rPr lang="en-US" sz="1600">
                          <a:effectLst/>
                          <a:latin typeface="Verdana"/>
                          <a:ea typeface="SimSun"/>
                          <a:cs typeface="Arial"/>
                        </a:rPr>
                        <a:t> </a:t>
                      </a:r>
                      <a:r>
                        <a:rPr lang="en-US" sz="1600">
                          <a:solidFill>
                            <a:srgbClr val="000000"/>
                          </a:solidFill>
                          <a:effectLst/>
                          <a:latin typeface="Verdana"/>
                          <a:ea typeface="SimSun"/>
                          <a:cs typeface="Arial"/>
                        </a:rPr>
                        <a:t>Simon, Gabriele</a:t>
                      </a:r>
                      <a:endParaRPr lang="de-AT" sz="1600">
                        <a:effectLst/>
                        <a:latin typeface="Times New Roman"/>
                        <a:ea typeface="SimSun"/>
                      </a:endParaRPr>
                    </a:p>
                    <a:p>
                      <a:pPr>
                        <a:spcAft>
                          <a:spcPts val="0"/>
                        </a:spcAft>
                      </a:pPr>
                      <a:r>
                        <a:rPr lang="en-US" sz="1600">
                          <a:solidFill>
                            <a:srgbClr val="FF0000"/>
                          </a:solidFill>
                          <a:effectLst/>
                          <a:latin typeface="Verdana"/>
                          <a:ea typeface="Times New Roman"/>
                        </a:rPr>
                        <a:t>$9 </a:t>
                      </a:r>
                      <a:r>
                        <a:rPr lang="en-US" sz="1600" i="1">
                          <a:effectLst/>
                          <a:latin typeface="Verdana"/>
                          <a:ea typeface="Times New Roman"/>
                        </a:rPr>
                        <a:t>GND-IDN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3483">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a:solidFill>
                            <a:srgbClr val="FF0000"/>
                          </a:solidFill>
                          <a:effectLst/>
                          <a:latin typeface="Verdana"/>
                          <a:ea typeface="SimSun"/>
                        </a:rPr>
                        <a:t>$4 </a:t>
                      </a:r>
                      <a:r>
                        <a:rPr lang="de-DE" sz="1600" dirty="0" err="1">
                          <a:effectLst/>
                          <a:latin typeface="Verdana"/>
                          <a:ea typeface="SimSun"/>
                        </a:rPr>
                        <a:t>act</a:t>
                      </a:r>
                      <a:r>
                        <a:rPr lang="de-DE" sz="1600" dirty="0">
                          <a:effectLst/>
                          <a:latin typeface="Verdana"/>
                          <a:ea typeface="SimSun"/>
                        </a:rPr>
                        <a:t> </a:t>
                      </a:r>
                      <a:r>
                        <a:rPr lang="de-DE" sz="1400" i="1" dirty="0">
                          <a:effectLst/>
                          <a:latin typeface="Cambria"/>
                          <a:ea typeface="SimSun"/>
                        </a:rPr>
                        <a:t>(Schauspieler)</a:t>
                      </a:r>
                      <a:endParaRPr lang="de-AT" sz="1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1245"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1246" name="Picture 43"/>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1247"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124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2" name="Foliennummernplatzhalter 1"/>
          <p:cNvSpPr>
            <a:spLocks noGrp="1"/>
          </p:cNvSpPr>
          <p:nvPr>
            <p:ph type="sldNum" sz="quarter" idx="15"/>
          </p:nvPr>
        </p:nvSpPr>
        <p:spPr>
          <a:xfrm>
            <a:off x="-1404664" y="6669360"/>
            <a:ext cx="10441160" cy="188640"/>
          </a:xfrm>
        </p:spPr>
        <p:txBody>
          <a:bodyPr/>
          <a:lstStyle/>
          <a:p>
            <a:pPr>
              <a:defRPr/>
            </a:pPr>
            <a:r>
              <a:rPr lang="de-AT" sz="700" dirty="0">
                <a:solidFill>
                  <a:srgbClr val="376092"/>
                </a:solidFill>
                <a:latin typeface="Verdana" pitchFamily="34" charset="0"/>
                <a:ea typeface="Verdana" panose="020B0604030504040204" pitchFamily="34" charset="0"/>
                <a:cs typeface="Verdana" panose="020B0604030504040204" pitchFamily="34" charset="0"/>
              </a:rPr>
              <a:t>AG RDA Schulungsunterlagen – Modul 5A.02.02: Zusammenstellungen - analytische und hierarchische  Beschreibung | </a:t>
            </a:r>
            <a:r>
              <a:rPr lang="de-AT" sz="700" dirty="0" err="1">
                <a:solidFill>
                  <a:srgbClr val="376092"/>
                </a:solidFill>
                <a:latin typeface="Verdana" pitchFamily="34" charset="0"/>
                <a:ea typeface="Verdana" panose="020B0604030504040204" pitchFamily="34" charset="0"/>
                <a:cs typeface="Verdana" panose="020B0604030504040204" pitchFamily="34" charset="0"/>
              </a:rPr>
              <a:t>Aleph</a:t>
            </a:r>
            <a:r>
              <a:rPr lang="de-AT" sz="700" dirty="0">
                <a:solidFill>
                  <a:srgbClr val="376092"/>
                </a:solidFill>
                <a:latin typeface="Verdana" pitchFamily="34" charset="0"/>
                <a:ea typeface="Verdana" panose="020B0604030504040204" pitchFamily="34" charset="0"/>
                <a:cs typeface="Verdana" panose="020B0604030504040204" pitchFamily="34" charset="0"/>
              </a:rPr>
              <a:t> | Stand: 28.10.2015 | CC </a:t>
            </a:r>
            <a:r>
              <a:rPr lang="de-AT" sz="700" dirty="0" smtClean="0">
                <a:solidFill>
                  <a:srgbClr val="376092"/>
                </a:solidFill>
                <a:latin typeface="Verdana" pitchFamily="34" charset="0"/>
                <a:ea typeface="Verdana" panose="020B0604030504040204" pitchFamily="34" charset="0"/>
                <a:cs typeface="Verdana" panose="020B0604030504040204" pitchFamily="34" charset="0"/>
              </a:rPr>
              <a:t>BY-NC-SA  </a:t>
            </a:r>
            <a:endParaRPr lang="de-DE" sz="700" dirty="0">
              <a:solidFill>
                <a:srgbClr val="376092"/>
              </a:solidFill>
              <a:latin typeface="Verdana" pitchFamily="34" charset="0"/>
              <a:ea typeface="Verdana" panose="020B0604030504040204" pitchFamily="34" charset="0"/>
              <a:cs typeface="Verdana" panose="020B0604030504040204" pitchFamily="34" charset="0"/>
            </a:endParaRPr>
          </a:p>
          <a:p>
            <a:pPr>
              <a:defRPr/>
            </a:pPr>
            <a:fld id="{0CB72158-92CB-4F65-977E-E89DA1DBA99B}" type="slidenum">
              <a:rPr lang="de-DE" sz="700" smtClean="0">
                <a:latin typeface="Verdana" panose="020B0604030504040204" pitchFamily="34" charset="0"/>
                <a:ea typeface="Verdana" panose="020B0604030504040204" pitchFamily="34" charset="0"/>
                <a:cs typeface="Verdana" panose="020B0604030504040204" pitchFamily="34" charset="0"/>
              </a:rPr>
              <a:pPr>
                <a:defRPr/>
              </a:pPr>
              <a:t>43</a:t>
            </a:fld>
            <a:endParaRPr lang="de-DE" sz="7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40F98A0-2741-4389-A826-8F0BE7CDB6B4}" type="slidenum">
              <a:rPr lang="de-DE" sz="1200">
                <a:solidFill>
                  <a:schemeClr val="tx1">
                    <a:tint val="75000"/>
                  </a:schemeClr>
                </a:solidFill>
                <a:latin typeface="+mn-lt"/>
                <a:cs typeface="+mn-cs"/>
              </a:rPr>
              <a:pPr algn="r" fontAlgn="auto">
                <a:spcBef>
                  <a:spcPts val="0"/>
                </a:spcBef>
                <a:spcAft>
                  <a:spcPts val="0"/>
                </a:spcAft>
                <a:defRPr/>
              </a:pPr>
              <a:t>44</a:t>
            </a:fld>
            <a:endParaRPr lang="de-DE" sz="1200">
              <a:solidFill>
                <a:schemeClr val="tx1">
                  <a:tint val="75000"/>
                </a:schemeClr>
              </a:solidFill>
              <a:latin typeface="+mn-lt"/>
              <a:cs typeface="+mn-cs"/>
            </a:endParaRPr>
          </a:p>
        </p:txBody>
      </p:sp>
      <p:graphicFrame>
        <p:nvGraphicFramePr>
          <p:cNvPr id="53286" name="Group 38"/>
          <p:cNvGraphicFramePr>
            <a:graphicFrameLocks noGrp="1"/>
          </p:cNvGraphicFramePr>
          <p:nvPr>
            <p:extLst>
              <p:ext uri="{D42A27DB-BD31-4B8C-83A1-F6EECF244321}">
                <p14:modId xmlns:p14="http://schemas.microsoft.com/office/powerpoint/2010/main" val="870575224"/>
              </p:ext>
            </p:extLst>
          </p:nvPr>
        </p:nvGraphicFramePr>
        <p:xfrm>
          <a:off x="3059113" y="1052513"/>
          <a:ext cx="5903912" cy="4966653"/>
        </p:xfrm>
        <a:graphic>
          <a:graphicData uri="http://schemas.openxmlformats.org/drawingml/2006/table">
            <a:tbl>
              <a:tblPr/>
              <a:tblGrid>
                <a:gridCol w="852923"/>
                <a:gridCol w="731972"/>
                <a:gridCol w="1944216"/>
                <a:gridCol w="2374801"/>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116b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a:solidFill>
                            <a:srgbClr val="FF0000"/>
                          </a:solidFill>
                          <a:effectLst/>
                          <a:latin typeface="Verdana"/>
                          <a:ea typeface="SimSun"/>
                        </a:rPr>
                        <a:t>$p</a:t>
                      </a:r>
                      <a:r>
                        <a:rPr lang="de-DE" sz="1600">
                          <a:effectLst/>
                          <a:latin typeface="Verdana"/>
                          <a:ea typeface="SimSun"/>
                          <a:cs typeface="Arial"/>
                        </a:rPr>
                        <a:t> </a:t>
                      </a:r>
                      <a:r>
                        <a:rPr lang="de-DE" sz="1600">
                          <a:solidFill>
                            <a:srgbClr val="000000"/>
                          </a:solidFill>
                          <a:effectLst/>
                          <a:latin typeface="Verdana"/>
                          <a:ea typeface="SimSun"/>
                          <a:cs typeface="Arial"/>
                        </a:rPr>
                        <a:t>Müller, Alfred </a:t>
                      </a:r>
                      <a:endParaRPr lang="de-AT" sz="1600">
                        <a:effectLst/>
                        <a:latin typeface="Times New Roman"/>
                        <a:ea typeface="SimSun"/>
                      </a:endParaRPr>
                    </a:p>
                    <a:p>
                      <a:pPr>
                        <a:spcAft>
                          <a:spcPts val="0"/>
                        </a:spcAft>
                      </a:pPr>
                      <a:r>
                        <a:rPr lang="de-DE" sz="1600">
                          <a:solidFill>
                            <a:srgbClr val="FF0000"/>
                          </a:solidFill>
                          <a:effectLst/>
                          <a:latin typeface="Verdana"/>
                          <a:ea typeface="SimSun"/>
                        </a:rPr>
                        <a:t>$d</a:t>
                      </a:r>
                      <a:r>
                        <a:rPr lang="de-DE" sz="1600">
                          <a:effectLst/>
                          <a:latin typeface="Verdana"/>
                          <a:ea typeface="SimSun"/>
                          <a:cs typeface="Arial"/>
                        </a:rPr>
                        <a:t> </a:t>
                      </a:r>
                      <a:r>
                        <a:rPr lang="de-DE" sz="1600">
                          <a:solidFill>
                            <a:srgbClr val="000000"/>
                          </a:solidFill>
                          <a:effectLst/>
                          <a:latin typeface="Verdana"/>
                          <a:ea typeface="SimSun"/>
                          <a:cs typeface="Arial"/>
                        </a:rPr>
                        <a:t>1926-2010</a:t>
                      </a:r>
                      <a:endParaRPr lang="de-AT" sz="1600">
                        <a:effectLst/>
                        <a:latin typeface="Times New Roman"/>
                        <a:ea typeface="SimSun"/>
                      </a:endParaRPr>
                    </a:p>
                    <a:p>
                      <a:pPr>
                        <a:spcAft>
                          <a:spcPts val="0"/>
                        </a:spcAft>
                      </a:pPr>
                      <a:r>
                        <a:rPr lang="de-AT" sz="1600">
                          <a:solidFill>
                            <a:srgbClr val="FF0000"/>
                          </a:solidFill>
                          <a:effectLst/>
                          <a:latin typeface="Verdana"/>
                          <a:ea typeface="Times New Roman"/>
                        </a:rPr>
                        <a:t>$9 </a:t>
                      </a:r>
                      <a:r>
                        <a:rPr lang="de-AT" sz="1600" i="1">
                          <a:effectLst/>
                          <a:latin typeface="Verdana"/>
                          <a:ea typeface="Times New Roman"/>
                        </a:rPr>
                        <a:t>GND-IDN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20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a:solidFill>
                            <a:srgbClr val="FF0000"/>
                          </a:solidFill>
                          <a:effectLst/>
                          <a:latin typeface="Verdana"/>
                          <a:ea typeface="SimSun"/>
                        </a:rPr>
                        <a:t>$4 </a:t>
                      </a:r>
                      <a:r>
                        <a:rPr lang="de-DE" sz="1600" dirty="0" err="1">
                          <a:effectLst/>
                          <a:latin typeface="Verdana"/>
                          <a:ea typeface="SimSun"/>
                        </a:rPr>
                        <a:t>act</a:t>
                      </a:r>
                      <a:r>
                        <a:rPr lang="de-DE" sz="1600" dirty="0">
                          <a:effectLst/>
                          <a:latin typeface="Verdana"/>
                          <a:ea typeface="SimSun"/>
                        </a:rPr>
                        <a:t> </a:t>
                      </a:r>
                      <a:r>
                        <a:rPr lang="de-DE" sz="1600" i="1" dirty="0">
                          <a:effectLst/>
                          <a:latin typeface="Cambria"/>
                          <a:ea typeface="SimSun"/>
                        </a:rPr>
                        <a:t>(Schauspieler)</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040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7">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7">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Beziehung stehende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cs typeface="Arial"/>
                        </a:rPr>
                        <a:t> </a:t>
                      </a:r>
                      <a:r>
                        <a:rPr lang="de-DE" sz="1600" dirty="0">
                          <a:solidFill>
                            <a:srgbClr val="FF0000"/>
                          </a:solidFill>
                          <a:effectLst/>
                          <a:latin typeface="Verdana"/>
                          <a:ea typeface="SimSun"/>
                          <a:cs typeface="Arial"/>
                        </a:rPr>
                        <a:t>&lt;&lt;</a:t>
                      </a:r>
                      <a:r>
                        <a:rPr lang="de-DE" sz="1600" dirty="0">
                          <a:effectLst/>
                          <a:latin typeface="Verdana"/>
                          <a:ea typeface="SimSun"/>
                          <a:cs typeface="Arial"/>
                        </a:rPr>
                        <a:t>Der</a:t>
                      </a:r>
                      <a:r>
                        <a:rPr lang="de-DE" sz="1600" dirty="0">
                          <a:solidFill>
                            <a:srgbClr val="FF0000"/>
                          </a:solidFill>
                          <a:effectLst/>
                          <a:latin typeface="Verdana"/>
                          <a:ea typeface="SimSun"/>
                          <a:cs typeface="Arial"/>
                        </a:rPr>
                        <a:t>&gt;&gt; </a:t>
                      </a:r>
                      <a:r>
                        <a:rPr lang="de-DE" sz="1600" dirty="0" smtClean="0">
                          <a:effectLst/>
                          <a:latin typeface="Verdana"/>
                          <a:ea typeface="SimSun"/>
                          <a:cs typeface="Arial"/>
                        </a:rPr>
                        <a:t>Tangospieler</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14960">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vMerge="1">
                  <a:txBody>
                    <a:bodyPr/>
                    <a:lstStyle/>
                    <a:p>
                      <a:endParaRPr lang="de-AT"/>
                    </a:p>
                  </a:txBody>
                  <a:tcPr/>
                </a:tc>
              </a:tr>
              <a:tr h="345440">
                <a:tc vMerge="1">
                  <a:txBody>
                    <a:bodyPr/>
                    <a:lstStyle/>
                    <a:p>
                      <a:endParaRPr lang="de-AT"/>
                    </a:p>
                  </a:txBody>
                  <a:tcPr/>
                </a:tc>
                <a:tc vMerge="1">
                  <a:txBody>
                    <a:bodyPr/>
                    <a:lstStyle/>
                    <a:p>
                      <a:endParaRPr lang="de-AT"/>
                    </a:p>
                  </a:txBody>
                  <a:tcPr/>
                </a:tc>
                <a:tc vMerge="1">
                  <a:txBody>
                    <a:bodyPr/>
                    <a:lstStyle/>
                    <a:p>
                      <a:endParaRPr lang="de-AT"/>
                    </a:p>
                  </a:txBody>
                  <a:tcPr/>
                </a:tc>
                <a:tc rowSpan="2">
                  <a:txBody>
                    <a:bodyPr/>
                    <a:lstStyle/>
                    <a:p>
                      <a:pPr>
                        <a:spcAft>
                          <a:spcPts val="600"/>
                        </a:spcAft>
                      </a:pPr>
                      <a:r>
                        <a:rPr lang="de-DE" sz="1600">
                          <a:solidFill>
                            <a:srgbClr val="FF0000"/>
                          </a:solidFill>
                          <a:effectLst/>
                          <a:latin typeface="Verdana"/>
                          <a:ea typeface="SimSun"/>
                        </a:rPr>
                        <a:t>$a</a:t>
                      </a:r>
                      <a:r>
                        <a:rPr lang="de-DE" sz="1600">
                          <a:effectLst/>
                          <a:latin typeface="Verdana"/>
                          <a:ea typeface="SimSun"/>
                          <a:cs typeface="Arial"/>
                        </a:rPr>
                        <a:t> </a:t>
                      </a:r>
                      <a:r>
                        <a:rPr lang="de-DE" sz="1600">
                          <a:effectLst/>
                          <a:latin typeface="Verdana"/>
                          <a:ea typeface="SimSun"/>
                        </a:rPr>
                        <a:t>Regie: Roland Gräf ; Drehbuch: Roland Gräf</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6080">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vMerge="1">
                  <a:txBody>
                    <a:bodyPr/>
                    <a:lstStyle/>
                    <a:p>
                      <a:endParaRPr lang="de-AT"/>
                    </a:p>
                  </a:txBody>
                  <a:tcPr/>
                </a:tc>
              </a:tr>
              <a:tr h="274320">
                <a:tc vMerge="1">
                  <a:txBody>
                    <a:bodyPr/>
                    <a:lstStyle/>
                    <a:p>
                      <a:endParaRPr lang="de-AT" dirty="0"/>
                    </a:p>
                  </a:txBody>
                  <a:tcPr/>
                </a:tc>
                <a:tc vMerge="1">
                  <a:txBody>
                    <a:bodyPr/>
                    <a:lstStyle/>
                    <a:p>
                      <a:endParaRPr lang="de-AT"/>
                    </a:p>
                  </a:txBody>
                  <a:tcPr/>
                </a:tc>
                <a:tc vMerge="1">
                  <a:txBody>
                    <a:bodyPr/>
                    <a:lstStyle/>
                    <a:p>
                      <a:endParaRPr lang="de-AT"/>
                    </a:p>
                  </a:txBody>
                  <a:tcPr/>
                </a:tc>
                <a:tc rowSpan="2">
                  <a:txBody>
                    <a:bodyPr/>
                    <a:lstStyle/>
                    <a:p>
                      <a:pPr>
                        <a:spcAft>
                          <a:spcPts val="600"/>
                        </a:spcAft>
                      </a:pPr>
                      <a:r>
                        <a:rPr lang="de-DE" sz="1600">
                          <a:solidFill>
                            <a:srgbClr val="FF0000"/>
                          </a:solidFill>
                          <a:effectLst/>
                          <a:latin typeface="Verdana"/>
                          <a:ea typeface="SimSun"/>
                        </a:rPr>
                        <a:t>$a</a:t>
                      </a:r>
                      <a:r>
                        <a:rPr lang="de-DE" sz="1600">
                          <a:effectLst/>
                          <a:latin typeface="Verdana"/>
                          <a:ea typeface="SimSun"/>
                          <a:cs typeface="Arial"/>
                        </a:rPr>
                        <a:t> [Berlin]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93040">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vMerge="1">
                  <a:txBody>
                    <a:bodyPr/>
                    <a:lstStyle/>
                    <a:p>
                      <a:endParaRPr lang="de-AT"/>
                    </a:p>
                  </a:txBody>
                  <a:tcPr/>
                </a:tc>
              </a:tr>
              <a:tr h="467360">
                <a:tc vMerge="1">
                  <a:txBody>
                    <a:bodyPr/>
                    <a:lstStyle/>
                    <a:p>
                      <a:endParaRPr lang="de-AT"/>
                    </a:p>
                  </a:txBody>
                  <a:tcPr/>
                </a:tc>
                <a:tc vMerge="1">
                  <a:txBody>
                    <a:bodyPr/>
                    <a:lstStyle/>
                    <a:p>
                      <a:endParaRPr lang="de-AT"/>
                    </a:p>
                  </a:txBody>
                  <a:tcPr/>
                </a:tc>
                <a:tc vMerge="1">
                  <a:txBody>
                    <a:bodyPr/>
                    <a:lstStyle/>
                    <a:p>
                      <a:endParaRPr lang="de-AT"/>
                    </a:p>
                  </a:txBody>
                  <a:tcPr/>
                </a:tc>
                <a:tc>
                  <a:txBody>
                    <a:bodyPr/>
                    <a:lstStyle/>
                    <a:p>
                      <a:pPr>
                        <a:spcAft>
                          <a:spcPts val="600"/>
                        </a:spcAft>
                      </a:pPr>
                      <a:r>
                        <a:rPr lang="de-DE" sz="1600" dirty="0">
                          <a:solidFill>
                            <a:srgbClr val="FF0000"/>
                          </a:solidFill>
                          <a:effectLst/>
                          <a:latin typeface="Verdana"/>
                          <a:ea typeface="SimSun"/>
                        </a:rPr>
                        <a:t>$a</a:t>
                      </a:r>
                      <a:r>
                        <a:rPr lang="de-DE" sz="1600" dirty="0">
                          <a:effectLst/>
                          <a:latin typeface="Verdana"/>
                          <a:ea typeface="SimSun"/>
                          <a:cs typeface="Arial"/>
                        </a:rPr>
                        <a:t> </a:t>
                      </a:r>
                      <a:r>
                        <a:rPr lang="de-DE" sz="1600" dirty="0">
                          <a:solidFill>
                            <a:srgbClr val="000000"/>
                          </a:solidFill>
                          <a:effectLst/>
                          <a:latin typeface="Verdana"/>
                          <a:ea typeface="SimSun"/>
                          <a:cs typeface="Arial"/>
                        </a:rPr>
                        <a:t>19864</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24.5</a:t>
                      </a: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Beziehungs-kennzeichnung</a:t>
                      </a: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Enthalten 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2253"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2254" name="Picture 39"/>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2255"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225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44</a:t>
            </a:fld>
            <a:endParaRPr lang="de-DE"/>
          </a:p>
        </p:txBody>
      </p:sp>
      <p:sp>
        <p:nvSpPr>
          <p:cNvPr id="10"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Tracks auf einer CD</a:t>
            </a:r>
          </a:p>
        </p:txBody>
      </p:sp>
      <p:sp>
        <p:nvSpPr>
          <p:cNvPr id="5325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die analytische Beschreibung eines Tracks / Beitrags auf einer CD</a:t>
            </a:r>
          </a:p>
          <a:p>
            <a:pPr marL="0" indent="0" eaLnBrk="1" hangingPunct="1">
              <a:buFont typeface="Arial" charset="0"/>
              <a:buNone/>
            </a:pPr>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42C1D37-960B-46A3-8B95-C1C83FE68BA6}" type="slidenum">
              <a:rPr lang="de-DE" sz="1200">
                <a:solidFill>
                  <a:schemeClr val="tx1">
                    <a:tint val="75000"/>
                  </a:schemeClr>
                </a:solidFill>
                <a:latin typeface="+mn-lt"/>
                <a:cs typeface="+mn-cs"/>
              </a:rPr>
              <a:pPr algn="r" fontAlgn="auto">
                <a:spcBef>
                  <a:spcPts val="0"/>
                </a:spcBef>
                <a:spcAft>
                  <a:spcPts val="0"/>
                </a:spcAft>
                <a:defRPr/>
              </a:pPr>
              <a:t>45</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45</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A74EE0BE-A412-486A-978D-E6738EF57486}" type="slidenum">
              <a:rPr lang="de-DE" sz="1200">
                <a:solidFill>
                  <a:schemeClr val="tx1">
                    <a:tint val="75000"/>
                  </a:schemeClr>
                </a:solidFill>
                <a:latin typeface="+mn-lt"/>
                <a:cs typeface="+mn-cs"/>
              </a:rPr>
              <a:pPr algn="r" fontAlgn="auto">
                <a:spcBef>
                  <a:spcPts val="0"/>
                </a:spcBef>
                <a:spcAft>
                  <a:spcPts val="0"/>
                </a:spcAft>
                <a:defRPr/>
              </a:pPr>
              <a:t>46</a:t>
            </a:fld>
            <a:endParaRPr lang="de-DE" sz="1200">
              <a:solidFill>
                <a:schemeClr val="tx1">
                  <a:tint val="75000"/>
                </a:schemeClr>
              </a:solidFill>
              <a:latin typeface="+mn-lt"/>
              <a:cs typeface="+mn-cs"/>
            </a:endParaRPr>
          </a:p>
        </p:txBody>
      </p:sp>
      <p:graphicFrame>
        <p:nvGraphicFramePr>
          <p:cNvPr id="55353" name="Group 57"/>
          <p:cNvGraphicFramePr>
            <a:graphicFrameLocks noGrp="1"/>
          </p:cNvGraphicFramePr>
          <p:nvPr>
            <p:extLst>
              <p:ext uri="{D42A27DB-BD31-4B8C-83A1-F6EECF244321}">
                <p14:modId xmlns:p14="http://schemas.microsoft.com/office/powerpoint/2010/main" val="1405795130"/>
              </p:ext>
            </p:extLst>
          </p:nvPr>
        </p:nvGraphicFramePr>
        <p:xfrm>
          <a:off x="3059113" y="760413"/>
          <a:ext cx="5903912" cy="5487353"/>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Arial"/>
                        </a:rPr>
                        <a:t> </a:t>
                      </a:r>
                      <a:r>
                        <a:rPr lang="de-DE" sz="1600" dirty="0" smtClean="0">
                          <a:solidFill>
                            <a:srgbClr val="FF0000"/>
                          </a:solidFill>
                          <a:effectLst/>
                          <a:latin typeface="Verdana"/>
                          <a:ea typeface="SimSun"/>
                          <a:cs typeface="Arial"/>
                        </a:rPr>
                        <a:t>&lt;&lt;</a:t>
                      </a:r>
                      <a:r>
                        <a:rPr lang="de-DE" sz="1600" dirty="0" smtClean="0">
                          <a:effectLst/>
                          <a:latin typeface="Verdana"/>
                          <a:ea typeface="SimSun"/>
                          <a:cs typeface="Times New Roman"/>
                        </a:rPr>
                        <a:t>Die</a:t>
                      </a:r>
                      <a:r>
                        <a:rPr lang="de-DE" sz="1600" dirty="0" smtClean="0">
                          <a:solidFill>
                            <a:srgbClr val="FF0000"/>
                          </a:solidFill>
                          <a:effectLst/>
                          <a:latin typeface="Verdana"/>
                          <a:ea typeface="SimSun"/>
                          <a:cs typeface="Times New Roman"/>
                        </a:rPr>
                        <a:t>&gt;&gt;</a:t>
                      </a:r>
                      <a:r>
                        <a:rPr lang="de-DE" sz="1600" dirty="0" smtClean="0">
                          <a:effectLst/>
                          <a:latin typeface="Verdana"/>
                          <a:ea typeface="SimSun"/>
                          <a:cs typeface="Times New Roman"/>
                        </a:rPr>
                        <a:t> Falle</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Robert Gernhardt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2012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effectLst/>
                          <a:latin typeface="Verdana"/>
                          <a:ea typeface="SimSun"/>
                          <a:cs typeface="Times New Roman"/>
                        </a:rPr>
                        <a:t>a </a:t>
                      </a:r>
                      <a:r>
                        <a:rPr lang="de-DE" sz="1600" i="1" dirty="0" smtClean="0">
                          <a:effectLst/>
                          <a:latin typeface="Cambria"/>
                          <a:ea typeface="SimSun"/>
                          <a:cs typeface="Times New Roman"/>
                        </a:rPr>
                        <a:t>(Einzelne Einheit </a:t>
                      </a:r>
                      <a:r>
                        <a:rPr lang="de-DE" sz="1600" i="1" dirty="0" smtClean="0">
                          <a:effectLst/>
                          <a:latin typeface="Cambria"/>
                          <a:ea typeface="SimSun"/>
                          <a:cs typeface="Times New Roman"/>
                          <a:sym typeface="Wingdings"/>
                        </a:rPr>
                        <a:t></a:t>
                      </a:r>
                      <a:r>
                        <a:rPr lang="de-DE" sz="1600" i="1" dirty="0" smtClean="0">
                          <a:effectLst/>
                          <a:latin typeface="Cambria"/>
                          <a:ea typeface="SimSun"/>
                          <a:cs typeface="Times New Roman"/>
                        </a:rPr>
                        <a:t> unselbstständig erschienenes Werk)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$b</a:t>
                      </a:r>
                      <a:r>
                        <a:rPr lang="de-DE" sz="1600">
                          <a:effectLst/>
                          <a:latin typeface="Verdana"/>
                          <a:ea typeface="SimSun"/>
                        </a:rPr>
                        <a:t> s </a:t>
                      </a:r>
                      <a:r>
                        <a:rPr lang="de-DE" sz="1600" i="1">
                          <a:effectLst/>
                          <a:latin typeface="Cambria"/>
                          <a:ea typeface="SimSun"/>
                        </a:rPr>
                        <a:t>(audio)</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FF0000"/>
                          </a:solidFill>
                          <a:effectLst/>
                          <a:latin typeface="Verdana"/>
                          <a:ea typeface="SimSun"/>
                        </a:rPr>
                        <a:t>$b</a:t>
                      </a:r>
                      <a:r>
                        <a:rPr lang="de-DE" sz="1600" dirty="0">
                          <a:effectLst/>
                          <a:latin typeface="Verdana"/>
                          <a:ea typeface="SimSun"/>
                        </a:rPr>
                        <a:t> </a:t>
                      </a:r>
                      <a:r>
                        <a:rPr lang="de-DE" sz="1600" dirty="0" err="1">
                          <a:effectLst/>
                          <a:latin typeface="Verdana"/>
                          <a:ea typeface="SimSun"/>
                        </a:rPr>
                        <a:t>sd</a:t>
                      </a:r>
                      <a:r>
                        <a:rPr lang="de-DE" sz="1600" dirty="0">
                          <a:effectLst/>
                          <a:latin typeface="Verdana"/>
                          <a:ea typeface="SimSun"/>
                        </a:rPr>
                        <a:t> </a:t>
                      </a:r>
                      <a:r>
                        <a:rPr lang="de-DE" sz="1600" i="1" dirty="0">
                          <a:effectLst/>
                          <a:latin typeface="Cambria"/>
                          <a:ea typeface="SimSun"/>
                        </a:rPr>
                        <a:t>(Audiodisk)</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Track 1-4 auf CD 29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Die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4317" name="Titel 1"/>
          <p:cNvSpPr>
            <a:spLocks noGrp="1"/>
          </p:cNvSpPr>
          <p:nvPr>
            <p:ph type="title" idx="4294967295"/>
          </p:nvPr>
        </p:nvSpPr>
        <p:spPr>
          <a:xfrm>
            <a:off x="250825" y="184150"/>
            <a:ext cx="8858250" cy="508000"/>
          </a:xfrm>
        </p:spPr>
        <p:txBody>
          <a:bodyPr/>
          <a:lstStyle/>
          <a:p>
            <a:pPr eaLnBrk="1" hangingPunct="1"/>
            <a:r>
              <a:rPr lang="de-DE" smtClean="0">
                <a:solidFill>
                  <a:srgbClr val="376092"/>
                </a:solidFill>
              </a:rPr>
              <a:t>Beschreibung eines Tracks auf einer CD</a:t>
            </a:r>
          </a:p>
        </p:txBody>
      </p:sp>
      <p:sp>
        <p:nvSpPr>
          <p:cNvPr id="54318"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4319" name="Picture 50"/>
          <p:cNvPicPr>
            <a:picLocks noChangeAspect="1" noChangeArrowheads="1"/>
          </p:cNvPicPr>
          <p:nvPr/>
        </p:nvPicPr>
        <p:blipFill>
          <a:blip r:embed="rId2"/>
          <a:srcRect/>
          <a:stretch>
            <a:fillRect/>
          </a:stretch>
        </p:blipFill>
        <p:spPr bwMode="auto">
          <a:xfrm>
            <a:off x="250825" y="2708275"/>
            <a:ext cx="2592388" cy="2952750"/>
          </a:xfrm>
          <a:prstGeom prst="rect">
            <a:avLst/>
          </a:prstGeom>
          <a:noFill/>
          <a:ln w="9525">
            <a:noFill/>
            <a:miter lim="800000"/>
            <a:headEnd/>
            <a:tailEnd/>
          </a:ln>
        </p:spPr>
      </p:pic>
      <p:pic>
        <p:nvPicPr>
          <p:cNvPr id="54320" name="Picture 51"/>
          <p:cNvPicPr>
            <a:picLocks noChangeAspect="1" noChangeArrowheads="1"/>
          </p:cNvPicPr>
          <p:nvPr/>
        </p:nvPicPr>
        <p:blipFill>
          <a:blip r:embed="rId3"/>
          <a:srcRect/>
          <a:stretch>
            <a:fillRect/>
          </a:stretch>
        </p:blipFill>
        <p:spPr bwMode="auto">
          <a:xfrm>
            <a:off x="107950" y="1844675"/>
            <a:ext cx="2663825" cy="2160588"/>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46</a:t>
            </a:fld>
            <a:endParaRPr lang="de-DE"/>
          </a:p>
        </p:txBody>
      </p:sp>
      <p:sp>
        <p:nvSpPr>
          <p:cNvPr id="10"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err="1" smtClean="0">
                <a:solidFill>
                  <a:srgbClr val="376092"/>
                </a:solidFill>
                <a:latin typeface="Verdana" pitchFamily="34" charset="0"/>
              </a:rPr>
              <a:t>Aleph</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DE04E03-F141-4BCD-9691-70FC7DE844D5}" type="slidenum">
              <a:rPr lang="de-DE" sz="1200">
                <a:solidFill>
                  <a:schemeClr val="tx1">
                    <a:tint val="75000"/>
                  </a:schemeClr>
                </a:solidFill>
                <a:latin typeface="+mn-lt"/>
                <a:cs typeface="+mn-cs"/>
              </a:rPr>
              <a:pPr algn="r" fontAlgn="auto">
                <a:spcBef>
                  <a:spcPts val="0"/>
                </a:spcBef>
                <a:spcAft>
                  <a:spcPts val="0"/>
                </a:spcAft>
                <a:defRPr/>
              </a:pPr>
              <a:t>47</a:t>
            </a:fld>
            <a:endParaRPr lang="de-DE" sz="1200">
              <a:solidFill>
                <a:schemeClr val="tx1">
                  <a:tint val="75000"/>
                </a:schemeClr>
              </a:solidFill>
              <a:latin typeface="+mn-lt"/>
              <a:cs typeface="+mn-cs"/>
            </a:endParaRPr>
          </a:p>
        </p:txBody>
      </p:sp>
      <p:graphicFrame>
        <p:nvGraphicFramePr>
          <p:cNvPr id="56364" name="Group 44"/>
          <p:cNvGraphicFramePr>
            <a:graphicFrameLocks noGrp="1"/>
          </p:cNvGraphicFramePr>
          <p:nvPr>
            <p:extLst>
              <p:ext uri="{D42A27DB-BD31-4B8C-83A1-F6EECF244321}">
                <p14:modId xmlns:p14="http://schemas.microsoft.com/office/powerpoint/2010/main" val="3281226125"/>
              </p:ext>
            </p:extLst>
          </p:nvPr>
        </p:nvGraphicFramePr>
        <p:xfrm>
          <a:off x="3059113" y="1133475"/>
          <a:ext cx="5903912" cy="4743768"/>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$b</a:t>
                      </a:r>
                      <a:r>
                        <a:rPr lang="de-DE" sz="1600">
                          <a:effectLst/>
                          <a:latin typeface="Verdana"/>
                          <a:ea typeface="SimSun"/>
                        </a:rPr>
                        <a:t> spw </a:t>
                      </a:r>
                      <a:r>
                        <a:rPr lang="de-DE" sz="1600" i="1">
                          <a:effectLst/>
                          <a:latin typeface="Cambria"/>
                          <a:ea typeface="SimSun"/>
                        </a:rPr>
                        <a:t>(gesprochenes Wort)</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a:solidFill>
                            <a:srgbClr val="FF0000"/>
                          </a:solidFill>
                          <a:effectLst/>
                          <a:latin typeface="Verdana"/>
                          <a:ea typeface="SimSun"/>
                        </a:rPr>
                        <a:t>$a</a:t>
                      </a:r>
                      <a:r>
                        <a:rPr lang="de-DE" sz="1600">
                          <a:effectLst/>
                          <a:latin typeface="Verdana"/>
                          <a:ea typeface="SimSun"/>
                          <a:cs typeface="Arial"/>
                        </a:rPr>
                        <a:t> </a:t>
                      </a:r>
                      <a:r>
                        <a:rPr lang="de-DE" sz="1600">
                          <a:effectLst/>
                          <a:latin typeface="Verdana"/>
                          <a:ea typeface="SimSun"/>
                        </a:rPr>
                        <a:t>ger</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518b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7.11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Aufzeichnungs-datum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cs typeface="Arial"/>
                        </a:rPr>
                        <a:t> </a:t>
                      </a:r>
                      <a:r>
                        <a:rPr lang="de-DE" sz="1600" dirty="0">
                          <a:effectLst/>
                          <a:latin typeface="Verdana"/>
                          <a:ea typeface="SimSun"/>
                        </a:rPr>
                        <a:t>1989 </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303=</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=100</a:t>
                      </a:r>
                      <a:b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17.8</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In der Manifestation verkörpertes Werk</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$p Gernhardt, Robert</a:t>
                      </a:r>
                      <a:b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$d 1937-2006</a:t>
                      </a:r>
                      <a:b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$t &lt;&lt;Die&gt;&gt;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675">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100b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19.2</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600" b="1" i="0" u="none" strike="noStrike" cap="none" normalizeH="0" baseline="0" smtClean="0">
                          <a:ln>
                            <a:noFill/>
                          </a:ln>
                          <a:solidFill>
                            <a:schemeClr val="tx1"/>
                          </a:solidFill>
                          <a:effectLst/>
                          <a:latin typeface="Verdana" pitchFamily="34" charset="0"/>
                          <a:ea typeface="宋体" pitchFamily="2" charset="-122"/>
                          <a:cs typeface="Arial" charset="0"/>
                        </a:rPr>
                        <a:t>Geistiger Schöpfer</a:t>
                      </a:r>
                      <a:r>
                        <a:rPr kumimoji="0" lang="de-DE" altLang="zh-CN" sz="1600" b="0" i="0" u="none" strike="noStrike" cap="none" normalizeH="0" baseline="0" smtClean="0">
                          <a:ln>
                            <a:noFill/>
                          </a:ln>
                          <a:solidFill>
                            <a:schemeClr val="tx1"/>
                          </a:solidFill>
                          <a:effectLst/>
                          <a:latin typeface="Verdana" pitchFamily="34" charset="0"/>
                          <a:ea typeface="宋体" pitchFamily="2" charset="-122"/>
                          <a:cs typeface="Arial" charset="0"/>
                        </a:rPr>
                        <a:t> </a:t>
                      </a:r>
                      <a:r>
                        <a:rPr kumimoji="0" lang="de-DE" altLang="zh-CN" sz="1600" b="0" i="0" u="none" strike="noStrike" cap="none" normalizeH="0" baseline="0" smtClean="0">
                          <a:ln>
                            <a:noFill/>
                          </a:ln>
                          <a:solidFill>
                            <a:srgbClr val="000000"/>
                          </a:solidFill>
                          <a:effectLst/>
                          <a:latin typeface="Verdana" pitchFamily="34" charset="0"/>
                          <a:ea typeface="宋体" pitchFamily="2" charset="-122"/>
                          <a:cs typeface="Arial" charset="0"/>
                        </a:rPr>
                        <a:t> </a:t>
                      </a:r>
                      <a:endPar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$p</a:t>
                      </a:r>
                      <a:r>
                        <a:rPr lang="de-DE" sz="1600">
                          <a:effectLst/>
                          <a:latin typeface="Verdana"/>
                          <a:ea typeface="SimSun"/>
                          <a:cs typeface="Arial"/>
                        </a:rPr>
                        <a:t> </a:t>
                      </a:r>
                      <a:r>
                        <a:rPr lang="de-DE" sz="1600">
                          <a:effectLst/>
                          <a:latin typeface="Verdana"/>
                          <a:ea typeface="SimSun"/>
                        </a:rPr>
                        <a:t>Gernhardt, Robert</a:t>
                      </a:r>
                      <a:endParaRPr lang="de-AT" sz="1600">
                        <a:effectLst/>
                        <a:latin typeface="Times New Roman"/>
                        <a:ea typeface="SimSun"/>
                      </a:endParaRPr>
                    </a:p>
                    <a:p>
                      <a:pPr>
                        <a:spcAft>
                          <a:spcPts val="0"/>
                        </a:spcAft>
                      </a:pPr>
                      <a:r>
                        <a:rPr lang="de-DE" sz="1600">
                          <a:solidFill>
                            <a:srgbClr val="FF0000"/>
                          </a:solidFill>
                          <a:effectLst/>
                          <a:latin typeface="Verdana"/>
                          <a:ea typeface="SimSun"/>
                        </a:rPr>
                        <a:t>$d</a:t>
                      </a:r>
                      <a:r>
                        <a:rPr lang="de-DE" sz="1600">
                          <a:effectLst/>
                          <a:latin typeface="Verdana"/>
                          <a:ea typeface="SimSun"/>
                          <a:cs typeface="Arial"/>
                        </a:rPr>
                        <a:t> </a:t>
                      </a:r>
                      <a:r>
                        <a:rPr lang="de-DE" sz="1600">
                          <a:effectLst/>
                          <a:latin typeface="Verdana"/>
                          <a:ea typeface="SimSun"/>
                        </a:rPr>
                        <a:t>1937-2006</a:t>
                      </a:r>
                      <a:endParaRPr lang="de-AT" sz="1600">
                        <a:effectLst/>
                        <a:latin typeface="Times New Roman"/>
                        <a:ea typeface="SimSun"/>
                      </a:endParaRPr>
                    </a:p>
                    <a:p>
                      <a:pPr>
                        <a:spcAft>
                          <a:spcPts val="0"/>
                        </a:spcAft>
                      </a:pPr>
                      <a:r>
                        <a:rPr lang="de-AT" sz="1600">
                          <a:solidFill>
                            <a:srgbClr val="FF0000"/>
                          </a:solidFill>
                          <a:effectLst/>
                          <a:latin typeface="Verdana"/>
                          <a:ea typeface="Times New Roman"/>
                        </a:rPr>
                        <a:t>$9 </a:t>
                      </a:r>
                      <a:r>
                        <a:rPr lang="de-AT" sz="1600" i="1">
                          <a:effectLst/>
                          <a:latin typeface="Verdana"/>
                          <a:ea typeface="Times New Roman"/>
                        </a:rPr>
                        <a:t>GND-IDN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FF0000"/>
                          </a:solidFill>
                          <a:effectLst/>
                          <a:latin typeface="Verdana"/>
                          <a:ea typeface="SimSun"/>
                        </a:rPr>
                        <a:t>$4</a:t>
                      </a:r>
                      <a:r>
                        <a:rPr lang="de-DE" sz="1600" dirty="0">
                          <a:effectLst/>
                          <a:latin typeface="Verdana"/>
                          <a:ea typeface="SimSun"/>
                        </a:rPr>
                        <a:t> </a:t>
                      </a:r>
                      <a:r>
                        <a:rPr lang="de-DE" sz="1600" dirty="0" err="1">
                          <a:effectLst/>
                          <a:latin typeface="Verdana"/>
                          <a:ea typeface="SimSun"/>
                        </a:rPr>
                        <a:t>aut</a:t>
                      </a:r>
                      <a:r>
                        <a:rPr lang="de-DE" sz="1600" dirty="0">
                          <a:effectLst/>
                          <a:latin typeface="Verdana"/>
                          <a:ea typeface="SimSun"/>
                        </a:rPr>
                        <a:t> </a:t>
                      </a:r>
                      <a:r>
                        <a:rPr lang="de-DE" sz="1600" i="1" dirty="0">
                          <a:effectLst/>
                          <a:latin typeface="Cambria"/>
                          <a:ea typeface="SimSun"/>
                        </a:rPr>
                        <a:t>(Verfasser)</a:t>
                      </a:r>
                      <a:endParaRPr lang="de-AT" sz="1600" dirty="0">
                        <a:effectLst/>
                        <a:latin typeface="Times New Roman"/>
                        <a:ea typeface="SimSun"/>
                      </a:endParaRPr>
                    </a:p>
                    <a:p>
                      <a:pPr>
                        <a:spcAft>
                          <a:spcPts val="0"/>
                        </a:spcAft>
                      </a:pPr>
                      <a:r>
                        <a:rPr lang="de-DE" sz="1600" dirty="0">
                          <a:solidFill>
                            <a:srgbClr val="FF0000"/>
                          </a:solidFill>
                          <a:effectLst/>
                          <a:latin typeface="Verdana"/>
                          <a:ea typeface="SimSun"/>
                        </a:rPr>
                        <a:t>$4</a:t>
                      </a:r>
                      <a:r>
                        <a:rPr lang="de-DE" sz="1600" dirty="0">
                          <a:effectLst/>
                          <a:latin typeface="Verdana"/>
                          <a:ea typeface="SimSun"/>
                        </a:rPr>
                        <a:t> </a:t>
                      </a:r>
                      <a:r>
                        <a:rPr lang="de-DE" sz="1600" dirty="0" err="1">
                          <a:effectLst/>
                          <a:latin typeface="Verdana"/>
                          <a:ea typeface="SimSun"/>
                        </a:rPr>
                        <a:t>nrt</a:t>
                      </a:r>
                      <a:r>
                        <a:rPr lang="de-DE" sz="1600" dirty="0">
                          <a:effectLst/>
                          <a:latin typeface="Verdana"/>
                          <a:ea typeface="SimSun"/>
                        </a:rPr>
                        <a:t> </a:t>
                      </a:r>
                      <a:r>
                        <a:rPr lang="de-DE" sz="1600" i="1" dirty="0">
                          <a:effectLst/>
                          <a:latin typeface="Cambria"/>
                          <a:ea typeface="SimSun"/>
                        </a:rPr>
                        <a:t>(Erzähler)</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5333" name="Titel 1"/>
          <p:cNvSpPr>
            <a:spLocks noGrp="1"/>
          </p:cNvSpPr>
          <p:nvPr>
            <p:ph type="title" idx="4294967295"/>
          </p:nvPr>
        </p:nvSpPr>
        <p:spPr>
          <a:xfrm>
            <a:off x="250825" y="188913"/>
            <a:ext cx="8748713" cy="508000"/>
          </a:xfrm>
        </p:spPr>
        <p:txBody>
          <a:bodyPr/>
          <a:lstStyle/>
          <a:p>
            <a:pPr eaLnBrk="1" hangingPunct="1"/>
            <a:r>
              <a:rPr lang="de-DE" smtClean="0">
                <a:solidFill>
                  <a:srgbClr val="376092"/>
                </a:solidFill>
              </a:rPr>
              <a:t>Beschreibung eines Tracks auf einer CD</a:t>
            </a:r>
          </a:p>
        </p:txBody>
      </p:sp>
      <p:sp>
        <p:nvSpPr>
          <p:cNvPr id="55334"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5335" name="Picture 46"/>
          <p:cNvPicPr>
            <a:picLocks noChangeAspect="1" noChangeArrowheads="1"/>
          </p:cNvPicPr>
          <p:nvPr/>
        </p:nvPicPr>
        <p:blipFill>
          <a:blip r:embed="rId2"/>
          <a:srcRect/>
          <a:stretch>
            <a:fillRect/>
          </a:stretch>
        </p:blipFill>
        <p:spPr bwMode="auto">
          <a:xfrm>
            <a:off x="34925" y="2636838"/>
            <a:ext cx="2879725" cy="2663825"/>
          </a:xfrm>
          <a:prstGeom prst="rect">
            <a:avLst/>
          </a:prstGeom>
          <a:noFill/>
          <a:ln w="9525">
            <a:noFill/>
            <a:miter lim="800000"/>
            <a:headEnd/>
            <a:tailEnd/>
          </a:ln>
        </p:spPr>
      </p:pic>
      <p:pic>
        <p:nvPicPr>
          <p:cNvPr id="55336" name="Picture 47"/>
          <p:cNvPicPr>
            <a:picLocks noChangeAspect="1" noChangeArrowheads="1"/>
          </p:cNvPicPr>
          <p:nvPr/>
        </p:nvPicPr>
        <p:blipFill>
          <a:blip r:embed="rId3"/>
          <a:srcRect/>
          <a:stretch>
            <a:fillRect/>
          </a:stretch>
        </p:blipFill>
        <p:spPr bwMode="auto">
          <a:xfrm>
            <a:off x="0" y="1557338"/>
            <a:ext cx="2916238" cy="23050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47</a:t>
            </a:fld>
            <a:endParaRPr lang="de-DE"/>
          </a:p>
        </p:txBody>
      </p:sp>
      <p:sp>
        <p:nvSpPr>
          <p:cNvPr id="10"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44" name="Picture 37"/>
          <p:cNvPicPr>
            <a:picLocks noChangeAspect="1" noChangeArrowheads="1"/>
          </p:cNvPicPr>
          <p:nvPr/>
        </p:nvPicPr>
        <p:blipFill>
          <a:blip r:embed="rId2"/>
          <a:srcRect/>
          <a:stretch>
            <a:fillRect/>
          </a:stretch>
        </p:blipFill>
        <p:spPr bwMode="auto">
          <a:xfrm>
            <a:off x="0" y="1557338"/>
            <a:ext cx="2916238" cy="2635250"/>
          </a:xfrm>
          <a:prstGeom prst="rect">
            <a:avLst/>
          </a:prstGeom>
          <a:noFill/>
          <a:ln w="9525">
            <a:noFill/>
            <a:miter lim="800000"/>
            <a:headEnd/>
            <a:tailEnd/>
          </a:ln>
        </p:spPr>
      </p:pic>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A01B1EB-73CA-4753-A4BB-ABACD2B58743}" type="slidenum">
              <a:rPr lang="de-DE" sz="1200">
                <a:solidFill>
                  <a:schemeClr val="tx1">
                    <a:tint val="75000"/>
                  </a:schemeClr>
                </a:solidFill>
                <a:latin typeface="+mn-lt"/>
                <a:cs typeface="+mn-cs"/>
              </a:rPr>
              <a:pPr algn="r" fontAlgn="auto">
                <a:spcBef>
                  <a:spcPts val="0"/>
                </a:spcBef>
                <a:spcAft>
                  <a:spcPts val="0"/>
                </a:spcAft>
                <a:defRPr/>
              </a:pPr>
              <a:t>48</a:t>
            </a:fld>
            <a:endParaRPr lang="de-DE" sz="1200">
              <a:solidFill>
                <a:schemeClr val="tx1">
                  <a:tint val="75000"/>
                </a:schemeClr>
              </a:solidFill>
              <a:latin typeface="+mn-lt"/>
              <a:cs typeface="+mn-cs"/>
            </a:endParaRPr>
          </a:p>
        </p:txBody>
      </p:sp>
      <p:graphicFrame>
        <p:nvGraphicFramePr>
          <p:cNvPr id="57370" name="Group 26"/>
          <p:cNvGraphicFramePr>
            <a:graphicFrameLocks noGrp="1"/>
          </p:cNvGraphicFramePr>
          <p:nvPr>
            <p:extLst>
              <p:ext uri="{D42A27DB-BD31-4B8C-83A1-F6EECF244321}">
                <p14:modId xmlns:p14="http://schemas.microsoft.com/office/powerpoint/2010/main" val="1502980830"/>
              </p:ext>
            </p:extLst>
          </p:nvPr>
        </p:nvGraphicFramePr>
        <p:xfrm>
          <a:off x="2808288" y="948531"/>
          <a:ext cx="6335711" cy="4777716"/>
        </p:xfrm>
        <a:graphic>
          <a:graphicData uri="http://schemas.openxmlformats.org/drawingml/2006/table">
            <a:tbl>
              <a:tblPr/>
              <a:tblGrid>
                <a:gridCol w="914774"/>
                <a:gridCol w="920946"/>
                <a:gridCol w="1944216"/>
                <a:gridCol w="2555775"/>
              </a:tblGrid>
              <a:tr h="337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19172">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4">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27.1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rPr>
                        <a:t> Erzählerstimmen : die Bibliothek der Autoren : 183 Autorinnen &amp; Autoren : 100 Jahre Erzählung im Originalton </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1408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a:solidFill>
                            <a:srgbClr val="FF0000"/>
                          </a:solidFill>
                          <a:effectLst/>
                          <a:latin typeface="Verdana"/>
                          <a:ea typeface="SimSun"/>
                        </a:rPr>
                        <a:t>$a </a:t>
                      </a:r>
                      <a:r>
                        <a:rPr lang="de-DE" sz="1600">
                          <a:effectLst/>
                          <a:latin typeface="Verdana"/>
                          <a:ea typeface="SimSun"/>
                        </a:rPr>
                        <a:t>München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1408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in 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FF0000"/>
                          </a:solidFill>
                          <a:effectLst/>
                          <a:latin typeface="Verdana"/>
                          <a:ea typeface="SimSun"/>
                          <a:cs typeface="Times New Roman"/>
                        </a:rPr>
                        <a:t>$a </a:t>
                      </a:r>
                      <a:r>
                        <a:rPr lang="de-DE" sz="1600" dirty="0" smtClean="0">
                          <a:effectLst/>
                          <a:latin typeface="Verdana"/>
                          <a:ea typeface="SimSun"/>
                        </a:rPr>
                        <a:t>Teil 5. 1934-1938</a:t>
                      </a:r>
                      <a:r>
                        <a:rPr lang="de-DE" sz="1600" dirty="0" smtClean="0">
                          <a:solidFill>
                            <a:srgbClr val="FF0000"/>
                          </a:solidFill>
                          <a:effectLst/>
                          <a:latin typeface="Verdana"/>
                          <a:ea typeface="SimSun"/>
                        </a:rPr>
                        <a:t>,_</a:t>
                      </a:r>
                      <a:r>
                        <a:rPr lang="de-DE" sz="1600" baseline="0" dirty="0" smtClean="0">
                          <a:effectLst/>
                          <a:latin typeface="Verdana"/>
                          <a:ea typeface="SimSun"/>
                        </a:rPr>
                        <a:t> </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Track 1-4 auf CD 29</a:t>
                      </a:r>
                      <a:endParaRPr lang="de-DE" sz="1600" dirty="0" smtClean="0">
                        <a:solidFill>
                          <a:schemeClr val="bg1">
                            <a:lumMod val="50000"/>
                          </a:schemeClr>
                        </a:solidFill>
                        <a:effectLst/>
                        <a:latin typeface="Verdana"/>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1408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599c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dirty="0">
                          <a:solidFill>
                            <a:srgbClr val="FF0000"/>
                          </a:solidFill>
                          <a:effectLst/>
                          <a:latin typeface="Verdana"/>
                          <a:ea typeface="SimSun"/>
                        </a:rPr>
                        <a:t>$a </a:t>
                      </a:r>
                      <a:r>
                        <a:rPr lang="de-DE" sz="1600" dirty="0">
                          <a:effectLst/>
                          <a:latin typeface="Verdana"/>
                          <a:ea typeface="SimSun"/>
                        </a:rPr>
                        <a:t>978-3-86717-742-9</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5403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24.5</a:t>
                      </a: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Beziehungs-kennzeichnung</a:t>
                      </a:r>
                      <a:endPar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6341" name="Titel 1"/>
          <p:cNvSpPr>
            <a:spLocks noGrp="1"/>
          </p:cNvSpPr>
          <p:nvPr>
            <p:ph type="title" idx="4294967295"/>
          </p:nvPr>
        </p:nvSpPr>
        <p:spPr>
          <a:xfrm>
            <a:off x="250825" y="188913"/>
            <a:ext cx="8748713" cy="508000"/>
          </a:xfrm>
        </p:spPr>
        <p:txBody>
          <a:bodyPr/>
          <a:lstStyle/>
          <a:p>
            <a:pPr eaLnBrk="1" hangingPunct="1"/>
            <a:r>
              <a:rPr lang="de-DE" smtClean="0">
                <a:solidFill>
                  <a:srgbClr val="376092"/>
                </a:solidFill>
              </a:rPr>
              <a:t>Beschreibung eines Tracks auf einer CD</a:t>
            </a:r>
          </a:p>
        </p:txBody>
      </p:sp>
      <p:sp>
        <p:nvSpPr>
          <p:cNvPr id="56342"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6343" name="Picture 36"/>
          <p:cNvPicPr>
            <a:picLocks noChangeAspect="1" noChangeArrowheads="1"/>
          </p:cNvPicPr>
          <p:nvPr/>
        </p:nvPicPr>
        <p:blipFill>
          <a:blip r:embed="rId3"/>
          <a:srcRect/>
          <a:stretch>
            <a:fillRect/>
          </a:stretch>
        </p:blipFill>
        <p:spPr bwMode="auto">
          <a:xfrm>
            <a:off x="0" y="2924175"/>
            <a:ext cx="2808288" cy="254000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48</a:t>
            </a:fld>
            <a:endParaRPr lang="de-DE"/>
          </a:p>
        </p:txBody>
      </p:sp>
      <p:sp>
        <p:nvSpPr>
          <p:cNvPr id="10"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pic>
        <p:nvPicPr>
          <p:cNvPr id="13" name="Picture 37"/>
          <p:cNvPicPr>
            <a:picLocks noChangeAspect="1" noChangeArrowheads="1"/>
          </p:cNvPicPr>
          <p:nvPr/>
        </p:nvPicPr>
        <p:blipFill>
          <a:blip r:embed="rId2"/>
          <a:srcRect/>
          <a:stretch>
            <a:fillRect/>
          </a:stretch>
        </p:blipFill>
        <p:spPr bwMode="auto">
          <a:xfrm>
            <a:off x="0" y="1484784"/>
            <a:ext cx="2808288" cy="27078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-1-</a:t>
            </a:r>
            <a:endParaRPr lang="de-DE" dirty="0"/>
          </a:p>
        </p:txBody>
      </p:sp>
      <p:sp>
        <p:nvSpPr>
          <p:cNvPr id="11266" name="Textplatzhalter 2"/>
          <p:cNvSpPr>
            <a:spLocks noGrp="1"/>
          </p:cNvSpPr>
          <p:nvPr>
            <p:ph type="body" sz="quarter" idx="13"/>
          </p:nvPr>
        </p:nvSpPr>
        <p:spPr>
          <a:xfrm>
            <a:off x="250825" y="836613"/>
            <a:ext cx="8642350" cy="5472112"/>
          </a:xfrm>
        </p:spPr>
        <p:txBody>
          <a:bodyPr/>
          <a:lstStyle/>
          <a:p>
            <a:pPr eaLnBrk="1" hangingPunct="1"/>
            <a:r>
              <a:rPr lang="de-DE" smtClean="0"/>
              <a:t>Umfassende Beschreibung (RDA 1.5.2)</a:t>
            </a:r>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r>
              <a:rPr lang="de-DE" smtClean="0"/>
              <a:t>Analytische Beschreibung (RDA 1.5.3)</a:t>
            </a:r>
          </a:p>
          <a:p>
            <a:pPr eaLnBrk="1" hangingPunct="1"/>
            <a:endParaRPr lang="de-DE" smtClean="0"/>
          </a:p>
          <a:p>
            <a:pPr eaLnBrk="1" hangingPunct="1"/>
            <a:endParaRPr lang="de-DE" smtClean="0"/>
          </a:p>
        </p:txBody>
      </p:sp>
      <p:sp>
        <p:nvSpPr>
          <p:cNvPr id="5" name="Foliennummernplatzhalter 4"/>
          <p:cNvSpPr>
            <a:spLocks noGrp="1"/>
          </p:cNvSpPr>
          <p:nvPr>
            <p:ph type="sldNum" sz="quarter" idx="15"/>
          </p:nvPr>
        </p:nvSpPr>
        <p:spPr/>
        <p:txBody>
          <a:bodyPr/>
          <a:lstStyle/>
          <a:p>
            <a:pPr>
              <a:defRPr/>
            </a:pPr>
            <a:fld id="{D955A0A7-AFFE-4D38-84F1-A844BD56B702}" type="slidenum">
              <a:rPr lang="de-DE"/>
              <a:pPr>
                <a:defRPr/>
              </a:pPr>
              <a:t>5</a:t>
            </a:fld>
            <a:endParaRPr lang="de-DE"/>
          </a:p>
        </p:txBody>
      </p:sp>
      <p:pic>
        <p:nvPicPr>
          <p:cNvPr id="11269" name="Grafik 5"/>
          <p:cNvPicPr>
            <a:picLocks noChangeAspect="1" noChangeArrowheads="1"/>
          </p:cNvPicPr>
          <p:nvPr/>
        </p:nvPicPr>
        <p:blipFill>
          <a:blip r:embed="rId2"/>
          <a:srcRect/>
          <a:stretch>
            <a:fillRect/>
          </a:stretch>
        </p:blipFill>
        <p:spPr bwMode="auto">
          <a:xfrm>
            <a:off x="1116013" y="1412875"/>
            <a:ext cx="2592387" cy="1800225"/>
          </a:xfrm>
          <a:prstGeom prst="rect">
            <a:avLst/>
          </a:prstGeom>
          <a:noFill/>
          <a:ln w="9525">
            <a:noFill/>
            <a:miter lim="800000"/>
            <a:headEnd/>
            <a:tailEnd/>
          </a:ln>
        </p:spPr>
      </p:pic>
      <p:pic>
        <p:nvPicPr>
          <p:cNvPr id="11270" name="Grafik 6"/>
          <p:cNvPicPr>
            <a:picLocks noChangeAspect="1" noChangeArrowheads="1"/>
          </p:cNvPicPr>
          <p:nvPr/>
        </p:nvPicPr>
        <p:blipFill>
          <a:blip r:embed="rId3"/>
          <a:srcRect/>
          <a:stretch>
            <a:fillRect/>
          </a:stretch>
        </p:blipFill>
        <p:spPr bwMode="auto">
          <a:xfrm>
            <a:off x="1116013" y="3933825"/>
            <a:ext cx="4824412" cy="2017713"/>
          </a:xfrm>
          <a:prstGeom prst="rect">
            <a:avLst/>
          </a:prstGeom>
          <a:noFill/>
          <a:ln w="9525">
            <a:noFill/>
            <a:miter lim="800000"/>
            <a:headEnd/>
            <a:tailEnd/>
          </a:ln>
        </p:spPr>
      </p:pic>
      <p:sp>
        <p:nvSpPr>
          <p:cNvPr id="9"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-2-</a:t>
            </a:r>
            <a:endParaRPr lang="de-DE" dirty="0"/>
          </a:p>
        </p:txBody>
      </p:sp>
      <p:sp>
        <p:nvSpPr>
          <p:cNvPr id="12290" name="Textplatzhalter 2"/>
          <p:cNvSpPr>
            <a:spLocks noGrp="1"/>
          </p:cNvSpPr>
          <p:nvPr>
            <p:ph type="body" sz="quarter" idx="13"/>
          </p:nvPr>
        </p:nvSpPr>
        <p:spPr>
          <a:xfrm>
            <a:off x="250825" y="836613"/>
            <a:ext cx="8642350" cy="5472112"/>
          </a:xfrm>
        </p:spPr>
        <p:txBody>
          <a:bodyPr/>
          <a:lstStyle/>
          <a:p>
            <a:pPr eaLnBrk="1" hangingPunct="1"/>
            <a:r>
              <a:rPr lang="de-DE" smtClean="0"/>
              <a:t>Hierarchische Beschreibung (RDA 1.5.4)</a:t>
            </a:r>
          </a:p>
          <a:p>
            <a:pPr eaLnBrk="1" hangingPunct="1"/>
            <a:endParaRPr lang="de-DE" smtClean="0"/>
          </a:p>
        </p:txBody>
      </p:sp>
      <p:sp>
        <p:nvSpPr>
          <p:cNvPr id="5" name="Foliennummernplatzhalter 4"/>
          <p:cNvSpPr>
            <a:spLocks noGrp="1"/>
          </p:cNvSpPr>
          <p:nvPr>
            <p:ph type="sldNum" sz="quarter" idx="15"/>
          </p:nvPr>
        </p:nvSpPr>
        <p:spPr/>
        <p:txBody>
          <a:bodyPr/>
          <a:lstStyle/>
          <a:p>
            <a:pPr>
              <a:defRPr/>
            </a:pPr>
            <a:fld id="{CAE75288-1DE0-4C1A-9EB7-2967E2378B0C}" type="slidenum">
              <a:rPr lang="de-DE"/>
              <a:pPr>
                <a:defRPr/>
              </a:pPr>
              <a:t>6</a:t>
            </a:fld>
            <a:endParaRPr lang="de-DE"/>
          </a:p>
        </p:txBody>
      </p:sp>
      <p:pic>
        <p:nvPicPr>
          <p:cNvPr id="12293" name="Grafik 7"/>
          <p:cNvPicPr>
            <a:picLocks noChangeAspect="1" noChangeArrowheads="1"/>
          </p:cNvPicPr>
          <p:nvPr/>
        </p:nvPicPr>
        <p:blipFill>
          <a:blip r:embed="rId2"/>
          <a:srcRect/>
          <a:stretch>
            <a:fillRect/>
          </a:stretch>
        </p:blipFill>
        <p:spPr bwMode="auto">
          <a:xfrm>
            <a:off x="755650" y="1341438"/>
            <a:ext cx="3013075" cy="4802187"/>
          </a:xfrm>
          <a:prstGeom prst="rect">
            <a:avLst/>
          </a:prstGeom>
          <a:noFill/>
          <a:ln w="9525">
            <a:noFill/>
            <a:miter lim="800000"/>
            <a:headEnd/>
            <a:tailEnd/>
          </a:ln>
        </p:spPr>
      </p:pic>
      <p:sp>
        <p:nvSpPr>
          <p:cNvPr id="8"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a:solidFill>
                  <a:srgbClr val="376092"/>
                </a:solidFill>
                <a:latin typeface="Verdana" pitchFamily="34" charset="0"/>
              </a:rPr>
              <a:t>|</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 der Manifestation verkörpertes Werk (RDA 17.8)</a:t>
            </a:r>
            <a:endParaRPr lang="de-DE" dirty="0"/>
          </a:p>
        </p:txBody>
      </p:sp>
      <p:sp>
        <p:nvSpPr>
          <p:cNvPr id="13314" name="Textplatzhalter 2"/>
          <p:cNvSpPr>
            <a:spLocks noGrp="1"/>
          </p:cNvSpPr>
          <p:nvPr>
            <p:ph type="body" sz="quarter" idx="13"/>
          </p:nvPr>
        </p:nvSpPr>
        <p:spPr>
          <a:xfrm>
            <a:off x="250825" y="836613"/>
            <a:ext cx="8642350" cy="5472112"/>
          </a:xfrm>
        </p:spPr>
        <p:txBody>
          <a:bodyPr/>
          <a:lstStyle/>
          <a:p>
            <a:pPr eaLnBrk="1" hangingPunct="1"/>
            <a:r>
              <a:rPr lang="de-DE" smtClean="0"/>
              <a:t>Besonderheit bei Zusammenstellungen: In </a:t>
            </a:r>
            <a:r>
              <a:rPr lang="de-DE" b="1" smtClean="0"/>
              <a:t>einer</a:t>
            </a:r>
            <a:r>
              <a:rPr lang="de-DE" smtClean="0"/>
              <a:t> Manifestation sind mehrere Werke verkörpert</a:t>
            </a:r>
          </a:p>
          <a:p>
            <a:pPr lvl="1" eaLnBrk="1" hangingPunct="1"/>
            <a:r>
              <a:rPr lang="de-DE" smtClean="0"/>
              <a:t>Werk der Zusammenstellung selbst</a:t>
            </a:r>
          </a:p>
          <a:p>
            <a:pPr lvl="1" eaLnBrk="1" hangingPunct="1"/>
            <a:r>
              <a:rPr lang="de-DE" smtClean="0"/>
              <a:t>Teilwerke, die in der Zusammenstellung enthalten sind</a:t>
            </a:r>
          </a:p>
        </p:txBody>
      </p:sp>
      <p:sp>
        <p:nvSpPr>
          <p:cNvPr id="5" name="Foliennummernplatzhalter 4"/>
          <p:cNvSpPr>
            <a:spLocks noGrp="1"/>
          </p:cNvSpPr>
          <p:nvPr>
            <p:ph type="sldNum" sz="quarter" idx="15"/>
          </p:nvPr>
        </p:nvSpPr>
        <p:spPr/>
        <p:txBody>
          <a:bodyPr/>
          <a:lstStyle/>
          <a:p>
            <a:pPr>
              <a:defRPr/>
            </a:pPr>
            <a:fld id="{605BB5CE-60C2-4D51-B637-CC6C6A1A5EC8}" type="slidenum">
              <a:rPr lang="de-DE"/>
              <a:pPr>
                <a:defRPr/>
              </a:pPr>
              <a:t>7</a:t>
            </a:fld>
            <a:endParaRPr lang="de-DE"/>
          </a:p>
        </p:txBody>
      </p:sp>
      <p:pic>
        <p:nvPicPr>
          <p:cNvPr id="13317" name="Grafik 5"/>
          <p:cNvPicPr>
            <a:picLocks noChangeAspect="1" noChangeArrowheads="1"/>
          </p:cNvPicPr>
          <p:nvPr/>
        </p:nvPicPr>
        <p:blipFill>
          <a:blip r:embed="rId2"/>
          <a:srcRect/>
          <a:stretch>
            <a:fillRect/>
          </a:stretch>
        </p:blipFill>
        <p:spPr bwMode="auto">
          <a:xfrm>
            <a:off x="1476375" y="2492375"/>
            <a:ext cx="4379913" cy="3816350"/>
          </a:xfrm>
          <a:prstGeom prst="rect">
            <a:avLst/>
          </a:prstGeom>
          <a:noFill/>
          <a:ln w="9525">
            <a:noFill/>
            <a:miter lim="800000"/>
            <a:headEnd/>
            <a:tailEnd/>
          </a:ln>
        </p:spPr>
      </p:pic>
      <p:sp>
        <p:nvSpPr>
          <p:cNvPr id="8"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a:solidFill>
                  <a:srgbClr val="376092"/>
                </a:solidFill>
                <a:latin typeface="Verdana" pitchFamily="34" charset="0"/>
              </a:rPr>
              <a:t>| </a:t>
            </a:r>
            <a:r>
              <a:rPr lang="de-AT" sz="700" dirty="0" smtClean="0">
                <a:solidFill>
                  <a:srgbClr val="376092"/>
                </a:solidFill>
                <a:latin typeface="Verdana" pitchFamily="34" charset="0"/>
              </a:rPr>
              <a:t>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und Hierarchische Beschreibung – Grundsätzliches I</a:t>
            </a:r>
          </a:p>
        </p:txBody>
      </p:sp>
      <p:sp>
        <p:nvSpPr>
          <p:cNvPr id="14338"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Beschreibung erfolgt ausgehend vom Teil</a:t>
            </a:r>
          </a:p>
          <a:p>
            <a:pPr marL="0" indent="0" eaLnBrk="1" hangingPunct="1">
              <a:buFont typeface="Arial" charset="0"/>
              <a:buNone/>
            </a:pPr>
            <a:endParaRPr lang="de-DE" smtClean="0"/>
          </a:p>
          <a:p>
            <a:pPr marL="0" indent="0" eaLnBrk="1" hangingPunct="1"/>
            <a:r>
              <a:rPr lang="de-DE" smtClean="0"/>
              <a:t>Verwendet bei</a:t>
            </a:r>
          </a:p>
          <a:p>
            <a:pPr lvl="1" eaLnBrk="1" hangingPunct="1"/>
            <a:r>
              <a:rPr lang="de-DE" smtClean="0"/>
              <a:t>Aufsatzkatalogisierung</a:t>
            </a:r>
          </a:p>
          <a:p>
            <a:pPr lvl="1" eaLnBrk="1" hangingPunct="1"/>
            <a:r>
              <a:rPr lang="de-DE" smtClean="0"/>
              <a:t>Katalogisierung von Einzelbeiträgen aus Sammelwerken oder Sammlungen von Schriften eines Autors</a:t>
            </a:r>
          </a:p>
          <a:p>
            <a:pPr lvl="1" eaLnBrk="1" hangingPunct="1"/>
            <a:r>
              <a:rPr lang="de-DE" smtClean="0"/>
              <a:t>Einzelbeiträgen im Bereich Audivisuelle Materialien</a:t>
            </a:r>
          </a:p>
          <a:p>
            <a:pPr lvl="1" eaLnBrk="1" hangingPunct="1">
              <a:buFont typeface="Arial" charset="0"/>
              <a:buNone/>
            </a:pPr>
            <a:endParaRPr lang="de-DE" smtClean="0"/>
          </a:p>
          <a:p>
            <a:pPr marL="0" indent="0" eaLnBrk="1" hangingPunct="1"/>
            <a:r>
              <a:rPr lang="de-DE" smtClean="0"/>
              <a:t>Entscheidung, welche Teile analytisch beschrieben werden fällt in das Ermessen der erschließenden Institution</a:t>
            </a:r>
          </a:p>
          <a:p>
            <a:pPr lvl="1"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98AD0DC-7820-4D50-A809-652A7A72EED9}" type="slidenum">
              <a:rPr lang="de-DE" sz="1200">
                <a:solidFill>
                  <a:schemeClr val="tx1">
                    <a:tint val="75000"/>
                  </a:schemeClr>
                </a:solidFill>
                <a:latin typeface="+mn-lt"/>
                <a:cs typeface="+mn-cs"/>
              </a:rPr>
              <a:pPr algn="r" fontAlgn="auto">
                <a:spcBef>
                  <a:spcPts val="0"/>
                </a:spcBef>
                <a:spcAft>
                  <a:spcPts val="0"/>
                </a:spcAft>
                <a:defRPr/>
              </a:pPr>
              <a:t>8</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0CB72158-92CB-4F65-977E-E89DA1DBA99B}" type="slidenum">
              <a:rPr lang="de-DE" smtClean="0"/>
              <a:pPr>
                <a:defRPr/>
              </a:pPr>
              <a:t>8</a:t>
            </a:fld>
            <a:endParaRPr lang="de-DE"/>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Beschreibung – Grundsätzliches</a:t>
            </a:r>
          </a:p>
        </p:txBody>
      </p:sp>
      <p:sp>
        <p:nvSpPr>
          <p:cNvPr id="16386"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rein analytische Beschreibung (1.5.3):</a:t>
            </a:r>
          </a:p>
          <a:p>
            <a:pPr lvl="1" eaLnBrk="1" hangingPunct="1"/>
            <a:r>
              <a:rPr lang="de-DE" smtClean="0"/>
              <a:t>es wird nur der Teil beschrieben, z.B. ein Beitrag aus einer Zeitschrift</a:t>
            </a:r>
          </a:p>
          <a:p>
            <a:pPr lvl="1" eaLnBrk="1" hangingPunct="1"/>
            <a:r>
              <a:rPr lang="de-DE" smtClean="0"/>
              <a:t>Elemente der größeren Ressource werden nur angegeben, wenn sie für die Beschreibung des Teils notwendig sind, z.B. Erscheinungsjahr; Medientyp, Datenträgertyp; sie gelten für alle Teile gleichermaßen</a:t>
            </a:r>
          </a:p>
          <a:p>
            <a:pPr lvl="1" eaLnBrk="1" hangingPunct="1"/>
            <a:r>
              <a:rPr lang="de-DE" smtClean="0"/>
              <a:t>der Bezug zur größeren Ressource kann als Beziehung zu einem Werk (RDA 25.1) oder einer Manifestation (RDA 27.1) ausgedrückt werden</a:t>
            </a:r>
          </a:p>
          <a:p>
            <a:pPr marL="0" indent="0" eaLnBrk="1" hangingPunct="1"/>
            <a:endParaRPr lang="de-DE" smtClean="0"/>
          </a:p>
          <a:p>
            <a:pPr lvl="1" eaLnBrk="1" hangingPunct="1"/>
            <a:endParaRPr lang="de-DE" smtClean="0"/>
          </a:p>
        </p:txBody>
      </p:sp>
      <p:sp>
        <p:nvSpPr>
          <p:cNvPr id="5" name="Foliennummernplatzhalter 4"/>
          <p:cNvSpPr txBox="1">
            <a:spLocks noGrp="1"/>
          </p:cNvSpPr>
          <p:nvPr/>
        </p:nvSpPr>
        <p:spPr>
          <a:xfrm>
            <a:off x="8316416" y="6376988"/>
            <a:ext cx="370384" cy="365125"/>
          </a:xfrm>
          <a:prstGeom prst="rect">
            <a:avLst/>
          </a:prstGeom>
          <a:noFill/>
        </p:spPr>
        <p:txBody>
          <a:bodyPr anchor="ctr"/>
          <a:lstStyle/>
          <a:p>
            <a:pPr algn="r" fontAlgn="auto">
              <a:spcBef>
                <a:spcPts val="0"/>
              </a:spcBef>
              <a:spcAft>
                <a:spcPts val="0"/>
              </a:spcAft>
              <a:defRPr/>
            </a:pPr>
            <a:fld id="{14BE99C5-A7DA-4BFF-A35F-661E87492EFE}" type="slidenum">
              <a:rPr lang="de-DE" sz="1200">
                <a:solidFill>
                  <a:schemeClr val="tx1">
                    <a:tint val="75000"/>
                  </a:schemeClr>
                </a:solidFill>
                <a:latin typeface="+mn-lt"/>
                <a:cs typeface="+mn-cs"/>
              </a:rPr>
              <a:pPr algn="r" fontAlgn="auto">
                <a:spcBef>
                  <a:spcPts val="0"/>
                </a:spcBef>
                <a:spcAft>
                  <a:spcPts val="0"/>
                </a:spcAft>
                <a:defRPr/>
              </a:pPr>
              <a:t>9</a:t>
            </a:fld>
            <a:endParaRPr lang="de-DE" sz="1200">
              <a:solidFill>
                <a:schemeClr val="tx1">
                  <a:tint val="75000"/>
                </a:schemeClr>
              </a:solidFill>
              <a:latin typeface="+mn-lt"/>
              <a:cs typeface="+mn-cs"/>
            </a:endParaRPr>
          </a:p>
        </p:txBody>
      </p:sp>
      <p:sp>
        <p:nvSpPr>
          <p:cNvPr id="7"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700" dirty="0">
                <a:solidFill>
                  <a:srgbClr val="376092"/>
                </a:solidFill>
                <a:latin typeface="Verdana" pitchFamily="34" charset="0"/>
              </a:rPr>
              <a:t>AG RDA Schulungsunterlagen – Modul 5A.02.02: Zusammenstellungen - analytische und hierarchische  Beschreibung </a:t>
            </a:r>
            <a:r>
              <a:rPr lang="de-AT" sz="700" dirty="0" smtClean="0">
                <a:solidFill>
                  <a:srgbClr val="376092"/>
                </a:solidFill>
                <a:latin typeface="Verdana" pitchFamily="34" charset="0"/>
              </a:rPr>
              <a:t>| </a:t>
            </a:r>
            <a:r>
              <a:rPr lang="de-AT" sz="700" dirty="0" smtClean="0">
                <a:solidFill>
                  <a:srgbClr val="376092"/>
                </a:solidFill>
                <a:latin typeface="Verdana" pitchFamily="34" charset="0"/>
              </a:rPr>
              <a:t>Aleph | </a:t>
            </a:r>
            <a:r>
              <a:rPr lang="de-AT" sz="700" dirty="0">
                <a:solidFill>
                  <a:srgbClr val="376092"/>
                </a:solidFill>
                <a:latin typeface="Verdana" pitchFamily="34" charset="0"/>
              </a:rPr>
              <a:t>Stand: </a:t>
            </a:r>
            <a:r>
              <a:rPr lang="de-AT" sz="700" dirty="0" smtClean="0">
                <a:solidFill>
                  <a:srgbClr val="376092"/>
                </a:solidFill>
                <a:latin typeface="Verdana" pitchFamily="34" charset="0"/>
              </a:rPr>
              <a:t>28.10.2015 </a:t>
            </a:r>
            <a:r>
              <a:rPr lang="de-AT" sz="700" dirty="0" smtClean="0">
                <a:solidFill>
                  <a:srgbClr val="376092"/>
                </a:solidFill>
                <a:latin typeface="Verdana" pitchFamily="34" charset="0"/>
              </a:rPr>
              <a:t>| CC </a:t>
            </a:r>
            <a:r>
              <a:rPr lang="de-AT" sz="700" dirty="0">
                <a:solidFill>
                  <a:srgbClr val="376092"/>
                </a:solidFill>
                <a:latin typeface="Verdana" pitchFamily="34" charset="0"/>
              </a:rPr>
              <a:t>BY-NC-SA</a:t>
            </a:r>
            <a:endParaRPr lang="de-DE" sz="700" dirty="0">
              <a:solidFill>
                <a:srgbClr val="376092"/>
              </a:solidFill>
              <a:latin typeface="Verdan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4476</Words>
  <Application>Microsoft Office PowerPoint</Application>
  <PresentationFormat>Bildschirmpräsentation (4:3)</PresentationFormat>
  <Paragraphs>1045</Paragraphs>
  <Slides>48</Slides>
  <Notes>3</Notes>
  <HiddenSlides>0</HiddenSlides>
  <MMClips>0</MMClips>
  <ScaleCrop>false</ScaleCrop>
  <HeadingPairs>
    <vt:vector size="4" baseType="variant">
      <vt:variant>
        <vt:lpstr>Design</vt:lpstr>
      </vt:variant>
      <vt:variant>
        <vt:i4>1</vt:i4>
      </vt:variant>
      <vt:variant>
        <vt:lpstr>Folientitel</vt:lpstr>
      </vt:variant>
      <vt:variant>
        <vt:i4>48</vt:i4>
      </vt:variant>
    </vt:vector>
  </HeadingPairs>
  <TitlesOfParts>
    <vt:vector size="49" baseType="lpstr">
      <vt:lpstr>Larissa</vt:lpstr>
      <vt:lpstr>Schulungsunterlagen der AG RDA</vt:lpstr>
      <vt:lpstr>Zusammenstellungen:  analytische und hierarchische Beschreibung</vt:lpstr>
      <vt:lpstr>Inhalt</vt:lpstr>
      <vt:lpstr>Arten von Zusammenstellungen</vt:lpstr>
      <vt:lpstr>Arten der Beschreibung -1-</vt:lpstr>
      <vt:lpstr>Arten der Beschreibung -2-</vt:lpstr>
      <vt:lpstr>In der Manifestation verkörpertes Werk (RDA 17.8)</vt:lpstr>
      <vt:lpstr>Analytische und Hierarchische Beschreibung – Grundsätzliches I</vt:lpstr>
      <vt:lpstr>Analytische Beschreibung – Grundsätzliches</vt:lpstr>
      <vt:lpstr>Hierarchische Beschreibung – Grundsätzliches</vt:lpstr>
      <vt:lpstr>Hierarchische Beschreibung –  Emfehlung Nachnutzung</vt:lpstr>
      <vt:lpstr>Allgemeine Hinweise zu den Beispielen</vt:lpstr>
      <vt:lpstr>Beschreibung Teile von monografischen Zusammenstellungen</vt:lpstr>
      <vt:lpstr>Zusammenstellung von Werken von einem geistigen Schöpfer mit übergeordnetem Titel</vt:lpstr>
      <vt:lpstr>Ein geistiger Schöpfer, übergeordneter Titel – Teil analytisch</vt:lpstr>
      <vt:lpstr>Ein geistiger Schöpfer, übergeordneter Titel – Teil Forts.</vt:lpstr>
      <vt:lpstr>Zusammenstellung von Werken von einem geistigen Schöpfer mit übergeordnetem Titel</vt:lpstr>
      <vt:lpstr>Ein geistiger Schöpfer, übergeordneter Titel –  umfassend</vt:lpstr>
      <vt:lpstr>Ein geistiger Schöpfer, übergeordneter Titel – umfassend, Forts.</vt:lpstr>
      <vt:lpstr>Ein geistiger Schöpfer, übergeordneter Titel –  umfassend, Forts.</vt:lpstr>
      <vt:lpstr>Hinweis zu den weiteren Beispielen</vt:lpstr>
      <vt:lpstr>Zusammenstellung von Werken von einem geistigen Schöpfer ohne übergeordnetem Titel</vt:lpstr>
      <vt:lpstr>Ein geistiger Schöpfer, ohne übergeordn. Titel – Teil analytisch</vt:lpstr>
      <vt:lpstr>Ein geistiger Schöpfer, ohne übergeordn. Titel – Teil Forts.</vt:lpstr>
      <vt:lpstr>Zusammenstellung von Werken von einem geistigen Schöpfer ohne übergeordnetem Titel</vt:lpstr>
      <vt:lpstr>Ein geistiger Schöpfer, ohne übergeordn. Titel –  umfassend</vt:lpstr>
      <vt:lpstr>Ein geistiger Schöpfer, ohne übergeordn.Titel –  umfassend, Forts.</vt:lpstr>
      <vt:lpstr>Ein geistiger Schöpfer, ohne übergeordneten Titel –umfassend, Forts.</vt:lpstr>
      <vt:lpstr>Zusammenstellung von Werken von mehreren geistigen Schöpfern mit übergeordnetem Titel </vt:lpstr>
      <vt:lpstr>Zusammenstellung von Werken von mehreren geistigen Schöpfern ohne übergeordneten Titel</vt:lpstr>
      <vt:lpstr>Beschreibung Teile von fortlaufenden Zusammenstellungen</vt:lpstr>
      <vt:lpstr>Beschreibung eines Aufsatzes in einer Zeitschrift</vt:lpstr>
      <vt:lpstr>Beschreibung eines Aufsatzes in einer Zeitschrift</vt:lpstr>
      <vt:lpstr>Beschreibung eines Aufsatzes in einer Zeitschrift, Forts.</vt:lpstr>
      <vt:lpstr>Beschreibung einer Rezension in einer Zeitschrift</vt:lpstr>
      <vt:lpstr>Beschreibung einer Rezension in einer Zeitschrift</vt:lpstr>
      <vt:lpstr>Beschreibung einer Rezension in einer Zeitschrift, Forts.</vt:lpstr>
      <vt:lpstr>Beschreibung einer Rezension in einer Zeitschrift, Forts.</vt:lpstr>
      <vt:lpstr>Beschreibung Einzelbeiträge im Bereich AV-Materialien</vt:lpstr>
      <vt:lpstr>Beschreibung eines Teils auf einer DVD</vt:lpstr>
      <vt:lpstr>Analytische Beschreibung des 2. Teils einer DVD</vt:lpstr>
      <vt:lpstr>Analytische Beschreibung des 2. Teils einer DVD, Forts.</vt:lpstr>
      <vt:lpstr>Analytische Beschreibung des 2. Teils einer DVD, Forts.</vt:lpstr>
      <vt:lpstr>Analytische Beschreibung des 2. Teils einer DVD, Forts.</vt:lpstr>
      <vt:lpstr>Beschreibung eines Tracks auf einer CD</vt:lpstr>
      <vt:lpstr>Beschreibung eines Tracks auf einer CD</vt:lpstr>
      <vt:lpstr>Beschreibung eines Tracks auf einer CD</vt:lpstr>
      <vt:lpstr>Beschreibung eines Tracks auf einer CD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227</cp:revision>
  <cp:lastPrinted>2015-03-08T17:02:14Z</cp:lastPrinted>
  <dcterms:created xsi:type="dcterms:W3CDTF">2014-02-18T07:01:40Z</dcterms:created>
  <dcterms:modified xsi:type="dcterms:W3CDTF">2015-11-04T07:51:17Z</dcterms:modified>
</cp:coreProperties>
</file>