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8"/>
  </p:notesMasterIdLst>
  <p:handoutMasterIdLst>
    <p:handoutMasterId r:id="rId49"/>
  </p:handoutMasterIdLst>
  <p:sldIdLst>
    <p:sldId id="285" r:id="rId2"/>
    <p:sldId id="259" r:id="rId3"/>
    <p:sldId id="336" r:id="rId4"/>
    <p:sldId id="334" r:id="rId5"/>
    <p:sldId id="338" r:id="rId6"/>
    <p:sldId id="339" r:id="rId7"/>
    <p:sldId id="340" r:id="rId8"/>
    <p:sldId id="344" r:id="rId9"/>
    <p:sldId id="345" r:id="rId10"/>
    <p:sldId id="346" r:id="rId11"/>
    <p:sldId id="347" r:id="rId12"/>
    <p:sldId id="348" r:id="rId13"/>
    <p:sldId id="303" r:id="rId14"/>
    <p:sldId id="354" r:id="rId15"/>
    <p:sldId id="294" r:id="rId16"/>
    <p:sldId id="349" r:id="rId17"/>
    <p:sldId id="356" r:id="rId18"/>
    <p:sldId id="357" r:id="rId19"/>
    <p:sldId id="358" r:id="rId20"/>
    <p:sldId id="359" r:id="rId21"/>
    <p:sldId id="368" r:id="rId22"/>
    <p:sldId id="360" r:id="rId23"/>
    <p:sldId id="361" r:id="rId24"/>
    <p:sldId id="362" r:id="rId25"/>
    <p:sldId id="364" r:id="rId26"/>
    <p:sldId id="365" r:id="rId27"/>
    <p:sldId id="391" r:id="rId28"/>
    <p:sldId id="366" r:id="rId29"/>
    <p:sldId id="369" r:id="rId30"/>
    <p:sldId id="371" r:id="rId31"/>
    <p:sldId id="379" r:id="rId32"/>
    <p:sldId id="372" r:id="rId33"/>
    <p:sldId id="373" r:id="rId34"/>
    <p:sldId id="380" r:id="rId35"/>
    <p:sldId id="376" r:id="rId36"/>
    <p:sldId id="377" r:id="rId37"/>
    <p:sldId id="378" r:id="rId38"/>
    <p:sldId id="381" r:id="rId39"/>
    <p:sldId id="386" r:id="rId40"/>
    <p:sldId id="382" r:id="rId41"/>
    <p:sldId id="383" r:id="rId42"/>
    <p:sldId id="384" r:id="rId43"/>
    <p:sldId id="385" r:id="rId44"/>
    <p:sldId id="387" r:id="rId45"/>
    <p:sldId id="388" r:id="rId46"/>
    <p:sldId id="389" r:id="rId47"/>
  </p:sldIdLst>
  <p:sldSz cx="9144000" cy="6858000" type="screen4x3"/>
  <p:notesSz cx="9723438" cy="6858000"/>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836" autoAdjust="0"/>
    <p:restoredTop sz="87966" autoAdjust="0"/>
  </p:normalViewPr>
  <p:slideViewPr>
    <p:cSldViewPr>
      <p:cViewPr>
        <p:scale>
          <a:sx n="100" d="100"/>
          <a:sy n="100" d="100"/>
        </p:scale>
        <p:origin x="-1398" y="-6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160"/>
        <p:guide pos="306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213225" cy="3429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sz="quarter" idx="1"/>
          </p:nvPr>
        </p:nvSpPr>
        <p:spPr>
          <a:xfrm>
            <a:off x="5507038" y="0"/>
            <a:ext cx="4214812" cy="3429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070862D0-9F31-4097-B5A5-77822DD1199E}" type="datetimeFigureOut">
              <a:rPr lang="de-DE"/>
              <a:pPr>
                <a:defRPr/>
              </a:pPr>
              <a:t>01.09.2015</a:t>
            </a:fld>
            <a:endParaRPr lang="de-DE"/>
          </a:p>
        </p:txBody>
      </p:sp>
      <p:sp>
        <p:nvSpPr>
          <p:cNvPr id="4" name="Fußzeilenplatzhalter 3"/>
          <p:cNvSpPr>
            <a:spLocks noGrp="1"/>
          </p:cNvSpPr>
          <p:nvPr>
            <p:ph type="ftr" sz="quarter" idx="2"/>
          </p:nvPr>
        </p:nvSpPr>
        <p:spPr>
          <a:xfrm>
            <a:off x="0" y="6513513"/>
            <a:ext cx="4213225" cy="3429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5" name="Foliennummernplatzhalter 4"/>
          <p:cNvSpPr>
            <a:spLocks noGrp="1"/>
          </p:cNvSpPr>
          <p:nvPr>
            <p:ph type="sldNum" sz="quarter" idx="3"/>
          </p:nvPr>
        </p:nvSpPr>
        <p:spPr>
          <a:xfrm>
            <a:off x="5507038" y="6513513"/>
            <a:ext cx="4214812" cy="3429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0953DE85-A77C-49BE-B645-127F85EAF02D}" type="slidenum">
              <a:rPr lang="de-DE"/>
              <a:pPr>
                <a:defRPr/>
              </a:pPr>
              <a:t>‹Nr.›</a:t>
            </a:fld>
            <a:endParaRPr lang="de-DE"/>
          </a:p>
        </p:txBody>
      </p:sp>
    </p:spTree>
    <p:extLst>
      <p:ext uri="{BB962C8B-B14F-4D97-AF65-F5344CB8AC3E}">
        <p14:creationId xmlns:p14="http://schemas.microsoft.com/office/powerpoint/2010/main" val="116511666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213225" cy="3429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de-DE"/>
          </a:p>
        </p:txBody>
      </p:sp>
      <p:sp>
        <p:nvSpPr>
          <p:cNvPr id="3" name="Datumsplatzhalter 2"/>
          <p:cNvSpPr>
            <a:spLocks noGrp="1"/>
          </p:cNvSpPr>
          <p:nvPr>
            <p:ph type="dt" idx="1"/>
          </p:nvPr>
        </p:nvSpPr>
        <p:spPr>
          <a:xfrm>
            <a:off x="5507038" y="0"/>
            <a:ext cx="4214812" cy="3429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50D87048-52E4-4AA7-8D43-B3BE15A6FB63}" type="datetimeFigureOut">
              <a:rPr lang="de-DE"/>
              <a:pPr>
                <a:defRPr/>
              </a:pPr>
              <a:t>01.09.2015</a:t>
            </a:fld>
            <a:endParaRPr lang="de-DE"/>
          </a:p>
        </p:txBody>
      </p:sp>
      <p:sp>
        <p:nvSpPr>
          <p:cNvPr id="4" name="Folienbildplatzhalter 3"/>
          <p:cNvSpPr>
            <a:spLocks noGrp="1" noRot="1" noChangeAspect="1"/>
          </p:cNvSpPr>
          <p:nvPr>
            <p:ph type="sldImg" idx="2"/>
          </p:nvPr>
        </p:nvSpPr>
        <p:spPr>
          <a:xfrm>
            <a:off x="3148013" y="514350"/>
            <a:ext cx="3427412" cy="2571750"/>
          </a:xfrm>
          <a:prstGeom prst="rect">
            <a:avLst/>
          </a:prstGeom>
          <a:noFill/>
          <a:ln w="12700">
            <a:solidFill>
              <a:prstClr val="black"/>
            </a:solidFill>
          </a:ln>
        </p:spPr>
        <p:txBody>
          <a:bodyPr vert="horz" lIns="91440" tIns="45720" rIns="91440" bIns="45720" rtlCol="0" anchor="ctr"/>
          <a:lstStyle/>
          <a:p>
            <a:pPr lvl="0"/>
            <a:endParaRPr lang="de-DE" noProof="0"/>
          </a:p>
        </p:txBody>
      </p:sp>
      <p:sp>
        <p:nvSpPr>
          <p:cNvPr id="5" name="Notizenplatzhalter 4"/>
          <p:cNvSpPr>
            <a:spLocks noGrp="1"/>
          </p:cNvSpPr>
          <p:nvPr>
            <p:ph type="body" sz="quarter" idx="3"/>
          </p:nvPr>
        </p:nvSpPr>
        <p:spPr>
          <a:xfrm>
            <a:off x="973138" y="3257550"/>
            <a:ext cx="7778750" cy="3086100"/>
          </a:xfrm>
          <a:prstGeom prst="rect">
            <a:avLst/>
          </a:prstGeom>
        </p:spPr>
        <p:txBody>
          <a:bodyPr vert="horz" lIns="91440" tIns="45720" rIns="91440" bIns="45720" rtlCol="0"/>
          <a:lstStyle/>
          <a:p>
            <a:pPr lvl="0"/>
            <a:r>
              <a:rPr lang="de-DE" noProof="0" smtClean="0"/>
              <a:t>Textmasterformat bearbeiten</a:t>
            </a:r>
          </a:p>
          <a:p>
            <a:pPr lvl="1"/>
            <a:r>
              <a:rPr lang="de-DE" noProof="0" smtClean="0"/>
              <a:t>Zweite Ebene</a:t>
            </a:r>
          </a:p>
          <a:p>
            <a:pPr lvl="2"/>
            <a:r>
              <a:rPr lang="de-DE" noProof="0" smtClean="0"/>
              <a:t>Dritte Ebene</a:t>
            </a:r>
          </a:p>
          <a:p>
            <a:pPr lvl="3"/>
            <a:r>
              <a:rPr lang="de-DE" noProof="0" smtClean="0"/>
              <a:t>Vierte Ebene</a:t>
            </a:r>
          </a:p>
          <a:p>
            <a:pPr lvl="4"/>
            <a:r>
              <a:rPr lang="de-DE" noProof="0" smtClean="0"/>
              <a:t>Fünfte Ebene</a:t>
            </a:r>
            <a:endParaRPr lang="de-DE" noProof="0"/>
          </a:p>
        </p:txBody>
      </p:sp>
      <p:sp>
        <p:nvSpPr>
          <p:cNvPr id="6" name="Fußzeilenplatzhalter 5"/>
          <p:cNvSpPr>
            <a:spLocks noGrp="1"/>
          </p:cNvSpPr>
          <p:nvPr>
            <p:ph type="ftr" sz="quarter" idx="4"/>
          </p:nvPr>
        </p:nvSpPr>
        <p:spPr>
          <a:xfrm>
            <a:off x="0" y="6513513"/>
            <a:ext cx="4213225" cy="3429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de-DE"/>
          </a:p>
        </p:txBody>
      </p:sp>
      <p:sp>
        <p:nvSpPr>
          <p:cNvPr id="7" name="Foliennummernplatzhalter 6"/>
          <p:cNvSpPr>
            <a:spLocks noGrp="1"/>
          </p:cNvSpPr>
          <p:nvPr>
            <p:ph type="sldNum" sz="quarter" idx="5"/>
          </p:nvPr>
        </p:nvSpPr>
        <p:spPr>
          <a:xfrm>
            <a:off x="5507038" y="6513513"/>
            <a:ext cx="4214812" cy="3429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810F3E05-A94D-4DFE-AE2B-277E6570B4C0}" type="slidenum">
              <a:rPr lang="de-DE"/>
              <a:pPr>
                <a:defRPr/>
              </a:pPr>
              <a:t>‹Nr.›</a:t>
            </a:fld>
            <a:endParaRPr lang="de-DE"/>
          </a:p>
        </p:txBody>
      </p:sp>
    </p:spTree>
    <p:extLst>
      <p:ext uri="{BB962C8B-B14F-4D97-AF65-F5344CB8AC3E}">
        <p14:creationId xmlns:p14="http://schemas.microsoft.com/office/powerpoint/2010/main" val="2732033679"/>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5" name="Folienbildplatzhalter 1"/>
          <p:cNvSpPr>
            <a:spLocks noGrp="1" noRot="1" noChangeAspect="1" noTextEdit="1"/>
          </p:cNvSpPr>
          <p:nvPr>
            <p:ph type="sldImg"/>
          </p:nvPr>
        </p:nvSpPr>
        <p:spPr bwMode="auto">
          <a:noFill/>
          <a:ln>
            <a:solidFill>
              <a:srgbClr val="000000"/>
            </a:solidFill>
            <a:miter lim="800000"/>
            <a:headEnd/>
            <a:tailEnd/>
          </a:ln>
        </p:spPr>
      </p:sp>
      <p:sp>
        <p:nvSpPr>
          <p:cNvPr id="6146"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altLang="de-DE" smtClean="0"/>
          </a:p>
        </p:txBody>
      </p:sp>
      <p:sp>
        <p:nvSpPr>
          <p:cNvPr id="6147"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5FF66AB-9C3B-4E0C-8726-0FC1391DA4EC}" type="slidenum">
              <a:rPr lang="de-DE" altLang="de-DE">
                <a:solidFill>
                  <a:srgbClr val="000000"/>
                </a:solidFill>
                <a:cs typeface="Arial" charset="0"/>
              </a:rPr>
              <a:pPr fontAlgn="base">
                <a:spcBef>
                  <a:spcPct val="0"/>
                </a:spcBef>
                <a:spcAft>
                  <a:spcPct val="0"/>
                </a:spcAft>
                <a:defRPr/>
              </a:pPr>
              <a:t>1</a:t>
            </a:fld>
            <a:endParaRPr lang="de-DE" altLang="de-DE">
              <a:solidFill>
                <a:srgbClr val="000000"/>
              </a:solidFill>
              <a:cs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Folienbildplatzhalter 1"/>
          <p:cNvSpPr>
            <a:spLocks noGrp="1" noRot="1" noChangeAspect="1"/>
          </p:cNvSpPr>
          <p:nvPr>
            <p:ph type="sldImg"/>
          </p:nvPr>
        </p:nvSpPr>
        <p:spPr bwMode="auto">
          <a:noFill/>
          <a:ln>
            <a:solidFill>
              <a:srgbClr val="000000"/>
            </a:solidFill>
            <a:miter lim="800000"/>
            <a:headEnd/>
            <a:tailEnd/>
          </a:ln>
        </p:spPr>
      </p:sp>
      <p:sp>
        <p:nvSpPr>
          <p:cNvPr id="8194" name="Notizenplatzhalt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de-DE" smtClean="0">
              <a:latin typeface="Arial" charset="0"/>
              <a:cs typeface="Arial" charset="0"/>
            </a:endParaRPr>
          </a:p>
        </p:txBody>
      </p:sp>
      <p:sp>
        <p:nvSpPr>
          <p:cNvPr id="8195" name="Foliennummernplatzhalt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71B6BE5-D519-432D-B481-85A4D15EBBBD}" type="slidenum">
              <a:rPr lang="de-DE">
                <a:cs typeface="Arial" charset="0"/>
              </a:rPr>
              <a:pPr fontAlgn="base">
                <a:spcBef>
                  <a:spcPct val="0"/>
                </a:spcBef>
                <a:spcAft>
                  <a:spcPct val="0"/>
                </a:spcAft>
                <a:defRPr/>
              </a:pPr>
              <a:t>2</a:t>
            </a:fld>
            <a:endParaRPr lang="de-DE">
              <a:cs typeface="Arial"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TextEdit="1"/>
          </p:cNvSpPr>
          <p:nvPr>
            <p:ph type="sldImg"/>
          </p:nvPr>
        </p:nvSpPr>
        <p:spPr bwMode="auto">
          <a:noFill/>
          <a:ln>
            <a:solidFill>
              <a:srgbClr val="000000"/>
            </a:solidFill>
            <a:miter lim="800000"/>
            <a:headEnd/>
            <a:tailEnd/>
          </a:ln>
        </p:spPr>
      </p:sp>
      <p:sp>
        <p:nvSpPr>
          <p:cNvPr id="16386" name="Rectangle 3"/>
          <p:cNvSpPr>
            <a:spLocks noGrp="1"/>
          </p:cNvSpPr>
          <p:nvPr>
            <p:ph type="body" idx="1"/>
          </p:nvPr>
        </p:nvSpPr>
        <p:spPr bwMode="auto">
          <a:noFill/>
        </p:spPr>
        <p:txBody>
          <a:bodyPr wrap="square" numCol="1" anchor="t" anchorCtr="0" compatLnSpc="1">
            <a:prstTxWarp prst="textNoShape">
              <a:avLst/>
            </a:prstTxWarp>
          </a:bodyPr>
          <a:lstStyle/>
          <a:p>
            <a:endParaRPr lang="de-DE"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4" name="Fußzeilenplatzhalter 11"/>
          <p:cNvSpPr>
            <a:spLocks noGrp="1"/>
          </p:cNvSpPr>
          <p:nvPr>
            <p:ph type="ftr" sz="quarter" idx="14"/>
          </p:nvPr>
        </p:nvSpPr>
        <p:spPr>
          <a:xfrm>
            <a:off x="468313" y="6376988"/>
            <a:ext cx="6696075" cy="365125"/>
          </a:xfrm>
        </p:spPr>
        <p:txBody>
          <a:bodyPr/>
          <a:lstStyle>
            <a:lvl1pPr algn="l">
              <a:defRPr>
                <a:solidFill>
                  <a:schemeClr val="accent1">
                    <a:lumMod val="75000"/>
                  </a:schemeClr>
                </a:solidFill>
              </a:defRPr>
            </a:lvl1pPr>
          </a:lstStyle>
          <a:p>
            <a:pPr>
              <a:defRPr/>
            </a:pPr>
            <a:r>
              <a:rPr lang="de-DE" smtClean="0"/>
              <a:t>AG RDA Schulungsunterlagen – Modul 5A.02.02: Zusammenstellungen - analytische und hierarchische  Beschreibung | PICA DNB/ZDB | Stand: 28.08.2015 | CC  BY-NC-SA</a:t>
            </a:r>
            <a:endParaRPr lang="de-DE"/>
          </a:p>
        </p:txBody>
      </p:sp>
      <p:sp>
        <p:nvSpPr>
          <p:cNvPr id="5" name="Foliennummernplatzhalter 5"/>
          <p:cNvSpPr>
            <a:spLocks noGrp="1"/>
          </p:cNvSpPr>
          <p:nvPr>
            <p:ph type="sldNum" sz="quarter" idx="15"/>
          </p:nvPr>
        </p:nvSpPr>
        <p:spPr>
          <a:xfrm>
            <a:off x="7235825" y="6376988"/>
            <a:ext cx="1450975"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B31F8E1-9F45-4F0D-B1F1-3098FEA75BD8}" type="slidenum">
              <a:rPr lang="de-DE"/>
              <a:pPr>
                <a:defRPr/>
              </a:pPr>
              <a:t>‹Nr.›</a:t>
            </a:fld>
            <a:endParaRPr lang="de-DE"/>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p>
        </p:txBody>
      </p:sp>
      <p:sp>
        <p:nvSpPr>
          <p:cNvPr id="1027" name="Textplatzhalt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p:txBody>
      </p:sp>
      <p:sp>
        <p:nvSpPr>
          <p:cNvPr id="7" name="Fußzeilenplatzhalter 6"/>
          <p:cNvSpPr>
            <a:spLocks noGrp="1"/>
          </p:cNvSpPr>
          <p:nvPr>
            <p:ph type="ftr" sz="quarter" idx="3"/>
          </p:nvPr>
        </p:nvSpPr>
        <p:spPr>
          <a:xfrm>
            <a:off x="468313" y="6381750"/>
            <a:ext cx="6983412" cy="365125"/>
          </a:xfrm>
          <a:prstGeom prst="rect">
            <a:avLst/>
          </a:prstGeom>
        </p:spPr>
        <p:txBody>
          <a:bodyPr vert="horz" lIns="91440" tIns="45720" rIns="91440" bIns="45720" rtlCol="0" anchor="ctr"/>
          <a:lstStyle>
            <a:lvl1pPr algn="l" fontAlgn="auto">
              <a:spcBef>
                <a:spcPts val="0"/>
              </a:spcBef>
              <a:spcAft>
                <a:spcPts val="0"/>
              </a:spcAft>
              <a:defRPr sz="1000" baseline="0">
                <a:solidFill>
                  <a:schemeClr val="tx1">
                    <a:lumMod val="50000"/>
                    <a:lumOff val="50000"/>
                  </a:schemeClr>
                </a:solidFill>
                <a:latin typeface="Verdana" panose="020B0604030504040204" pitchFamily="34" charset="0"/>
                <a:cs typeface="+mn-cs"/>
              </a:defRPr>
            </a:lvl1pPr>
          </a:lstStyle>
          <a:p>
            <a:pPr>
              <a:defRPr/>
            </a:pPr>
            <a:r>
              <a:rPr lang="de-DE" smtClean="0"/>
              <a:t>AG RDA Schulungsunterlagen – Modul 5A.02.02: Zusammenstellungen - analytische und hierarchische  Beschreibung | PICA DNB/ZDB | Stand: 28.08.2015 | CC  BY-NC-SA</a:t>
            </a:r>
            <a:endParaRPr lang="de-DE"/>
          </a:p>
        </p:txBody>
      </p:sp>
    </p:spTree>
  </p:cSld>
  <p:clrMap bg1="lt1" tx1="dk1" bg2="lt2" tx2="dk2" accent1="accent1" accent2="accent2" accent3="accent3" accent4="accent4" accent5="accent5" accent6="accent6" hlink="hlink" folHlink="folHlink"/>
  <p:sldLayoutIdLst>
    <p:sldLayoutId id="2147483650" r:id="rId1"/>
  </p:sldLayoutIdLst>
  <p:hf hdr="0" dt="0"/>
  <p:txStyles>
    <p:titleStyle>
      <a:lvl1pPr algn="l" rtl="0" eaLnBrk="0" fontAlgn="base" hangingPunct="0">
        <a:spcBef>
          <a:spcPct val="0"/>
        </a:spcBef>
        <a:spcAft>
          <a:spcPct val="0"/>
        </a:spcAft>
        <a:defRPr sz="3200" kern="1200">
          <a:solidFill>
            <a:schemeClr val="tx1"/>
          </a:solidFill>
          <a:latin typeface="Verdana" panose="020B0604030504040204" pitchFamily="34" charset="0"/>
          <a:ea typeface="+mj-ea"/>
          <a:cs typeface="+mj-cs"/>
        </a:defRPr>
      </a:lvl1pPr>
      <a:lvl2pPr algn="l" rtl="0" eaLnBrk="0" fontAlgn="base" hangingPunct="0">
        <a:spcBef>
          <a:spcPct val="0"/>
        </a:spcBef>
        <a:spcAft>
          <a:spcPct val="0"/>
        </a:spcAft>
        <a:defRPr sz="3200">
          <a:solidFill>
            <a:schemeClr val="tx1"/>
          </a:solidFill>
          <a:latin typeface="Verdana" pitchFamily="34" charset="0"/>
        </a:defRPr>
      </a:lvl2pPr>
      <a:lvl3pPr algn="l" rtl="0" eaLnBrk="0" fontAlgn="base" hangingPunct="0">
        <a:spcBef>
          <a:spcPct val="0"/>
        </a:spcBef>
        <a:spcAft>
          <a:spcPct val="0"/>
        </a:spcAft>
        <a:defRPr sz="3200">
          <a:solidFill>
            <a:schemeClr val="tx1"/>
          </a:solidFill>
          <a:latin typeface="Verdana" pitchFamily="34" charset="0"/>
        </a:defRPr>
      </a:lvl3pPr>
      <a:lvl4pPr algn="l" rtl="0" eaLnBrk="0" fontAlgn="base" hangingPunct="0">
        <a:spcBef>
          <a:spcPct val="0"/>
        </a:spcBef>
        <a:spcAft>
          <a:spcPct val="0"/>
        </a:spcAft>
        <a:defRPr sz="3200">
          <a:solidFill>
            <a:schemeClr val="tx1"/>
          </a:solidFill>
          <a:latin typeface="Verdana" pitchFamily="34" charset="0"/>
        </a:defRPr>
      </a:lvl4pPr>
      <a:lvl5pPr algn="l" rtl="0" eaLnBrk="0" fontAlgn="base" hangingPunct="0">
        <a:spcBef>
          <a:spcPct val="0"/>
        </a:spcBef>
        <a:spcAft>
          <a:spcPct val="0"/>
        </a:spcAft>
        <a:defRPr sz="3200">
          <a:solidFill>
            <a:schemeClr val="tx1"/>
          </a:solidFill>
          <a:latin typeface="Verdana" pitchFamily="34" charset="0"/>
        </a:defRPr>
      </a:lvl5pPr>
      <a:lvl6pPr marL="457200" algn="l" rtl="0" fontAlgn="base">
        <a:spcBef>
          <a:spcPct val="0"/>
        </a:spcBef>
        <a:spcAft>
          <a:spcPct val="0"/>
        </a:spcAft>
        <a:defRPr sz="3200">
          <a:solidFill>
            <a:schemeClr val="tx1"/>
          </a:solidFill>
          <a:latin typeface="Verdana" pitchFamily="34" charset="0"/>
        </a:defRPr>
      </a:lvl6pPr>
      <a:lvl7pPr marL="914400" algn="l" rtl="0" fontAlgn="base">
        <a:spcBef>
          <a:spcPct val="0"/>
        </a:spcBef>
        <a:spcAft>
          <a:spcPct val="0"/>
        </a:spcAft>
        <a:defRPr sz="3200">
          <a:solidFill>
            <a:schemeClr val="tx1"/>
          </a:solidFill>
          <a:latin typeface="Verdana" pitchFamily="34" charset="0"/>
        </a:defRPr>
      </a:lvl7pPr>
      <a:lvl8pPr marL="1371600" algn="l" rtl="0" fontAlgn="base">
        <a:spcBef>
          <a:spcPct val="0"/>
        </a:spcBef>
        <a:spcAft>
          <a:spcPct val="0"/>
        </a:spcAft>
        <a:defRPr sz="3200">
          <a:solidFill>
            <a:schemeClr val="tx1"/>
          </a:solidFill>
          <a:latin typeface="Verdana" pitchFamily="34" charset="0"/>
        </a:defRPr>
      </a:lvl8pPr>
      <a:lvl9pPr marL="1828800" algn="l" rtl="0" fontAlgn="base">
        <a:spcBef>
          <a:spcPct val="0"/>
        </a:spcBef>
        <a:spcAft>
          <a:spcPct val="0"/>
        </a:spcAft>
        <a:defRPr sz="3200">
          <a:solidFill>
            <a:schemeClr val="tx1"/>
          </a:solidFill>
          <a:latin typeface="Verdana" pitchFamily="34" charset="0"/>
        </a:defRPr>
      </a:lvl9pPr>
    </p:titleStyle>
    <p:bodyStyle>
      <a:lvl1pPr marL="342900" indent="-342900" algn="l" rtl="0" eaLnBrk="0" fontAlgn="base" hangingPunct="0">
        <a:spcBef>
          <a:spcPct val="20000"/>
        </a:spcBef>
        <a:spcAft>
          <a:spcPct val="0"/>
        </a:spcAft>
        <a:buFont typeface="Arial" charset="0"/>
        <a:buChar char="•"/>
        <a:defRPr sz="2400" kern="1200">
          <a:solidFill>
            <a:schemeClr val="tx1"/>
          </a:solidFill>
          <a:latin typeface="Verdana" panose="020B0604030504040204" pitchFamily="34" charset="0"/>
          <a:ea typeface="+mn-ea"/>
          <a:cs typeface="+mn-cs"/>
        </a:defRPr>
      </a:lvl1pPr>
      <a:lvl2pPr marL="742950" indent="-28575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2pPr>
      <a:lvl3pPr marL="1143000" indent="-228600" algn="l" rtl="0" eaLnBrk="0" fontAlgn="base" hangingPunct="0">
        <a:spcBef>
          <a:spcPct val="20000"/>
        </a:spcBef>
        <a:spcAft>
          <a:spcPct val="0"/>
        </a:spcAft>
        <a:buFont typeface="Arial" charset="0"/>
        <a:buChar char="•"/>
        <a:defRPr sz="1600" kern="1200">
          <a:solidFill>
            <a:schemeClr val="tx1"/>
          </a:solidFill>
          <a:latin typeface="Verdana" panose="020B0604030504040204" pitchFamily="34" charset="0"/>
          <a:ea typeface="+mn-ea"/>
          <a:cs typeface="+mn-cs"/>
        </a:defRPr>
      </a:lvl3pPr>
      <a:lvl4pPr marL="1600200" indent="-228600" algn="l" rtl="0" eaLnBrk="0" fontAlgn="base" hangingPunct="0">
        <a:spcBef>
          <a:spcPct val="20000"/>
        </a:spcBef>
        <a:spcAft>
          <a:spcPct val="0"/>
        </a:spcAft>
        <a:buFont typeface="Arial" charset="0"/>
        <a:buChar char="–"/>
        <a:defRPr sz="1200" kern="1200">
          <a:solidFill>
            <a:schemeClr val="tx1"/>
          </a:solidFill>
          <a:latin typeface="Verdana" panose="020B0604030504040204" pitchFamily="34" charset="0"/>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rtlCol="0">
            <a:noAutofit/>
          </a:bodyPr>
          <a:lstStyle/>
          <a:p>
            <a:pPr algn="ctr" eaLnBrk="1" fontAlgn="auto" hangingPunct="1">
              <a:spcAft>
                <a:spcPts val="0"/>
              </a:spcAft>
              <a:defRPr/>
            </a:pPr>
            <a:r>
              <a:rPr lang="de-DE" altLang="de-DE" sz="3200" b="1" dirty="0" smtClean="0">
                <a:ea typeface="Verdana" pitchFamily="34" charset="0"/>
                <a:cs typeface="Verdana" pitchFamily="34" charset="0"/>
              </a:rPr>
              <a:t>Schulungsunterlagen der</a:t>
            </a:r>
            <a:br>
              <a:rPr lang="de-DE" altLang="de-DE" sz="3200" b="1" dirty="0" smtClean="0">
                <a:ea typeface="Verdana" pitchFamily="34" charset="0"/>
                <a:cs typeface="Verdana" pitchFamily="34" charset="0"/>
              </a:rPr>
            </a:br>
            <a:r>
              <a:rPr lang="de-DE" altLang="de-DE" sz="3200" b="1" dirty="0" smtClean="0">
                <a:ea typeface="Verdana" pitchFamily="34" charset="0"/>
                <a:cs typeface="Verdana" pitchFamily="34" charset="0"/>
              </a:rPr>
              <a:t>AG RDA</a:t>
            </a:r>
          </a:p>
        </p:txBody>
      </p:sp>
      <p:pic>
        <p:nvPicPr>
          <p:cNvPr id="5123" name="Grafik 2"/>
          <p:cNvPicPr>
            <a:picLocks noChangeAspect="1"/>
          </p:cNvPicPr>
          <p:nvPr/>
        </p:nvPicPr>
        <p:blipFill>
          <a:blip r:embed="rId3"/>
          <a:srcRect/>
          <a:stretch>
            <a:fillRect/>
          </a:stretch>
        </p:blipFill>
        <p:spPr bwMode="auto">
          <a:xfrm>
            <a:off x="3868738" y="1171575"/>
            <a:ext cx="985837" cy="482600"/>
          </a:xfrm>
          <a:prstGeom prst="rect">
            <a:avLst/>
          </a:prstGeom>
          <a:noFill/>
          <a:ln w="9525">
            <a:noFill/>
            <a:miter lim="800000"/>
            <a:headEnd/>
            <a:tailEnd/>
          </a:ln>
        </p:spPr>
      </p:pic>
      <p:pic>
        <p:nvPicPr>
          <p:cNvPr id="5124" name="Grafik 15"/>
          <p:cNvPicPr>
            <a:picLocks noChangeAspect="1"/>
          </p:cNvPicPr>
          <p:nvPr/>
        </p:nvPicPr>
        <p:blipFill>
          <a:blip r:embed="rId4"/>
          <a:srcRect/>
          <a:stretch>
            <a:fillRect/>
          </a:stretch>
        </p:blipFill>
        <p:spPr bwMode="auto">
          <a:xfrm>
            <a:off x="5183188" y="1412875"/>
            <a:ext cx="1522412" cy="360363"/>
          </a:xfrm>
          <a:prstGeom prst="rect">
            <a:avLst/>
          </a:prstGeom>
          <a:noFill/>
          <a:ln w="9525">
            <a:noFill/>
            <a:miter lim="800000"/>
            <a:headEnd/>
            <a:tailEnd/>
          </a:ln>
        </p:spPr>
      </p:pic>
      <p:pic>
        <p:nvPicPr>
          <p:cNvPr id="5125" name="Grafik 19"/>
          <p:cNvPicPr>
            <a:picLocks noChangeAspect="1"/>
          </p:cNvPicPr>
          <p:nvPr/>
        </p:nvPicPr>
        <p:blipFill>
          <a:blip r:embed="rId5"/>
          <a:srcRect/>
          <a:stretch>
            <a:fillRect/>
          </a:stretch>
        </p:blipFill>
        <p:spPr bwMode="auto">
          <a:xfrm>
            <a:off x="6772275" y="1771650"/>
            <a:ext cx="1647825" cy="360363"/>
          </a:xfrm>
          <a:prstGeom prst="rect">
            <a:avLst/>
          </a:prstGeom>
          <a:noFill/>
          <a:ln w="9525">
            <a:noFill/>
            <a:miter lim="800000"/>
            <a:headEnd/>
            <a:tailEnd/>
          </a:ln>
        </p:spPr>
      </p:pic>
      <p:pic>
        <p:nvPicPr>
          <p:cNvPr id="5126" name="Grafik 25"/>
          <p:cNvPicPr>
            <a:picLocks noChangeAspect="1"/>
          </p:cNvPicPr>
          <p:nvPr/>
        </p:nvPicPr>
        <p:blipFill>
          <a:blip r:embed="rId6"/>
          <a:srcRect/>
          <a:stretch>
            <a:fillRect/>
          </a:stretch>
        </p:blipFill>
        <p:spPr bwMode="auto">
          <a:xfrm>
            <a:off x="7556500" y="2420938"/>
            <a:ext cx="1587500" cy="360362"/>
          </a:xfrm>
          <a:prstGeom prst="rect">
            <a:avLst/>
          </a:prstGeom>
          <a:noFill/>
          <a:ln w="9525">
            <a:noFill/>
            <a:miter lim="800000"/>
            <a:headEnd/>
            <a:tailEnd/>
          </a:ln>
        </p:spPr>
      </p:pic>
      <p:pic>
        <p:nvPicPr>
          <p:cNvPr id="5127" name="Grafik 17"/>
          <p:cNvPicPr>
            <a:picLocks noChangeAspect="1"/>
          </p:cNvPicPr>
          <p:nvPr/>
        </p:nvPicPr>
        <p:blipFill>
          <a:blip r:embed="rId7"/>
          <a:srcRect/>
          <a:stretch>
            <a:fillRect/>
          </a:stretch>
        </p:blipFill>
        <p:spPr bwMode="auto">
          <a:xfrm>
            <a:off x="7978775" y="3057525"/>
            <a:ext cx="1028700" cy="649288"/>
          </a:xfrm>
          <a:prstGeom prst="rect">
            <a:avLst/>
          </a:prstGeom>
          <a:noFill/>
          <a:ln w="9525">
            <a:noFill/>
            <a:miter lim="800000"/>
            <a:headEnd/>
            <a:tailEnd/>
          </a:ln>
        </p:spPr>
      </p:pic>
      <p:pic>
        <p:nvPicPr>
          <p:cNvPr id="5128" name="Grafik 26"/>
          <p:cNvPicPr>
            <a:picLocks noChangeAspect="1"/>
          </p:cNvPicPr>
          <p:nvPr/>
        </p:nvPicPr>
        <p:blipFill>
          <a:blip r:embed="rId8"/>
          <a:srcRect/>
          <a:stretch>
            <a:fillRect/>
          </a:stretch>
        </p:blipFill>
        <p:spPr bwMode="auto">
          <a:xfrm>
            <a:off x="7978775" y="3860800"/>
            <a:ext cx="585788" cy="476250"/>
          </a:xfrm>
          <a:prstGeom prst="rect">
            <a:avLst/>
          </a:prstGeom>
          <a:noFill/>
          <a:ln w="9525">
            <a:noFill/>
            <a:miter lim="800000"/>
            <a:headEnd/>
            <a:tailEnd/>
          </a:ln>
        </p:spPr>
      </p:pic>
      <p:pic>
        <p:nvPicPr>
          <p:cNvPr id="5129" name="Grafik 20"/>
          <p:cNvPicPr>
            <a:picLocks noChangeAspect="1"/>
          </p:cNvPicPr>
          <p:nvPr/>
        </p:nvPicPr>
        <p:blipFill>
          <a:blip r:embed="rId9"/>
          <a:srcRect/>
          <a:stretch>
            <a:fillRect/>
          </a:stretch>
        </p:blipFill>
        <p:spPr bwMode="auto">
          <a:xfrm>
            <a:off x="6959600" y="4433888"/>
            <a:ext cx="781050" cy="441325"/>
          </a:xfrm>
          <a:prstGeom prst="rect">
            <a:avLst/>
          </a:prstGeom>
          <a:noFill/>
          <a:ln w="9525">
            <a:noFill/>
            <a:miter lim="800000"/>
            <a:headEnd/>
            <a:tailEnd/>
          </a:ln>
        </p:spPr>
      </p:pic>
      <p:pic>
        <p:nvPicPr>
          <p:cNvPr id="5130" name="Grafik 22"/>
          <p:cNvPicPr>
            <a:picLocks noChangeAspect="1"/>
          </p:cNvPicPr>
          <p:nvPr/>
        </p:nvPicPr>
        <p:blipFill>
          <a:blip r:embed="rId10"/>
          <a:srcRect/>
          <a:stretch>
            <a:fillRect/>
          </a:stretch>
        </p:blipFill>
        <p:spPr bwMode="auto">
          <a:xfrm>
            <a:off x="5535613" y="4814888"/>
            <a:ext cx="1060450" cy="558800"/>
          </a:xfrm>
          <a:prstGeom prst="rect">
            <a:avLst/>
          </a:prstGeom>
          <a:noFill/>
          <a:ln w="9525">
            <a:noFill/>
            <a:miter lim="800000"/>
            <a:headEnd/>
            <a:tailEnd/>
          </a:ln>
        </p:spPr>
      </p:pic>
      <p:pic>
        <p:nvPicPr>
          <p:cNvPr id="5131" name="Grafik 21"/>
          <p:cNvPicPr>
            <a:picLocks noChangeAspect="1"/>
          </p:cNvPicPr>
          <p:nvPr/>
        </p:nvPicPr>
        <p:blipFill>
          <a:blip r:embed="rId11"/>
          <a:srcRect r="16844"/>
          <a:stretch>
            <a:fillRect/>
          </a:stretch>
        </p:blipFill>
        <p:spPr bwMode="auto">
          <a:xfrm>
            <a:off x="4138613" y="5045075"/>
            <a:ext cx="1358900" cy="544513"/>
          </a:xfrm>
          <a:prstGeom prst="rect">
            <a:avLst/>
          </a:prstGeom>
          <a:noFill/>
          <a:ln w="9525">
            <a:noFill/>
            <a:miter lim="800000"/>
            <a:headEnd/>
            <a:tailEnd/>
          </a:ln>
        </p:spPr>
      </p:pic>
      <p:pic>
        <p:nvPicPr>
          <p:cNvPr id="5132" name="Grafik 23"/>
          <p:cNvPicPr>
            <a:picLocks noChangeAspect="1"/>
          </p:cNvPicPr>
          <p:nvPr/>
        </p:nvPicPr>
        <p:blipFill>
          <a:blip r:embed="rId12"/>
          <a:srcRect/>
          <a:stretch>
            <a:fillRect/>
          </a:stretch>
        </p:blipFill>
        <p:spPr bwMode="auto">
          <a:xfrm>
            <a:off x="1908175" y="4829175"/>
            <a:ext cx="2165350" cy="358775"/>
          </a:xfrm>
          <a:prstGeom prst="rect">
            <a:avLst/>
          </a:prstGeom>
          <a:noFill/>
          <a:ln w="9525">
            <a:noFill/>
            <a:miter lim="800000"/>
            <a:headEnd/>
            <a:tailEnd/>
          </a:ln>
        </p:spPr>
      </p:pic>
      <p:pic>
        <p:nvPicPr>
          <p:cNvPr id="5133" name="Grafik 24"/>
          <p:cNvPicPr>
            <a:picLocks noChangeAspect="1"/>
          </p:cNvPicPr>
          <p:nvPr/>
        </p:nvPicPr>
        <p:blipFill>
          <a:blip r:embed="rId13"/>
          <a:srcRect/>
          <a:stretch>
            <a:fillRect/>
          </a:stretch>
        </p:blipFill>
        <p:spPr bwMode="auto">
          <a:xfrm>
            <a:off x="1258888" y="4254500"/>
            <a:ext cx="1362075" cy="360363"/>
          </a:xfrm>
          <a:prstGeom prst="rect">
            <a:avLst/>
          </a:prstGeom>
          <a:noFill/>
          <a:ln w="9525">
            <a:noFill/>
            <a:miter lim="800000"/>
            <a:headEnd/>
            <a:tailEnd/>
          </a:ln>
        </p:spPr>
      </p:pic>
      <p:pic>
        <p:nvPicPr>
          <p:cNvPr id="5134" name="Grafik 27"/>
          <p:cNvPicPr>
            <a:picLocks noChangeAspect="1"/>
          </p:cNvPicPr>
          <p:nvPr/>
        </p:nvPicPr>
        <p:blipFill>
          <a:blip r:embed="rId14"/>
          <a:srcRect/>
          <a:stretch>
            <a:fillRect/>
          </a:stretch>
        </p:blipFill>
        <p:spPr bwMode="auto">
          <a:xfrm>
            <a:off x="100013" y="3784600"/>
            <a:ext cx="1403350" cy="469900"/>
          </a:xfrm>
          <a:prstGeom prst="rect">
            <a:avLst/>
          </a:prstGeom>
          <a:noFill/>
          <a:ln w="9525">
            <a:noFill/>
            <a:miter lim="800000"/>
            <a:headEnd/>
            <a:tailEnd/>
          </a:ln>
        </p:spPr>
      </p:pic>
      <p:pic>
        <p:nvPicPr>
          <p:cNvPr id="5135" name="Grafik 6"/>
          <p:cNvPicPr>
            <a:picLocks noChangeAspect="1"/>
          </p:cNvPicPr>
          <p:nvPr/>
        </p:nvPicPr>
        <p:blipFill>
          <a:blip r:embed="rId15"/>
          <a:srcRect/>
          <a:stretch>
            <a:fillRect/>
          </a:stretch>
        </p:blipFill>
        <p:spPr bwMode="auto">
          <a:xfrm>
            <a:off x="92075" y="3108325"/>
            <a:ext cx="1346200" cy="498475"/>
          </a:xfrm>
          <a:prstGeom prst="rect">
            <a:avLst/>
          </a:prstGeom>
          <a:noFill/>
          <a:ln w="9525">
            <a:noFill/>
            <a:miter lim="800000"/>
            <a:headEnd/>
            <a:tailEnd/>
          </a:ln>
        </p:spPr>
      </p:pic>
      <p:pic>
        <p:nvPicPr>
          <p:cNvPr id="5136" name="Grafik 29"/>
          <p:cNvPicPr>
            <a:picLocks noChangeAspect="1"/>
          </p:cNvPicPr>
          <p:nvPr/>
        </p:nvPicPr>
        <p:blipFill>
          <a:blip r:embed="rId16"/>
          <a:srcRect/>
          <a:stretch>
            <a:fillRect/>
          </a:stretch>
        </p:blipFill>
        <p:spPr bwMode="auto">
          <a:xfrm>
            <a:off x="2994025" y="1177925"/>
            <a:ext cx="666750" cy="647700"/>
          </a:xfrm>
          <a:prstGeom prst="rect">
            <a:avLst/>
          </a:prstGeom>
          <a:noFill/>
          <a:ln w="9525">
            <a:noFill/>
            <a:miter lim="800000"/>
            <a:headEnd/>
            <a:tailEnd/>
          </a:ln>
        </p:spPr>
      </p:pic>
      <p:grpSp>
        <p:nvGrpSpPr>
          <p:cNvPr id="5137" name="Gruppieren 8"/>
          <p:cNvGrpSpPr>
            <a:grpSpLocks/>
          </p:cNvGrpSpPr>
          <p:nvPr/>
        </p:nvGrpSpPr>
        <p:grpSpPr bwMode="auto">
          <a:xfrm>
            <a:off x="949325" y="1700213"/>
            <a:ext cx="2378075" cy="400050"/>
            <a:chOff x="948867" y="1700808"/>
            <a:chExt cx="2378195" cy="400110"/>
          </a:xfrm>
        </p:grpSpPr>
        <p:sp>
          <p:nvSpPr>
            <p:cNvPr id="5141" name="Textfeld 3"/>
            <p:cNvSpPr txBox="1">
              <a:spLocks noChangeArrowheads="1"/>
            </p:cNvSpPr>
            <p:nvPr/>
          </p:nvSpPr>
          <p:spPr bwMode="auto">
            <a:xfrm>
              <a:off x="1259632" y="1700808"/>
              <a:ext cx="2067430" cy="400110"/>
            </a:xfrm>
            <a:prstGeom prst="rect">
              <a:avLst/>
            </a:prstGeom>
            <a:noFill/>
            <a:ln w="9525">
              <a:noFill/>
              <a:miter lim="800000"/>
              <a:headEnd/>
              <a:tailEnd/>
            </a:ln>
          </p:spPr>
          <p:txBody>
            <a:bodyPr>
              <a:spAutoFit/>
            </a:bodyPr>
            <a:lstStyle/>
            <a:p>
              <a:r>
                <a:rPr lang="de-DE" altLang="de-DE" sz="1000" b="1">
                  <a:solidFill>
                    <a:srgbClr val="000000"/>
                  </a:solidFill>
                  <a:latin typeface="Verdana" pitchFamily="34" charset="0"/>
                </a:rPr>
                <a:t>Vertretungen der Öffentlichen Bibliotheken</a:t>
              </a:r>
            </a:p>
          </p:txBody>
        </p:sp>
        <p:pic>
          <p:nvPicPr>
            <p:cNvPr id="5142" name="Grafik 5"/>
            <p:cNvPicPr>
              <a:picLocks noChangeAspect="1"/>
            </p:cNvPicPr>
            <p:nvPr/>
          </p:nvPicPr>
          <p:blipFill>
            <a:blip r:embed="rId17"/>
            <a:srcRect/>
            <a:stretch>
              <a:fillRect/>
            </a:stretch>
          </p:blipFill>
          <p:spPr bwMode="auto">
            <a:xfrm>
              <a:off x="948867" y="1709892"/>
              <a:ext cx="310765" cy="360000"/>
            </a:xfrm>
            <a:prstGeom prst="rect">
              <a:avLst/>
            </a:prstGeom>
            <a:noFill/>
            <a:ln w="9525">
              <a:noFill/>
              <a:miter lim="800000"/>
              <a:headEnd/>
              <a:tailEnd/>
            </a:ln>
          </p:spPr>
        </p:pic>
      </p:grpSp>
      <p:pic>
        <p:nvPicPr>
          <p:cNvPr id="5139" name="Grafik 1"/>
          <p:cNvPicPr>
            <a:picLocks noChangeAspect="1"/>
          </p:cNvPicPr>
          <p:nvPr/>
        </p:nvPicPr>
        <p:blipFill>
          <a:blip r:embed="rId18"/>
          <a:srcRect/>
          <a:stretch>
            <a:fillRect/>
          </a:stretch>
        </p:blipFill>
        <p:spPr bwMode="auto">
          <a:xfrm>
            <a:off x="677863" y="2349500"/>
            <a:ext cx="1651000" cy="3587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Hierarchische Beschreibung – Grundsätzliches</a:t>
            </a:r>
          </a:p>
        </p:txBody>
      </p:sp>
      <p:sp>
        <p:nvSpPr>
          <p:cNvPr id="18434" name="Textplatzhalter 2"/>
          <p:cNvSpPr>
            <a:spLocks noGrp="1"/>
          </p:cNvSpPr>
          <p:nvPr>
            <p:ph type="body" sz="quarter" idx="4294967295"/>
          </p:nvPr>
        </p:nvSpPr>
        <p:spPr>
          <a:xfrm>
            <a:off x="179388" y="1125538"/>
            <a:ext cx="8642350" cy="5111750"/>
          </a:xfrm>
        </p:spPr>
        <p:txBody>
          <a:bodyPr/>
          <a:lstStyle/>
          <a:p>
            <a:pPr marL="0" indent="0" eaLnBrk="1" hangingPunct="1">
              <a:lnSpc>
                <a:spcPct val="90000"/>
              </a:lnSpc>
            </a:pPr>
            <a:r>
              <a:rPr lang="de-DE" sz="2000" dirty="0" smtClean="0"/>
              <a:t>hierarchische Beschreibung (1.5.4):</a:t>
            </a:r>
          </a:p>
          <a:p>
            <a:pPr lvl="1" eaLnBrk="1" hangingPunct="1">
              <a:lnSpc>
                <a:spcPct val="90000"/>
              </a:lnSpc>
            </a:pPr>
            <a:r>
              <a:rPr lang="de-DE" sz="1800" dirty="0" smtClean="0"/>
              <a:t>es wird der Teil analytisch beschrieben</a:t>
            </a:r>
          </a:p>
          <a:p>
            <a:pPr lvl="1" eaLnBrk="1" hangingPunct="1">
              <a:lnSpc>
                <a:spcPct val="90000"/>
              </a:lnSpc>
            </a:pPr>
            <a:r>
              <a:rPr lang="de-DE" sz="1800" dirty="0" smtClean="0"/>
              <a:t>es wird die größere Ressource umfassend beschrieben (z. B. die Zeitschrift, die Sammlung von Schriften eines Autors)</a:t>
            </a:r>
          </a:p>
          <a:p>
            <a:pPr lvl="1" eaLnBrk="1" hangingPunct="1">
              <a:lnSpc>
                <a:spcPct val="90000"/>
              </a:lnSpc>
            </a:pPr>
            <a:r>
              <a:rPr lang="de-DE" sz="1800" dirty="0" smtClean="0"/>
              <a:t>dies erfolgt i. d. R. formattechnisch in zwei getrennten Beschreibungen, die über einen </a:t>
            </a:r>
            <a:r>
              <a:rPr lang="de-DE" sz="1800" dirty="0" err="1" smtClean="0"/>
              <a:t>Identifikator</a:t>
            </a:r>
            <a:r>
              <a:rPr lang="de-DE" sz="1800" dirty="0" smtClean="0"/>
              <a:t> in Bezug zueinander gesetzt werden</a:t>
            </a:r>
          </a:p>
          <a:p>
            <a:pPr lvl="1" eaLnBrk="1" hangingPunct="1">
              <a:lnSpc>
                <a:spcPct val="90000"/>
              </a:lnSpc>
            </a:pPr>
            <a:r>
              <a:rPr lang="de-DE" sz="1800" dirty="0" smtClean="0"/>
              <a:t>die Beziehung zur größeren Ressource erfolgt nach RDA 27.1 als „In Beziehung stehende Manifestation, Beziehungskennzeichnung J4.4 „Enthalten in“</a:t>
            </a:r>
          </a:p>
          <a:p>
            <a:pPr lvl="1" eaLnBrk="1" hangingPunct="1">
              <a:lnSpc>
                <a:spcPct val="90000"/>
              </a:lnSpc>
            </a:pPr>
            <a:r>
              <a:rPr lang="de-DE" sz="1800" dirty="0" smtClean="0"/>
              <a:t>die hierarchische Beschreibung gilt somit als eine Beschreibung</a:t>
            </a:r>
          </a:p>
          <a:p>
            <a:pPr lvl="1" eaLnBrk="1" hangingPunct="1">
              <a:lnSpc>
                <a:spcPct val="90000"/>
              </a:lnSpc>
            </a:pPr>
            <a:r>
              <a:rPr lang="de-DE" sz="1800" dirty="0" smtClean="0"/>
              <a:t>Welche Standardelemente mindestens in der umfassenden Beschreibung des Ganzen und welche mindestens in der analytischen Beschreibung des Teils angegeben werden müssen, wird in der Standardelemente-Tabelle für die hierarchische Beschreibung von Zusammenstellungen vorgeschlagen (Tabelle verankert in der D-A-CH AWR zu 1.5.4 oder im RDA-Info-Wiki unter RDA – Regelwerk – Arbeitshilfen)</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158E3F07-B70F-4344-88D3-CB67460E54CE}" type="slidenum">
              <a:rPr lang="de-DE" sz="1200">
                <a:solidFill>
                  <a:schemeClr val="tx1">
                    <a:tint val="75000"/>
                  </a:schemeClr>
                </a:solidFill>
                <a:latin typeface="+mn-lt"/>
                <a:cs typeface="+mn-cs"/>
              </a:rPr>
              <a:pPr algn="r" fontAlgn="auto">
                <a:spcBef>
                  <a:spcPts val="0"/>
                </a:spcBef>
                <a:spcAft>
                  <a:spcPts val="0"/>
                </a:spcAft>
                <a:defRPr/>
              </a:pPr>
              <a:t>10</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10</a:t>
            </a:fld>
            <a:endParaRPr lang="de-DE" dirty="0"/>
          </a:p>
        </p:txBody>
      </p:sp>
      <p:sp>
        <p:nvSpPr>
          <p:cNvPr id="7"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Hierarchische Beschreibung – </a:t>
            </a:r>
            <a:br>
              <a:rPr lang="de-DE" sz="2800" smtClean="0">
                <a:solidFill>
                  <a:srgbClr val="376092"/>
                </a:solidFill>
              </a:rPr>
            </a:br>
            <a:r>
              <a:rPr lang="de-DE" sz="2800" smtClean="0">
                <a:solidFill>
                  <a:srgbClr val="376092"/>
                </a:solidFill>
              </a:rPr>
              <a:t>Emfehlung Nachnutzung</a:t>
            </a:r>
          </a:p>
        </p:txBody>
      </p:sp>
      <p:sp>
        <p:nvSpPr>
          <p:cNvPr id="19458" name="Textplatzhalter 2"/>
          <p:cNvSpPr>
            <a:spLocks noGrp="1"/>
          </p:cNvSpPr>
          <p:nvPr>
            <p:ph type="body" sz="quarter" idx="4294967295"/>
          </p:nvPr>
        </p:nvSpPr>
        <p:spPr>
          <a:xfrm>
            <a:off x="179388" y="1484313"/>
            <a:ext cx="8642350" cy="4537075"/>
          </a:xfrm>
        </p:spPr>
        <p:txBody>
          <a:bodyPr/>
          <a:lstStyle/>
          <a:p>
            <a:pPr marL="0" indent="0" eaLnBrk="1" hangingPunct="1"/>
            <a:r>
              <a:rPr lang="de-DE" smtClean="0"/>
              <a:t>hierarchische Beschreibung (1.5.4):</a:t>
            </a:r>
          </a:p>
          <a:p>
            <a:pPr lvl="1" eaLnBrk="1" hangingPunct="1"/>
            <a:r>
              <a:rPr lang="de-DE" smtClean="0"/>
              <a:t>Eine nach 1.5.2. erstellte umfassende Beschreibung einer Zusammenstellung und die nach 1.5.3 erfassten analytischen Beschreibungen ihrer Teile dürfen zu einer hierarchischen Beschreibung nach 1.5.4 zusammengefügt werden.</a:t>
            </a:r>
          </a:p>
          <a:p>
            <a:pPr lvl="1" eaLnBrk="1" hangingPunct="1"/>
            <a:r>
              <a:rPr lang="de-DE" smtClean="0"/>
              <a:t>Beispielsweise kann in einer Verbundumgebung eine nach 1.5.2 erstellte umfassende Beschreibung einer Zusammenstellung nachgenutzt werden, um die darin enthaltenen Beiträge zusätzlich analytisch zu beschreiben.</a:t>
            </a:r>
          </a:p>
          <a:p>
            <a:pPr marL="0" indent="0" eaLnBrk="1" hangingPunct="1"/>
            <a:endParaRPr lang="de-DE" smtClean="0"/>
          </a:p>
          <a:p>
            <a:pPr lvl="1" eaLnBrk="1" hangingPunct="1"/>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1C8393DC-E6EF-44BA-ACED-68327A1C0D52}" type="slidenum">
              <a:rPr lang="de-DE" sz="1200">
                <a:solidFill>
                  <a:schemeClr val="tx1">
                    <a:tint val="75000"/>
                  </a:schemeClr>
                </a:solidFill>
                <a:latin typeface="+mn-lt"/>
                <a:cs typeface="+mn-cs"/>
              </a:rPr>
              <a:pPr algn="r" fontAlgn="auto">
                <a:spcBef>
                  <a:spcPts val="0"/>
                </a:spcBef>
                <a:spcAft>
                  <a:spcPts val="0"/>
                </a:spcAft>
                <a:defRPr/>
              </a:pPr>
              <a:t>11</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11</a:t>
            </a:fld>
            <a:endParaRPr lang="de-DE"/>
          </a:p>
        </p:txBody>
      </p:sp>
      <p:sp>
        <p:nvSpPr>
          <p:cNvPr id="7"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Allgemeine Hinweise zu den Beispielen</a:t>
            </a:r>
          </a:p>
        </p:txBody>
      </p:sp>
      <p:sp>
        <p:nvSpPr>
          <p:cNvPr id="20482" name="Textplatzhalter 2"/>
          <p:cNvSpPr>
            <a:spLocks noGrp="1"/>
          </p:cNvSpPr>
          <p:nvPr>
            <p:ph type="body" sz="quarter" idx="4294967295"/>
          </p:nvPr>
        </p:nvSpPr>
        <p:spPr>
          <a:xfrm>
            <a:off x="250825" y="1412875"/>
            <a:ext cx="8642350" cy="4895850"/>
          </a:xfrm>
        </p:spPr>
        <p:txBody>
          <a:bodyPr/>
          <a:lstStyle/>
          <a:p>
            <a:pPr marL="0" indent="0" eaLnBrk="1" hangingPunct="1"/>
            <a:r>
              <a:rPr lang="de-DE" sz="2000" smtClean="0"/>
              <a:t>In den Beispielen wird im Wesentlichen auf die analytische Beschreibung der Teile eingegangen</a:t>
            </a:r>
          </a:p>
          <a:p>
            <a:pPr marL="0" indent="0" eaLnBrk="1" hangingPunct="1"/>
            <a:endParaRPr lang="de-DE" sz="2000" smtClean="0"/>
          </a:p>
          <a:p>
            <a:pPr marL="0" indent="0" eaLnBrk="1" hangingPunct="1"/>
            <a:r>
              <a:rPr lang="de-DE" sz="2000" smtClean="0"/>
              <a:t>Schulungsunterlagen zur Erstellung der umfassenden Beschreibung, die im Rahmen der hierarchischen Beschreibung erstellt oder nachgenutzt wird, finden sich in Modul 5A Zusammenstellungen – Umfassende Beschreibung</a:t>
            </a:r>
          </a:p>
          <a:p>
            <a:pPr marL="0" indent="0" eaLnBrk="1" hangingPunct="1"/>
            <a:endParaRPr lang="de-DE" sz="2000" smtClean="0"/>
          </a:p>
          <a:p>
            <a:pPr marL="0" indent="0" eaLnBrk="1" hangingPunct="1"/>
            <a:r>
              <a:rPr lang="de-DE" sz="2000" smtClean="0"/>
              <a:t>Für die analytische Beschreibung eines Teils ist es nicht relevant, ob es sich um eine Zusammenstellung von Werken einer oder mehrere Personen handelt oder ob die Zusammenstellung einen überordneten Titel hat oder nicht. Die Anordnung der Beispiele folgt dennoch dem Aufbau der Schulungsunterlagen von Modul 5A Zusammenstellung – Umfassende Beschreibung</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EF2F0AA6-55F5-45C1-B0C5-33FD771A0A97}" type="slidenum">
              <a:rPr lang="de-DE" sz="1200">
                <a:solidFill>
                  <a:schemeClr val="tx1">
                    <a:tint val="75000"/>
                  </a:schemeClr>
                </a:solidFill>
                <a:latin typeface="+mn-lt"/>
                <a:cs typeface="+mn-cs"/>
              </a:rPr>
              <a:pPr algn="r" fontAlgn="auto">
                <a:spcBef>
                  <a:spcPts val="0"/>
                </a:spcBef>
                <a:spcAft>
                  <a:spcPts val="0"/>
                </a:spcAft>
                <a:defRPr/>
              </a:pPr>
              <a:t>12</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12</a:t>
            </a:fld>
            <a:endParaRPr lang="de-DE"/>
          </a:p>
        </p:txBody>
      </p:sp>
      <p:sp>
        <p:nvSpPr>
          <p:cNvPr id="7"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Titel 1"/>
          <p:cNvSpPr>
            <a:spLocks noGrp="1"/>
          </p:cNvSpPr>
          <p:nvPr>
            <p:ph type="title"/>
          </p:nvPr>
        </p:nvSpPr>
        <p:spPr>
          <a:xfrm>
            <a:off x="250825" y="333375"/>
            <a:ext cx="8642350" cy="796925"/>
          </a:xfrm>
        </p:spPr>
        <p:txBody>
          <a:bodyPr/>
          <a:lstStyle/>
          <a:p>
            <a:pPr eaLnBrk="1" hangingPunct="1"/>
            <a:r>
              <a:rPr lang="de-DE" smtClean="0">
                <a:solidFill>
                  <a:srgbClr val="376092"/>
                </a:solidFill>
              </a:rPr>
              <a:t>Beschreibung Teile von monografischen Zusammenstellungen</a:t>
            </a:r>
          </a:p>
        </p:txBody>
      </p:sp>
      <p:sp>
        <p:nvSpPr>
          <p:cNvPr id="21506" name="Textplatzhalter 2"/>
          <p:cNvSpPr>
            <a:spLocks noGrp="1"/>
          </p:cNvSpPr>
          <p:nvPr>
            <p:ph type="body" sz="quarter" idx="13"/>
          </p:nvPr>
        </p:nvSpPr>
        <p:spPr>
          <a:xfrm>
            <a:off x="250825" y="1412875"/>
            <a:ext cx="8642350" cy="4895850"/>
          </a:xfrm>
        </p:spPr>
        <p:txBody>
          <a:bodyPr/>
          <a:lstStyle/>
          <a:p>
            <a:pPr marL="0" indent="0" eaLnBrk="1" hangingPunct="1"/>
            <a:r>
              <a:rPr lang="de-DE" smtClean="0"/>
              <a:t>hierunter fallen:</a:t>
            </a:r>
          </a:p>
          <a:p>
            <a:pPr marL="0" indent="0" eaLnBrk="1" hangingPunct="1"/>
            <a:endParaRPr lang="de-DE" smtClean="0"/>
          </a:p>
          <a:p>
            <a:pPr lvl="1" eaLnBrk="1" hangingPunct="1"/>
            <a:r>
              <a:rPr lang="de-DE" smtClean="0"/>
              <a:t>Beiträge in Sammelwerken/Herausgeberschriften</a:t>
            </a:r>
          </a:p>
          <a:p>
            <a:pPr lvl="1" eaLnBrk="1" hangingPunct="1"/>
            <a:r>
              <a:rPr lang="de-DE" smtClean="0"/>
              <a:t>Beiträge in Sammlungen von Schriften eines Autors</a:t>
            </a:r>
          </a:p>
          <a:p>
            <a:pPr marL="0" indent="0" eaLnBrk="1" hangingPunct="1"/>
            <a:endParaRPr lang="de-DE" smtClean="0"/>
          </a:p>
        </p:txBody>
      </p:sp>
      <p:sp>
        <p:nvSpPr>
          <p:cNvPr id="5" name="Foliennummernplatzhalter 4"/>
          <p:cNvSpPr>
            <a:spLocks noGrp="1"/>
          </p:cNvSpPr>
          <p:nvPr>
            <p:ph type="sldNum" sz="quarter" idx="15"/>
          </p:nvPr>
        </p:nvSpPr>
        <p:spPr/>
        <p:txBody>
          <a:bodyPr/>
          <a:lstStyle/>
          <a:p>
            <a:pPr>
              <a:defRPr/>
            </a:pPr>
            <a:fld id="{E8E45C71-E1BA-4F7E-8C5A-E6F314F3147D}" type="slidenum">
              <a:rPr lang="de-DE"/>
              <a:pPr>
                <a:defRPr/>
              </a:pPr>
              <a:t>13</a:t>
            </a:fld>
            <a:endParaRPr lang="de-DE"/>
          </a:p>
        </p:txBody>
      </p:sp>
      <p:sp>
        <p:nvSpPr>
          <p:cNvPr id="6"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mit übergeordnetem Titel</a:t>
            </a:r>
          </a:p>
        </p:txBody>
      </p:sp>
      <p:sp>
        <p:nvSpPr>
          <p:cNvPr id="22530"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zwei Folien veranschaulichen die analytische Beschreibung des 1. Teils</a:t>
            </a:r>
          </a:p>
          <a:p>
            <a:pPr marL="0" indent="0" eaLnBrk="1" hangingPunct="1">
              <a:buFont typeface="Arial" charset="0"/>
              <a:buNone/>
            </a:pPr>
            <a:endParaRPr lang="de-DE" smtClean="0"/>
          </a:p>
          <a:p>
            <a:pPr marL="0" indent="0" eaLnBrk="1" hangingPunct="1"/>
            <a:r>
              <a:rPr lang="de-DE" smtClean="0"/>
              <a:t>Es werden alle Elemente vollständig ausgeführt. Die Beschreibung der weiteren Teile erfolgt parallel und wird hier nicht weiter ausgearbeitet </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22A9B479-0207-43B6-AF58-4F07D74239A4}" type="slidenum">
              <a:rPr lang="de-DE" sz="1200">
                <a:solidFill>
                  <a:schemeClr val="tx1">
                    <a:tint val="75000"/>
                  </a:schemeClr>
                </a:solidFill>
                <a:latin typeface="+mn-lt"/>
                <a:cs typeface="+mn-cs"/>
              </a:rPr>
              <a:pPr algn="r" fontAlgn="auto">
                <a:spcBef>
                  <a:spcPts val="0"/>
                </a:spcBef>
                <a:spcAft>
                  <a:spcPts val="0"/>
                </a:spcAft>
                <a:defRPr/>
              </a:pPr>
              <a:t>14</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14</a:t>
            </a:fld>
            <a:endParaRPr lang="de-DE"/>
          </a:p>
        </p:txBody>
      </p:sp>
      <p:sp>
        <p:nvSpPr>
          <p:cNvPr id="7"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a:spLocks noGrp="1"/>
          </p:cNvSpPr>
          <p:nvPr>
            <p:ph type="sldNum" sz="quarter" idx="15"/>
          </p:nvPr>
        </p:nvSpPr>
        <p:spPr>
          <a:xfrm>
            <a:off x="7235825" y="6525344"/>
            <a:ext cx="1450975" cy="332656"/>
          </a:xfrm>
        </p:spPr>
        <p:txBody>
          <a:bodyPr/>
          <a:lstStyle/>
          <a:p>
            <a:pPr>
              <a:defRPr/>
            </a:pPr>
            <a:fld id="{7BF1D869-BE12-4E1E-829D-818A56AB2FCB}" type="slidenum">
              <a:rPr lang="de-DE"/>
              <a:pPr>
                <a:defRPr/>
              </a:pPr>
              <a:t>15</a:t>
            </a:fld>
            <a:endParaRPr lang="de-DE"/>
          </a:p>
        </p:txBody>
      </p:sp>
      <p:graphicFrame>
        <p:nvGraphicFramePr>
          <p:cNvPr id="23610" name="Group 58"/>
          <p:cNvGraphicFramePr>
            <a:graphicFrameLocks noGrp="1"/>
          </p:cNvGraphicFramePr>
          <p:nvPr>
            <p:extLst>
              <p:ext uri="{D42A27DB-BD31-4B8C-83A1-F6EECF244321}">
                <p14:modId xmlns:p14="http://schemas.microsoft.com/office/powerpoint/2010/main" val="3055714552"/>
              </p:ext>
            </p:extLst>
          </p:nvPr>
        </p:nvGraphicFramePr>
        <p:xfrm>
          <a:off x="3059832" y="836712"/>
          <a:ext cx="5903912" cy="5487353"/>
        </p:xfrm>
        <a:graphic>
          <a:graphicData uri="http://schemas.openxmlformats.org/drawingml/2006/table">
            <a:tbl>
              <a:tblPr/>
              <a:tblGrid>
                <a:gridCol w="852923"/>
                <a:gridCol w="852923"/>
                <a:gridCol w="2164904"/>
                <a:gridCol w="2033162"/>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PICA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0500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err="1" smtClean="0">
                          <a:ln>
                            <a:noFill/>
                          </a:ln>
                          <a:solidFill>
                            <a:srgbClr val="000000"/>
                          </a:solidFill>
                          <a:effectLst/>
                          <a:latin typeface="Verdana" pitchFamily="34" charset="0"/>
                          <a:cs typeface="Arial" charset="0"/>
                        </a:rPr>
                        <a:t>Alxo</a:t>
                      </a:r>
                      <a:endParaRPr kumimoji="0" lang="de-DE" sz="18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0501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1" u="none" strike="noStrike" cap="none" normalizeH="0" baseline="0" dirty="0" err="1" smtClean="0">
                          <a:ln>
                            <a:noFill/>
                          </a:ln>
                          <a:solidFill>
                            <a:srgbClr val="000000"/>
                          </a:solidFill>
                          <a:effectLst/>
                          <a:latin typeface="Verdana" pitchFamily="34" charset="0"/>
                          <a:cs typeface="Arial" charset="0"/>
                        </a:rPr>
                        <a:t>Text</a:t>
                      </a:r>
                      <a:r>
                        <a:rPr kumimoji="0" lang="de-DE" sz="1800" b="1" i="0" u="none" strike="noStrike" cap="none" normalizeH="0" baseline="0" dirty="0" err="1" smtClean="0">
                          <a:ln>
                            <a:noFill/>
                          </a:ln>
                          <a:solidFill>
                            <a:srgbClr val="000000"/>
                          </a:solidFill>
                          <a:effectLst/>
                          <a:latin typeface="Verdana" pitchFamily="34" charset="0"/>
                          <a:cs typeface="Arial" charset="0"/>
                        </a:rPr>
                        <a:t>$b</a:t>
                      </a:r>
                      <a:r>
                        <a:rPr kumimoji="0" lang="de-DE" sz="1800" b="0" i="0" u="none" strike="noStrike" cap="none" normalizeH="0" baseline="0" dirty="0" err="1" smtClean="0">
                          <a:ln>
                            <a:noFill/>
                          </a:ln>
                          <a:solidFill>
                            <a:srgbClr val="000000"/>
                          </a:solidFill>
                          <a:effectLst/>
                          <a:latin typeface="Verdana" pitchFamily="34" charset="0"/>
                          <a:cs typeface="Arial" charset="0"/>
                        </a:rPr>
                        <a:t>txt</a:t>
                      </a:r>
                      <a:endParaRPr kumimoji="0" lang="de-DE" sz="18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0502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8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ohne Hilfsmittel zu </a:t>
                      </a:r>
                      <a:r>
                        <a:rPr lang="de-DE" sz="1800" i="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benutzen</a:t>
                      </a:r>
                      <a:r>
                        <a:rPr lang="de-DE" sz="18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a:t>
                      </a:r>
                      <a:endParaRPr kumimoji="0" lang="de-DE" sz="18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0503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800" b="0" i="1" u="none" strike="noStrike" cap="none" normalizeH="0" baseline="0" dirty="0" err="1" smtClean="0">
                          <a:ln>
                            <a:noFill/>
                          </a:ln>
                          <a:solidFill>
                            <a:srgbClr val="000000"/>
                          </a:solidFill>
                          <a:effectLst/>
                          <a:latin typeface="Verdana" pitchFamily="34" charset="0"/>
                          <a:cs typeface="Arial" charset="0"/>
                        </a:rPr>
                        <a:t>Band</a:t>
                      </a:r>
                      <a:r>
                        <a:rPr lang="de-DE" sz="18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a:t>
                      </a:r>
                      <a:r>
                        <a:rPr lang="de-DE" sz="18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a:t>
                      </a:r>
                      <a:r>
                        <a:rPr kumimoji="0" lang="de-DE" sz="1800" b="0" i="0" u="none" strike="noStrike" kern="1200" cap="none" normalizeH="0" baseline="0" dirty="0" err="1" smtClean="0">
                          <a:ln>
                            <a:noFill/>
                          </a:ln>
                          <a:solidFill>
                            <a:srgbClr val="000000"/>
                          </a:solidFill>
                          <a:effectLst/>
                          <a:latin typeface="Verdana" pitchFamily="34" charset="0"/>
                          <a:ea typeface="+mn-ea"/>
                          <a:cs typeface="Arial" charset="0"/>
                        </a:rPr>
                        <a:t>c</a:t>
                      </a:r>
                      <a:endParaRPr kumimoji="0" lang="de-DE" sz="18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1100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smtClean="0">
                          <a:ln>
                            <a:noFill/>
                          </a:ln>
                          <a:solidFill>
                            <a:srgbClr val="000000"/>
                          </a:solidFill>
                          <a:effectLst/>
                          <a:latin typeface="Verdana" pitchFamily="34" charset="0"/>
                          <a:cs typeface="Arial" charset="0"/>
                        </a:rPr>
                        <a:t>2007</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1500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smtClean="0">
                          <a:ln>
                            <a:noFill/>
                          </a:ln>
                          <a:solidFill>
                            <a:srgbClr val="000000"/>
                          </a:solidFill>
                          <a:effectLst/>
                          <a:latin typeface="Verdana" pitchFamily="34" charset="0"/>
                          <a:cs typeface="Arial" charset="0"/>
                        </a:rPr>
                        <a:t>/1ger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rowSpan="2">
                  <a:txBody>
                    <a:bodyPr/>
                    <a:lstStyle/>
                    <a:p>
                      <a:pPr>
                        <a:spcAft>
                          <a:spcPts val="600"/>
                        </a:spcAft>
                      </a:pPr>
                      <a:r>
                        <a:rPr lang="de-DE" sz="1800" b="1" dirty="0">
                          <a:solidFill>
                            <a:srgbClr val="000000"/>
                          </a:solidFill>
                          <a:effectLst/>
                          <a:latin typeface="Verdana"/>
                          <a:ea typeface="SimSun"/>
                          <a:cs typeface="Arial"/>
                        </a:rPr>
                        <a:t>3000</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dirty="0">
                          <a:solidFill>
                            <a:srgbClr val="000000"/>
                          </a:solidFill>
                          <a:effectLst/>
                          <a:latin typeface="Verdana"/>
                          <a:ea typeface="SimSun"/>
                          <a:cs typeface="Arial"/>
                        </a:rPr>
                        <a:t>19.2</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dirty="0">
                          <a:solidFill>
                            <a:srgbClr val="000000"/>
                          </a:solidFill>
                          <a:effectLst/>
                          <a:latin typeface="Verdana"/>
                          <a:ea typeface="SimSun"/>
                          <a:cs typeface="Arial"/>
                        </a:rPr>
                        <a:t>Geistiger Schöpfer</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rowSpan="2">
                  <a:txBody>
                    <a:bodyPr/>
                    <a:lstStyle/>
                    <a:p>
                      <a:pPr>
                        <a:spcAft>
                          <a:spcPts val="600"/>
                        </a:spcAft>
                      </a:pPr>
                      <a:r>
                        <a:rPr lang="de-DE" sz="1800" u="sng" dirty="0">
                          <a:solidFill>
                            <a:srgbClr val="000000"/>
                          </a:solidFill>
                          <a:effectLst/>
                          <a:latin typeface="Verdana"/>
                          <a:ea typeface="Calibri"/>
                          <a:cs typeface="Times New Roman"/>
                        </a:rPr>
                        <a:t>!118559230</a:t>
                      </a:r>
                      <a:r>
                        <a:rPr lang="de-DE" sz="1800" u="sng" dirty="0" smtClean="0">
                          <a:solidFill>
                            <a:srgbClr val="000000"/>
                          </a:solidFill>
                          <a:effectLst/>
                          <a:latin typeface="Verdana"/>
                          <a:ea typeface="Calibri"/>
                          <a:cs typeface="Times New Roman"/>
                        </a:rPr>
                        <a:t>!</a:t>
                      </a:r>
                      <a:br>
                        <a:rPr lang="de-DE" sz="1800" u="sng" dirty="0" smtClean="0">
                          <a:solidFill>
                            <a:srgbClr val="000000"/>
                          </a:solidFill>
                          <a:effectLst/>
                          <a:latin typeface="Verdana"/>
                          <a:ea typeface="Calibri"/>
                          <a:cs typeface="Times New Roman"/>
                        </a:rPr>
                      </a:br>
                      <a:r>
                        <a:rPr lang="de-DE" sz="1800" i="1" dirty="0" smtClean="0">
                          <a:solidFill>
                            <a:srgbClr val="000000"/>
                          </a:solidFill>
                          <a:effectLst/>
                          <a:latin typeface="Verdana"/>
                          <a:ea typeface="SimSun"/>
                        </a:rPr>
                        <a:t>Kafka</a:t>
                      </a:r>
                      <a:r>
                        <a:rPr lang="de-DE" sz="1800" i="1" dirty="0">
                          <a:solidFill>
                            <a:srgbClr val="000000"/>
                          </a:solidFill>
                          <a:effectLst/>
                          <a:latin typeface="Verdana"/>
                          <a:ea typeface="SimSun"/>
                        </a:rPr>
                        <a:t>, </a:t>
                      </a:r>
                      <a:r>
                        <a:rPr lang="de-DE" sz="1800" i="1" dirty="0" smtClean="0">
                          <a:solidFill>
                            <a:srgbClr val="000000"/>
                          </a:solidFill>
                          <a:effectLst/>
                          <a:latin typeface="Verdana"/>
                          <a:ea typeface="SimSun"/>
                        </a:rPr>
                        <a:t>Franz</a:t>
                      </a:r>
                      <a:br>
                        <a:rPr lang="de-DE" sz="1800" i="1" dirty="0" smtClean="0">
                          <a:solidFill>
                            <a:srgbClr val="000000"/>
                          </a:solidFill>
                          <a:effectLst/>
                          <a:latin typeface="Verdana"/>
                          <a:ea typeface="SimSun"/>
                        </a:rPr>
                      </a:br>
                      <a:r>
                        <a:rPr lang="de-DE" sz="1800" b="1" i="1" dirty="0" smtClean="0">
                          <a:solidFill>
                            <a:srgbClr val="000000"/>
                          </a:solidFill>
                          <a:effectLst/>
                          <a:latin typeface="Verdana"/>
                          <a:ea typeface="SimSun"/>
                        </a:rPr>
                        <a:t>$</a:t>
                      </a:r>
                      <a:r>
                        <a:rPr lang="de-DE" sz="1800" b="1" i="1" dirty="0" err="1" smtClean="0">
                          <a:solidFill>
                            <a:srgbClr val="000000"/>
                          </a:solidFill>
                          <a:effectLst/>
                          <a:latin typeface="Verdana"/>
                          <a:ea typeface="SimSun"/>
                        </a:rPr>
                        <a:t>B</a:t>
                      </a:r>
                      <a:r>
                        <a:rPr lang="de-DE" sz="1800" i="1" dirty="0" err="1" smtClean="0">
                          <a:solidFill>
                            <a:srgbClr val="000000"/>
                          </a:solidFill>
                          <a:effectLst/>
                          <a:latin typeface="Verdana"/>
                          <a:ea typeface="SimSun"/>
                        </a:rPr>
                        <a:t>Verfasser</a:t>
                      </a:r>
                      <a:r>
                        <a:rPr lang="de-DE" sz="1800" i="1" dirty="0" smtClean="0">
                          <a:solidFill>
                            <a:srgbClr val="000000"/>
                          </a:solidFill>
                          <a:effectLst/>
                          <a:latin typeface="Verdana"/>
                          <a:ea typeface="SimSun"/>
                        </a:rPr>
                        <a:t/>
                      </a:r>
                      <a:br>
                        <a:rPr lang="de-DE" sz="1800" i="1" dirty="0" smtClean="0">
                          <a:solidFill>
                            <a:srgbClr val="000000"/>
                          </a:solidFill>
                          <a:effectLst/>
                          <a:latin typeface="Verdana"/>
                          <a:ea typeface="SimSun"/>
                        </a:rPr>
                      </a:br>
                      <a:r>
                        <a:rPr lang="de-DE" sz="1800" b="1" dirty="0" smtClean="0">
                          <a:solidFill>
                            <a:srgbClr val="000000"/>
                          </a:solidFill>
                          <a:effectLst/>
                          <a:latin typeface="Verdana"/>
                          <a:ea typeface="SimSun"/>
                        </a:rPr>
                        <a:t>$</a:t>
                      </a:r>
                      <a:r>
                        <a:rPr lang="de-DE" sz="1800" b="1" dirty="0">
                          <a:solidFill>
                            <a:srgbClr val="000000"/>
                          </a:solidFill>
                          <a:effectLst/>
                          <a:latin typeface="Verdana"/>
                          <a:ea typeface="SimSun"/>
                        </a:rPr>
                        <a:t>4</a:t>
                      </a:r>
                      <a:r>
                        <a:rPr lang="de-DE" sz="1800" dirty="0">
                          <a:solidFill>
                            <a:srgbClr val="000000"/>
                          </a:solidFill>
                          <a:effectLst/>
                          <a:latin typeface="Verdana"/>
                          <a:ea typeface="SimSun"/>
                        </a:rPr>
                        <a:t>aut</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628650">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dirty="0">
                          <a:solidFill>
                            <a:srgbClr val="000000"/>
                          </a:solidFill>
                          <a:effectLst/>
                          <a:latin typeface="Verdana"/>
                          <a:ea typeface="SimSun"/>
                          <a:cs typeface="Arial"/>
                        </a:rPr>
                        <a:t>18.5</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dirty="0" smtClean="0">
                          <a:solidFill>
                            <a:srgbClr val="000000"/>
                          </a:solidFill>
                          <a:effectLst/>
                          <a:latin typeface="Verdana"/>
                          <a:ea typeface="SimSun"/>
                          <a:cs typeface="Arial"/>
                        </a:rPr>
                        <a:t>Beziehungskenn-zeichnung</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3605" name="Textfeld 7"/>
          <p:cNvSpPr txBox="1">
            <a:spLocks noChangeArrowheads="1"/>
          </p:cNvSpPr>
          <p:nvPr/>
        </p:nvSpPr>
        <p:spPr bwMode="auto">
          <a:xfrm rot="10766718" flipV="1">
            <a:off x="179388" y="5445125"/>
            <a:ext cx="2778125" cy="650875"/>
          </a:xfrm>
          <a:prstGeom prst="rect">
            <a:avLst/>
          </a:prstGeom>
          <a:solidFill>
            <a:schemeClr val="bg1"/>
          </a:solidFill>
          <a:ln w="9525">
            <a:solidFill>
              <a:schemeClr val="tx1"/>
            </a:solidFill>
            <a:miter lim="800000"/>
            <a:headEnd/>
            <a:tailEnd/>
          </a:ln>
        </p:spPr>
        <p:txBody>
          <a:bodyPr>
            <a:spAutoFit/>
          </a:bodyPr>
          <a:lstStyle/>
          <a:p>
            <a:r>
              <a:rPr lang="de-DE">
                <a:latin typeface="Verdana" pitchFamily="34" charset="0"/>
              </a:rPr>
              <a:t>Enthält  3 Romane von Franz Kafka</a:t>
            </a:r>
          </a:p>
        </p:txBody>
      </p:sp>
      <p:sp>
        <p:nvSpPr>
          <p:cNvPr id="23606" name="Titel 1"/>
          <p:cNvSpPr>
            <a:spLocks noGrp="1"/>
          </p:cNvSpPr>
          <p:nvPr>
            <p:ph type="title"/>
          </p:nvPr>
        </p:nvSpPr>
        <p:spPr>
          <a:xfrm>
            <a:off x="250825" y="184150"/>
            <a:ext cx="8858250" cy="508000"/>
          </a:xfrm>
        </p:spPr>
        <p:txBody>
          <a:bodyPr/>
          <a:lstStyle/>
          <a:p>
            <a:pPr eaLnBrk="1" hangingPunct="1"/>
            <a:r>
              <a:rPr lang="de-DE" dirty="0" smtClean="0">
                <a:solidFill>
                  <a:srgbClr val="376092"/>
                </a:solidFill>
              </a:rPr>
              <a:t>Ein geistiger Schöpfer, übergeordneter Titel –</a:t>
            </a:r>
            <a:br>
              <a:rPr lang="de-DE" dirty="0" smtClean="0">
                <a:solidFill>
                  <a:srgbClr val="376092"/>
                </a:solidFill>
              </a:rPr>
            </a:br>
            <a:r>
              <a:rPr lang="de-DE" dirty="0" smtClean="0">
                <a:solidFill>
                  <a:srgbClr val="376092"/>
                </a:solidFill>
              </a:rPr>
              <a:t>Teil analytisch</a:t>
            </a:r>
          </a:p>
        </p:txBody>
      </p:sp>
      <p:sp>
        <p:nvSpPr>
          <p:cNvPr id="23607"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pic>
        <p:nvPicPr>
          <p:cNvPr id="23608" name="Picture 58" descr="Frank-Kafka-Romane"/>
          <p:cNvPicPr>
            <a:picLocks noChangeAspect="1" noChangeArrowheads="1"/>
          </p:cNvPicPr>
          <p:nvPr/>
        </p:nvPicPr>
        <p:blipFill>
          <a:blip r:embed="rId2"/>
          <a:srcRect/>
          <a:stretch>
            <a:fillRect/>
          </a:stretch>
        </p:blipFill>
        <p:spPr bwMode="auto">
          <a:xfrm>
            <a:off x="250825" y="1052513"/>
            <a:ext cx="2449513" cy="4105275"/>
          </a:xfrm>
          <a:prstGeom prst="rect">
            <a:avLst/>
          </a:prstGeom>
          <a:noFill/>
          <a:ln w="9525">
            <a:noFill/>
            <a:miter lim="800000"/>
            <a:headEnd/>
            <a:tailEnd/>
          </a:ln>
        </p:spPr>
      </p:pic>
      <p:sp>
        <p:nvSpPr>
          <p:cNvPr id="9"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4A507834-0B5D-4820-B0ED-7BB5868EEF18}" type="slidenum">
              <a:rPr lang="de-DE" sz="1200">
                <a:solidFill>
                  <a:schemeClr val="tx1">
                    <a:tint val="75000"/>
                  </a:schemeClr>
                </a:solidFill>
                <a:latin typeface="+mn-lt"/>
                <a:cs typeface="+mn-cs"/>
              </a:rPr>
              <a:pPr algn="r" fontAlgn="auto">
                <a:spcBef>
                  <a:spcPts val="0"/>
                </a:spcBef>
                <a:spcAft>
                  <a:spcPts val="0"/>
                </a:spcAft>
                <a:defRPr/>
              </a:pPr>
              <a:t>16</a:t>
            </a:fld>
            <a:endParaRPr lang="de-DE" sz="1200">
              <a:solidFill>
                <a:schemeClr val="tx1">
                  <a:tint val="75000"/>
                </a:schemeClr>
              </a:solidFill>
              <a:latin typeface="+mn-lt"/>
              <a:cs typeface="+mn-cs"/>
            </a:endParaRPr>
          </a:p>
        </p:txBody>
      </p:sp>
      <p:graphicFrame>
        <p:nvGraphicFramePr>
          <p:cNvPr id="24615" name="Group 39"/>
          <p:cNvGraphicFramePr>
            <a:graphicFrameLocks noGrp="1"/>
          </p:cNvGraphicFramePr>
          <p:nvPr>
            <p:extLst>
              <p:ext uri="{D42A27DB-BD31-4B8C-83A1-F6EECF244321}">
                <p14:modId xmlns:p14="http://schemas.microsoft.com/office/powerpoint/2010/main" val="1033121266"/>
              </p:ext>
            </p:extLst>
          </p:nvPr>
        </p:nvGraphicFramePr>
        <p:xfrm>
          <a:off x="2879724" y="981075"/>
          <a:ext cx="6048375" cy="4070352"/>
        </p:xfrm>
        <a:graphic>
          <a:graphicData uri="http://schemas.openxmlformats.org/drawingml/2006/table">
            <a:tbl>
              <a:tblPr/>
              <a:tblGrid>
                <a:gridCol w="873367"/>
                <a:gridCol w="873367"/>
                <a:gridCol w="2219413"/>
                <a:gridCol w="2082228"/>
              </a:tblGrid>
              <a:tr h="38258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PICA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00113">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4000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smtClean="0">
                          <a:ln>
                            <a:noFill/>
                          </a:ln>
                          <a:solidFill>
                            <a:srgbClr val="000000"/>
                          </a:solidFill>
                          <a:effectLst/>
                          <a:latin typeface="Verdana" pitchFamily="34" charset="0"/>
                          <a:cs typeface="Arial" charset="0"/>
                        </a:rPr>
                        <a:t>Der @</a:t>
                      </a:r>
                      <a:r>
                        <a:rPr kumimoji="0" lang="de-DE" sz="1800" b="0" i="0" u="none" strike="noStrike" cap="none" normalizeH="0" baseline="0" dirty="0" err="1" smtClean="0">
                          <a:ln>
                            <a:noFill/>
                          </a:ln>
                          <a:solidFill>
                            <a:srgbClr val="000000"/>
                          </a:solidFill>
                          <a:effectLst/>
                          <a:latin typeface="Verdana" pitchFamily="34" charset="0"/>
                          <a:cs typeface="Arial" charset="0"/>
                        </a:rPr>
                        <a:t>Process</a:t>
                      </a:r>
                      <a:r>
                        <a:rPr kumimoji="0" lang="de-DE" sz="1800" b="0" i="0" u="none" strike="noStrike" cap="none" normalizeH="0" baseline="0" dirty="0" smtClean="0">
                          <a:ln>
                            <a:noFill/>
                          </a:ln>
                          <a:solidFill>
                            <a:srgbClr val="000000"/>
                          </a:solidFill>
                          <a:effectLst/>
                          <a:latin typeface="Verdana" pitchFamily="34" charset="0"/>
                          <a:cs typeface="Arial" charset="0"/>
                        </a:rPr>
                        <a:t> /</a:t>
                      </a:r>
                    </a:p>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0" i="0" u="none" strike="noStrike" cap="none" normalizeH="0" baseline="0" dirty="0" smtClean="0">
                          <a:ln>
                            <a:noFill/>
                          </a:ln>
                          <a:solidFill>
                            <a:srgbClr val="000000"/>
                          </a:solidFill>
                          <a:effectLst/>
                          <a:latin typeface="Verdana" pitchFamily="34" charset="0"/>
                          <a:cs typeface="Arial" charset="0"/>
                        </a:rPr>
                        <a:t>Franz Kafka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3888">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Verantwortlich-</a:t>
                      </a:r>
                      <a:r>
                        <a:rPr kumimoji="0" lang="de-DE" sz="1800" b="1" i="0" u="none" strike="noStrike" cap="none" normalizeH="0" baseline="0" dirty="0" err="1" smtClean="0">
                          <a:ln>
                            <a:noFill/>
                          </a:ln>
                          <a:solidFill>
                            <a:srgbClr val="000000"/>
                          </a:solidFill>
                          <a:effectLst/>
                          <a:latin typeface="Verdana" pitchFamily="34" charset="0"/>
                          <a:cs typeface="Arial" charset="0"/>
                        </a:rPr>
                        <a:t>keitsangabe</a:t>
                      </a:r>
                      <a:endParaRPr kumimoji="0" lang="de-DE" sz="18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071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4070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/v</a:t>
                      </a: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1</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/p</a:t>
                      </a: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5-253</a:t>
                      </a:r>
                      <a:endParaRPr kumimoji="0" lang="de-DE" sz="18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4241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Beziehungs-kennzeichnung</a:t>
                      </a:r>
                      <a:r>
                        <a:rPr kumimoji="0" lang="de-DE" sz="1800" b="0" i="0" u="none" strike="noStrike" cap="none" normalizeH="0" baseline="0" dirty="0" smtClean="0">
                          <a:ln>
                            <a:noFill/>
                          </a:ln>
                          <a:solidFill>
                            <a:srgbClr val="000000"/>
                          </a:solidFill>
                          <a:effectLst/>
                          <a:latin typeface="Verdana" pitchFamily="34" charset="0"/>
                          <a:cs typeface="Arial" charset="0"/>
                        </a:rPr>
                        <a:t> </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2">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Enthalten in</a:t>
                      </a:r>
                      <a:r>
                        <a:rPr lang="de-DE" sz="1800" u="sng"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!123456789!</a:t>
                      </a:r>
                      <a:br>
                        <a:rPr lang="de-DE" sz="1800" u="sng"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br>
                      <a:r>
                        <a:rPr lang="de-DE" sz="18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Kafka, Franz:</a:t>
                      </a:r>
                      <a:r>
                        <a:rPr lang="de-DE" sz="1800" b="1"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a:t>
                      </a:r>
                      <a:r>
                        <a:rPr lang="de-DE" sz="18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Romane</a:t>
                      </a:r>
                      <a:endParaRPr kumimoji="0" lang="de-DE" sz="18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98500">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r>
                        <a:rPr kumimoji="0" lang="de-DE" sz="1800" b="1" i="0" u="none" strike="noStrike" kern="1200" cap="none" normalizeH="0" baseline="0" dirty="0" smtClean="0">
                          <a:ln>
                            <a:noFill/>
                          </a:ln>
                          <a:solidFill>
                            <a:srgbClr val="000000"/>
                          </a:solidFill>
                          <a:effectLst/>
                          <a:latin typeface="Verdana" pitchFamily="34" charset="0"/>
                          <a:ea typeface="+mn-ea"/>
                          <a:cs typeface="Arial" charset="0"/>
                        </a:rPr>
                        <a:t>27.1</a:t>
                      </a:r>
                      <a:endParaRPr kumimoji="0" lang="de-DE" sz="1800" b="1" i="0" u="none" strike="noStrike" kern="1200" cap="none" normalizeH="0" baseline="0" dirty="0">
                        <a:ln>
                          <a:noFill/>
                        </a:ln>
                        <a:solidFill>
                          <a:srgbClr val="000000"/>
                        </a:solidFill>
                        <a:effectLst/>
                        <a:latin typeface="Verdana" pitchFamily="34" charset="0"/>
                        <a:ea typeface="+mn-ea"/>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r>
                        <a:rPr kumimoji="0" lang="de-DE" sz="1800" b="1" i="0" u="none" strike="noStrike" kern="1200" cap="none" normalizeH="0" baseline="0" dirty="0" smtClean="0">
                          <a:ln>
                            <a:noFill/>
                          </a:ln>
                          <a:solidFill>
                            <a:srgbClr val="000000"/>
                          </a:solidFill>
                          <a:effectLst/>
                          <a:latin typeface="Verdana" pitchFamily="34" charset="0"/>
                          <a:ea typeface="+mn-ea"/>
                          <a:cs typeface="Arial" charset="0"/>
                        </a:rPr>
                        <a:t>In Beziehung stehende Manifestation</a:t>
                      </a:r>
                      <a:endParaRPr kumimoji="0" lang="de-DE" sz="1800" b="1" i="0" u="none" strike="noStrike" kern="1200" cap="none" normalizeH="0" baseline="0" dirty="0">
                        <a:ln>
                          <a:noFill/>
                        </a:ln>
                        <a:solidFill>
                          <a:srgbClr val="000000"/>
                        </a:solidFill>
                        <a:effectLst/>
                        <a:latin typeface="Verdana" pitchFamily="34" charset="0"/>
                        <a:ea typeface="+mn-ea"/>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24609" name="Titel 1"/>
          <p:cNvSpPr>
            <a:spLocks noGrp="1"/>
          </p:cNvSpPr>
          <p:nvPr>
            <p:ph type="title" idx="4294967295"/>
          </p:nvPr>
        </p:nvSpPr>
        <p:spPr>
          <a:xfrm>
            <a:off x="250825" y="188913"/>
            <a:ext cx="8748713" cy="508000"/>
          </a:xfrm>
        </p:spPr>
        <p:txBody>
          <a:bodyPr/>
          <a:lstStyle/>
          <a:p>
            <a:pPr eaLnBrk="1" hangingPunct="1"/>
            <a:r>
              <a:rPr lang="de-DE" sz="2800" dirty="0" smtClean="0">
                <a:solidFill>
                  <a:srgbClr val="376092"/>
                </a:solidFill>
              </a:rPr>
              <a:t>Ein geistiger Schöpfer, übergeordneter Titel –</a:t>
            </a:r>
            <a:br>
              <a:rPr lang="de-DE" sz="2800" dirty="0" smtClean="0">
                <a:solidFill>
                  <a:srgbClr val="376092"/>
                </a:solidFill>
              </a:rPr>
            </a:br>
            <a:r>
              <a:rPr lang="de-DE" sz="2800" dirty="0" smtClean="0">
                <a:solidFill>
                  <a:srgbClr val="376092"/>
                </a:solidFill>
              </a:rPr>
              <a:t>Teil Forts.</a:t>
            </a:r>
          </a:p>
        </p:txBody>
      </p:sp>
      <p:sp>
        <p:nvSpPr>
          <p:cNvPr id="24610"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24611" name="Textplatzhalter 2"/>
          <p:cNvSpPr>
            <a:spLocks/>
          </p:cNvSpPr>
          <p:nvPr/>
        </p:nvSpPr>
        <p:spPr bwMode="auto">
          <a:xfrm>
            <a:off x="2987675" y="5300663"/>
            <a:ext cx="5832475" cy="1150937"/>
          </a:xfrm>
          <a:prstGeom prst="rect">
            <a:avLst/>
          </a:prstGeom>
          <a:noFill/>
          <a:ln w="9525">
            <a:noFill/>
            <a:miter lim="800000"/>
            <a:headEnd/>
            <a:tailEnd/>
          </a:ln>
        </p:spPr>
        <p:txBody>
          <a:bodyPr/>
          <a:lstStyle/>
          <a:p>
            <a:pPr>
              <a:spcBef>
                <a:spcPct val="20000"/>
              </a:spcBef>
              <a:buFont typeface="Arial" charset="0"/>
              <a:buNone/>
            </a:pPr>
            <a:r>
              <a:rPr lang="de-DE" sz="1400">
                <a:latin typeface="Verdana" pitchFamily="34" charset="0"/>
              </a:rPr>
              <a:t>Hinweis zu 24.5. Bei einer strukturierten Beschreibung wird das Element „Beziehungskennzeichnung“ vor die strukturierte Beschreibung von 27.1. gesetzt. Die Beziehungskennzeichnung „Enthalten in“ findet sich in Anhang J.4.4.</a:t>
            </a:r>
          </a:p>
        </p:txBody>
      </p:sp>
      <p:sp>
        <p:nvSpPr>
          <p:cNvPr id="24612" name="Textfeld 7"/>
          <p:cNvSpPr txBox="1">
            <a:spLocks noChangeArrowheads="1"/>
          </p:cNvSpPr>
          <p:nvPr/>
        </p:nvSpPr>
        <p:spPr bwMode="auto">
          <a:xfrm>
            <a:off x="395288" y="5286375"/>
            <a:ext cx="2447925" cy="650875"/>
          </a:xfrm>
          <a:prstGeom prst="rect">
            <a:avLst/>
          </a:prstGeom>
          <a:solidFill>
            <a:schemeClr val="bg1"/>
          </a:solidFill>
          <a:ln w="9525">
            <a:solidFill>
              <a:schemeClr val="tx1"/>
            </a:solidFill>
            <a:miter lim="800000"/>
            <a:headEnd/>
            <a:tailEnd/>
          </a:ln>
        </p:spPr>
        <p:txBody>
          <a:bodyPr>
            <a:spAutoFit/>
          </a:bodyPr>
          <a:lstStyle/>
          <a:p>
            <a:r>
              <a:rPr lang="de-DE">
                <a:latin typeface="Verdana" pitchFamily="34" charset="0"/>
              </a:rPr>
              <a:t>Enthält  3 Romane von Franz Kafka</a:t>
            </a:r>
          </a:p>
        </p:txBody>
      </p:sp>
      <p:pic>
        <p:nvPicPr>
          <p:cNvPr id="24613" name="Picture 39" descr="Frank-Kafka-Romane"/>
          <p:cNvPicPr>
            <a:picLocks noChangeAspect="1" noChangeArrowheads="1"/>
          </p:cNvPicPr>
          <p:nvPr/>
        </p:nvPicPr>
        <p:blipFill>
          <a:blip r:embed="rId2"/>
          <a:srcRect/>
          <a:stretch>
            <a:fillRect/>
          </a:stretch>
        </p:blipFill>
        <p:spPr bwMode="auto">
          <a:xfrm>
            <a:off x="250825" y="1052513"/>
            <a:ext cx="2376488" cy="4032250"/>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16</a:t>
            </a:fld>
            <a:endParaRPr lang="de-DE"/>
          </a:p>
        </p:txBody>
      </p:sp>
      <p:sp>
        <p:nvSpPr>
          <p:cNvPr id="11"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mit übergeordnetem Titel</a:t>
            </a:r>
          </a:p>
        </p:txBody>
      </p:sp>
      <p:sp>
        <p:nvSpPr>
          <p:cNvPr id="25602"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drei Folien veranschaulichen eine innerhalb der hierarchischen Beschreibung neu erstellte umfassende Beschreibung.</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9FE2D4A1-677B-40C4-97EB-BF9F439F1EAC}" type="slidenum">
              <a:rPr lang="de-DE" sz="1200">
                <a:solidFill>
                  <a:schemeClr val="tx1">
                    <a:tint val="75000"/>
                  </a:schemeClr>
                </a:solidFill>
                <a:latin typeface="+mn-lt"/>
                <a:cs typeface="+mn-cs"/>
              </a:rPr>
              <a:pPr algn="r" fontAlgn="auto">
                <a:spcBef>
                  <a:spcPts val="0"/>
                </a:spcBef>
                <a:spcAft>
                  <a:spcPts val="0"/>
                </a:spcAft>
                <a:defRPr/>
              </a:pPr>
              <a:t>17</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17</a:t>
            </a:fld>
            <a:endParaRPr lang="de-DE"/>
          </a:p>
        </p:txBody>
      </p:sp>
      <p:sp>
        <p:nvSpPr>
          <p:cNvPr id="7"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69" name="Titel 1"/>
          <p:cNvSpPr>
            <a:spLocks noGrp="1"/>
          </p:cNvSpPr>
          <p:nvPr>
            <p:ph type="title" idx="4294967295"/>
          </p:nvPr>
        </p:nvSpPr>
        <p:spPr>
          <a:xfrm>
            <a:off x="250825" y="184150"/>
            <a:ext cx="8858250" cy="508000"/>
          </a:xfrm>
        </p:spPr>
        <p:txBody>
          <a:bodyPr/>
          <a:lstStyle/>
          <a:p>
            <a:pPr eaLnBrk="1" hangingPunct="1"/>
            <a:r>
              <a:rPr lang="de-DE" sz="2800" dirty="0" smtClean="0">
                <a:solidFill>
                  <a:srgbClr val="376092"/>
                </a:solidFill>
              </a:rPr>
              <a:t>Ein geistiger Schöpfer, übergeordneter Titel –</a:t>
            </a:r>
            <a:br>
              <a:rPr lang="de-DE" sz="2800" dirty="0" smtClean="0">
                <a:solidFill>
                  <a:srgbClr val="376092"/>
                </a:solidFill>
              </a:rPr>
            </a:br>
            <a:r>
              <a:rPr lang="de-DE" sz="2800" dirty="0" smtClean="0">
                <a:solidFill>
                  <a:srgbClr val="376092"/>
                </a:solidFill>
              </a:rPr>
              <a:t> umfassend</a:t>
            </a:r>
          </a:p>
        </p:txBody>
      </p:sp>
      <p:sp>
        <p:nvSpPr>
          <p:cNvPr id="26670"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26671" name="Textfeld 7"/>
          <p:cNvSpPr txBox="1">
            <a:spLocks noChangeArrowheads="1"/>
          </p:cNvSpPr>
          <p:nvPr/>
        </p:nvSpPr>
        <p:spPr bwMode="auto">
          <a:xfrm rot="10800000" flipV="1">
            <a:off x="250825" y="5284788"/>
            <a:ext cx="2305050" cy="590550"/>
          </a:xfrm>
          <a:prstGeom prst="rect">
            <a:avLst/>
          </a:prstGeom>
          <a:solidFill>
            <a:schemeClr val="bg1"/>
          </a:solidFill>
          <a:ln w="9525">
            <a:solidFill>
              <a:schemeClr val="tx1"/>
            </a:solidFill>
            <a:miter lim="800000"/>
            <a:headEnd/>
            <a:tailEnd/>
          </a:ln>
        </p:spPr>
        <p:txBody>
          <a:bodyPr>
            <a:spAutoFit/>
          </a:bodyPr>
          <a:lstStyle/>
          <a:p>
            <a:r>
              <a:rPr lang="de-DE" sz="1600">
                <a:latin typeface="Verdana" pitchFamily="34" charset="0"/>
              </a:rPr>
              <a:t>Enthält  3 Romane von Franz Kafka</a:t>
            </a:r>
          </a:p>
        </p:txBody>
      </p:sp>
      <p:pic>
        <p:nvPicPr>
          <p:cNvPr id="26672" name="Picture 46" descr="Frank-Kafka-Romane"/>
          <p:cNvPicPr>
            <a:picLocks noChangeAspect="1" noChangeArrowheads="1"/>
          </p:cNvPicPr>
          <p:nvPr/>
        </p:nvPicPr>
        <p:blipFill>
          <a:blip r:embed="rId2"/>
          <a:srcRect/>
          <a:stretch>
            <a:fillRect/>
          </a:stretch>
        </p:blipFill>
        <p:spPr bwMode="auto">
          <a:xfrm>
            <a:off x="250825" y="1052513"/>
            <a:ext cx="2520950" cy="4105275"/>
          </a:xfrm>
          <a:prstGeom prst="rect">
            <a:avLst/>
          </a:prstGeom>
          <a:noFill/>
          <a:ln w="9525">
            <a:noFill/>
            <a:miter lim="800000"/>
            <a:headEnd/>
            <a:tailEnd/>
          </a:ln>
        </p:spPr>
      </p:pic>
      <p:sp>
        <p:nvSpPr>
          <p:cNvPr id="3" name="Foliennummernplatzhalter 2"/>
          <p:cNvSpPr>
            <a:spLocks noGrp="1"/>
          </p:cNvSpPr>
          <p:nvPr>
            <p:ph type="sldNum" sz="quarter" idx="15"/>
          </p:nvPr>
        </p:nvSpPr>
        <p:spPr>
          <a:xfrm>
            <a:off x="7235825" y="6559550"/>
            <a:ext cx="1450975" cy="298450"/>
          </a:xfrm>
        </p:spPr>
        <p:txBody>
          <a:bodyPr/>
          <a:lstStyle/>
          <a:p>
            <a:pPr>
              <a:defRPr/>
            </a:pPr>
            <a:fld id="{EB31F8E1-9F45-4F0D-B1F1-3098FEA75BD8}" type="slidenum">
              <a:rPr lang="de-DE" smtClean="0"/>
              <a:pPr>
                <a:defRPr/>
              </a:pPr>
              <a:t>18</a:t>
            </a:fld>
            <a:endParaRPr lang="de-DE" dirty="0"/>
          </a:p>
        </p:txBody>
      </p:sp>
      <p:graphicFrame>
        <p:nvGraphicFramePr>
          <p:cNvPr id="10" name="Group 58"/>
          <p:cNvGraphicFramePr>
            <a:graphicFrameLocks noGrp="1"/>
          </p:cNvGraphicFramePr>
          <p:nvPr>
            <p:extLst>
              <p:ext uri="{D42A27DB-BD31-4B8C-83A1-F6EECF244321}">
                <p14:modId xmlns:p14="http://schemas.microsoft.com/office/powerpoint/2010/main" val="121425208"/>
              </p:ext>
            </p:extLst>
          </p:nvPr>
        </p:nvGraphicFramePr>
        <p:xfrm>
          <a:off x="2915816" y="620687"/>
          <a:ext cx="6047929" cy="5400600"/>
        </p:xfrm>
        <a:graphic>
          <a:graphicData uri="http://schemas.openxmlformats.org/drawingml/2006/table">
            <a:tbl>
              <a:tblPr/>
              <a:tblGrid>
                <a:gridCol w="873729"/>
                <a:gridCol w="873729"/>
                <a:gridCol w="2217713"/>
                <a:gridCol w="2082758"/>
              </a:tblGrid>
              <a:tr h="404751">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PICA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5091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Aa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42947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0501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6.9</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Inhaltstyp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1" u="none" strike="noStrike" cap="none" normalizeH="0" baseline="0" dirty="0" err="1" smtClean="0">
                          <a:ln>
                            <a:noFill/>
                          </a:ln>
                          <a:solidFill>
                            <a:srgbClr val="000000"/>
                          </a:solidFill>
                          <a:effectLst/>
                          <a:latin typeface="Verdana" pitchFamily="34" charset="0"/>
                          <a:cs typeface="Arial" charset="0"/>
                        </a:rPr>
                        <a:t>Text</a:t>
                      </a:r>
                      <a:r>
                        <a:rPr kumimoji="0" lang="de-DE" sz="1600" b="1" i="0" u="none" strike="noStrike" cap="none" normalizeH="0" baseline="0" dirty="0" err="1" smtClean="0">
                          <a:ln>
                            <a:noFill/>
                          </a:ln>
                          <a:solidFill>
                            <a:srgbClr val="000000"/>
                          </a:solidFill>
                          <a:effectLst/>
                          <a:latin typeface="Verdana" pitchFamily="34" charset="0"/>
                          <a:cs typeface="Arial" charset="0"/>
                        </a:rPr>
                        <a:t>$b</a:t>
                      </a:r>
                      <a:r>
                        <a:rPr kumimoji="0" lang="de-DE" sz="1600" b="0" i="0" u="none" strike="noStrike" cap="none" normalizeH="0" baseline="0" dirty="0" err="1" smtClean="0">
                          <a:ln>
                            <a:noFill/>
                          </a:ln>
                          <a:solidFill>
                            <a:srgbClr val="000000"/>
                          </a:solidFill>
                          <a:effectLst/>
                          <a:latin typeface="Verdana" pitchFamily="34" charset="0"/>
                          <a:cs typeface="Arial" charset="0"/>
                        </a:rPr>
                        <a:t>txt</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55091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0502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Medientyp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lang="de-DE" sz="16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ohne Hilfsmittel zu </a:t>
                      </a:r>
                      <a:r>
                        <a:rPr lang="de-DE" sz="1600" i="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benutzen</a:t>
                      </a:r>
                      <a:r>
                        <a:rPr lang="de-DE" sz="16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a:t>
                      </a:r>
                      <a:r>
                        <a:rPr lang="de-DE" sz="16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a:t>
                      </a:r>
                      <a:endParaRPr kumimoji="0" lang="de-DE" sz="16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429474">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0503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3.3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Datenträgertyp</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defRPr/>
                      </a:pPr>
                      <a:r>
                        <a:rPr kumimoji="0" lang="de-DE" sz="1600" b="0" i="1" u="none" strike="noStrike" cap="none" normalizeH="0" baseline="0" dirty="0" err="1" smtClean="0">
                          <a:ln>
                            <a:noFill/>
                          </a:ln>
                          <a:solidFill>
                            <a:srgbClr val="000000"/>
                          </a:solidFill>
                          <a:effectLst/>
                          <a:latin typeface="Verdana" pitchFamily="34" charset="0"/>
                          <a:cs typeface="Arial" charset="0"/>
                        </a:rPr>
                        <a:t>Band</a:t>
                      </a:r>
                      <a:r>
                        <a:rPr lang="de-DE" sz="1600" b="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$b</a:t>
                      </a:r>
                      <a:r>
                        <a:rPr lang="de-DE" sz="16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n</a:t>
                      </a:r>
                      <a:r>
                        <a:rPr kumimoji="0" lang="de-DE" sz="1600" b="0" i="0" u="none" strike="noStrike" kern="1200" cap="none" normalizeH="0" baseline="0" dirty="0" err="1" smtClean="0">
                          <a:ln>
                            <a:noFill/>
                          </a:ln>
                          <a:solidFill>
                            <a:srgbClr val="000000"/>
                          </a:solidFill>
                          <a:effectLst/>
                          <a:latin typeface="Verdana" pitchFamily="34" charset="0"/>
                          <a:ea typeface="+mn-ea"/>
                          <a:cs typeface="Arial" charset="0"/>
                        </a:rPr>
                        <a:t>c</a:t>
                      </a:r>
                      <a:endParaRPr kumimoji="0" lang="de-DE" sz="16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55091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1100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2007</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550911">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1500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/1ger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753643">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2000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2.15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err="1" smtClean="0">
                          <a:ln>
                            <a:noFill/>
                          </a:ln>
                          <a:solidFill>
                            <a:srgbClr val="000000"/>
                          </a:solidFill>
                          <a:effectLst/>
                          <a:latin typeface="Verdana" pitchFamily="34" charset="0"/>
                          <a:cs typeface="Arial" charset="0"/>
                        </a:rPr>
                        <a:t>Identifikator</a:t>
                      </a:r>
                      <a:r>
                        <a:rPr kumimoji="0" lang="de-DE" sz="1600" b="1" i="0" u="none" strike="noStrike" cap="none" normalizeH="0" baseline="0" dirty="0" smtClean="0">
                          <a:ln>
                            <a:noFill/>
                          </a:ln>
                          <a:solidFill>
                            <a:srgbClr val="000000"/>
                          </a:solidFill>
                          <a:effectLst/>
                          <a:latin typeface="Verdana" pitchFamily="34" charset="0"/>
                          <a:cs typeface="Arial" charset="0"/>
                        </a:rPr>
                        <a:t> für die Manifestation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978-3-05453-0*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589807">
                <a:tc rowSpan="2">
                  <a:txBody>
                    <a:bodyPr/>
                    <a:lstStyle/>
                    <a:p>
                      <a:pPr>
                        <a:spcAft>
                          <a:spcPts val="600"/>
                        </a:spcAft>
                      </a:pPr>
                      <a:r>
                        <a:rPr lang="de-DE" sz="1600" b="1" dirty="0">
                          <a:solidFill>
                            <a:srgbClr val="000000"/>
                          </a:solidFill>
                          <a:effectLst/>
                          <a:latin typeface="Verdana"/>
                          <a:ea typeface="SimSun"/>
                          <a:cs typeface="Arial"/>
                        </a:rPr>
                        <a:t>3000</a:t>
                      </a:r>
                      <a:endParaRPr lang="de-DE"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19.2</a:t>
                      </a:r>
                      <a:endParaRPr lang="de-DE"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Geistiger Schöpfer</a:t>
                      </a:r>
                      <a:endParaRPr lang="de-DE"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rowSpan="2">
                  <a:txBody>
                    <a:bodyPr/>
                    <a:lstStyle/>
                    <a:p>
                      <a:pPr>
                        <a:spcAft>
                          <a:spcPts val="600"/>
                        </a:spcAft>
                      </a:pPr>
                      <a:r>
                        <a:rPr lang="de-DE" sz="1600" u="sng" dirty="0">
                          <a:solidFill>
                            <a:srgbClr val="000000"/>
                          </a:solidFill>
                          <a:effectLst/>
                          <a:latin typeface="Verdana"/>
                          <a:ea typeface="Calibri"/>
                          <a:cs typeface="Times New Roman"/>
                        </a:rPr>
                        <a:t>!118559230</a:t>
                      </a:r>
                      <a:r>
                        <a:rPr lang="de-DE" sz="1600" u="sng" dirty="0" smtClean="0">
                          <a:solidFill>
                            <a:srgbClr val="000000"/>
                          </a:solidFill>
                          <a:effectLst/>
                          <a:latin typeface="Verdana"/>
                          <a:ea typeface="Calibri"/>
                          <a:cs typeface="Times New Roman"/>
                        </a:rPr>
                        <a:t>!</a:t>
                      </a:r>
                      <a:br>
                        <a:rPr lang="de-DE" sz="1600" u="sng" dirty="0" smtClean="0">
                          <a:solidFill>
                            <a:srgbClr val="000000"/>
                          </a:solidFill>
                          <a:effectLst/>
                          <a:latin typeface="Verdana"/>
                          <a:ea typeface="Calibri"/>
                          <a:cs typeface="Times New Roman"/>
                        </a:rPr>
                      </a:br>
                      <a:r>
                        <a:rPr lang="de-DE" sz="1600" i="1" dirty="0" smtClean="0">
                          <a:solidFill>
                            <a:srgbClr val="000000"/>
                          </a:solidFill>
                          <a:effectLst/>
                          <a:latin typeface="Verdana"/>
                          <a:ea typeface="SimSun"/>
                        </a:rPr>
                        <a:t>Kafka</a:t>
                      </a:r>
                      <a:r>
                        <a:rPr lang="de-DE" sz="1600" i="1" dirty="0">
                          <a:solidFill>
                            <a:srgbClr val="000000"/>
                          </a:solidFill>
                          <a:effectLst/>
                          <a:latin typeface="Verdana"/>
                          <a:ea typeface="SimSun"/>
                        </a:rPr>
                        <a:t>, </a:t>
                      </a:r>
                      <a:r>
                        <a:rPr lang="de-DE" sz="1600" i="1" dirty="0" smtClean="0">
                          <a:solidFill>
                            <a:srgbClr val="000000"/>
                          </a:solidFill>
                          <a:effectLst/>
                          <a:latin typeface="Verdana"/>
                          <a:ea typeface="SimSun"/>
                        </a:rPr>
                        <a:t>Franz</a:t>
                      </a:r>
                      <a:br>
                        <a:rPr lang="de-DE" sz="1600" i="1" dirty="0" smtClean="0">
                          <a:solidFill>
                            <a:srgbClr val="000000"/>
                          </a:solidFill>
                          <a:effectLst/>
                          <a:latin typeface="Verdana"/>
                          <a:ea typeface="SimSun"/>
                        </a:rPr>
                      </a:br>
                      <a:r>
                        <a:rPr lang="de-DE" sz="1600" b="1" i="1" dirty="0" smtClean="0">
                          <a:solidFill>
                            <a:srgbClr val="000000"/>
                          </a:solidFill>
                          <a:effectLst/>
                          <a:latin typeface="Verdana"/>
                          <a:ea typeface="SimSun"/>
                        </a:rPr>
                        <a:t>$</a:t>
                      </a:r>
                      <a:r>
                        <a:rPr lang="de-DE" sz="1600" b="1" i="1" dirty="0" err="1" smtClean="0">
                          <a:solidFill>
                            <a:srgbClr val="000000"/>
                          </a:solidFill>
                          <a:effectLst/>
                          <a:latin typeface="Verdana"/>
                          <a:ea typeface="SimSun"/>
                        </a:rPr>
                        <a:t>B</a:t>
                      </a:r>
                      <a:r>
                        <a:rPr lang="de-DE" sz="1600" i="1" dirty="0" err="1" smtClean="0">
                          <a:solidFill>
                            <a:srgbClr val="000000"/>
                          </a:solidFill>
                          <a:effectLst/>
                          <a:latin typeface="Verdana"/>
                          <a:ea typeface="SimSun"/>
                        </a:rPr>
                        <a:t>Verfasser</a:t>
                      </a:r>
                      <a:r>
                        <a:rPr lang="de-DE" sz="1600" i="1" dirty="0" smtClean="0">
                          <a:solidFill>
                            <a:srgbClr val="000000"/>
                          </a:solidFill>
                          <a:effectLst/>
                          <a:latin typeface="Verdana"/>
                          <a:ea typeface="SimSun"/>
                        </a:rPr>
                        <a:t/>
                      </a:r>
                      <a:br>
                        <a:rPr lang="de-DE" sz="1600" i="1" dirty="0" smtClean="0">
                          <a:solidFill>
                            <a:srgbClr val="000000"/>
                          </a:solidFill>
                          <a:effectLst/>
                          <a:latin typeface="Verdana"/>
                          <a:ea typeface="SimSun"/>
                        </a:rPr>
                      </a:br>
                      <a:r>
                        <a:rPr lang="de-DE" sz="1600" b="1" dirty="0" smtClean="0">
                          <a:solidFill>
                            <a:srgbClr val="000000"/>
                          </a:solidFill>
                          <a:effectLst/>
                          <a:latin typeface="Verdana"/>
                          <a:ea typeface="SimSun"/>
                        </a:rPr>
                        <a:t>$</a:t>
                      </a:r>
                      <a:r>
                        <a:rPr lang="de-DE" sz="1600" b="1" dirty="0">
                          <a:solidFill>
                            <a:srgbClr val="000000"/>
                          </a:solidFill>
                          <a:effectLst/>
                          <a:latin typeface="Verdana"/>
                          <a:ea typeface="SimSun"/>
                        </a:rPr>
                        <a:t>4</a:t>
                      </a:r>
                      <a:r>
                        <a:rPr lang="de-DE" sz="1600" dirty="0">
                          <a:solidFill>
                            <a:srgbClr val="000000"/>
                          </a:solidFill>
                          <a:effectLst/>
                          <a:latin typeface="Verdana"/>
                          <a:ea typeface="SimSun"/>
                        </a:rPr>
                        <a:t>aut</a:t>
                      </a:r>
                      <a:endParaRPr lang="de-DE"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589807">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dirty="0">
                          <a:solidFill>
                            <a:srgbClr val="000000"/>
                          </a:solidFill>
                          <a:effectLst/>
                          <a:latin typeface="Verdana"/>
                          <a:ea typeface="SimSun"/>
                          <a:cs typeface="Arial"/>
                        </a:rPr>
                        <a:t>18.5</a:t>
                      </a:r>
                      <a:endParaRPr lang="de-DE"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dirty="0" smtClean="0">
                          <a:solidFill>
                            <a:srgbClr val="000000"/>
                          </a:solidFill>
                          <a:effectLst/>
                          <a:latin typeface="Verdana"/>
                          <a:ea typeface="SimSun"/>
                          <a:cs typeface="Arial"/>
                        </a:rPr>
                        <a:t>Beziehungskenn-zeichnung</a:t>
                      </a:r>
                      <a:endParaRPr lang="de-DE"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11"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520F1653-B423-491A-81EC-4380356870AB}" type="slidenum">
              <a:rPr lang="de-DE" sz="1200">
                <a:solidFill>
                  <a:schemeClr val="tx1">
                    <a:tint val="75000"/>
                  </a:schemeClr>
                </a:solidFill>
                <a:latin typeface="+mn-lt"/>
                <a:cs typeface="+mn-cs"/>
              </a:rPr>
              <a:pPr algn="r" fontAlgn="auto">
                <a:spcBef>
                  <a:spcPts val="0"/>
                </a:spcBef>
                <a:spcAft>
                  <a:spcPts val="0"/>
                </a:spcAft>
                <a:defRPr/>
              </a:pPr>
              <a:t>19</a:t>
            </a:fld>
            <a:endParaRPr lang="de-DE" sz="1200">
              <a:solidFill>
                <a:schemeClr val="tx1">
                  <a:tint val="75000"/>
                </a:schemeClr>
              </a:solidFill>
              <a:latin typeface="+mn-lt"/>
              <a:cs typeface="+mn-cs"/>
            </a:endParaRPr>
          </a:p>
        </p:txBody>
      </p:sp>
      <p:graphicFrame>
        <p:nvGraphicFramePr>
          <p:cNvPr id="27697" name="Group 49"/>
          <p:cNvGraphicFramePr>
            <a:graphicFrameLocks noGrp="1"/>
          </p:cNvGraphicFramePr>
          <p:nvPr>
            <p:extLst>
              <p:ext uri="{D42A27DB-BD31-4B8C-83A1-F6EECF244321}">
                <p14:modId xmlns:p14="http://schemas.microsoft.com/office/powerpoint/2010/main" val="3416028021"/>
              </p:ext>
            </p:extLst>
          </p:nvPr>
        </p:nvGraphicFramePr>
        <p:xfrm>
          <a:off x="3059113" y="981074"/>
          <a:ext cx="5689600" cy="3960093"/>
        </p:xfrm>
        <a:graphic>
          <a:graphicData uri="http://schemas.openxmlformats.org/drawingml/2006/table">
            <a:tbl>
              <a:tblPr/>
              <a:tblGrid>
                <a:gridCol w="821725"/>
                <a:gridCol w="763170"/>
                <a:gridCol w="1800200"/>
                <a:gridCol w="2304505"/>
              </a:tblGrid>
              <a:tr h="4007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PICA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22678">
                <a:tc rowSpan="2">
                  <a:txBody>
                    <a:bodyPr/>
                    <a:lstStyle/>
                    <a:p>
                      <a:pPr>
                        <a:spcAft>
                          <a:spcPts val="600"/>
                        </a:spcAft>
                      </a:pPr>
                      <a:r>
                        <a:rPr lang="de-DE" sz="1600" b="1" dirty="0">
                          <a:solidFill>
                            <a:srgbClr val="000000"/>
                          </a:solidFill>
                          <a:effectLst/>
                          <a:latin typeface="Verdana"/>
                          <a:ea typeface="SimSun"/>
                          <a:cs typeface="Arial"/>
                        </a:rPr>
                        <a:t>3010</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20.2</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a:solidFill>
                            <a:srgbClr val="000000"/>
                          </a:solidFill>
                          <a:effectLst/>
                          <a:latin typeface="Verdana"/>
                          <a:ea typeface="SimSun"/>
                          <a:cs typeface="Arial"/>
                        </a:rPr>
                        <a:t>Mitwirkender</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rowSpan="2">
                  <a:txBody>
                    <a:bodyPr/>
                    <a:lstStyle/>
                    <a:p>
                      <a:pPr>
                        <a:spcAft>
                          <a:spcPts val="600"/>
                        </a:spcAft>
                      </a:pPr>
                      <a:r>
                        <a:rPr lang="de-DE" sz="1600" u="sng" dirty="0">
                          <a:solidFill>
                            <a:srgbClr val="000000"/>
                          </a:solidFill>
                          <a:effectLst/>
                          <a:latin typeface="Verdana"/>
                          <a:ea typeface="Calibri"/>
                          <a:cs typeface="Times New Roman"/>
                        </a:rPr>
                        <a:t>!120380722</a:t>
                      </a:r>
                      <a:r>
                        <a:rPr lang="de-DE" sz="1600" u="sng" dirty="0" smtClean="0">
                          <a:solidFill>
                            <a:srgbClr val="000000"/>
                          </a:solidFill>
                          <a:effectLst/>
                          <a:latin typeface="Verdana"/>
                          <a:ea typeface="Calibri"/>
                          <a:cs typeface="Times New Roman"/>
                        </a:rPr>
                        <a:t>!</a:t>
                      </a:r>
                      <a:br>
                        <a:rPr lang="de-DE" sz="1600" u="sng" dirty="0" smtClean="0">
                          <a:solidFill>
                            <a:srgbClr val="000000"/>
                          </a:solidFill>
                          <a:effectLst/>
                          <a:latin typeface="Verdana"/>
                          <a:ea typeface="Calibri"/>
                          <a:cs typeface="Times New Roman"/>
                        </a:rPr>
                      </a:br>
                      <a:r>
                        <a:rPr lang="de-DE" sz="1600" i="1" dirty="0" smtClean="0">
                          <a:solidFill>
                            <a:srgbClr val="000000"/>
                          </a:solidFill>
                          <a:effectLst/>
                          <a:latin typeface="Verdana"/>
                          <a:ea typeface="SimSun"/>
                        </a:rPr>
                        <a:t>Lamping</a:t>
                      </a:r>
                      <a:r>
                        <a:rPr lang="de-DE" sz="1600" i="1" dirty="0">
                          <a:solidFill>
                            <a:srgbClr val="000000"/>
                          </a:solidFill>
                          <a:effectLst/>
                          <a:latin typeface="Verdana"/>
                          <a:ea typeface="SimSun"/>
                        </a:rPr>
                        <a:t>, </a:t>
                      </a:r>
                      <a:r>
                        <a:rPr lang="de-DE" sz="1600" i="1" dirty="0" err="1" smtClean="0">
                          <a:solidFill>
                            <a:srgbClr val="000000"/>
                          </a:solidFill>
                          <a:effectLst/>
                          <a:latin typeface="Verdana"/>
                          <a:ea typeface="SimSun"/>
                        </a:rPr>
                        <a:t>Dieter</a:t>
                      </a:r>
                      <a:r>
                        <a:rPr lang="de-DE" sz="1600" b="1" i="1" dirty="0" err="1" smtClean="0">
                          <a:solidFill>
                            <a:srgbClr val="000000"/>
                          </a:solidFill>
                          <a:effectLst/>
                          <a:latin typeface="Verdana"/>
                          <a:ea typeface="SimSun"/>
                        </a:rPr>
                        <a:t>$B</a:t>
                      </a:r>
                      <a:r>
                        <a:rPr lang="de-DE" sz="1600" b="1" i="1" dirty="0" smtClean="0">
                          <a:solidFill>
                            <a:srgbClr val="000000"/>
                          </a:solidFill>
                          <a:effectLst/>
                          <a:latin typeface="Verdana"/>
                          <a:ea typeface="SimSun"/>
                        </a:rPr>
                        <a:t/>
                      </a:r>
                      <a:br>
                        <a:rPr lang="de-DE" sz="1600" b="1" i="1" dirty="0" smtClean="0">
                          <a:solidFill>
                            <a:srgbClr val="000000"/>
                          </a:solidFill>
                          <a:effectLst/>
                          <a:latin typeface="Verdana"/>
                          <a:ea typeface="SimSun"/>
                        </a:rPr>
                      </a:br>
                      <a:r>
                        <a:rPr lang="de-DE" sz="1600" i="1" dirty="0" smtClean="0">
                          <a:solidFill>
                            <a:srgbClr val="000000"/>
                          </a:solidFill>
                          <a:effectLst/>
                          <a:latin typeface="Verdana"/>
                          <a:ea typeface="SimSun"/>
                        </a:rPr>
                        <a:t>Herausgeber</a:t>
                      </a:r>
                      <a:r>
                        <a:rPr lang="de-DE" sz="1600" b="1" dirty="0" smtClean="0">
                          <a:solidFill>
                            <a:srgbClr val="000000"/>
                          </a:solidFill>
                          <a:effectLst/>
                          <a:latin typeface="Verdana"/>
                          <a:ea typeface="SimSun"/>
                        </a:rPr>
                        <a:t>$4</a:t>
                      </a:r>
                      <a:r>
                        <a:rPr lang="de-DE" sz="1600" dirty="0" smtClean="0">
                          <a:solidFill>
                            <a:srgbClr val="000000"/>
                          </a:solidFill>
                          <a:effectLst/>
                          <a:latin typeface="Verdana"/>
                          <a:ea typeface="SimSun"/>
                        </a:rPr>
                        <a:t>edt</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622678">
                <a:tc vMerge="1">
                  <a:txBody>
                    <a:bodyPr/>
                    <a:lstStyle/>
                    <a:p>
                      <a:pPr>
                        <a:spcAft>
                          <a:spcPts val="600"/>
                        </a:spcAft>
                      </a:pPr>
                      <a:endParaRPr lang="de-DE" sz="12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dirty="0">
                          <a:solidFill>
                            <a:srgbClr val="000000"/>
                          </a:solidFill>
                          <a:effectLst/>
                          <a:latin typeface="Verdana"/>
                          <a:ea typeface="SimSun"/>
                          <a:cs typeface="Arial"/>
                        </a:rPr>
                        <a:t>18.5</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dirty="0">
                          <a:solidFill>
                            <a:srgbClr val="000000"/>
                          </a:solidFill>
                          <a:effectLst/>
                          <a:latin typeface="Verdana"/>
                          <a:ea typeface="SimSun"/>
                          <a:cs typeface="Arial"/>
                        </a:rPr>
                        <a:t>Beziehungskennzeichnung</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pPr>
                        <a:spcAft>
                          <a:spcPts val="600"/>
                        </a:spcAft>
                      </a:pPr>
                      <a:endParaRPr lang="de-DE" sz="12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622678">
                <a:tc rowSpan="2">
                  <a:txBody>
                    <a:bodyPr/>
                    <a:lstStyle/>
                    <a:p>
                      <a:pPr>
                        <a:spcAft>
                          <a:spcPts val="600"/>
                        </a:spcAft>
                      </a:pPr>
                      <a:r>
                        <a:rPr lang="de-DE" sz="1600" dirty="0">
                          <a:solidFill>
                            <a:srgbClr val="000000"/>
                          </a:solidFill>
                          <a:effectLst/>
                          <a:latin typeface="Verdana"/>
                          <a:ea typeface="SimSun"/>
                          <a:cs typeface="Arial"/>
                        </a:rPr>
                        <a:t>3010</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a:solidFill>
                            <a:srgbClr val="000000"/>
                          </a:solidFill>
                          <a:effectLst/>
                          <a:latin typeface="Verdana"/>
                          <a:ea typeface="SimSun"/>
                          <a:cs typeface="Arial"/>
                        </a:rPr>
                        <a:t>20.2</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dirty="0">
                          <a:solidFill>
                            <a:srgbClr val="000000"/>
                          </a:solidFill>
                          <a:effectLst/>
                          <a:latin typeface="Verdana"/>
                          <a:ea typeface="SimSun"/>
                          <a:cs typeface="Arial"/>
                        </a:rPr>
                        <a:t>Mitwirkender</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2">
                  <a:txBody>
                    <a:bodyPr/>
                    <a:lstStyle/>
                    <a:p>
                      <a:pPr>
                        <a:spcAft>
                          <a:spcPts val="600"/>
                        </a:spcAft>
                      </a:pPr>
                      <a:r>
                        <a:rPr lang="de-DE" sz="1600" u="sng" dirty="0">
                          <a:solidFill>
                            <a:srgbClr val="000000"/>
                          </a:solidFill>
                          <a:effectLst/>
                          <a:latin typeface="Verdana"/>
                          <a:ea typeface="Calibri"/>
                          <a:cs typeface="Times New Roman"/>
                        </a:rPr>
                        <a:t>!132989336!</a:t>
                      </a:r>
                      <a:r>
                        <a:rPr lang="de-DE" sz="1600" i="1" dirty="0">
                          <a:solidFill>
                            <a:srgbClr val="000000"/>
                          </a:solidFill>
                          <a:effectLst/>
                          <a:latin typeface="Verdana"/>
                          <a:ea typeface="SimSun"/>
                        </a:rPr>
                        <a:t>Poppe, </a:t>
                      </a:r>
                      <a:r>
                        <a:rPr lang="de-DE" sz="1600" i="1" dirty="0" err="1" smtClean="0">
                          <a:solidFill>
                            <a:srgbClr val="000000"/>
                          </a:solidFill>
                          <a:effectLst/>
                          <a:latin typeface="Verdana"/>
                          <a:ea typeface="SimSun"/>
                        </a:rPr>
                        <a:t>Sandra</a:t>
                      </a:r>
                      <a:r>
                        <a:rPr lang="de-DE" sz="1600" b="1" i="1" dirty="0" err="1" smtClean="0">
                          <a:solidFill>
                            <a:srgbClr val="000000"/>
                          </a:solidFill>
                          <a:effectLst/>
                          <a:latin typeface="Verdana"/>
                          <a:ea typeface="SimSun"/>
                        </a:rPr>
                        <a:t>$B</a:t>
                      </a:r>
                      <a:r>
                        <a:rPr lang="de-DE" sz="1600" b="1" i="1" dirty="0" smtClean="0">
                          <a:solidFill>
                            <a:srgbClr val="000000"/>
                          </a:solidFill>
                          <a:effectLst/>
                          <a:latin typeface="Verdana"/>
                          <a:ea typeface="SimSun"/>
                        </a:rPr>
                        <a:t/>
                      </a:r>
                      <a:br>
                        <a:rPr lang="de-DE" sz="1600" b="1" i="1" dirty="0" smtClean="0">
                          <a:solidFill>
                            <a:srgbClr val="000000"/>
                          </a:solidFill>
                          <a:effectLst/>
                          <a:latin typeface="Verdana"/>
                          <a:ea typeface="SimSun"/>
                        </a:rPr>
                      </a:br>
                      <a:r>
                        <a:rPr lang="de-DE" sz="1600" i="1" dirty="0" smtClean="0">
                          <a:solidFill>
                            <a:srgbClr val="000000"/>
                          </a:solidFill>
                          <a:effectLst/>
                          <a:latin typeface="Verdana"/>
                          <a:ea typeface="SimSun"/>
                        </a:rPr>
                        <a:t>Herausgeber</a:t>
                      </a:r>
                      <a:r>
                        <a:rPr lang="de-DE" sz="1600" b="1" dirty="0" smtClean="0">
                          <a:solidFill>
                            <a:srgbClr val="000000"/>
                          </a:solidFill>
                          <a:effectLst/>
                          <a:latin typeface="Verdana"/>
                          <a:ea typeface="SimSun"/>
                        </a:rPr>
                        <a:t>$4</a:t>
                      </a:r>
                      <a:r>
                        <a:rPr lang="de-DE" sz="1600" dirty="0" smtClean="0">
                          <a:solidFill>
                            <a:srgbClr val="000000"/>
                          </a:solidFill>
                          <a:effectLst/>
                          <a:latin typeface="Verdana"/>
                          <a:ea typeface="SimSun"/>
                        </a:rPr>
                        <a:t>edt</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22678">
                <a:tc vMerge="1">
                  <a:txBody>
                    <a:bodyPr/>
                    <a:lstStyle/>
                    <a:p>
                      <a:pPr>
                        <a:spcAft>
                          <a:spcPts val="600"/>
                        </a:spcAft>
                      </a:pPr>
                      <a:endParaRPr lang="de-DE" sz="16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a:solidFill>
                            <a:srgbClr val="000000"/>
                          </a:solidFill>
                          <a:effectLst/>
                          <a:latin typeface="Verdana"/>
                          <a:ea typeface="SimSun"/>
                          <a:cs typeface="Arial"/>
                        </a:rPr>
                        <a:t>18.5</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dirty="0">
                          <a:solidFill>
                            <a:srgbClr val="000000"/>
                          </a:solidFill>
                          <a:effectLst/>
                          <a:latin typeface="Verdana"/>
                          <a:ea typeface="SimSun"/>
                          <a:cs typeface="Arial"/>
                        </a:rPr>
                        <a:t>Beziehungskennzeichnung</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pPr>
                        <a:spcAft>
                          <a:spcPts val="600"/>
                        </a:spcAft>
                      </a:pPr>
                      <a:endParaRPr lang="de-DE" sz="16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068641">
                <a:tc>
                  <a:txBody>
                    <a:bodyPr/>
                    <a:lstStyle/>
                    <a:p>
                      <a:pPr>
                        <a:spcAft>
                          <a:spcPts val="600"/>
                        </a:spcAft>
                      </a:pPr>
                      <a:r>
                        <a:rPr lang="de-DE" sz="1600" b="1" dirty="0">
                          <a:solidFill>
                            <a:srgbClr val="000000"/>
                          </a:solidFill>
                          <a:effectLst/>
                          <a:latin typeface="Verdana"/>
                          <a:ea typeface="SimSun"/>
                          <a:cs typeface="Arial"/>
                        </a:rPr>
                        <a:t>3210</a:t>
                      </a:r>
                      <a:endParaRPr lang="de-DE" sz="16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17.8</a:t>
                      </a:r>
                      <a:endParaRPr lang="de-DE" sz="16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In der Manifestation verkörpertes Werk</a:t>
                      </a:r>
                      <a:endParaRPr lang="de-DE" sz="16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u="sng" dirty="0">
                          <a:solidFill>
                            <a:srgbClr val="000000"/>
                          </a:solidFill>
                          <a:effectLst/>
                          <a:latin typeface="Verdana"/>
                          <a:ea typeface="Calibri"/>
                          <a:cs typeface="Times New Roman"/>
                        </a:rPr>
                        <a:t>!1122334455</a:t>
                      </a:r>
                      <a:r>
                        <a:rPr lang="de-DE" sz="1600" u="sng" dirty="0" smtClean="0">
                          <a:solidFill>
                            <a:srgbClr val="000000"/>
                          </a:solidFill>
                          <a:effectLst/>
                          <a:latin typeface="Verdana"/>
                          <a:ea typeface="Calibri"/>
                          <a:cs typeface="Times New Roman"/>
                        </a:rPr>
                        <a:t>!</a:t>
                      </a:r>
                      <a:br>
                        <a:rPr lang="de-DE" sz="1600" u="sng" dirty="0" smtClean="0">
                          <a:solidFill>
                            <a:srgbClr val="000000"/>
                          </a:solidFill>
                          <a:effectLst/>
                          <a:latin typeface="Verdana"/>
                          <a:ea typeface="Calibri"/>
                          <a:cs typeface="Times New Roman"/>
                        </a:rPr>
                      </a:br>
                      <a:r>
                        <a:rPr lang="de-DE" sz="1600" i="1" dirty="0" smtClean="0">
                          <a:solidFill>
                            <a:srgbClr val="000000"/>
                          </a:solidFill>
                          <a:effectLst/>
                          <a:latin typeface="Verdana"/>
                          <a:ea typeface="SimSun"/>
                        </a:rPr>
                        <a:t>Kafka</a:t>
                      </a:r>
                      <a:r>
                        <a:rPr lang="de-DE" sz="1600" i="1" dirty="0">
                          <a:solidFill>
                            <a:srgbClr val="000000"/>
                          </a:solidFill>
                          <a:effectLst/>
                          <a:latin typeface="Verdana"/>
                          <a:ea typeface="SimSun"/>
                        </a:rPr>
                        <a:t>, </a:t>
                      </a:r>
                      <a:r>
                        <a:rPr lang="de-DE" sz="1600" i="1" dirty="0" err="1">
                          <a:solidFill>
                            <a:srgbClr val="000000"/>
                          </a:solidFill>
                          <a:effectLst/>
                          <a:latin typeface="Verdana"/>
                          <a:ea typeface="SimSun"/>
                        </a:rPr>
                        <a:t>Franz</a:t>
                      </a:r>
                      <a:r>
                        <a:rPr lang="de-DE" sz="1600" b="1" i="1" dirty="0" err="1">
                          <a:solidFill>
                            <a:srgbClr val="000000"/>
                          </a:solidFill>
                          <a:effectLst/>
                          <a:latin typeface="Verdana"/>
                          <a:ea typeface="SimSun"/>
                        </a:rPr>
                        <a:t>$a</a:t>
                      </a:r>
                      <a:r>
                        <a:rPr lang="de-DE" sz="1600" i="1" dirty="0" err="1">
                          <a:solidFill>
                            <a:srgbClr val="000000"/>
                          </a:solidFill>
                          <a:effectLst/>
                          <a:latin typeface="Verdana"/>
                          <a:ea typeface="SimSun"/>
                        </a:rPr>
                        <a:t>Romane</a:t>
                      </a:r>
                      <a:endParaRPr lang="de-DE" sz="16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27689"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geistiger Schöpfer, übergeordneter Titel –</a:t>
            </a:r>
            <a:br>
              <a:rPr lang="de-DE" sz="2800" smtClean="0">
                <a:solidFill>
                  <a:srgbClr val="376092"/>
                </a:solidFill>
              </a:rPr>
            </a:br>
            <a:r>
              <a:rPr lang="de-DE" sz="2800" smtClean="0">
                <a:solidFill>
                  <a:srgbClr val="376092"/>
                </a:solidFill>
              </a:rPr>
              <a:t>umfassend, Forts.</a:t>
            </a:r>
          </a:p>
        </p:txBody>
      </p:sp>
      <p:sp>
        <p:nvSpPr>
          <p:cNvPr id="27690"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27691" name="Rectangle 52"/>
          <p:cNvSpPr>
            <a:spLocks noChangeArrowheads="1"/>
          </p:cNvSpPr>
          <p:nvPr/>
        </p:nvSpPr>
        <p:spPr bwMode="auto">
          <a:xfrm>
            <a:off x="3132137" y="5082222"/>
            <a:ext cx="5761037" cy="1477328"/>
          </a:xfrm>
          <a:prstGeom prst="rect">
            <a:avLst/>
          </a:prstGeom>
          <a:noFill/>
          <a:ln w="9525">
            <a:noFill/>
            <a:miter lim="800000"/>
            <a:headEnd/>
            <a:tailEnd/>
          </a:ln>
        </p:spPr>
        <p:txBody>
          <a:bodyPr anchor="ctr">
            <a:spAutoFit/>
          </a:bodyPr>
          <a:lstStyle/>
          <a:p>
            <a:r>
              <a:rPr lang="de-DE" altLang="zh-CN" dirty="0" smtClean="0">
                <a:latin typeface="Verdana" panose="020B0604030504040204" pitchFamily="34" charset="0"/>
                <a:ea typeface="Verdana" panose="020B0604030504040204" pitchFamily="34" charset="0"/>
                <a:cs typeface="Verdana" panose="020B0604030504040204" pitchFamily="34" charset="0"/>
              </a:rPr>
              <a:t>„Romane“ in 6.2.2 ist ein Formaltitel, Hinweise zur Bildung von Formaltiteln siehe Schulungsunterlagen Modul 5A Zusammenstellungen – Umfassende Beschreibung </a:t>
            </a:r>
            <a:endParaRPr lang="de-DE" altLang="zh-CN" dirty="0">
              <a:latin typeface="Verdana" panose="020B0604030504040204" pitchFamily="34" charset="0"/>
              <a:ea typeface="Verdana" panose="020B0604030504040204" pitchFamily="34" charset="0"/>
              <a:cs typeface="Verdana" panose="020B0604030504040204" pitchFamily="34" charset="0"/>
            </a:endParaRPr>
          </a:p>
        </p:txBody>
      </p:sp>
      <p:sp>
        <p:nvSpPr>
          <p:cNvPr id="27692" name="Textfeld 7"/>
          <p:cNvSpPr txBox="1">
            <a:spLocks noChangeArrowheads="1"/>
          </p:cNvSpPr>
          <p:nvPr/>
        </p:nvSpPr>
        <p:spPr bwMode="auto">
          <a:xfrm>
            <a:off x="323850" y="5300663"/>
            <a:ext cx="2447925" cy="650875"/>
          </a:xfrm>
          <a:prstGeom prst="rect">
            <a:avLst/>
          </a:prstGeom>
          <a:solidFill>
            <a:schemeClr val="bg1"/>
          </a:solidFill>
          <a:ln w="9525">
            <a:solidFill>
              <a:schemeClr val="tx1"/>
            </a:solidFill>
            <a:miter lim="800000"/>
            <a:headEnd/>
            <a:tailEnd/>
          </a:ln>
        </p:spPr>
        <p:txBody>
          <a:bodyPr>
            <a:spAutoFit/>
          </a:bodyPr>
          <a:lstStyle/>
          <a:p>
            <a:r>
              <a:rPr lang="de-DE" dirty="0">
                <a:latin typeface="Verdana" pitchFamily="34" charset="0"/>
              </a:rPr>
              <a:t>Enthält  3 Romane von Franz Kafka</a:t>
            </a:r>
          </a:p>
        </p:txBody>
      </p:sp>
      <p:pic>
        <p:nvPicPr>
          <p:cNvPr id="27693" name="Picture 50" descr="Frank-Kafka-Romane"/>
          <p:cNvPicPr>
            <a:picLocks noChangeAspect="1" noChangeArrowheads="1"/>
          </p:cNvPicPr>
          <p:nvPr/>
        </p:nvPicPr>
        <p:blipFill>
          <a:blip r:embed="rId2"/>
          <a:srcRect/>
          <a:stretch>
            <a:fillRect/>
          </a:stretch>
        </p:blipFill>
        <p:spPr bwMode="auto">
          <a:xfrm>
            <a:off x="323850" y="1052513"/>
            <a:ext cx="2376488" cy="4105275"/>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19</a:t>
            </a:fld>
            <a:endParaRPr lang="de-DE"/>
          </a:p>
        </p:txBody>
      </p:sp>
      <p:sp>
        <p:nvSpPr>
          <p:cNvPr id="11"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9" name="Titel 1"/>
          <p:cNvSpPr>
            <a:spLocks noGrp="1"/>
          </p:cNvSpPr>
          <p:nvPr>
            <p:ph type="title"/>
          </p:nvPr>
        </p:nvSpPr>
        <p:spPr>
          <a:xfrm>
            <a:off x="395288" y="2565400"/>
            <a:ext cx="8229600" cy="1143000"/>
          </a:xfrm>
        </p:spPr>
        <p:txBody>
          <a:bodyPr/>
          <a:lstStyle/>
          <a:p>
            <a:pPr algn="ctr" eaLnBrk="1" hangingPunct="1"/>
            <a:r>
              <a:rPr lang="de-DE" smtClean="0">
                <a:solidFill>
                  <a:srgbClr val="376092"/>
                </a:solidFill>
              </a:rPr>
              <a:t>Zusammenstellungen:</a:t>
            </a:r>
            <a:br>
              <a:rPr lang="de-DE" smtClean="0">
                <a:solidFill>
                  <a:srgbClr val="376092"/>
                </a:solidFill>
              </a:rPr>
            </a:br>
            <a:r>
              <a:rPr lang="de-DE" smtClean="0">
                <a:solidFill>
                  <a:srgbClr val="376092"/>
                </a:solidFill>
              </a:rPr>
              <a:t/>
            </a:r>
            <a:br>
              <a:rPr lang="de-DE" smtClean="0">
                <a:solidFill>
                  <a:srgbClr val="376092"/>
                </a:solidFill>
              </a:rPr>
            </a:br>
            <a:r>
              <a:rPr lang="de-DE" smtClean="0">
                <a:solidFill>
                  <a:srgbClr val="376092"/>
                </a:solidFill>
              </a:rPr>
              <a:t>analytische und hierarchische Beschreibung</a:t>
            </a:r>
          </a:p>
        </p:txBody>
      </p:sp>
      <p:sp>
        <p:nvSpPr>
          <p:cNvPr id="3" name="Rechteck 2"/>
          <p:cNvSpPr/>
          <p:nvPr/>
        </p:nvSpPr>
        <p:spPr>
          <a:xfrm>
            <a:off x="409575" y="549275"/>
            <a:ext cx="2362200" cy="43180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b="1">
                <a:solidFill>
                  <a:schemeClr val="tx1"/>
                </a:solidFill>
                <a:latin typeface="Verdana" pitchFamily="34" charset="0"/>
                <a:cs typeface="Arial" charset="0"/>
              </a:rPr>
              <a:t>Modul 5A.02.02</a:t>
            </a:r>
          </a:p>
        </p:txBody>
      </p:sp>
      <p:sp>
        <p:nvSpPr>
          <p:cNvPr id="8" name="Foliennummernplatzhalter 7"/>
          <p:cNvSpPr>
            <a:spLocks noGrp="1"/>
          </p:cNvSpPr>
          <p:nvPr>
            <p:ph type="sldNum" sz="quarter" idx="15"/>
          </p:nvPr>
        </p:nvSpPr>
        <p:spPr/>
        <p:txBody>
          <a:bodyPr/>
          <a:lstStyle/>
          <a:p>
            <a:pPr>
              <a:defRPr/>
            </a:pPr>
            <a:fld id="{1714F76F-BA54-4D8F-84D3-2C787FEF336F}" type="slidenum">
              <a:rPr lang="de-DE"/>
              <a:pPr>
                <a:defRPr/>
              </a:pPr>
              <a:t>2</a:t>
            </a:fld>
            <a:endParaRPr lang="de-DE"/>
          </a:p>
        </p:txBody>
      </p:sp>
      <p:sp>
        <p:nvSpPr>
          <p:cNvPr id="7172"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AT" sz="800" dirty="0" smtClean="0">
                <a:solidFill>
                  <a:srgbClr val="376092"/>
                </a:solidFill>
                <a:cs typeface="Arial" charset="0"/>
              </a:rPr>
              <a:t>AG RDA Schulungsunterlagen – Modul 5A.02.02: Zusammenstellungen - analytische und hierarchische  Beschreibung | </a:t>
            </a:r>
            <a:r>
              <a:rPr lang="de-AT" sz="800" dirty="0" smtClean="0">
                <a:solidFill>
                  <a:srgbClr val="376092"/>
                </a:solidFill>
                <a:cs typeface="Arial" charset="0"/>
              </a:rPr>
              <a:t>PICA DNB/ZDB | Stand</a:t>
            </a:r>
            <a:r>
              <a:rPr lang="de-AT" sz="800" dirty="0" smtClean="0">
                <a:solidFill>
                  <a:srgbClr val="376092"/>
                </a:solidFill>
                <a:cs typeface="Arial" charset="0"/>
              </a:rPr>
              <a:t>: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B4DD76DE-F0A3-4723-B550-59B1765BFCF8}" type="slidenum">
              <a:rPr lang="de-DE" sz="1200">
                <a:solidFill>
                  <a:schemeClr val="tx1">
                    <a:tint val="75000"/>
                  </a:schemeClr>
                </a:solidFill>
                <a:latin typeface="+mn-lt"/>
                <a:cs typeface="+mn-cs"/>
              </a:rPr>
              <a:pPr algn="r" fontAlgn="auto">
                <a:spcBef>
                  <a:spcPts val="0"/>
                </a:spcBef>
                <a:spcAft>
                  <a:spcPts val="0"/>
                </a:spcAft>
                <a:defRPr/>
              </a:pPr>
              <a:t>20</a:t>
            </a:fld>
            <a:endParaRPr lang="de-DE" sz="1200">
              <a:solidFill>
                <a:schemeClr val="tx1">
                  <a:tint val="75000"/>
                </a:schemeClr>
              </a:solidFill>
              <a:latin typeface="+mn-lt"/>
              <a:cs typeface="+mn-cs"/>
            </a:endParaRPr>
          </a:p>
        </p:txBody>
      </p:sp>
      <p:sp>
        <p:nvSpPr>
          <p:cNvPr id="28713"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geistiger Schöpfer, übergeordneter Titel –</a:t>
            </a:r>
            <a:br>
              <a:rPr lang="de-DE" sz="2800" smtClean="0">
                <a:solidFill>
                  <a:srgbClr val="376092"/>
                </a:solidFill>
              </a:rPr>
            </a:br>
            <a:r>
              <a:rPr lang="de-DE" sz="2800" smtClean="0">
                <a:solidFill>
                  <a:srgbClr val="376092"/>
                </a:solidFill>
              </a:rPr>
              <a:t> umfassend, Forts.</a:t>
            </a:r>
          </a:p>
        </p:txBody>
      </p:sp>
      <p:sp>
        <p:nvSpPr>
          <p:cNvPr id="28714"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1</a:t>
            </a:r>
          </a:p>
        </p:txBody>
      </p:sp>
      <p:sp>
        <p:nvSpPr>
          <p:cNvPr id="28715" name="Textfeld 7"/>
          <p:cNvSpPr txBox="1">
            <a:spLocks noChangeArrowheads="1"/>
          </p:cNvSpPr>
          <p:nvPr/>
        </p:nvSpPr>
        <p:spPr bwMode="auto">
          <a:xfrm>
            <a:off x="179388" y="5300663"/>
            <a:ext cx="2447925" cy="650875"/>
          </a:xfrm>
          <a:prstGeom prst="rect">
            <a:avLst/>
          </a:prstGeom>
          <a:solidFill>
            <a:schemeClr val="bg1"/>
          </a:solidFill>
          <a:ln w="9525">
            <a:solidFill>
              <a:schemeClr val="tx1"/>
            </a:solidFill>
            <a:miter lim="800000"/>
            <a:headEnd/>
            <a:tailEnd/>
          </a:ln>
        </p:spPr>
        <p:txBody>
          <a:bodyPr>
            <a:spAutoFit/>
          </a:bodyPr>
          <a:lstStyle/>
          <a:p>
            <a:r>
              <a:rPr lang="de-DE">
                <a:latin typeface="Verdana" pitchFamily="34" charset="0"/>
              </a:rPr>
              <a:t>Enthält  3 Romane von Franz Kafka</a:t>
            </a:r>
          </a:p>
        </p:txBody>
      </p:sp>
      <p:pic>
        <p:nvPicPr>
          <p:cNvPr id="28716" name="Picture 48" descr="Frank-Kafka-Romane"/>
          <p:cNvPicPr>
            <a:picLocks noChangeAspect="1" noChangeArrowheads="1"/>
          </p:cNvPicPr>
          <p:nvPr/>
        </p:nvPicPr>
        <p:blipFill>
          <a:blip r:embed="rId2"/>
          <a:srcRect/>
          <a:stretch>
            <a:fillRect/>
          </a:stretch>
        </p:blipFill>
        <p:spPr bwMode="auto">
          <a:xfrm>
            <a:off x="179388" y="1052513"/>
            <a:ext cx="2447925" cy="4105275"/>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20</a:t>
            </a:fld>
            <a:endParaRPr lang="de-DE"/>
          </a:p>
        </p:txBody>
      </p:sp>
      <p:graphicFrame>
        <p:nvGraphicFramePr>
          <p:cNvPr id="10" name="Group 49"/>
          <p:cNvGraphicFramePr>
            <a:graphicFrameLocks noGrp="1"/>
          </p:cNvGraphicFramePr>
          <p:nvPr>
            <p:extLst>
              <p:ext uri="{D42A27DB-BD31-4B8C-83A1-F6EECF244321}">
                <p14:modId xmlns:p14="http://schemas.microsoft.com/office/powerpoint/2010/main" val="2538187299"/>
              </p:ext>
            </p:extLst>
          </p:nvPr>
        </p:nvGraphicFramePr>
        <p:xfrm>
          <a:off x="3019918" y="1556792"/>
          <a:ext cx="5689600" cy="4248125"/>
        </p:xfrm>
        <a:graphic>
          <a:graphicData uri="http://schemas.openxmlformats.org/drawingml/2006/table">
            <a:tbl>
              <a:tblPr/>
              <a:tblGrid>
                <a:gridCol w="821725"/>
                <a:gridCol w="763170"/>
                <a:gridCol w="1800200"/>
                <a:gridCol w="2304505"/>
              </a:tblGrid>
              <a:tr h="3587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PICA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68325">
                <a:tc rowSpan="4">
                  <a:txBody>
                    <a:bodyPr/>
                    <a:lstStyle/>
                    <a:p>
                      <a:pPr>
                        <a:spcAft>
                          <a:spcPts val="600"/>
                        </a:spcAft>
                      </a:pPr>
                      <a:r>
                        <a:rPr lang="de-DE" sz="1600" b="1" dirty="0">
                          <a:solidFill>
                            <a:srgbClr val="000000"/>
                          </a:solidFill>
                          <a:effectLst/>
                          <a:latin typeface="Verdana"/>
                          <a:ea typeface="SimSun"/>
                          <a:cs typeface="Arial"/>
                        </a:rPr>
                        <a:t>4000</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2.3.2</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Haupttitel</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4">
                  <a:txBody>
                    <a:bodyPr/>
                    <a:lstStyle/>
                    <a:p>
                      <a:pPr>
                        <a:spcAft>
                          <a:spcPts val="600"/>
                        </a:spcAft>
                      </a:pPr>
                      <a:r>
                        <a:rPr lang="de-DE" sz="1600" dirty="0">
                          <a:solidFill>
                            <a:srgbClr val="000000"/>
                          </a:solidFill>
                          <a:effectLst/>
                          <a:latin typeface="Verdana"/>
                          <a:ea typeface="SimSun"/>
                        </a:rPr>
                        <a:t>Romane / Franz Kafka ; herausgegeben und mit einem Nachwort versehen von Dieter Lamping ; mit Anmerkungen, Kommentar und Zeittafel von Sandra Poppe</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49275">
                <a:tc vMerge="1">
                  <a:txBody>
                    <a:bodyPr/>
                    <a:lstStyle/>
                    <a:p>
                      <a:pPr>
                        <a:spcAft>
                          <a:spcPts val="600"/>
                        </a:spcAft>
                      </a:pPr>
                      <a:endParaRPr lang="de-DE" sz="24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2.4.2</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Verantwortlich-</a:t>
                      </a:r>
                      <a:r>
                        <a:rPr lang="de-DE" sz="1600" dirty="0" err="1" smtClean="0">
                          <a:effectLst/>
                          <a:latin typeface="Verdana" panose="020B0604030504040204" pitchFamily="34" charset="0"/>
                          <a:ea typeface="Verdana" panose="020B0604030504040204" pitchFamily="34" charset="0"/>
                          <a:cs typeface="Verdana" panose="020B0604030504040204" pitchFamily="34" charset="0"/>
                        </a:rPr>
                        <a:t>keitsangabe</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pPr>
                        <a:spcAft>
                          <a:spcPts val="600"/>
                        </a:spcAft>
                      </a:pPr>
                      <a:endParaRPr lang="de-DE" sz="24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66738">
                <a:tc vMerge="1">
                  <a:txBody>
                    <a:bodyPr/>
                    <a:lstStyle/>
                    <a:p>
                      <a:pPr>
                        <a:spcAft>
                          <a:spcPts val="600"/>
                        </a:spcAft>
                      </a:pPr>
                      <a:endParaRPr lang="de-DE" sz="24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2.4.2</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Verantwortlich-</a:t>
                      </a:r>
                      <a:r>
                        <a:rPr lang="de-DE" sz="1600"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keitsangabe</a:t>
                      </a:r>
                      <a:endParaRPr lang="de-DE" sz="16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pPr>
                        <a:spcAft>
                          <a:spcPts val="600"/>
                        </a:spcAft>
                      </a:pPr>
                      <a:endParaRPr lang="de-DE" sz="24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69913">
                <a:tc vMerge="1">
                  <a:txBody>
                    <a:bodyPr/>
                    <a:lstStyle/>
                    <a:p>
                      <a:pPr>
                        <a:spcAft>
                          <a:spcPts val="600"/>
                        </a:spcAft>
                      </a:pPr>
                      <a:endParaRPr lang="de-DE" sz="12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dirty="0" smtClean="0">
                          <a:effectLst/>
                          <a:latin typeface="Verdana" panose="020B0604030504040204" pitchFamily="34" charset="0"/>
                          <a:ea typeface="Verdana" panose="020B0604030504040204" pitchFamily="34" charset="0"/>
                          <a:cs typeface="Verdana" panose="020B0604030504040204" pitchFamily="34" charset="0"/>
                        </a:rPr>
                        <a:t>2.4.2</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600" dirty="0" smtClean="0">
                          <a:effectLst/>
                          <a:latin typeface="Verdana" panose="020B0604030504040204" pitchFamily="34" charset="0"/>
                          <a:ea typeface="Verdana" panose="020B0604030504040204" pitchFamily="34" charset="0"/>
                          <a:cs typeface="Verdana" panose="020B0604030504040204" pitchFamily="34" charset="0"/>
                        </a:rPr>
                        <a:t>Verantwortlich-</a:t>
                      </a:r>
                      <a:r>
                        <a:rPr lang="de-DE" sz="1600" dirty="0" err="1" smtClean="0">
                          <a:effectLst/>
                          <a:latin typeface="Verdana" panose="020B0604030504040204" pitchFamily="34" charset="0"/>
                          <a:ea typeface="Verdana" panose="020B0604030504040204" pitchFamily="34" charset="0"/>
                          <a:cs typeface="Verdana" panose="020B0604030504040204" pitchFamily="34" charset="0"/>
                        </a:rPr>
                        <a:t>keitsangabe</a:t>
                      </a:r>
                      <a:endParaRPr lang="de-DE" sz="1600" dirty="0" smtClean="0">
                        <a:effectLst/>
                        <a:latin typeface="Verdana" panose="020B0604030504040204" pitchFamily="34" charset="0"/>
                        <a:ea typeface="Verdana" panose="020B0604030504040204" pitchFamily="34" charset="0"/>
                        <a:cs typeface="Verdana" panose="020B0604030504040204" pitchFamily="34" charset="0"/>
                      </a:endParaRPr>
                    </a:p>
                    <a:p>
                      <a:pPr>
                        <a:spcAft>
                          <a:spcPts val="600"/>
                        </a:spcAft>
                      </a:pPr>
                      <a:endParaRPr lang="de-DE" sz="12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pPr>
                        <a:spcAft>
                          <a:spcPts val="600"/>
                        </a:spcAft>
                      </a:pPr>
                      <a:endParaRPr lang="de-DE" sz="12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68325">
                <a:tc rowSpan="2">
                  <a:txBody>
                    <a:bodyPr/>
                    <a:lstStyle/>
                    <a:p>
                      <a:pPr>
                        <a:spcAft>
                          <a:spcPts val="600"/>
                        </a:spcAft>
                      </a:pPr>
                      <a:r>
                        <a:rPr lang="de-DE" sz="1600" b="1" dirty="0">
                          <a:solidFill>
                            <a:srgbClr val="000000"/>
                          </a:solidFill>
                          <a:effectLst/>
                          <a:latin typeface="Verdana"/>
                          <a:ea typeface="SimSun"/>
                          <a:cs typeface="Arial"/>
                        </a:rPr>
                        <a:t>4030</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2.8.2</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smtClean="0">
                          <a:solidFill>
                            <a:srgbClr val="000000"/>
                          </a:solidFill>
                          <a:effectLst/>
                          <a:latin typeface="Verdana"/>
                          <a:ea typeface="SimSun"/>
                          <a:cs typeface="Arial"/>
                        </a:rPr>
                        <a:t>Erscheinungs-ort</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2">
                  <a:txBody>
                    <a:bodyPr/>
                    <a:lstStyle/>
                    <a:p>
                      <a:pPr>
                        <a:spcAft>
                          <a:spcPts val="600"/>
                        </a:spcAft>
                      </a:pPr>
                      <a:r>
                        <a:rPr lang="de-DE" sz="1600" dirty="0">
                          <a:solidFill>
                            <a:srgbClr val="000000"/>
                          </a:solidFill>
                          <a:effectLst/>
                          <a:latin typeface="Verdana"/>
                          <a:ea typeface="SimSun"/>
                        </a:rPr>
                        <a:t>Düsseldorf : Artemis &amp; Winkler</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68325">
                <a:tc vMerge="1">
                  <a:txBody>
                    <a:bodyPr/>
                    <a:lstStyle/>
                    <a:p>
                      <a:pPr>
                        <a:spcAft>
                          <a:spcPts val="600"/>
                        </a:spcAft>
                      </a:pPr>
                      <a:endParaRPr lang="de-DE" sz="16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2.8.4</a:t>
                      </a:r>
                      <a:endParaRPr lang="de-DE"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Verlagsname</a:t>
                      </a:r>
                      <a:endParaRPr lang="de-DE"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pPr>
                        <a:spcAft>
                          <a:spcPts val="600"/>
                        </a:spcAft>
                      </a:pPr>
                      <a:endParaRPr lang="de-DE" sz="16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07315">
                <a:tc>
                  <a:txBody>
                    <a:bodyPr/>
                    <a:lstStyle/>
                    <a:p>
                      <a:pPr>
                        <a:spcAft>
                          <a:spcPts val="600"/>
                        </a:spcAft>
                      </a:pPr>
                      <a:r>
                        <a:rPr lang="de-DE" sz="1600" b="1" dirty="0">
                          <a:solidFill>
                            <a:srgbClr val="000000"/>
                          </a:solidFill>
                          <a:effectLst/>
                          <a:latin typeface="Verdana"/>
                          <a:ea typeface="SimSun"/>
                          <a:cs typeface="Arial"/>
                        </a:rPr>
                        <a:t>4060</a:t>
                      </a:r>
                      <a:endParaRPr lang="de-DE"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3.4</a:t>
                      </a:r>
                      <a:endParaRPr lang="de-DE"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Umfang</a:t>
                      </a:r>
                      <a:endParaRPr lang="de-DE"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dirty="0">
                          <a:solidFill>
                            <a:srgbClr val="000000"/>
                          </a:solidFill>
                          <a:effectLst/>
                          <a:latin typeface="Verdana"/>
                          <a:ea typeface="SimSun"/>
                        </a:rPr>
                        <a:t>1039 Seiten</a:t>
                      </a:r>
                      <a:endParaRPr lang="de-DE" sz="16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11"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Hinweis zu den weiteren Beispielen</a:t>
            </a:r>
          </a:p>
        </p:txBody>
      </p:sp>
      <p:sp>
        <p:nvSpPr>
          <p:cNvPr id="29698" name="Textplatzhalter 2"/>
          <p:cNvSpPr>
            <a:spLocks noGrp="1"/>
          </p:cNvSpPr>
          <p:nvPr>
            <p:ph type="body" sz="quarter" idx="4294967295"/>
          </p:nvPr>
        </p:nvSpPr>
        <p:spPr>
          <a:xfrm>
            <a:off x="250825" y="1412875"/>
            <a:ext cx="8642350" cy="4895850"/>
          </a:xfrm>
        </p:spPr>
        <p:txBody>
          <a:bodyPr/>
          <a:lstStyle/>
          <a:p>
            <a:pPr marL="0" indent="0" eaLnBrk="1" hangingPunct="1"/>
            <a:endParaRPr lang="de-DE" smtClean="0"/>
          </a:p>
          <a:p>
            <a:pPr marL="0" indent="0" eaLnBrk="1" hangingPunct="1"/>
            <a:r>
              <a:rPr lang="de-DE" smtClean="0"/>
              <a:t>Bei den weiteren Beispielen werden teilweise nur noch die für die Darstellung des Sachverhalts wichtigen Elemente aufgeführt. </a:t>
            </a:r>
          </a:p>
          <a:p>
            <a:pPr marL="0" indent="0" eaLnBrk="1" hangingPunct="1"/>
            <a:r>
              <a:rPr lang="de-DE" smtClean="0"/>
              <a:t>Die vollständigen Beispiele können Sie in der Textversion zu dieser Powerpoint-Schulung finden oder in der Beispielsammlung der AG RDA im RDA Info-Wiki.</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FD771CA7-3F71-4831-8DA1-7B97F21657FC}" type="slidenum">
              <a:rPr lang="de-DE" sz="1200">
                <a:solidFill>
                  <a:schemeClr val="tx1">
                    <a:tint val="75000"/>
                  </a:schemeClr>
                </a:solidFill>
                <a:latin typeface="+mn-lt"/>
                <a:cs typeface="+mn-cs"/>
              </a:rPr>
              <a:pPr algn="r" fontAlgn="auto">
                <a:spcBef>
                  <a:spcPts val="0"/>
                </a:spcBef>
                <a:spcAft>
                  <a:spcPts val="0"/>
                </a:spcAft>
                <a:defRPr/>
              </a:pPr>
              <a:t>21</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21</a:t>
            </a:fld>
            <a:endParaRPr lang="de-DE"/>
          </a:p>
        </p:txBody>
      </p:sp>
      <p:sp>
        <p:nvSpPr>
          <p:cNvPr id="7"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ohne übergeordnetem Titel</a:t>
            </a:r>
          </a:p>
        </p:txBody>
      </p:sp>
      <p:sp>
        <p:nvSpPr>
          <p:cNvPr id="30722"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zwei Folien veranschaulichen die analytische Beschreibung des 1. Teils</a:t>
            </a:r>
          </a:p>
          <a:p>
            <a:pPr marL="0" indent="0" eaLnBrk="1" hangingPunct="1"/>
            <a:r>
              <a:rPr lang="de-DE" smtClean="0"/>
              <a:t>Die Beschreibung der weiteren Teile erfolgt parallel und wird hier nicht weiter ausgearbeitet </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45F4FDC0-CF15-4321-A751-851EC791BFD8}" type="slidenum">
              <a:rPr lang="de-DE" sz="1200">
                <a:solidFill>
                  <a:schemeClr val="tx1">
                    <a:tint val="75000"/>
                  </a:schemeClr>
                </a:solidFill>
                <a:latin typeface="+mn-lt"/>
                <a:cs typeface="+mn-cs"/>
              </a:rPr>
              <a:pPr algn="r" fontAlgn="auto">
                <a:spcBef>
                  <a:spcPts val="0"/>
                </a:spcBef>
                <a:spcAft>
                  <a:spcPts val="0"/>
                </a:spcAft>
                <a:defRPr/>
              </a:pPr>
              <a:t>22</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22</a:t>
            </a:fld>
            <a:endParaRPr lang="de-DE"/>
          </a:p>
        </p:txBody>
      </p:sp>
      <p:sp>
        <p:nvSpPr>
          <p:cNvPr id="7"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525344"/>
            <a:ext cx="1450975" cy="432048"/>
          </a:xfrm>
          <a:prstGeom prst="rect">
            <a:avLst/>
          </a:prstGeom>
          <a:noFill/>
        </p:spPr>
        <p:txBody>
          <a:bodyPr anchor="ctr"/>
          <a:lstStyle/>
          <a:p>
            <a:pPr algn="r" fontAlgn="auto">
              <a:spcBef>
                <a:spcPts val="0"/>
              </a:spcBef>
              <a:spcAft>
                <a:spcPts val="0"/>
              </a:spcAft>
              <a:defRPr/>
            </a:pPr>
            <a:fld id="{CD42ACCD-B127-4E6B-AD4C-8D01E0E1D4FF}" type="slidenum">
              <a:rPr lang="de-DE" sz="1200">
                <a:solidFill>
                  <a:schemeClr val="tx1">
                    <a:tint val="75000"/>
                  </a:schemeClr>
                </a:solidFill>
                <a:latin typeface="+mn-lt"/>
                <a:cs typeface="+mn-cs"/>
              </a:rPr>
              <a:pPr algn="r" fontAlgn="auto">
                <a:spcBef>
                  <a:spcPts val="0"/>
                </a:spcBef>
                <a:spcAft>
                  <a:spcPts val="0"/>
                </a:spcAft>
                <a:defRPr/>
              </a:pPr>
              <a:t>23</a:t>
            </a:fld>
            <a:endParaRPr lang="de-DE" sz="1200">
              <a:solidFill>
                <a:schemeClr val="tx1">
                  <a:tint val="75000"/>
                </a:schemeClr>
              </a:solidFill>
              <a:latin typeface="+mn-lt"/>
              <a:cs typeface="+mn-cs"/>
            </a:endParaRPr>
          </a:p>
        </p:txBody>
      </p:sp>
      <p:graphicFrame>
        <p:nvGraphicFramePr>
          <p:cNvPr id="31802" name="Group 58"/>
          <p:cNvGraphicFramePr>
            <a:graphicFrameLocks noGrp="1"/>
          </p:cNvGraphicFramePr>
          <p:nvPr>
            <p:extLst>
              <p:ext uri="{D42A27DB-BD31-4B8C-83A1-F6EECF244321}">
                <p14:modId xmlns:p14="http://schemas.microsoft.com/office/powerpoint/2010/main" val="3486018769"/>
              </p:ext>
            </p:extLst>
          </p:nvPr>
        </p:nvGraphicFramePr>
        <p:xfrm>
          <a:off x="3059832" y="764705"/>
          <a:ext cx="5903912" cy="5731120"/>
        </p:xfrm>
        <a:graphic>
          <a:graphicData uri="http://schemas.openxmlformats.org/drawingml/2006/table">
            <a:tbl>
              <a:tblPr/>
              <a:tblGrid>
                <a:gridCol w="852923"/>
                <a:gridCol w="852923"/>
                <a:gridCol w="1894554"/>
                <a:gridCol w="2303512"/>
              </a:tblGrid>
              <a:tr h="35417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PICA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487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0500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2.13</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Erscheinungs-weise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err="1" smtClean="0">
                          <a:ln>
                            <a:noFill/>
                          </a:ln>
                          <a:solidFill>
                            <a:srgbClr val="000000"/>
                          </a:solidFill>
                          <a:effectLst/>
                          <a:latin typeface="Verdana" pitchFamily="34" charset="0"/>
                          <a:cs typeface="Arial" charset="0"/>
                        </a:rPr>
                        <a:t>Alxo</a:t>
                      </a:r>
                      <a:endParaRPr kumimoji="0" lang="de-DE" sz="16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548750">
                <a:tc>
                  <a:txBody>
                    <a:bodyPr/>
                    <a:lstStyle/>
                    <a:p>
                      <a:pPr>
                        <a:spcAft>
                          <a:spcPts val="600"/>
                        </a:spcAft>
                      </a:pPr>
                      <a:r>
                        <a:rPr lang="de-DE" sz="1600" b="1">
                          <a:solidFill>
                            <a:srgbClr val="000000"/>
                          </a:solidFill>
                          <a:effectLst/>
                          <a:latin typeface="Verdana"/>
                          <a:ea typeface="SimSun"/>
                          <a:cs typeface="Arial"/>
                        </a:rPr>
                        <a:t>0501</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6.9</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Inhaltstyp</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i="1">
                          <a:solidFill>
                            <a:srgbClr val="000000"/>
                          </a:solidFill>
                          <a:effectLst/>
                          <a:latin typeface="Verdana"/>
                          <a:ea typeface="SimSun"/>
                        </a:rPr>
                        <a:t>Text</a:t>
                      </a:r>
                      <a:r>
                        <a:rPr lang="de-DE" sz="1600" b="1">
                          <a:solidFill>
                            <a:srgbClr val="000000"/>
                          </a:solidFill>
                          <a:effectLst/>
                          <a:latin typeface="Verdana"/>
                          <a:ea typeface="SimSun"/>
                        </a:rPr>
                        <a:t>$b</a:t>
                      </a:r>
                      <a:r>
                        <a:rPr lang="de-DE" sz="1600">
                          <a:solidFill>
                            <a:srgbClr val="000000"/>
                          </a:solidFill>
                          <a:effectLst/>
                          <a:latin typeface="Verdana"/>
                          <a:ea typeface="SimSun"/>
                        </a:rPr>
                        <a:t>txt</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548750">
                <a:tc>
                  <a:txBody>
                    <a:bodyPr/>
                    <a:lstStyle/>
                    <a:p>
                      <a:pPr>
                        <a:spcAft>
                          <a:spcPts val="600"/>
                        </a:spcAft>
                      </a:pPr>
                      <a:r>
                        <a:rPr lang="de-DE" sz="1600" b="1">
                          <a:solidFill>
                            <a:srgbClr val="000000"/>
                          </a:solidFill>
                          <a:effectLst/>
                          <a:latin typeface="Verdana"/>
                          <a:ea typeface="SimSun"/>
                          <a:cs typeface="Arial"/>
                        </a:rPr>
                        <a:t>0502 </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a:solidFill>
                            <a:srgbClr val="000000"/>
                          </a:solidFill>
                          <a:effectLst/>
                          <a:latin typeface="Verdana"/>
                          <a:ea typeface="SimSun"/>
                          <a:cs typeface="Arial"/>
                        </a:rPr>
                        <a:t>3.2</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Medientyp</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i="1">
                          <a:solidFill>
                            <a:srgbClr val="000000"/>
                          </a:solidFill>
                          <a:effectLst/>
                          <a:latin typeface="Verdana"/>
                          <a:ea typeface="SimSun"/>
                        </a:rPr>
                        <a:t>ohne Hilfsmittel zu benutzen</a:t>
                      </a:r>
                      <a:r>
                        <a:rPr lang="de-DE" sz="1600" b="1">
                          <a:solidFill>
                            <a:srgbClr val="000000"/>
                          </a:solidFill>
                          <a:effectLst/>
                          <a:latin typeface="Verdana"/>
                          <a:ea typeface="SimSun"/>
                        </a:rPr>
                        <a:t>$b</a:t>
                      </a:r>
                      <a:r>
                        <a:rPr lang="de-DE" sz="1600">
                          <a:solidFill>
                            <a:srgbClr val="000000"/>
                          </a:solidFill>
                          <a:effectLst/>
                          <a:latin typeface="Verdana"/>
                          <a:ea typeface="SimSun"/>
                        </a:rPr>
                        <a:t>n</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548750">
                <a:tc>
                  <a:txBody>
                    <a:bodyPr/>
                    <a:lstStyle/>
                    <a:p>
                      <a:pPr>
                        <a:spcAft>
                          <a:spcPts val="600"/>
                        </a:spcAft>
                      </a:pPr>
                      <a:r>
                        <a:rPr lang="de-DE" sz="1600" b="1">
                          <a:solidFill>
                            <a:srgbClr val="000000"/>
                          </a:solidFill>
                          <a:effectLst/>
                          <a:latin typeface="Verdana"/>
                          <a:ea typeface="SimSun"/>
                          <a:cs typeface="Arial"/>
                        </a:rPr>
                        <a:t>0503</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a:solidFill>
                            <a:srgbClr val="000000"/>
                          </a:solidFill>
                          <a:effectLst/>
                          <a:latin typeface="Verdana"/>
                          <a:ea typeface="SimSun"/>
                          <a:cs typeface="Arial"/>
                        </a:rPr>
                        <a:t>3.3</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Datenträgertyp</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i="1" dirty="0" err="1">
                          <a:solidFill>
                            <a:srgbClr val="000000"/>
                          </a:solidFill>
                          <a:effectLst/>
                          <a:latin typeface="Verdana"/>
                          <a:ea typeface="SimSun"/>
                        </a:rPr>
                        <a:t>Band</a:t>
                      </a:r>
                      <a:r>
                        <a:rPr lang="de-DE" sz="1600" b="1" dirty="0" err="1">
                          <a:solidFill>
                            <a:srgbClr val="000000"/>
                          </a:solidFill>
                          <a:effectLst/>
                          <a:latin typeface="Verdana"/>
                          <a:ea typeface="SimSun"/>
                        </a:rPr>
                        <a:t>$b</a:t>
                      </a:r>
                      <a:r>
                        <a:rPr lang="de-DE" sz="1600" dirty="0" err="1">
                          <a:solidFill>
                            <a:srgbClr val="000000"/>
                          </a:solidFill>
                          <a:effectLst/>
                          <a:latin typeface="Verdana"/>
                          <a:ea typeface="SimSun"/>
                        </a:rPr>
                        <a:t>nc</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5487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1100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2.8.6</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Erscheinungs-datum</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2000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548750">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1500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6.11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1" i="0" u="none" strike="noStrike" cap="none" normalizeH="0" baseline="0" dirty="0" smtClean="0">
                          <a:ln>
                            <a:noFill/>
                          </a:ln>
                          <a:solidFill>
                            <a:srgbClr val="000000"/>
                          </a:solidFill>
                          <a:effectLst/>
                          <a:latin typeface="Verdana" pitchFamily="34" charset="0"/>
                          <a:cs typeface="Arial" charset="0"/>
                        </a:rPr>
                        <a:t>Sprache der Expression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600" b="0" i="0" u="none" strike="noStrike" cap="none" normalizeH="0" baseline="0" dirty="0" smtClean="0">
                          <a:ln>
                            <a:noFill/>
                          </a:ln>
                          <a:solidFill>
                            <a:srgbClr val="000000"/>
                          </a:solidFill>
                          <a:effectLst/>
                          <a:latin typeface="Verdana" pitchFamily="34" charset="0"/>
                          <a:cs typeface="Arial" charset="0"/>
                        </a:rPr>
                        <a:t>/1ger</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548750">
                <a:tc rowSpan="2">
                  <a:txBody>
                    <a:bodyPr/>
                    <a:lstStyle/>
                    <a:p>
                      <a:pPr>
                        <a:spcAft>
                          <a:spcPts val="600"/>
                        </a:spcAft>
                      </a:pPr>
                      <a:r>
                        <a:rPr lang="de-DE" sz="1600" b="1">
                          <a:solidFill>
                            <a:srgbClr val="000000"/>
                          </a:solidFill>
                          <a:effectLst/>
                          <a:latin typeface="Verdana"/>
                          <a:ea typeface="SimSun"/>
                          <a:cs typeface="Arial"/>
                        </a:rPr>
                        <a:t>3000</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a:solidFill>
                            <a:srgbClr val="000000"/>
                          </a:solidFill>
                          <a:effectLst/>
                          <a:latin typeface="Verdana"/>
                          <a:ea typeface="SimSun"/>
                          <a:cs typeface="Arial"/>
                        </a:rPr>
                        <a:t>19.2</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a:solidFill>
                            <a:srgbClr val="000000"/>
                          </a:solidFill>
                          <a:effectLst/>
                          <a:latin typeface="Verdana"/>
                          <a:ea typeface="SimSun"/>
                          <a:cs typeface="Arial"/>
                        </a:rPr>
                        <a:t>Geistiger Schöpfer</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rowSpan="2">
                  <a:txBody>
                    <a:bodyPr/>
                    <a:lstStyle/>
                    <a:p>
                      <a:pPr>
                        <a:spcAft>
                          <a:spcPts val="600"/>
                        </a:spcAft>
                      </a:pPr>
                      <a:r>
                        <a:rPr lang="de-DE" sz="1600" u="sng" dirty="0">
                          <a:solidFill>
                            <a:srgbClr val="000000"/>
                          </a:solidFill>
                          <a:effectLst/>
                          <a:latin typeface="Verdana"/>
                          <a:ea typeface="Calibri"/>
                          <a:cs typeface="Times New Roman"/>
                        </a:rPr>
                        <a:t>!123362474</a:t>
                      </a:r>
                      <a:r>
                        <a:rPr lang="de-DE" sz="1600" u="sng" dirty="0" smtClean="0">
                          <a:solidFill>
                            <a:srgbClr val="000000"/>
                          </a:solidFill>
                          <a:effectLst/>
                          <a:latin typeface="Verdana"/>
                          <a:ea typeface="Calibri"/>
                          <a:cs typeface="Times New Roman"/>
                        </a:rPr>
                        <a:t>!</a:t>
                      </a:r>
                      <a:br>
                        <a:rPr lang="de-DE" sz="1600" u="sng" dirty="0" smtClean="0">
                          <a:solidFill>
                            <a:srgbClr val="000000"/>
                          </a:solidFill>
                          <a:effectLst/>
                          <a:latin typeface="Verdana"/>
                          <a:ea typeface="Calibri"/>
                          <a:cs typeface="Times New Roman"/>
                        </a:rPr>
                      </a:br>
                      <a:r>
                        <a:rPr lang="de-DE" sz="1600" i="1" u="none" dirty="0" err="1" smtClean="0">
                          <a:solidFill>
                            <a:srgbClr val="000000"/>
                          </a:solidFill>
                          <a:effectLst/>
                          <a:latin typeface="Verdana"/>
                          <a:ea typeface="Calibri"/>
                          <a:cs typeface="Times New Roman"/>
                        </a:rPr>
                        <a:t>Mayenburg</a:t>
                      </a:r>
                      <a:r>
                        <a:rPr lang="de-DE" sz="1600" i="1" u="none" dirty="0">
                          <a:solidFill>
                            <a:srgbClr val="000000"/>
                          </a:solidFill>
                          <a:effectLst/>
                          <a:latin typeface="Verdana"/>
                          <a:ea typeface="Calibri"/>
                          <a:cs typeface="Times New Roman"/>
                        </a:rPr>
                        <a:t>, </a:t>
                      </a:r>
                      <a:r>
                        <a:rPr lang="de-DE" sz="1600" i="1" u="none" dirty="0" err="1" smtClean="0">
                          <a:solidFill>
                            <a:srgbClr val="000000"/>
                          </a:solidFill>
                          <a:effectLst/>
                          <a:latin typeface="Verdana"/>
                          <a:ea typeface="Calibri"/>
                          <a:cs typeface="Times New Roman"/>
                        </a:rPr>
                        <a:t>Marius</a:t>
                      </a:r>
                      <a:r>
                        <a:rPr lang="de-DE" sz="1600" b="1" i="1" u="none" dirty="0" err="1" smtClean="0">
                          <a:solidFill>
                            <a:srgbClr val="000000"/>
                          </a:solidFill>
                          <a:effectLst/>
                          <a:latin typeface="Verdana"/>
                          <a:ea typeface="SimSun"/>
                        </a:rPr>
                        <a:t>$c</a:t>
                      </a:r>
                      <a:r>
                        <a:rPr lang="de-DE" sz="1600" i="1" u="none" dirty="0" err="1" smtClean="0">
                          <a:solidFill>
                            <a:srgbClr val="000000"/>
                          </a:solidFill>
                          <a:effectLst/>
                          <a:latin typeface="Verdana"/>
                          <a:ea typeface="Calibri"/>
                          <a:cs typeface="Times New Roman"/>
                        </a:rPr>
                        <a:t>von</a:t>
                      </a:r>
                      <a:r>
                        <a:rPr lang="de-DE" sz="1600" i="1" u="none" dirty="0" smtClean="0">
                          <a:solidFill>
                            <a:srgbClr val="000000"/>
                          </a:solidFill>
                          <a:effectLst/>
                          <a:latin typeface="Verdana"/>
                          <a:ea typeface="Calibri"/>
                          <a:cs typeface="Times New Roman"/>
                        </a:rPr>
                        <a:t/>
                      </a:r>
                      <a:br>
                        <a:rPr lang="de-DE" sz="1600" i="1" u="none" dirty="0" smtClean="0">
                          <a:solidFill>
                            <a:srgbClr val="000000"/>
                          </a:solidFill>
                          <a:effectLst/>
                          <a:latin typeface="Verdana"/>
                          <a:ea typeface="Calibri"/>
                          <a:cs typeface="Times New Roman"/>
                        </a:rPr>
                      </a:br>
                      <a:r>
                        <a:rPr lang="de-DE" sz="1600" b="1" i="1" u="none" dirty="0" smtClean="0">
                          <a:solidFill>
                            <a:srgbClr val="000000"/>
                          </a:solidFill>
                          <a:effectLst/>
                          <a:latin typeface="Verdana"/>
                          <a:ea typeface="SimSun"/>
                        </a:rPr>
                        <a:t>$</a:t>
                      </a:r>
                      <a:r>
                        <a:rPr lang="de-DE" sz="1600" b="1" i="1" u="none" dirty="0">
                          <a:solidFill>
                            <a:srgbClr val="000000"/>
                          </a:solidFill>
                          <a:effectLst/>
                          <a:latin typeface="Verdana"/>
                          <a:ea typeface="SimSun"/>
                        </a:rPr>
                        <a:t>B</a:t>
                      </a:r>
                      <a:r>
                        <a:rPr lang="de-DE" sz="1600" i="1" u="none" dirty="0">
                          <a:solidFill>
                            <a:srgbClr val="000000"/>
                          </a:solidFill>
                          <a:effectLst/>
                          <a:latin typeface="Verdana"/>
                          <a:ea typeface="SimSun"/>
                        </a:rPr>
                        <a:t>Verfasser</a:t>
                      </a:r>
                      <a:r>
                        <a:rPr lang="de-DE" sz="1600" b="1" u="none" dirty="0">
                          <a:solidFill>
                            <a:srgbClr val="000000"/>
                          </a:solidFill>
                          <a:effectLst/>
                          <a:latin typeface="Verdana"/>
                          <a:ea typeface="SimSun"/>
                        </a:rPr>
                        <a:t>$4</a:t>
                      </a:r>
                      <a:r>
                        <a:rPr lang="de-DE" sz="1600" u="none" dirty="0">
                          <a:solidFill>
                            <a:srgbClr val="000000"/>
                          </a:solidFill>
                          <a:effectLst/>
                          <a:latin typeface="Verdana"/>
                          <a:ea typeface="SimSun"/>
                        </a:rPr>
                        <a:t>aut</a:t>
                      </a:r>
                      <a:endParaRPr lang="de-DE" sz="2400" u="none"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548750">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a:solidFill>
                            <a:srgbClr val="000000"/>
                          </a:solidFill>
                          <a:effectLst/>
                          <a:latin typeface="Verdana"/>
                          <a:ea typeface="SimSun"/>
                          <a:cs typeface="Arial"/>
                        </a:rPr>
                        <a:t>18.5</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dirty="0" smtClean="0">
                          <a:solidFill>
                            <a:srgbClr val="000000"/>
                          </a:solidFill>
                          <a:effectLst/>
                          <a:latin typeface="Verdana"/>
                          <a:ea typeface="SimSun"/>
                          <a:cs typeface="Arial"/>
                        </a:rPr>
                        <a:t>Beziehungs-kennzeichnung</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r h="944458">
                <a:tc>
                  <a:txBody>
                    <a:bodyPr/>
                    <a:lstStyle/>
                    <a:p>
                      <a:pPr>
                        <a:spcAft>
                          <a:spcPts val="600"/>
                        </a:spcAft>
                      </a:pPr>
                      <a:r>
                        <a:rPr lang="de-DE" sz="1600" b="1">
                          <a:solidFill>
                            <a:srgbClr val="000000"/>
                          </a:solidFill>
                          <a:effectLst/>
                          <a:latin typeface="Verdana"/>
                          <a:ea typeface="SimSun"/>
                          <a:cs typeface="Arial"/>
                        </a:rPr>
                        <a:t>3210</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a:solidFill>
                            <a:srgbClr val="000000"/>
                          </a:solidFill>
                          <a:effectLst/>
                          <a:latin typeface="Verdana"/>
                          <a:ea typeface="SimSun"/>
                          <a:cs typeface="Arial"/>
                        </a:rPr>
                        <a:t>17.8</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In der Manifestation verkörpertes Werk</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u="sng" dirty="0">
                          <a:solidFill>
                            <a:srgbClr val="000000"/>
                          </a:solidFill>
                          <a:effectLst/>
                          <a:latin typeface="Verdana"/>
                          <a:ea typeface="Calibri"/>
                          <a:cs typeface="Times New Roman"/>
                        </a:rPr>
                        <a:t>!1122334499!</a:t>
                      </a:r>
                      <a:r>
                        <a:rPr lang="de-DE" sz="1600" i="1" u="none" dirty="0">
                          <a:solidFill>
                            <a:srgbClr val="000000"/>
                          </a:solidFill>
                          <a:effectLst/>
                          <a:latin typeface="Verdana"/>
                          <a:ea typeface="Calibri"/>
                          <a:cs typeface="Times New Roman"/>
                        </a:rPr>
                        <a:t>Mayenburg, </a:t>
                      </a:r>
                      <a:r>
                        <a:rPr lang="de-DE" sz="1600" i="1" u="none" dirty="0" err="1" smtClean="0">
                          <a:solidFill>
                            <a:srgbClr val="000000"/>
                          </a:solidFill>
                          <a:effectLst/>
                          <a:latin typeface="Verdana"/>
                          <a:ea typeface="Calibri"/>
                          <a:cs typeface="Times New Roman"/>
                        </a:rPr>
                        <a:t>Marius</a:t>
                      </a:r>
                      <a:r>
                        <a:rPr lang="de-DE" sz="1600" b="1" i="1" u="none" dirty="0" err="1" smtClean="0">
                          <a:solidFill>
                            <a:srgbClr val="000000"/>
                          </a:solidFill>
                          <a:effectLst/>
                          <a:latin typeface="Verdana"/>
                          <a:ea typeface="SimSun"/>
                        </a:rPr>
                        <a:t>$c</a:t>
                      </a:r>
                      <a:r>
                        <a:rPr lang="de-DE" sz="1600" i="1" u="none" dirty="0" err="1" smtClean="0">
                          <a:solidFill>
                            <a:srgbClr val="000000"/>
                          </a:solidFill>
                          <a:effectLst/>
                          <a:latin typeface="Verdana"/>
                          <a:ea typeface="Calibri"/>
                          <a:cs typeface="Times New Roman"/>
                        </a:rPr>
                        <a:t>von</a:t>
                      </a:r>
                      <a:r>
                        <a:rPr lang="de-DE" sz="1600" i="1" u="none" dirty="0" smtClean="0">
                          <a:solidFill>
                            <a:srgbClr val="000000"/>
                          </a:solidFill>
                          <a:effectLst/>
                          <a:latin typeface="Verdana"/>
                          <a:ea typeface="Calibri"/>
                          <a:cs typeface="Times New Roman"/>
                        </a:rPr>
                        <a:t/>
                      </a:r>
                      <a:br>
                        <a:rPr lang="de-DE" sz="1600" i="1" u="none" dirty="0" smtClean="0">
                          <a:solidFill>
                            <a:srgbClr val="000000"/>
                          </a:solidFill>
                          <a:effectLst/>
                          <a:latin typeface="Verdana"/>
                          <a:ea typeface="Calibri"/>
                          <a:cs typeface="Times New Roman"/>
                        </a:rPr>
                      </a:br>
                      <a:r>
                        <a:rPr lang="de-DE" sz="1600" b="1" i="1" u="none" dirty="0" smtClean="0">
                          <a:solidFill>
                            <a:srgbClr val="000000"/>
                          </a:solidFill>
                          <a:effectLst/>
                          <a:latin typeface="Verdana"/>
                          <a:ea typeface="Calibri"/>
                          <a:cs typeface="Times New Roman"/>
                        </a:rPr>
                        <a:t>$</a:t>
                      </a:r>
                      <a:r>
                        <a:rPr lang="de-DE" sz="1600" b="1" i="1" u="none" dirty="0" err="1">
                          <a:solidFill>
                            <a:srgbClr val="000000"/>
                          </a:solidFill>
                          <a:effectLst/>
                          <a:latin typeface="Verdana"/>
                          <a:ea typeface="Calibri"/>
                          <a:cs typeface="Times New Roman"/>
                        </a:rPr>
                        <a:t>a</a:t>
                      </a:r>
                      <a:r>
                        <a:rPr lang="de-DE" sz="1600" i="1" u="none" dirty="0" err="1">
                          <a:solidFill>
                            <a:srgbClr val="000000"/>
                          </a:solidFill>
                          <a:effectLst/>
                          <a:latin typeface="Verdana"/>
                          <a:ea typeface="Calibri"/>
                          <a:cs typeface="Times New Roman"/>
                        </a:rPr>
                        <a:t>Feuergesicht</a:t>
                      </a:r>
                      <a:endParaRPr lang="de-DE" sz="2400" u="none"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31797" name="Textfeld 7"/>
          <p:cNvSpPr txBox="1">
            <a:spLocks noChangeArrowheads="1"/>
          </p:cNvSpPr>
          <p:nvPr/>
        </p:nvSpPr>
        <p:spPr bwMode="auto">
          <a:xfrm rot="10800000" flipV="1">
            <a:off x="247650" y="5157788"/>
            <a:ext cx="2309813" cy="835025"/>
          </a:xfrm>
          <a:prstGeom prst="rect">
            <a:avLst/>
          </a:prstGeom>
          <a:solidFill>
            <a:schemeClr val="bg1"/>
          </a:solidFill>
          <a:ln w="9525">
            <a:solidFill>
              <a:schemeClr val="tx1"/>
            </a:solidFill>
            <a:miter lim="800000"/>
            <a:headEnd/>
            <a:tailEnd/>
          </a:ln>
        </p:spPr>
        <p:txBody>
          <a:bodyPr>
            <a:spAutoFit/>
          </a:bodyPr>
          <a:lstStyle/>
          <a:p>
            <a:r>
              <a:rPr lang="de-DE" sz="1600">
                <a:latin typeface="Verdana" pitchFamily="34" charset="0"/>
              </a:rPr>
              <a:t>Enthält  2 Theater-stücke von Marius Mayenburg</a:t>
            </a:r>
          </a:p>
        </p:txBody>
      </p:sp>
      <p:sp>
        <p:nvSpPr>
          <p:cNvPr id="31798" name="Titel 1"/>
          <p:cNvSpPr>
            <a:spLocks noGrp="1"/>
          </p:cNvSpPr>
          <p:nvPr>
            <p:ph type="title" idx="4294967295"/>
          </p:nvPr>
        </p:nvSpPr>
        <p:spPr>
          <a:xfrm>
            <a:off x="250825" y="184150"/>
            <a:ext cx="8858250" cy="508000"/>
          </a:xfrm>
        </p:spPr>
        <p:txBody>
          <a:bodyPr/>
          <a:lstStyle/>
          <a:p>
            <a:pPr eaLnBrk="1" hangingPunct="1"/>
            <a:r>
              <a:rPr lang="de-DE" sz="2800" dirty="0" smtClean="0">
                <a:solidFill>
                  <a:srgbClr val="376092"/>
                </a:solidFill>
              </a:rPr>
              <a:t>Ein geistiger Schöpfer, ohne </a:t>
            </a:r>
            <a:r>
              <a:rPr lang="de-DE" sz="2800" dirty="0" err="1" smtClean="0">
                <a:solidFill>
                  <a:srgbClr val="376092"/>
                </a:solidFill>
              </a:rPr>
              <a:t>übergeordn</a:t>
            </a:r>
            <a:r>
              <a:rPr lang="de-DE" sz="2800" dirty="0" smtClean="0">
                <a:solidFill>
                  <a:srgbClr val="376092"/>
                </a:solidFill>
              </a:rPr>
              <a:t>. Titel –</a:t>
            </a:r>
            <a:br>
              <a:rPr lang="de-DE" sz="2800" dirty="0" smtClean="0">
                <a:solidFill>
                  <a:srgbClr val="376092"/>
                </a:solidFill>
              </a:rPr>
            </a:br>
            <a:r>
              <a:rPr lang="de-DE" sz="2800" dirty="0" smtClean="0">
                <a:solidFill>
                  <a:srgbClr val="376092"/>
                </a:solidFill>
              </a:rPr>
              <a:t>Teil analytisch</a:t>
            </a:r>
          </a:p>
        </p:txBody>
      </p:sp>
      <p:sp>
        <p:nvSpPr>
          <p:cNvPr id="31799"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pic>
        <p:nvPicPr>
          <p:cNvPr id="31800" name="Picture 60" descr="Marius-von-Mayenburg-Feuergesicht"/>
          <p:cNvPicPr>
            <a:picLocks noChangeAspect="1" noChangeArrowheads="1"/>
          </p:cNvPicPr>
          <p:nvPr/>
        </p:nvPicPr>
        <p:blipFill>
          <a:blip r:embed="rId2"/>
          <a:srcRect/>
          <a:stretch>
            <a:fillRect/>
          </a:stretch>
        </p:blipFill>
        <p:spPr bwMode="auto">
          <a:xfrm>
            <a:off x="179388" y="1412875"/>
            <a:ext cx="2276475" cy="3455988"/>
          </a:xfrm>
          <a:prstGeom prst="rect">
            <a:avLst/>
          </a:prstGeom>
          <a:noFill/>
          <a:ln w="9525">
            <a:noFill/>
            <a:miter lim="800000"/>
            <a:headEnd/>
            <a:tailEnd/>
          </a:ln>
        </p:spPr>
      </p:pic>
      <p:sp>
        <p:nvSpPr>
          <p:cNvPr id="9"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
        <p:nvSpPr>
          <p:cNvPr id="2" name="Foliennummernplatzhalter 1"/>
          <p:cNvSpPr>
            <a:spLocks noGrp="1"/>
          </p:cNvSpPr>
          <p:nvPr>
            <p:ph type="sldNum" sz="quarter" idx="15"/>
          </p:nvPr>
        </p:nvSpPr>
        <p:spPr/>
        <p:txBody>
          <a:bodyPr/>
          <a:lstStyle/>
          <a:p>
            <a:pPr>
              <a:defRPr/>
            </a:pPr>
            <a:fld id="{EB31F8E1-9F45-4F0D-B1F1-3098FEA75BD8}" type="slidenum">
              <a:rPr lang="de-DE" smtClean="0"/>
              <a:pPr>
                <a:defRPr/>
              </a:pPr>
              <a:t>23</a:t>
            </a:fld>
            <a:endParaRPr lang="de-DE"/>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42"/>
          <p:cNvPicPr>
            <a:picLocks noChangeAspect="1" noChangeArrowheads="1"/>
          </p:cNvPicPr>
          <p:nvPr/>
        </p:nvPicPr>
        <p:blipFill>
          <a:blip r:embed="rId2"/>
          <a:srcRect/>
          <a:stretch>
            <a:fillRect/>
          </a:stretch>
        </p:blipFill>
        <p:spPr bwMode="auto">
          <a:xfrm>
            <a:off x="107950" y="1341438"/>
            <a:ext cx="2471738" cy="4608512"/>
          </a:xfrm>
          <a:prstGeom prst="rect">
            <a:avLst/>
          </a:prstGeom>
          <a:noFill/>
          <a:ln w="9525">
            <a:solidFill>
              <a:schemeClr val="tx1"/>
            </a:solidFill>
            <a:miter lim="800000"/>
            <a:headEnd/>
            <a:tailEnd/>
          </a:ln>
        </p:spPr>
      </p:pic>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B029115A-259D-42AA-9091-BD4DBF11F73C}" type="slidenum">
              <a:rPr lang="de-DE" sz="1200">
                <a:solidFill>
                  <a:schemeClr val="tx1">
                    <a:tint val="75000"/>
                  </a:schemeClr>
                </a:solidFill>
                <a:latin typeface="+mn-lt"/>
                <a:cs typeface="+mn-cs"/>
              </a:rPr>
              <a:pPr algn="r" fontAlgn="auto">
                <a:spcBef>
                  <a:spcPts val="0"/>
                </a:spcBef>
                <a:spcAft>
                  <a:spcPts val="0"/>
                </a:spcAft>
                <a:defRPr/>
              </a:pPr>
              <a:t>24</a:t>
            </a:fld>
            <a:endParaRPr lang="de-DE" sz="1200">
              <a:solidFill>
                <a:schemeClr val="tx1">
                  <a:tint val="75000"/>
                </a:schemeClr>
              </a:solidFill>
              <a:latin typeface="+mn-lt"/>
              <a:cs typeface="+mn-cs"/>
            </a:endParaRPr>
          </a:p>
        </p:txBody>
      </p:sp>
      <p:graphicFrame>
        <p:nvGraphicFramePr>
          <p:cNvPr id="32807" name="Group 39"/>
          <p:cNvGraphicFramePr>
            <a:graphicFrameLocks noGrp="1"/>
          </p:cNvGraphicFramePr>
          <p:nvPr>
            <p:extLst>
              <p:ext uri="{D42A27DB-BD31-4B8C-83A1-F6EECF244321}">
                <p14:modId xmlns:p14="http://schemas.microsoft.com/office/powerpoint/2010/main" val="1555714930"/>
              </p:ext>
            </p:extLst>
          </p:nvPr>
        </p:nvGraphicFramePr>
        <p:xfrm>
          <a:off x="2987824" y="908050"/>
          <a:ext cx="5976938" cy="4593446"/>
        </p:xfrm>
        <a:graphic>
          <a:graphicData uri="http://schemas.openxmlformats.org/drawingml/2006/table">
            <a:tbl>
              <a:tblPr/>
              <a:tblGrid>
                <a:gridCol w="863743"/>
                <a:gridCol w="863743"/>
                <a:gridCol w="2190593"/>
                <a:gridCol w="2058859"/>
              </a:tblGrid>
              <a:tr h="29756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1800" b="1" i="0" u="none" strike="noStrike" cap="none" normalizeH="0" baseline="0" dirty="0" smtClean="0">
                        <a:ln>
                          <a:noFill/>
                        </a:ln>
                        <a:solidFill>
                          <a:srgbClr val="FFFFFF"/>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719375">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4000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2.3.2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Haupttitel</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2">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sz="1800" b="0" i="0" u="none" strike="noStrike" cap="none" normalizeH="0" baseline="0" dirty="0" smtClean="0">
                          <a:ln>
                            <a:noFill/>
                          </a:ln>
                          <a:solidFill>
                            <a:srgbClr val="000000"/>
                          </a:solidFill>
                          <a:effectLst/>
                          <a:latin typeface="Verdana" pitchFamily="34" charset="0"/>
                          <a:cs typeface="Arial" charset="0"/>
                        </a:rPr>
                        <a:t>Feuergesicht / Marius von </a:t>
                      </a:r>
                      <a:r>
                        <a:rPr kumimoji="0" lang="de-DE" sz="1800" b="0" i="0" u="none" strike="noStrike" cap="none" normalizeH="0" baseline="0" dirty="0" err="1" smtClean="0">
                          <a:ln>
                            <a:noFill/>
                          </a:ln>
                          <a:solidFill>
                            <a:srgbClr val="000000"/>
                          </a:solidFill>
                          <a:effectLst/>
                          <a:latin typeface="Verdana" pitchFamily="34" charset="0"/>
                          <a:cs typeface="Arial" charset="0"/>
                        </a:rPr>
                        <a:t>Mayenburg</a:t>
                      </a:r>
                      <a:endParaRPr kumimoji="0" lang="de-DE" sz="18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87743">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smtClean="0">
                          <a:ln>
                            <a:noFill/>
                          </a:ln>
                          <a:solidFill>
                            <a:srgbClr val="000000"/>
                          </a:solidFill>
                          <a:effectLst/>
                          <a:latin typeface="Verdana" pitchFamily="34" charset="0"/>
                          <a:cs typeface="Arial" charset="0"/>
                        </a:rPr>
                        <a:t>2.4.2</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kumimoji="0" lang="de-DE" sz="1800" b="1" i="0" u="none" strike="noStrike" cap="none" normalizeH="0" baseline="0" dirty="0" err="1" smtClean="0">
                          <a:ln>
                            <a:noFill/>
                          </a:ln>
                          <a:solidFill>
                            <a:srgbClr val="000000"/>
                          </a:solidFill>
                          <a:effectLst/>
                          <a:latin typeface="Verdana" pitchFamily="34" charset="0"/>
                          <a:cs typeface="Arial" charset="0"/>
                        </a:rPr>
                        <a:t>Verantwort</a:t>
                      </a:r>
                      <a:r>
                        <a:rPr kumimoji="0" lang="de-DE" sz="1800" b="1" i="0" u="none" strike="noStrike" cap="none" normalizeH="0" baseline="0" dirty="0" smtClean="0">
                          <a:ln>
                            <a:noFill/>
                          </a:ln>
                          <a:solidFill>
                            <a:srgbClr val="000000"/>
                          </a:solidFill>
                          <a:effectLst/>
                          <a:latin typeface="Verdana" pitchFamily="34" charset="0"/>
                          <a:cs typeface="Arial" charset="0"/>
                        </a:rPr>
                        <a:t>-</a:t>
                      </a:r>
                      <a:r>
                        <a:rPr kumimoji="0" lang="de-DE" sz="1800" b="1" i="0" u="none" strike="noStrike" cap="none" normalizeH="0" baseline="0" dirty="0" err="1" smtClean="0">
                          <a:ln>
                            <a:noFill/>
                          </a:ln>
                          <a:solidFill>
                            <a:srgbClr val="000000"/>
                          </a:solidFill>
                          <a:effectLst/>
                          <a:latin typeface="Verdana" pitchFamily="34" charset="0"/>
                          <a:cs typeface="Arial" charset="0"/>
                        </a:rPr>
                        <a:t>lichkeitsan</a:t>
                      </a:r>
                      <a:r>
                        <a:rPr kumimoji="0" lang="de-DE" sz="1800" b="1" i="0" u="none" strike="noStrike" cap="none" normalizeH="0" baseline="0" dirty="0" smtClean="0">
                          <a:ln>
                            <a:noFill/>
                          </a:ln>
                          <a:solidFill>
                            <a:srgbClr val="000000"/>
                          </a:solidFill>
                          <a:effectLst/>
                          <a:latin typeface="Verdana" pitchFamily="34" charset="0"/>
                          <a:cs typeface="Arial" charset="0"/>
                        </a:rPr>
                        <a:t>-gabe</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5278">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4070</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3.4</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Umfang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/v</a:t>
                      </a: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1</a:t>
                      </a:r>
                      <a:r>
                        <a:rPr lang="de-DE" sz="1800" b="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/p</a:t>
                      </a: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7-69</a:t>
                      </a:r>
                      <a:endParaRPr kumimoji="0" lang="de-DE" sz="18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78473">
                <a:tc rowSpan="2">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4241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24.5</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Beziehungs-kennzeichnung</a:t>
                      </a:r>
                      <a:endParaRPr kumimoji="0" lang="de-DE" sz="1800" b="0"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2">
                  <a:txBody>
                    <a:bodyPr/>
                    <a:lstStyle/>
                    <a:p>
                      <a:pPr marL="0" marR="0" lvl="0" indent="0" algn="l" defTabSz="914400" rtl="0" eaLnBrk="1" fontAlgn="base" latinLnBrk="0" hangingPunct="1">
                        <a:lnSpc>
                          <a:spcPct val="100000"/>
                        </a:lnSpc>
                        <a:spcBef>
                          <a:spcPts val="600"/>
                        </a:spcBef>
                        <a:spcAft>
                          <a:spcPts val="600"/>
                        </a:spcAft>
                        <a:buClrTx/>
                        <a:buSzTx/>
                        <a:buFontTx/>
                        <a:buNone/>
                        <a:tabLst/>
                      </a:pPr>
                      <a:r>
                        <a:rPr lang="de-DE" sz="1800"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Enthalten in</a:t>
                      </a:r>
                      <a:r>
                        <a:rPr lang="de-DE" sz="1800" u="sng"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!111222333!</a:t>
                      </a:r>
                      <a:r>
                        <a:rPr lang="de-DE" sz="18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Mayenburg, </a:t>
                      </a:r>
                      <a:r>
                        <a:rPr lang="de-DE" sz="1800" i="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Marius</a:t>
                      </a:r>
                      <a:r>
                        <a:rPr lang="de-DE" sz="1800" b="1" i="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$c</a:t>
                      </a:r>
                      <a:r>
                        <a:rPr lang="de-DE" sz="1800" i="1" kern="1200" dirty="0" err="1"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von</a:t>
                      </a:r>
                      <a:r>
                        <a:rPr lang="de-DE" sz="1800" i="1" kern="1200" dirty="0" smtClean="0">
                          <a:solidFill>
                            <a:schemeClr val="tx1"/>
                          </a:solidFill>
                          <a:effectLst/>
                          <a:latin typeface="Verdana" panose="020B0604030504040204" pitchFamily="34" charset="0"/>
                          <a:ea typeface="Verdana" panose="020B0604030504040204" pitchFamily="34" charset="0"/>
                          <a:cs typeface="Verdana" panose="020B0604030504040204" pitchFamily="34" charset="0"/>
                        </a:rPr>
                        <a:t>: Feuergesicht ; Parasiten</a:t>
                      </a:r>
                      <a:endParaRPr kumimoji="0" lang="de-DE" sz="16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440160">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1" i="0" u="none" strike="noStrike" cap="none" normalizeH="0" baseline="0" dirty="0" smtClean="0">
                        <a:ln>
                          <a:noFill/>
                        </a:ln>
                        <a:solidFill>
                          <a:srgbClr val="000000"/>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27.1</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ts val="1600"/>
                        </a:lnSpc>
                        <a:spcBef>
                          <a:spcPts val="600"/>
                        </a:spcBef>
                        <a:spcAft>
                          <a:spcPts val="600"/>
                        </a:spcAft>
                        <a:buClrTx/>
                        <a:buSzTx/>
                        <a:buFontTx/>
                        <a:buNone/>
                        <a:tabLst/>
                      </a:pPr>
                      <a:r>
                        <a:rPr kumimoji="0" lang="de-DE" sz="1800" b="1" i="0" u="none" strike="noStrike" cap="none" normalizeH="0" baseline="0" dirty="0" smtClean="0">
                          <a:ln>
                            <a:noFill/>
                          </a:ln>
                          <a:solidFill>
                            <a:srgbClr val="000000"/>
                          </a:solidFill>
                          <a:effectLst/>
                          <a:latin typeface="Verdana" pitchFamily="34" charset="0"/>
                          <a:cs typeface="Arial" charset="0"/>
                        </a:rPr>
                        <a:t>In Beziehung stehende Manifestation</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6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32802"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Ein geistiger Schöpfer, ohne übergeordn. Titel – Teil Forts.</a:t>
            </a:r>
          </a:p>
        </p:txBody>
      </p:sp>
      <p:sp>
        <p:nvSpPr>
          <p:cNvPr id="32803" name="Textfeld 1"/>
          <p:cNvSpPr txBox="1">
            <a:spLocks noChangeArrowheads="1"/>
          </p:cNvSpPr>
          <p:nvPr/>
        </p:nvSpPr>
        <p:spPr bwMode="auto">
          <a:xfrm>
            <a:off x="684213" y="908050"/>
            <a:ext cx="1293812" cy="366713"/>
          </a:xfrm>
          <a:prstGeom prst="rect">
            <a:avLst/>
          </a:prstGeom>
          <a:solidFill>
            <a:schemeClr val="bg1"/>
          </a:solidFill>
          <a:ln w="9525">
            <a:noFill/>
            <a:miter lim="800000"/>
            <a:headEnd/>
            <a:tailEnd/>
          </a:ln>
        </p:spPr>
        <p:txBody>
          <a:bodyPr>
            <a:spAutoFit/>
          </a:bodyPr>
          <a:lstStyle/>
          <a:p>
            <a:r>
              <a:rPr lang="de-DE">
                <a:latin typeface="Verdana" pitchFamily="34" charset="0"/>
              </a:rPr>
              <a:t>Beispiel 2</a:t>
            </a:r>
          </a:p>
        </p:txBody>
      </p:sp>
      <p:sp>
        <p:nvSpPr>
          <p:cNvPr id="32804" name="Textplatzhalter 2"/>
          <p:cNvSpPr>
            <a:spLocks/>
          </p:cNvSpPr>
          <p:nvPr/>
        </p:nvSpPr>
        <p:spPr bwMode="auto">
          <a:xfrm>
            <a:off x="323850" y="5949950"/>
            <a:ext cx="8496300" cy="908050"/>
          </a:xfrm>
          <a:prstGeom prst="rect">
            <a:avLst/>
          </a:prstGeom>
          <a:noFill/>
          <a:ln w="9525">
            <a:noFill/>
            <a:miter lim="800000"/>
            <a:headEnd/>
            <a:tailEnd/>
          </a:ln>
        </p:spPr>
        <p:txBody>
          <a:bodyPr/>
          <a:lstStyle/>
          <a:p>
            <a:pPr>
              <a:spcBef>
                <a:spcPct val="20000"/>
              </a:spcBef>
              <a:buFont typeface="Arial" charset="0"/>
              <a:buNone/>
            </a:pPr>
            <a:r>
              <a:rPr lang="de-DE" sz="1400" dirty="0">
                <a:latin typeface="Verdana" pitchFamily="34" charset="0"/>
              </a:rPr>
              <a:t>Hinweis zu 24.5. Bei einer strukturierten Beschreibung wird das Element „Beziehungskennzeichnung“ vor die ISBD-Beschreibung von 27.1. gesetzt.</a:t>
            </a:r>
          </a:p>
        </p:txBody>
      </p:sp>
      <p:sp>
        <p:nvSpPr>
          <p:cNvPr id="32805" name="Textfeld 7"/>
          <p:cNvSpPr txBox="1">
            <a:spLocks noChangeArrowheads="1"/>
          </p:cNvSpPr>
          <p:nvPr/>
        </p:nvSpPr>
        <p:spPr bwMode="auto">
          <a:xfrm>
            <a:off x="179388" y="3644900"/>
            <a:ext cx="2232025" cy="925513"/>
          </a:xfrm>
          <a:prstGeom prst="rect">
            <a:avLst/>
          </a:prstGeom>
          <a:solidFill>
            <a:schemeClr val="bg1"/>
          </a:solidFill>
          <a:ln w="9525">
            <a:solidFill>
              <a:schemeClr val="tx1"/>
            </a:solidFill>
            <a:miter lim="800000"/>
            <a:headEnd/>
            <a:tailEnd/>
          </a:ln>
        </p:spPr>
        <p:txBody>
          <a:bodyPr>
            <a:spAutoFit/>
          </a:bodyPr>
          <a:lstStyle/>
          <a:p>
            <a:r>
              <a:rPr lang="de-DE"/>
              <a:t>Enthält  2 Theater-stücke von Marius Mayenburg</a:t>
            </a:r>
          </a:p>
        </p:txBody>
      </p:sp>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24</a:t>
            </a:fld>
            <a:endParaRPr lang="de-DE"/>
          </a:p>
        </p:txBody>
      </p:sp>
      <p:sp>
        <p:nvSpPr>
          <p:cNvPr id="11"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einem geistigen Schöpfer ohne übergeordnetem Titel</a:t>
            </a:r>
          </a:p>
        </p:txBody>
      </p:sp>
      <p:sp>
        <p:nvSpPr>
          <p:cNvPr id="33794"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drei Folien veranschaulichen eine innerhalb der hierarchischen Beschreibung neu erstellte umfassende Beschreibung.</a:t>
            </a:r>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315EC409-2A1E-4652-853F-42EF58B53FE4}" type="slidenum">
              <a:rPr lang="de-DE" sz="1200">
                <a:solidFill>
                  <a:schemeClr val="tx1">
                    <a:tint val="75000"/>
                  </a:schemeClr>
                </a:solidFill>
                <a:latin typeface="+mn-lt"/>
                <a:cs typeface="+mn-cs"/>
              </a:rPr>
              <a:pPr algn="r" fontAlgn="auto">
                <a:spcBef>
                  <a:spcPts val="0"/>
                </a:spcBef>
                <a:spcAft>
                  <a:spcPts val="0"/>
                </a:spcAft>
                <a:defRPr/>
              </a:pPr>
              <a:t>25</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25</a:t>
            </a:fld>
            <a:endParaRPr lang="de-DE"/>
          </a:p>
        </p:txBody>
      </p:sp>
      <p:sp>
        <p:nvSpPr>
          <p:cNvPr id="7"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CDF1B487-082A-4D24-9917-1B1040188283}" type="slidenum">
              <a:rPr lang="de-DE" sz="1200">
                <a:solidFill>
                  <a:schemeClr val="tx1">
                    <a:tint val="75000"/>
                  </a:schemeClr>
                </a:solidFill>
                <a:latin typeface="+mn-lt"/>
                <a:cs typeface="+mn-cs"/>
              </a:rPr>
              <a:pPr algn="r" fontAlgn="auto">
                <a:spcBef>
                  <a:spcPts val="0"/>
                </a:spcBef>
                <a:spcAft>
                  <a:spcPts val="0"/>
                </a:spcAft>
                <a:defRPr/>
              </a:pPr>
              <a:t>26</a:t>
            </a:fld>
            <a:endParaRPr lang="de-DE" sz="1200">
              <a:solidFill>
                <a:schemeClr val="tx1">
                  <a:tint val="75000"/>
                </a:schemeClr>
              </a:solidFill>
              <a:latin typeface="+mn-lt"/>
              <a:cs typeface="+mn-cs"/>
            </a:endParaRPr>
          </a:p>
        </p:txBody>
      </p:sp>
      <p:graphicFrame>
        <p:nvGraphicFramePr>
          <p:cNvPr id="34893" name="Group 77"/>
          <p:cNvGraphicFramePr>
            <a:graphicFrameLocks noGrp="1"/>
          </p:cNvGraphicFramePr>
          <p:nvPr>
            <p:extLst>
              <p:ext uri="{D42A27DB-BD31-4B8C-83A1-F6EECF244321}">
                <p14:modId xmlns:p14="http://schemas.microsoft.com/office/powerpoint/2010/main" val="2657419463"/>
              </p:ext>
            </p:extLst>
          </p:nvPr>
        </p:nvGraphicFramePr>
        <p:xfrm>
          <a:off x="3059832" y="734668"/>
          <a:ext cx="5976663" cy="5401020"/>
        </p:xfrm>
        <a:graphic>
          <a:graphicData uri="http://schemas.openxmlformats.org/drawingml/2006/table">
            <a:tbl>
              <a:tblPr/>
              <a:tblGrid>
                <a:gridCol w="863433"/>
                <a:gridCol w="863433"/>
                <a:gridCol w="2191581"/>
                <a:gridCol w="2058216"/>
              </a:tblGrid>
              <a:tr h="42358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PICA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90293">
                <a:tc>
                  <a:txBody>
                    <a:bodyPr/>
                    <a:lstStyle/>
                    <a:p>
                      <a:pPr>
                        <a:spcAft>
                          <a:spcPts val="600"/>
                        </a:spcAft>
                      </a:pPr>
                      <a:r>
                        <a:rPr lang="de-DE" sz="1800" b="1">
                          <a:solidFill>
                            <a:srgbClr val="000000"/>
                          </a:solidFill>
                          <a:effectLst/>
                          <a:latin typeface="Verdana"/>
                          <a:ea typeface="SimSun"/>
                          <a:cs typeface="Arial"/>
                        </a:rPr>
                        <a:t>0500</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a:solidFill>
                            <a:srgbClr val="000000"/>
                          </a:solidFill>
                          <a:effectLst/>
                          <a:latin typeface="Verdana"/>
                          <a:ea typeface="SimSun"/>
                          <a:cs typeface="Arial"/>
                        </a:rPr>
                        <a:t>2.13</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dirty="0" smtClean="0">
                          <a:solidFill>
                            <a:srgbClr val="000000"/>
                          </a:solidFill>
                          <a:effectLst/>
                          <a:latin typeface="Verdana"/>
                          <a:ea typeface="SimSun"/>
                          <a:cs typeface="Arial"/>
                        </a:rPr>
                        <a:t>Erscheinungs-weise</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a:solidFill>
                            <a:srgbClr val="000000"/>
                          </a:solidFill>
                          <a:effectLst/>
                          <a:latin typeface="Verdana"/>
                          <a:ea typeface="SimSun"/>
                        </a:rPr>
                        <a:t>Aa</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90293">
                <a:tc>
                  <a:txBody>
                    <a:bodyPr/>
                    <a:lstStyle/>
                    <a:p>
                      <a:pPr>
                        <a:spcAft>
                          <a:spcPts val="600"/>
                        </a:spcAft>
                      </a:pPr>
                      <a:r>
                        <a:rPr lang="de-DE" sz="1800" b="1">
                          <a:solidFill>
                            <a:srgbClr val="000000"/>
                          </a:solidFill>
                          <a:effectLst/>
                          <a:latin typeface="Verdana"/>
                          <a:ea typeface="SimSun"/>
                          <a:cs typeface="Arial"/>
                        </a:rPr>
                        <a:t>0501</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a:solidFill>
                            <a:srgbClr val="000000"/>
                          </a:solidFill>
                          <a:effectLst/>
                          <a:latin typeface="Verdana"/>
                          <a:ea typeface="SimSun"/>
                          <a:cs typeface="Arial"/>
                        </a:rPr>
                        <a:t>6.9</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a:solidFill>
                            <a:srgbClr val="000000"/>
                          </a:solidFill>
                          <a:effectLst/>
                          <a:latin typeface="Verdana"/>
                          <a:ea typeface="SimSun"/>
                          <a:cs typeface="Arial"/>
                        </a:rPr>
                        <a:t>Inhaltstyp</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i="1">
                          <a:solidFill>
                            <a:srgbClr val="000000"/>
                          </a:solidFill>
                          <a:effectLst/>
                          <a:latin typeface="Verdana"/>
                          <a:ea typeface="SimSun"/>
                        </a:rPr>
                        <a:t>Text</a:t>
                      </a:r>
                      <a:r>
                        <a:rPr lang="de-DE" sz="1800" b="1">
                          <a:solidFill>
                            <a:srgbClr val="000000"/>
                          </a:solidFill>
                          <a:effectLst/>
                          <a:latin typeface="Verdana"/>
                          <a:ea typeface="SimSun"/>
                        </a:rPr>
                        <a:t>$b</a:t>
                      </a:r>
                      <a:r>
                        <a:rPr lang="de-DE" sz="1800">
                          <a:solidFill>
                            <a:srgbClr val="000000"/>
                          </a:solidFill>
                          <a:effectLst/>
                          <a:latin typeface="Verdana"/>
                          <a:ea typeface="SimSun"/>
                        </a:rPr>
                        <a:t>txt</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90293">
                <a:tc>
                  <a:txBody>
                    <a:bodyPr/>
                    <a:lstStyle/>
                    <a:p>
                      <a:pPr>
                        <a:spcAft>
                          <a:spcPts val="600"/>
                        </a:spcAft>
                      </a:pPr>
                      <a:r>
                        <a:rPr lang="de-DE" sz="1800" b="1">
                          <a:solidFill>
                            <a:srgbClr val="000000"/>
                          </a:solidFill>
                          <a:effectLst/>
                          <a:latin typeface="Verdana"/>
                          <a:ea typeface="SimSun"/>
                          <a:cs typeface="Arial"/>
                        </a:rPr>
                        <a:t>0502 </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a:solidFill>
                            <a:srgbClr val="000000"/>
                          </a:solidFill>
                          <a:effectLst/>
                          <a:latin typeface="Verdana"/>
                          <a:ea typeface="SimSun"/>
                          <a:cs typeface="Arial"/>
                        </a:rPr>
                        <a:t>3.2</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a:solidFill>
                            <a:srgbClr val="000000"/>
                          </a:solidFill>
                          <a:effectLst/>
                          <a:latin typeface="Verdana"/>
                          <a:ea typeface="SimSun"/>
                          <a:cs typeface="Arial"/>
                        </a:rPr>
                        <a:t>Medientyp</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i="1">
                          <a:solidFill>
                            <a:srgbClr val="000000"/>
                          </a:solidFill>
                          <a:effectLst/>
                          <a:latin typeface="Verdana"/>
                          <a:ea typeface="SimSun"/>
                        </a:rPr>
                        <a:t>ohne Hilfsmittel zu benutzen</a:t>
                      </a:r>
                      <a:r>
                        <a:rPr lang="de-DE" sz="1800" b="1">
                          <a:solidFill>
                            <a:srgbClr val="000000"/>
                          </a:solidFill>
                          <a:effectLst/>
                          <a:latin typeface="Verdana"/>
                          <a:ea typeface="SimSun"/>
                        </a:rPr>
                        <a:t>$b</a:t>
                      </a:r>
                      <a:r>
                        <a:rPr lang="de-DE" sz="1800">
                          <a:solidFill>
                            <a:srgbClr val="000000"/>
                          </a:solidFill>
                          <a:effectLst/>
                          <a:latin typeface="Verdana"/>
                          <a:ea typeface="SimSun"/>
                        </a:rPr>
                        <a:t>n</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67632">
                <a:tc>
                  <a:txBody>
                    <a:bodyPr/>
                    <a:lstStyle/>
                    <a:p>
                      <a:pPr>
                        <a:spcAft>
                          <a:spcPts val="600"/>
                        </a:spcAft>
                      </a:pPr>
                      <a:r>
                        <a:rPr lang="de-DE" sz="1800" b="1">
                          <a:solidFill>
                            <a:srgbClr val="000000"/>
                          </a:solidFill>
                          <a:effectLst/>
                          <a:latin typeface="Verdana"/>
                          <a:ea typeface="SimSun"/>
                          <a:cs typeface="Arial"/>
                        </a:rPr>
                        <a:t>0503</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a:solidFill>
                            <a:srgbClr val="000000"/>
                          </a:solidFill>
                          <a:effectLst/>
                          <a:latin typeface="Verdana"/>
                          <a:ea typeface="SimSun"/>
                          <a:cs typeface="Arial"/>
                        </a:rPr>
                        <a:t>3.3</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a:solidFill>
                            <a:srgbClr val="000000"/>
                          </a:solidFill>
                          <a:effectLst/>
                          <a:latin typeface="Verdana"/>
                          <a:ea typeface="SimSun"/>
                          <a:cs typeface="Arial"/>
                        </a:rPr>
                        <a:t>Datenträgertyp</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i="1" dirty="0" err="1">
                          <a:solidFill>
                            <a:srgbClr val="000000"/>
                          </a:solidFill>
                          <a:effectLst/>
                          <a:latin typeface="Verdana"/>
                          <a:ea typeface="SimSun"/>
                        </a:rPr>
                        <a:t>Band</a:t>
                      </a:r>
                      <a:r>
                        <a:rPr lang="de-DE" sz="1800" b="1" dirty="0" err="1">
                          <a:solidFill>
                            <a:srgbClr val="000000"/>
                          </a:solidFill>
                          <a:effectLst/>
                          <a:latin typeface="Verdana"/>
                          <a:ea typeface="SimSun"/>
                        </a:rPr>
                        <a:t>$b</a:t>
                      </a:r>
                      <a:r>
                        <a:rPr lang="de-DE" sz="1800" dirty="0" err="1">
                          <a:solidFill>
                            <a:srgbClr val="000000"/>
                          </a:solidFill>
                          <a:effectLst/>
                          <a:latin typeface="Verdana"/>
                          <a:ea typeface="SimSun"/>
                        </a:rPr>
                        <a:t>nc</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67632">
                <a:tc>
                  <a:txBody>
                    <a:bodyPr/>
                    <a:lstStyle/>
                    <a:p>
                      <a:pPr>
                        <a:spcAft>
                          <a:spcPts val="600"/>
                        </a:spcAft>
                      </a:pPr>
                      <a:r>
                        <a:rPr lang="de-DE" sz="1800" b="1">
                          <a:solidFill>
                            <a:srgbClr val="000000"/>
                          </a:solidFill>
                          <a:effectLst/>
                          <a:latin typeface="Verdana"/>
                          <a:ea typeface="SimSun"/>
                          <a:cs typeface="Arial"/>
                        </a:rPr>
                        <a:t>1100</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a:solidFill>
                            <a:srgbClr val="000000"/>
                          </a:solidFill>
                          <a:effectLst/>
                          <a:latin typeface="Verdana"/>
                          <a:ea typeface="SimSun"/>
                          <a:cs typeface="Arial"/>
                        </a:rPr>
                        <a:t>2.8.6</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a:solidFill>
                            <a:srgbClr val="000000"/>
                          </a:solidFill>
                          <a:effectLst/>
                          <a:latin typeface="Verdana"/>
                          <a:ea typeface="SimSun"/>
                          <a:cs typeface="Arial"/>
                        </a:rPr>
                        <a:t>Erscheinungsdatum</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a:solidFill>
                            <a:srgbClr val="000000"/>
                          </a:solidFill>
                          <a:effectLst/>
                          <a:latin typeface="Verdana"/>
                          <a:ea typeface="SimSun"/>
                        </a:rPr>
                        <a:t>2000</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67632">
                <a:tc>
                  <a:txBody>
                    <a:bodyPr/>
                    <a:lstStyle/>
                    <a:p>
                      <a:pPr>
                        <a:spcAft>
                          <a:spcPts val="600"/>
                        </a:spcAft>
                      </a:pPr>
                      <a:r>
                        <a:rPr lang="de-DE" sz="1800" b="1">
                          <a:solidFill>
                            <a:srgbClr val="000000"/>
                          </a:solidFill>
                          <a:effectLst/>
                          <a:latin typeface="Verdana"/>
                          <a:ea typeface="SimSun"/>
                          <a:cs typeface="Arial"/>
                        </a:rPr>
                        <a:t>1500</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a:solidFill>
                            <a:srgbClr val="000000"/>
                          </a:solidFill>
                          <a:effectLst/>
                          <a:latin typeface="Verdana"/>
                          <a:ea typeface="SimSun"/>
                          <a:cs typeface="Arial"/>
                        </a:rPr>
                        <a:t>6.11</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a:solidFill>
                            <a:srgbClr val="000000"/>
                          </a:solidFill>
                          <a:effectLst/>
                          <a:latin typeface="Verdana"/>
                          <a:ea typeface="SimSun"/>
                          <a:cs typeface="Arial"/>
                        </a:rPr>
                        <a:t>Sprache der Expression</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a:solidFill>
                            <a:srgbClr val="000000"/>
                          </a:solidFill>
                          <a:effectLst/>
                          <a:latin typeface="Verdana"/>
                          <a:ea typeface="SimSun"/>
                          <a:cs typeface="Arial"/>
                        </a:rPr>
                        <a:t>/1ger</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903656">
                <a:tc>
                  <a:txBody>
                    <a:bodyPr/>
                    <a:lstStyle/>
                    <a:p>
                      <a:pPr>
                        <a:spcAft>
                          <a:spcPts val="600"/>
                        </a:spcAft>
                      </a:pPr>
                      <a:r>
                        <a:rPr lang="de-DE" sz="1800" b="1">
                          <a:solidFill>
                            <a:srgbClr val="000000"/>
                          </a:solidFill>
                          <a:effectLst/>
                          <a:latin typeface="Verdana"/>
                          <a:ea typeface="SimSun"/>
                          <a:cs typeface="Arial"/>
                        </a:rPr>
                        <a:t>2000</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a:solidFill>
                            <a:srgbClr val="000000"/>
                          </a:solidFill>
                          <a:effectLst/>
                          <a:latin typeface="Verdana"/>
                          <a:ea typeface="SimSun"/>
                          <a:cs typeface="Arial"/>
                        </a:rPr>
                        <a:t>2.15</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dirty="0" err="1">
                          <a:solidFill>
                            <a:srgbClr val="000000"/>
                          </a:solidFill>
                          <a:effectLst/>
                          <a:latin typeface="Verdana"/>
                          <a:ea typeface="SimSun"/>
                          <a:cs typeface="Arial"/>
                        </a:rPr>
                        <a:t>Identifikator</a:t>
                      </a:r>
                      <a:r>
                        <a:rPr lang="de-DE" sz="1800" b="1" dirty="0">
                          <a:solidFill>
                            <a:srgbClr val="000000"/>
                          </a:solidFill>
                          <a:effectLst/>
                          <a:latin typeface="Verdana"/>
                          <a:ea typeface="SimSun"/>
                          <a:cs typeface="Arial"/>
                        </a:rPr>
                        <a:t> für die Manifestation</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dirty="0">
                          <a:solidFill>
                            <a:srgbClr val="000000"/>
                          </a:solidFill>
                          <a:effectLst/>
                          <a:latin typeface="Verdana"/>
                          <a:ea typeface="SimSun"/>
                        </a:rPr>
                        <a:t>3-88661-224-4*</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34857" name="Titel 1"/>
          <p:cNvSpPr>
            <a:spLocks noGrp="1"/>
          </p:cNvSpPr>
          <p:nvPr>
            <p:ph type="title" idx="4294967295"/>
          </p:nvPr>
        </p:nvSpPr>
        <p:spPr>
          <a:xfrm>
            <a:off x="250825" y="184150"/>
            <a:ext cx="8858250" cy="508000"/>
          </a:xfrm>
        </p:spPr>
        <p:txBody>
          <a:bodyPr/>
          <a:lstStyle/>
          <a:p>
            <a:pPr eaLnBrk="1" hangingPunct="1"/>
            <a:r>
              <a:rPr lang="de-DE" sz="2800" dirty="0" smtClean="0">
                <a:solidFill>
                  <a:srgbClr val="376092"/>
                </a:solidFill>
              </a:rPr>
              <a:t>Ein geistiger Schöpfer, ohne </a:t>
            </a:r>
            <a:r>
              <a:rPr lang="de-DE" sz="2800" dirty="0" err="1" smtClean="0">
                <a:solidFill>
                  <a:srgbClr val="376092"/>
                </a:solidFill>
              </a:rPr>
              <a:t>übergeordn</a:t>
            </a:r>
            <a:r>
              <a:rPr lang="de-DE" sz="2800" dirty="0" smtClean="0">
                <a:solidFill>
                  <a:srgbClr val="376092"/>
                </a:solidFill>
              </a:rPr>
              <a:t>. Titel –</a:t>
            </a:r>
            <a:br>
              <a:rPr lang="de-DE" sz="2800" dirty="0" smtClean="0">
                <a:solidFill>
                  <a:srgbClr val="376092"/>
                </a:solidFill>
              </a:rPr>
            </a:br>
            <a:r>
              <a:rPr lang="de-DE" sz="2800" dirty="0" smtClean="0">
                <a:solidFill>
                  <a:srgbClr val="376092"/>
                </a:solidFill>
              </a:rPr>
              <a:t> umfassend</a:t>
            </a:r>
          </a:p>
        </p:txBody>
      </p:sp>
      <p:sp>
        <p:nvSpPr>
          <p:cNvPr id="34858"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sp>
        <p:nvSpPr>
          <p:cNvPr id="34859" name="Textfeld 7"/>
          <p:cNvSpPr txBox="1">
            <a:spLocks noChangeArrowheads="1"/>
          </p:cNvSpPr>
          <p:nvPr/>
        </p:nvSpPr>
        <p:spPr bwMode="auto">
          <a:xfrm>
            <a:off x="179388" y="5300663"/>
            <a:ext cx="2447925" cy="835025"/>
          </a:xfrm>
          <a:prstGeom prst="rect">
            <a:avLst/>
          </a:prstGeom>
          <a:solidFill>
            <a:schemeClr val="bg1"/>
          </a:solidFill>
          <a:ln w="9525">
            <a:solidFill>
              <a:schemeClr val="tx1"/>
            </a:solidFill>
            <a:miter lim="800000"/>
            <a:headEnd/>
            <a:tailEnd/>
          </a:ln>
        </p:spPr>
        <p:txBody>
          <a:bodyPr>
            <a:spAutoFit/>
          </a:bodyPr>
          <a:lstStyle/>
          <a:p>
            <a:r>
              <a:rPr lang="de-DE" sz="1600"/>
              <a:t>Enthält  2 Theater-stücke von Marius Mayenburg</a:t>
            </a:r>
          </a:p>
        </p:txBody>
      </p:sp>
      <p:pic>
        <p:nvPicPr>
          <p:cNvPr id="34860" name="Picture 35" descr="Marius-von-Mayenburg-Feuergesicht"/>
          <p:cNvPicPr>
            <a:picLocks noChangeAspect="1" noChangeArrowheads="1"/>
          </p:cNvPicPr>
          <p:nvPr/>
        </p:nvPicPr>
        <p:blipFill>
          <a:blip r:embed="rId2"/>
          <a:srcRect/>
          <a:stretch>
            <a:fillRect/>
          </a:stretch>
        </p:blipFill>
        <p:spPr bwMode="auto">
          <a:xfrm>
            <a:off x="250825" y="981075"/>
            <a:ext cx="2305050" cy="4233863"/>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26</a:t>
            </a:fld>
            <a:endParaRPr lang="de-DE"/>
          </a:p>
        </p:txBody>
      </p:sp>
      <p:sp>
        <p:nvSpPr>
          <p:cNvPr id="10"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28AF6FCF-2489-468E-99D9-A09371D0B768}" type="slidenum">
              <a:rPr lang="de-DE" sz="1200">
                <a:solidFill>
                  <a:schemeClr val="tx1">
                    <a:tint val="75000"/>
                  </a:schemeClr>
                </a:solidFill>
                <a:latin typeface="+mn-lt"/>
                <a:cs typeface="+mn-cs"/>
              </a:rPr>
              <a:pPr algn="r" fontAlgn="auto">
                <a:spcBef>
                  <a:spcPts val="0"/>
                </a:spcBef>
                <a:spcAft>
                  <a:spcPts val="0"/>
                </a:spcAft>
                <a:defRPr/>
              </a:pPr>
              <a:t>27</a:t>
            </a:fld>
            <a:endParaRPr lang="de-DE" sz="1200">
              <a:solidFill>
                <a:schemeClr val="tx1">
                  <a:tint val="75000"/>
                </a:schemeClr>
              </a:solidFill>
              <a:latin typeface="+mn-lt"/>
              <a:cs typeface="+mn-cs"/>
            </a:endParaRPr>
          </a:p>
        </p:txBody>
      </p:sp>
      <p:graphicFrame>
        <p:nvGraphicFramePr>
          <p:cNvPr id="35913" name="Group 73"/>
          <p:cNvGraphicFramePr>
            <a:graphicFrameLocks noGrp="1"/>
          </p:cNvGraphicFramePr>
          <p:nvPr>
            <p:extLst>
              <p:ext uri="{D42A27DB-BD31-4B8C-83A1-F6EECF244321}">
                <p14:modId xmlns:p14="http://schemas.microsoft.com/office/powerpoint/2010/main" val="3426472244"/>
              </p:ext>
            </p:extLst>
          </p:nvPr>
        </p:nvGraphicFramePr>
        <p:xfrm>
          <a:off x="2813990" y="907792"/>
          <a:ext cx="6222505" cy="5343988"/>
        </p:xfrm>
        <a:graphic>
          <a:graphicData uri="http://schemas.openxmlformats.org/drawingml/2006/table">
            <a:tbl>
              <a:tblPr/>
              <a:tblGrid>
                <a:gridCol w="898949"/>
                <a:gridCol w="898949"/>
                <a:gridCol w="2281729"/>
                <a:gridCol w="2142878"/>
              </a:tblGrid>
              <a:tr h="35664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PICA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62111">
                <a:tc rowSpan="2">
                  <a:txBody>
                    <a:bodyPr/>
                    <a:lstStyle/>
                    <a:p>
                      <a:pPr>
                        <a:spcAft>
                          <a:spcPts val="600"/>
                        </a:spcAft>
                      </a:pPr>
                      <a:r>
                        <a:rPr lang="de-DE" sz="1800" b="1" dirty="0">
                          <a:solidFill>
                            <a:srgbClr val="000000"/>
                          </a:solidFill>
                          <a:effectLst/>
                          <a:latin typeface="Verdana"/>
                          <a:ea typeface="SimSun"/>
                          <a:cs typeface="Arial"/>
                        </a:rPr>
                        <a:t>3000</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a:solidFill>
                            <a:srgbClr val="000000"/>
                          </a:solidFill>
                          <a:effectLst/>
                          <a:latin typeface="Verdana"/>
                          <a:ea typeface="SimSun"/>
                          <a:cs typeface="Arial"/>
                        </a:rPr>
                        <a:t>19.2</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a:solidFill>
                            <a:srgbClr val="000000"/>
                          </a:solidFill>
                          <a:effectLst/>
                          <a:latin typeface="Verdana"/>
                          <a:ea typeface="SimSun"/>
                          <a:cs typeface="Arial"/>
                        </a:rPr>
                        <a:t>Geistiger Schöpfer</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2">
                  <a:txBody>
                    <a:bodyPr/>
                    <a:lstStyle/>
                    <a:p>
                      <a:pPr>
                        <a:spcAft>
                          <a:spcPts val="600"/>
                        </a:spcAft>
                      </a:pPr>
                      <a:r>
                        <a:rPr lang="de-DE" sz="1800" u="sng" dirty="0">
                          <a:solidFill>
                            <a:srgbClr val="000000"/>
                          </a:solidFill>
                          <a:effectLst/>
                          <a:latin typeface="Verdana"/>
                          <a:ea typeface="Calibri"/>
                          <a:cs typeface="Times New Roman"/>
                        </a:rPr>
                        <a:t>!123362474</a:t>
                      </a:r>
                      <a:r>
                        <a:rPr lang="de-DE" sz="1800" u="sng" dirty="0" smtClean="0">
                          <a:solidFill>
                            <a:srgbClr val="000000"/>
                          </a:solidFill>
                          <a:effectLst/>
                          <a:latin typeface="Verdana"/>
                          <a:ea typeface="Calibri"/>
                          <a:cs typeface="Times New Roman"/>
                        </a:rPr>
                        <a:t>!</a:t>
                      </a:r>
                      <a:br>
                        <a:rPr lang="de-DE" sz="1800" u="sng" dirty="0" smtClean="0">
                          <a:solidFill>
                            <a:srgbClr val="000000"/>
                          </a:solidFill>
                          <a:effectLst/>
                          <a:latin typeface="Verdana"/>
                          <a:ea typeface="Calibri"/>
                          <a:cs typeface="Times New Roman"/>
                        </a:rPr>
                      </a:br>
                      <a:r>
                        <a:rPr lang="de-DE" sz="1800" i="1" u="none" dirty="0" err="1" smtClean="0">
                          <a:solidFill>
                            <a:srgbClr val="000000"/>
                          </a:solidFill>
                          <a:effectLst/>
                          <a:latin typeface="Verdana"/>
                          <a:ea typeface="Calibri"/>
                          <a:cs typeface="Times New Roman"/>
                        </a:rPr>
                        <a:t>Mayenburg</a:t>
                      </a:r>
                      <a:r>
                        <a:rPr lang="de-DE" sz="1800" i="1" u="none" dirty="0">
                          <a:solidFill>
                            <a:srgbClr val="000000"/>
                          </a:solidFill>
                          <a:effectLst/>
                          <a:latin typeface="Verdana"/>
                          <a:ea typeface="Calibri"/>
                          <a:cs typeface="Times New Roman"/>
                        </a:rPr>
                        <a:t>, </a:t>
                      </a:r>
                      <a:r>
                        <a:rPr lang="de-DE" sz="1800" i="1" u="none" dirty="0" err="1" smtClean="0">
                          <a:solidFill>
                            <a:srgbClr val="000000"/>
                          </a:solidFill>
                          <a:effectLst/>
                          <a:latin typeface="Verdana"/>
                          <a:ea typeface="Calibri"/>
                          <a:cs typeface="Times New Roman"/>
                        </a:rPr>
                        <a:t>Marius</a:t>
                      </a:r>
                      <a:r>
                        <a:rPr lang="de-DE" sz="1800" b="1" i="1" u="none" dirty="0" err="1" smtClean="0">
                          <a:solidFill>
                            <a:srgbClr val="000000"/>
                          </a:solidFill>
                          <a:effectLst/>
                          <a:latin typeface="Verdana"/>
                          <a:ea typeface="SimSun"/>
                        </a:rPr>
                        <a:t>$c</a:t>
                      </a:r>
                      <a:r>
                        <a:rPr lang="de-DE" sz="1800" i="1" u="none" dirty="0" err="1" smtClean="0">
                          <a:solidFill>
                            <a:srgbClr val="000000"/>
                          </a:solidFill>
                          <a:effectLst/>
                          <a:latin typeface="Verdana"/>
                          <a:ea typeface="Calibri"/>
                          <a:cs typeface="Times New Roman"/>
                        </a:rPr>
                        <a:t>von</a:t>
                      </a:r>
                      <a:r>
                        <a:rPr lang="de-DE" sz="1800" b="1" i="1" u="none" dirty="0" err="1" smtClean="0">
                          <a:solidFill>
                            <a:srgbClr val="000000"/>
                          </a:solidFill>
                          <a:effectLst/>
                          <a:latin typeface="Verdana"/>
                          <a:ea typeface="SimSun"/>
                        </a:rPr>
                        <a:t>$B</a:t>
                      </a:r>
                      <a:r>
                        <a:rPr lang="de-DE" sz="1800" b="1" i="1" u="none" dirty="0" smtClean="0">
                          <a:solidFill>
                            <a:srgbClr val="000000"/>
                          </a:solidFill>
                          <a:effectLst/>
                          <a:latin typeface="Verdana"/>
                          <a:ea typeface="SimSun"/>
                        </a:rPr>
                        <a:t/>
                      </a:r>
                      <a:br>
                        <a:rPr lang="de-DE" sz="1800" b="1" i="1" u="none" dirty="0" smtClean="0">
                          <a:solidFill>
                            <a:srgbClr val="000000"/>
                          </a:solidFill>
                          <a:effectLst/>
                          <a:latin typeface="Verdana"/>
                          <a:ea typeface="SimSun"/>
                        </a:rPr>
                      </a:br>
                      <a:r>
                        <a:rPr lang="de-DE" sz="1800" i="1" u="none" dirty="0" smtClean="0">
                          <a:solidFill>
                            <a:srgbClr val="000000"/>
                          </a:solidFill>
                          <a:effectLst/>
                          <a:latin typeface="Verdana"/>
                          <a:ea typeface="SimSun"/>
                        </a:rPr>
                        <a:t>Verfasser</a:t>
                      </a:r>
                      <a:r>
                        <a:rPr lang="de-DE" sz="1800" b="1" u="none" dirty="0" smtClean="0">
                          <a:solidFill>
                            <a:srgbClr val="000000"/>
                          </a:solidFill>
                          <a:effectLst/>
                          <a:latin typeface="Verdana"/>
                          <a:ea typeface="SimSun"/>
                        </a:rPr>
                        <a:t>$4</a:t>
                      </a:r>
                      <a:r>
                        <a:rPr lang="de-DE" sz="1800" u="none" dirty="0" smtClean="0">
                          <a:solidFill>
                            <a:srgbClr val="000000"/>
                          </a:solidFill>
                          <a:effectLst/>
                          <a:latin typeface="Verdana"/>
                          <a:ea typeface="SimSun"/>
                        </a:rPr>
                        <a:t>aut</a:t>
                      </a:r>
                      <a:endParaRPr lang="de-DE" sz="2800" u="none"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43032">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dirty="0">
                          <a:solidFill>
                            <a:srgbClr val="000000"/>
                          </a:solidFill>
                          <a:effectLst/>
                          <a:latin typeface="Verdana"/>
                          <a:ea typeface="SimSun"/>
                          <a:cs typeface="Arial"/>
                        </a:rPr>
                        <a:t>18.5</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a:solidFill>
                            <a:srgbClr val="000000"/>
                          </a:solidFill>
                          <a:effectLst/>
                          <a:latin typeface="Verdana"/>
                          <a:ea typeface="SimSun"/>
                          <a:cs typeface="Arial"/>
                        </a:rPr>
                        <a:t>Beziehungskennzeichnung</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81190">
                <a:tc>
                  <a:txBody>
                    <a:bodyPr/>
                    <a:lstStyle/>
                    <a:p>
                      <a:pPr>
                        <a:spcAft>
                          <a:spcPts val="600"/>
                        </a:spcAft>
                      </a:pPr>
                      <a:r>
                        <a:rPr lang="de-DE" sz="1800">
                          <a:solidFill>
                            <a:srgbClr val="000000"/>
                          </a:solidFill>
                          <a:effectLst/>
                          <a:latin typeface="Verdana"/>
                          <a:ea typeface="SimSun"/>
                          <a:cs typeface="Arial"/>
                        </a:rPr>
                        <a:t>3211</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dirty="0">
                          <a:solidFill>
                            <a:srgbClr val="000000"/>
                          </a:solidFill>
                          <a:effectLst/>
                          <a:latin typeface="Verdana"/>
                          <a:ea typeface="SimSun"/>
                          <a:cs typeface="Arial"/>
                        </a:rPr>
                        <a:t>6.2.2</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dirty="0">
                          <a:solidFill>
                            <a:srgbClr val="000000"/>
                          </a:solidFill>
                          <a:effectLst/>
                          <a:latin typeface="Verdana"/>
                          <a:ea typeface="SimSun"/>
                          <a:cs typeface="Arial"/>
                        </a:rPr>
                        <a:t>Bevorzugter Titel des Werkes</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dirty="0">
                          <a:solidFill>
                            <a:srgbClr val="000000"/>
                          </a:solidFill>
                          <a:effectLst/>
                          <a:latin typeface="Verdana"/>
                          <a:ea typeface="SimSun"/>
                        </a:rPr>
                        <a:t>Feuergesicht</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81190">
                <a:tc>
                  <a:txBody>
                    <a:bodyPr/>
                    <a:lstStyle/>
                    <a:p>
                      <a:pPr>
                        <a:spcAft>
                          <a:spcPts val="600"/>
                        </a:spcAft>
                      </a:pPr>
                      <a:r>
                        <a:rPr lang="de-DE" sz="1800">
                          <a:solidFill>
                            <a:srgbClr val="000000"/>
                          </a:solidFill>
                          <a:effectLst/>
                          <a:latin typeface="Verdana"/>
                          <a:ea typeface="SimSun"/>
                          <a:cs typeface="Arial"/>
                        </a:rPr>
                        <a:t>3211</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a:solidFill>
                            <a:srgbClr val="000000"/>
                          </a:solidFill>
                          <a:effectLst/>
                          <a:latin typeface="Verdana"/>
                          <a:ea typeface="SimSun"/>
                          <a:cs typeface="Arial"/>
                        </a:rPr>
                        <a:t>6.2.2</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dirty="0">
                          <a:solidFill>
                            <a:srgbClr val="000000"/>
                          </a:solidFill>
                          <a:effectLst/>
                          <a:latin typeface="Verdana"/>
                          <a:ea typeface="SimSun"/>
                          <a:cs typeface="Arial"/>
                        </a:rPr>
                        <a:t>Bevorzugter Titel des Werkes</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dirty="0">
                          <a:solidFill>
                            <a:srgbClr val="000000"/>
                          </a:solidFill>
                          <a:effectLst/>
                          <a:latin typeface="Verdana"/>
                          <a:ea typeface="SimSun"/>
                        </a:rPr>
                        <a:t>Parasiten</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81190">
                <a:tc>
                  <a:txBody>
                    <a:bodyPr/>
                    <a:lstStyle/>
                    <a:p>
                      <a:pPr>
                        <a:spcAft>
                          <a:spcPts val="600"/>
                        </a:spcAft>
                      </a:pPr>
                      <a:r>
                        <a:rPr lang="de-DE" sz="1800" b="1">
                          <a:solidFill>
                            <a:srgbClr val="000000"/>
                          </a:solidFill>
                          <a:effectLst/>
                          <a:latin typeface="Verdana"/>
                          <a:ea typeface="SimSun"/>
                          <a:cs typeface="Arial"/>
                        </a:rPr>
                        <a:t>4000</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a:solidFill>
                            <a:srgbClr val="000000"/>
                          </a:solidFill>
                          <a:effectLst/>
                          <a:latin typeface="Verdana"/>
                          <a:ea typeface="SimSun"/>
                          <a:cs typeface="Arial"/>
                        </a:rPr>
                        <a:t>2.3.2</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dirty="0">
                          <a:solidFill>
                            <a:srgbClr val="000000"/>
                          </a:solidFill>
                          <a:effectLst/>
                          <a:latin typeface="Verdana"/>
                          <a:ea typeface="SimSun"/>
                          <a:cs typeface="Arial"/>
                        </a:rPr>
                        <a:t>Haupttitel </a:t>
                      </a:r>
                      <a:r>
                        <a:rPr lang="de-DE" sz="1800" b="1" dirty="0" smtClean="0">
                          <a:solidFill>
                            <a:srgbClr val="000000"/>
                          </a:solidFill>
                          <a:effectLst/>
                          <a:latin typeface="Verdana"/>
                          <a:ea typeface="SimSun"/>
                          <a:cs typeface="Arial"/>
                        </a:rPr>
                        <a:t/>
                      </a:r>
                      <a:br>
                        <a:rPr lang="de-DE" sz="1800" b="1" dirty="0" smtClean="0">
                          <a:solidFill>
                            <a:srgbClr val="000000"/>
                          </a:solidFill>
                          <a:effectLst/>
                          <a:latin typeface="Verdana"/>
                          <a:ea typeface="SimSun"/>
                          <a:cs typeface="Arial"/>
                        </a:rPr>
                      </a:br>
                      <a:r>
                        <a:rPr lang="de-DE" sz="1800" b="1" dirty="0" smtClean="0">
                          <a:solidFill>
                            <a:srgbClr val="000000"/>
                          </a:solidFill>
                          <a:effectLst/>
                          <a:latin typeface="Verdana"/>
                          <a:ea typeface="SimSun"/>
                          <a:cs typeface="Arial"/>
                        </a:rPr>
                        <a:t>(</a:t>
                      </a:r>
                      <a:r>
                        <a:rPr lang="de-DE" sz="1800" b="1" dirty="0">
                          <a:solidFill>
                            <a:srgbClr val="000000"/>
                          </a:solidFill>
                          <a:effectLst/>
                          <a:latin typeface="Verdana"/>
                          <a:ea typeface="SimSun"/>
                          <a:cs typeface="Arial"/>
                        </a:rPr>
                        <a:t>des 1. Teils)</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dirty="0">
                          <a:solidFill>
                            <a:srgbClr val="000000"/>
                          </a:solidFill>
                          <a:effectLst/>
                          <a:latin typeface="Verdana"/>
                          <a:ea typeface="SimSun"/>
                          <a:cs typeface="TimesNewRomanPS-BoldMT"/>
                        </a:rPr>
                        <a:t>Feuergesicht</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81190">
                <a:tc>
                  <a:txBody>
                    <a:bodyPr/>
                    <a:lstStyle/>
                    <a:p>
                      <a:pPr>
                        <a:spcAft>
                          <a:spcPts val="600"/>
                        </a:spcAft>
                      </a:pPr>
                      <a:r>
                        <a:rPr lang="de-DE" sz="1800" b="1">
                          <a:solidFill>
                            <a:srgbClr val="000000"/>
                          </a:solidFill>
                          <a:effectLst/>
                          <a:latin typeface="Verdana"/>
                          <a:ea typeface="SimSun"/>
                          <a:cs typeface="Arial"/>
                        </a:rPr>
                        <a:t>4010</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800" b="1">
                          <a:solidFill>
                            <a:srgbClr val="000000"/>
                          </a:solidFill>
                          <a:effectLst/>
                          <a:latin typeface="Verdana"/>
                          <a:ea typeface="SimSun"/>
                          <a:cs typeface="Arial"/>
                        </a:rPr>
                        <a:t>2.3.2</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800" b="1" dirty="0">
                          <a:solidFill>
                            <a:srgbClr val="000000"/>
                          </a:solidFill>
                          <a:effectLst/>
                          <a:latin typeface="Verdana"/>
                          <a:ea typeface="SimSun"/>
                          <a:cs typeface="Arial"/>
                        </a:rPr>
                        <a:t>Haupttitel </a:t>
                      </a:r>
                      <a:r>
                        <a:rPr lang="de-DE" sz="1800" b="1" dirty="0" smtClean="0">
                          <a:solidFill>
                            <a:srgbClr val="000000"/>
                          </a:solidFill>
                          <a:effectLst/>
                          <a:latin typeface="Verdana"/>
                          <a:ea typeface="SimSun"/>
                          <a:cs typeface="Arial"/>
                        </a:rPr>
                        <a:t/>
                      </a:r>
                      <a:br>
                        <a:rPr lang="de-DE" sz="1800" b="1" dirty="0" smtClean="0">
                          <a:solidFill>
                            <a:srgbClr val="000000"/>
                          </a:solidFill>
                          <a:effectLst/>
                          <a:latin typeface="Verdana"/>
                          <a:ea typeface="SimSun"/>
                          <a:cs typeface="Arial"/>
                        </a:rPr>
                      </a:br>
                      <a:r>
                        <a:rPr lang="de-DE" sz="1800" b="1" dirty="0" smtClean="0">
                          <a:solidFill>
                            <a:srgbClr val="000000"/>
                          </a:solidFill>
                          <a:effectLst/>
                          <a:latin typeface="Verdana"/>
                          <a:ea typeface="SimSun"/>
                          <a:cs typeface="Arial"/>
                        </a:rPr>
                        <a:t>(</a:t>
                      </a:r>
                      <a:r>
                        <a:rPr lang="de-DE" sz="1800" b="1" dirty="0">
                          <a:solidFill>
                            <a:srgbClr val="000000"/>
                          </a:solidFill>
                          <a:effectLst/>
                          <a:latin typeface="Verdana"/>
                          <a:ea typeface="SimSun"/>
                          <a:cs typeface="Arial"/>
                        </a:rPr>
                        <a:t>des 2. Teils)</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dirty="0">
                          <a:solidFill>
                            <a:srgbClr val="000000"/>
                          </a:solidFill>
                          <a:effectLst/>
                          <a:latin typeface="Verdana"/>
                          <a:ea typeface="SimSun"/>
                        </a:rPr>
                        <a:t>Parasiten</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81190">
                <a:tc rowSpan="2">
                  <a:txBody>
                    <a:bodyPr/>
                    <a:lstStyle/>
                    <a:p>
                      <a:pPr>
                        <a:spcAft>
                          <a:spcPts val="600"/>
                        </a:spcAft>
                      </a:pP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4011</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2.3.4</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Titelzusatz (für beide Teile)</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2">
                  <a:txBody>
                    <a:bodyPr/>
                    <a:lstStyle/>
                    <a:p>
                      <a:pPr>
                        <a:spcAft>
                          <a:spcPts val="600"/>
                        </a:spcAft>
                      </a:pPr>
                      <a:r>
                        <a:rPr lang="de-DE" sz="1800">
                          <a:solidFill>
                            <a:srgbClr val="000000"/>
                          </a:solidFill>
                          <a:effectLst/>
                          <a:latin typeface="Verdana" panose="020B0604030504040204" pitchFamily="34" charset="0"/>
                          <a:ea typeface="Verdana" panose="020B0604030504040204" pitchFamily="34" charset="0"/>
                          <a:cs typeface="Verdana" panose="020B0604030504040204" pitchFamily="34" charset="0"/>
                        </a:rPr>
                        <a:t>zwei Stücke / Marius von Mayenburg</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961527">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2.4.2</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Verantwortlich-</a:t>
                      </a:r>
                      <a:r>
                        <a:rPr lang="de-DE" sz="1800" b="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keitsangabe</a:t>
                      </a: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(für beide Teile</a:t>
                      </a: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DE"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35881" name="Titel 1"/>
          <p:cNvSpPr>
            <a:spLocks noGrp="1"/>
          </p:cNvSpPr>
          <p:nvPr>
            <p:ph type="title" idx="4294967295"/>
          </p:nvPr>
        </p:nvSpPr>
        <p:spPr>
          <a:xfrm>
            <a:off x="250825" y="184150"/>
            <a:ext cx="8858250" cy="508000"/>
          </a:xfrm>
        </p:spPr>
        <p:txBody>
          <a:bodyPr/>
          <a:lstStyle/>
          <a:p>
            <a:pPr eaLnBrk="1" hangingPunct="1"/>
            <a:r>
              <a:rPr lang="de-DE" sz="2800" smtClean="0">
                <a:solidFill>
                  <a:srgbClr val="376092"/>
                </a:solidFill>
              </a:rPr>
              <a:t>Ein geistiger Schöpfer, ohne übergeordn.Titel –</a:t>
            </a:r>
            <a:br>
              <a:rPr lang="de-DE" sz="2800" smtClean="0">
                <a:solidFill>
                  <a:srgbClr val="376092"/>
                </a:solidFill>
              </a:rPr>
            </a:br>
            <a:r>
              <a:rPr lang="de-DE" sz="2800" smtClean="0">
                <a:solidFill>
                  <a:srgbClr val="376092"/>
                </a:solidFill>
              </a:rPr>
              <a:t> umfassend, Forts.</a:t>
            </a:r>
          </a:p>
        </p:txBody>
      </p:sp>
      <p:sp>
        <p:nvSpPr>
          <p:cNvPr id="35882"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sp>
        <p:nvSpPr>
          <p:cNvPr id="35883" name="Textfeld 7"/>
          <p:cNvSpPr txBox="1">
            <a:spLocks noChangeArrowheads="1"/>
          </p:cNvSpPr>
          <p:nvPr/>
        </p:nvSpPr>
        <p:spPr bwMode="auto">
          <a:xfrm rot="10799404" flipV="1">
            <a:off x="250825" y="5157788"/>
            <a:ext cx="2233613" cy="925512"/>
          </a:xfrm>
          <a:prstGeom prst="rect">
            <a:avLst/>
          </a:prstGeom>
          <a:solidFill>
            <a:schemeClr val="bg1"/>
          </a:solidFill>
          <a:ln w="9525">
            <a:solidFill>
              <a:schemeClr val="tx1"/>
            </a:solidFill>
            <a:miter lim="800000"/>
            <a:headEnd/>
            <a:tailEnd/>
          </a:ln>
        </p:spPr>
        <p:txBody>
          <a:bodyPr>
            <a:spAutoFit/>
          </a:bodyPr>
          <a:lstStyle/>
          <a:p>
            <a:r>
              <a:rPr lang="de-DE"/>
              <a:t>Enthält  2 Theater-stücke von Marius Mayenburg</a:t>
            </a:r>
          </a:p>
        </p:txBody>
      </p:sp>
      <p:pic>
        <p:nvPicPr>
          <p:cNvPr id="35884" name="Picture 46" descr="Marius-von-Mayenburg-Feuergesicht"/>
          <p:cNvPicPr>
            <a:picLocks noChangeAspect="1" noChangeArrowheads="1"/>
          </p:cNvPicPr>
          <p:nvPr/>
        </p:nvPicPr>
        <p:blipFill>
          <a:blip r:embed="rId2"/>
          <a:srcRect/>
          <a:stretch>
            <a:fillRect/>
          </a:stretch>
        </p:blipFill>
        <p:spPr bwMode="auto">
          <a:xfrm>
            <a:off x="179388" y="1066800"/>
            <a:ext cx="2305050" cy="3730625"/>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27</a:t>
            </a:fld>
            <a:endParaRPr lang="de-DE"/>
          </a:p>
        </p:txBody>
      </p:sp>
      <p:sp>
        <p:nvSpPr>
          <p:cNvPr id="10"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D92660B0-B6E6-448F-8E73-26AE3936118F}" type="slidenum">
              <a:rPr lang="de-DE" sz="1200">
                <a:solidFill>
                  <a:schemeClr val="tx1">
                    <a:tint val="75000"/>
                  </a:schemeClr>
                </a:solidFill>
                <a:latin typeface="+mn-lt"/>
                <a:cs typeface="+mn-cs"/>
              </a:rPr>
              <a:pPr algn="r" fontAlgn="auto">
                <a:spcBef>
                  <a:spcPts val="0"/>
                </a:spcBef>
                <a:spcAft>
                  <a:spcPts val="0"/>
                </a:spcAft>
                <a:defRPr/>
              </a:pPr>
              <a:t>28</a:t>
            </a:fld>
            <a:endParaRPr lang="de-DE" sz="1200">
              <a:solidFill>
                <a:schemeClr val="tx1">
                  <a:tint val="75000"/>
                </a:schemeClr>
              </a:solidFill>
              <a:latin typeface="+mn-lt"/>
              <a:cs typeface="+mn-cs"/>
            </a:endParaRPr>
          </a:p>
        </p:txBody>
      </p:sp>
      <p:graphicFrame>
        <p:nvGraphicFramePr>
          <p:cNvPr id="36926" name="Group 62"/>
          <p:cNvGraphicFramePr>
            <a:graphicFrameLocks noGrp="1"/>
          </p:cNvGraphicFramePr>
          <p:nvPr>
            <p:extLst>
              <p:ext uri="{D42A27DB-BD31-4B8C-83A1-F6EECF244321}">
                <p14:modId xmlns:p14="http://schemas.microsoft.com/office/powerpoint/2010/main" val="1580112004"/>
              </p:ext>
            </p:extLst>
          </p:nvPr>
        </p:nvGraphicFramePr>
        <p:xfrm>
          <a:off x="2627784" y="1229405"/>
          <a:ext cx="6408613" cy="3960663"/>
        </p:xfrm>
        <a:graphic>
          <a:graphicData uri="http://schemas.openxmlformats.org/drawingml/2006/table">
            <a:tbl>
              <a:tblPr/>
              <a:tblGrid>
                <a:gridCol w="863997"/>
                <a:gridCol w="792088"/>
                <a:gridCol w="2337111"/>
                <a:gridCol w="2415417"/>
              </a:tblGrid>
              <a:tr h="5871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PICA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830533">
                <a:tc rowSpan="2">
                  <a:txBody>
                    <a:bodyPr/>
                    <a:lstStyle/>
                    <a:p>
                      <a:pPr>
                        <a:spcAft>
                          <a:spcPts val="600"/>
                        </a:spcAft>
                      </a:pPr>
                      <a:r>
                        <a:rPr lang="de-DE" sz="1800" b="1" dirty="0">
                          <a:solidFill>
                            <a:srgbClr val="000000"/>
                          </a:solidFill>
                          <a:effectLst/>
                          <a:latin typeface="Verdana"/>
                          <a:ea typeface="SimSun"/>
                          <a:cs typeface="Arial"/>
                        </a:rPr>
                        <a:t>4030</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a:solidFill>
                            <a:srgbClr val="000000"/>
                          </a:solidFill>
                          <a:effectLst/>
                          <a:latin typeface="Verdana"/>
                          <a:ea typeface="SimSun"/>
                          <a:cs typeface="Arial"/>
                        </a:rPr>
                        <a:t>2.8.2</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a:solidFill>
                            <a:srgbClr val="000000"/>
                          </a:solidFill>
                          <a:effectLst/>
                          <a:latin typeface="Verdana"/>
                          <a:ea typeface="SimSun"/>
                          <a:cs typeface="Arial"/>
                        </a:rPr>
                        <a:t>Erscheinungsort</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2">
                  <a:txBody>
                    <a:bodyPr/>
                    <a:lstStyle/>
                    <a:p>
                      <a:pPr>
                        <a:spcAft>
                          <a:spcPts val="600"/>
                        </a:spcAft>
                      </a:pPr>
                      <a:r>
                        <a:rPr lang="de-DE" sz="1800" dirty="0">
                          <a:solidFill>
                            <a:srgbClr val="000000"/>
                          </a:solidFill>
                          <a:effectLst/>
                          <a:latin typeface="Verdana"/>
                          <a:ea typeface="SimSun"/>
                        </a:rPr>
                        <a:t>Frankfurt am </a:t>
                      </a:r>
                      <a:r>
                        <a:rPr lang="de-DE" sz="1800" dirty="0" smtClean="0">
                          <a:solidFill>
                            <a:srgbClr val="000000"/>
                          </a:solidFill>
                          <a:effectLst/>
                          <a:latin typeface="Verdana"/>
                          <a:ea typeface="SimSun"/>
                        </a:rPr>
                        <a:t/>
                      </a:r>
                      <a:br>
                        <a:rPr lang="de-DE" sz="1800" dirty="0" smtClean="0">
                          <a:solidFill>
                            <a:srgbClr val="000000"/>
                          </a:solidFill>
                          <a:effectLst/>
                          <a:latin typeface="Verdana"/>
                          <a:ea typeface="SimSun"/>
                        </a:rPr>
                      </a:br>
                      <a:r>
                        <a:rPr lang="de-DE" sz="1800" dirty="0" smtClean="0">
                          <a:solidFill>
                            <a:srgbClr val="000000"/>
                          </a:solidFill>
                          <a:effectLst/>
                          <a:latin typeface="Verdana"/>
                          <a:ea typeface="SimSun"/>
                        </a:rPr>
                        <a:t>Main </a:t>
                      </a:r>
                      <a:r>
                        <a:rPr lang="de-DE" sz="1800" dirty="0">
                          <a:solidFill>
                            <a:srgbClr val="000000"/>
                          </a:solidFill>
                          <a:effectLst/>
                          <a:latin typeface="Verdana"/>
                          <a:ea typeface="SimSun"/>
                        </a:rPr>
                        <a:t>: Verlag </a:t>
                      </a:r>
                      <a:r>
                        <a:rPr lang="de-DE" sz="1800" dirty="0" smtClean="0">
                          <a:solidFill>
                            <a:srgbClr val="000000"/>
                          </a:solidFill>
                          <a:effectLst/>
                          <a:latin typeface="Verdana"/>
                          <a:ea typeface="SimSun"/>
                        </a:rPr>
                        <a:t/>
                      </a:r>
                      <a:br>
                        <a:rPr lang="de-DE" sz="1800" dirty="0" smtClean="0">
                          <a:solidFill>
                            <a:srgbClr val="000000"/>
                          </a:solidFill>
                          <a:effectLst/>
                          <a:latin typeface="Verdana"/>
                          <a:ea typeface="SimSun"/>
                        </a:rPr>
                      </a:br>
                      <a:r>
                        <a:rPr lang="de-DE" sz="1800" dirty="0" smtClean="0">
                          <a:solidFill>
                            <a:srgbClr val="000000"/>
                          </a:solidFill>
                          <a:effectLst/>
                          <a:latin typeface="Verdana"/>
                          <a:ea typeface="SimSun"/>
                        </a:rPr>
                        <a:t>der </a:t>
                      </a:r>
                      <a:r>
                        <a:rPr lang="de-DE" sz="1800" dirty="0">
                          <a:solidFill>
                            <a:srgbClr val="000000"/>
                          </a:solidFill>
                          <a:effectLst/>
                          <a:latin typeface="Verdana"/>
                          <a:ea typeface="SimSun"/>
                        </a:rPr>
                        <a:t>Autoren</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07272">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dirty="0">
                          <a:solidFill>
                            <a:srgbClr val="000000"/>
                          </a:solidFill>
                          <a:effectLst/>
                          <a:latin typeface="Verdana"/>
                          <a:ea typeface="SimSun"/>
                          <a:cs typeface="Arial"/>
                        </a:rPr>
                        <a:t>2.8.4</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dirty="0">
                          <a:solidFill>
                            <a:srgbClr val="000000"/>
                          </a:solidFill>
                          <a:effectLst/>
                          <a:latin typeface="Verdana"/>
                          <a:ea typeface="SimSun"/>
                          <a:cs typeface="Arial"/>
                        </a:rPr>
                        <a:t>Verlagsname</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810440">
                <a:tc>
                  <a:txBody>
                    <a:bodyPr/>
                    <a:lstStyle/>
                    <a:p>
                      <a:pPr>
                        <a:spcAft>
                          <a:spcPts val="600"/>
                        </a:spcAft>
                      </a:pPr>
                      <a:r>
                        <a:rPr lang="de-DE" sz="1800" b="1">
                          <a:solidFill>
                            <a:srgbClr val="000000"/>
                          </a:solidFill>
                          <a:effectLst/>
                          <a:latin typeface="Verdana"/>
                          <a:ea typeface="SimSun"/>
                          <a:cs typeface="Arial"/>
                        </a:rPr>
                        <a:t>4060</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a:solidFill>
                            <a:srgbClr val="000000"/>
                          </a:solidFill>
                          <a:effectLst/>
                          <a:latin typeface="Verdana"/>
                          <a:ea typeface="SimSun"/>
                          <a:cs typeface="Arial"/>
                        </a:rPr>
                        <a:t>3.4</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dirty="0">
                          <a:solidFill>
                            <a:srgbClr val="000000"/>
                          </a:solidFill>
                          <a:effectLst/>
                          <a:latin typeface="Verdana"/>
                          <a:ea typeface="SimSun"/>
                          <a:cs typeface="Arial"/>
                        </a:rPr>
                        <a:t>Umfang</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800">
                          <a:solidFill>
                            <a:srgbClr val="000000"/>
                          </a:solidFill>
                          <a:effectLst/>
                          <a:latin typeface="Verdana"/>
                          <a:ea typeface="SimSun"/>
                        </a:rPr>
                        <a:t>130 Seiten</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125239">
                <a:tc>
                  <a:txBody>
                    <a:bodyPr/>
                    <a:lstStyle/>
                    <a:p>
                      <a:pPr>
                        <a:spcAft>
                          <a:spcPts val="600"/>
                        </a:spcAft>
                      </a:pPr>
                      <a:r>
                        <a:rPr lang="de-DE" sz="1800" b="1">
                          <a:solidFill>
                            <a:srgbClr val="000000"/>
                          </a:solidFill>
                          <a:effectLst/>
                          <a:latin typeface="Verdana"/>
                          <a:ea typeface="SimSun"/>
                          <a:cs typeface="Arial"/>
                        </a:rPr>
                        <a:t>4190</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a:solidFill>
                            <a:srgbClr val="000000"/>
                          </a:solidFill>
                          <a:effectLst/>
                          <a:latin typeface="Verdana"/>
                          <a:ea typeface="SimSun"/>
                          <a:cs typeface="Arial"/>
                        </a:rPr>
                        <a:t>2.12.2</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dirty="0">
                          <a:solidFill>
                            <a:srgbClr val="000000"/>
                          </a:solidFill>
                          <a:effectLst/>
                          <a:latin typeface="Verdana"/>
                          <a:ea typeface="SimSun"/>
                          <a:cs typeface="Arial"/>
                        </a:rPr>
                        <a:t>Haupttitel der Reihe</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dirty="0">
                          <a:solidFill>
                            <a:srgbClr val="000000"/>
                          </a:solidFill>
                          <a:effectLst/>
                          <a:latin typeface="Verdana"/>
                          <a:ea typeface="SimSun"/>
                        </a:rPr>
                        <a:t>Henschel-Schauspiel</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36901" name="Titel 1"/>
          <p:cNvSpPr>
            <a:spLocks noGrp="1"/>
          </p:cNvSpPr>
          <p:nvPr>
            <p:ph type="title" idx="4294967295"/>
          </p:nvPr>
        </p:nvSpPr>
        <p:spPr>
          <a:xfrm>
            <a:off x="0" y="188913"/>
            <a:ext cx="8858250" cy="508000"/>
          </a:xfrm>
        </p:spPr>
        <p:txBody>
          <a:bodyPr/>
          <a:lstStyle/>
          <a:p>
            <a:pPr eaLnBrk="1" hangingPunct="1"/>
            <a:r>
              <a:rPr lang="de-DE" sz="2800" smtClean="0">
                <a:solidFill>
                  <a:srgbClr val="376092"/>
                </a:solidFill>
              </a:rPr>
              <a:t>Ein geistiger Schöpfer, ohne übergeordneten Titel –umfassend, Forts.</a:t>
            </a:r>
          </a:p>
        </p:txBody>
      </p:sp>
      <p:sp>
        <p:nvSpPr>
          <p:cNvPr id="36902"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2</a:t>
            </a:r>
          </a:p>
        </p:txBody>
      </p:sp>
      <p:sp>
        <p:nvSpPr>
          <p:cNvPr id="36903" name="Rectangle 52"/>
          <p:cNvSpPr>
            <a:spLocks noChangeArrowheads="1"/>
          </p:cNvSpPr>
          <p:nvPr/>
        </p:nvSpPr>
        <p:spPr bwMode="auto">
          <a:xfrm>
            <a:off x="250825" y="5348288"/>
            <a:ext cx="8569325" cy="942975"/>
          </a:xfrm>
          <a:prstGeom prst="rect">
            <a:avLst/>
          </a:prstGeom>
          <a:noFill/>
          <a:ln w="9525">
            <a:noFill/>
            <a:miter lim="800000"/>
            <a:headEnd/>
            <a:tailEnd/>
          </a:ln>
        </p:spPr>
        <p:txBody>
          <a:bodyPr anchor="ctr">
            <a:spAutoFit/>
          </a:bodyPr>
          <a:lstStyle/>
          <a:p>
            <a:r>
              <a:rPr lang="de-DE" altLang="zh-CN" sz="1400">
                <a:latin typeface="Verdana" pitchFamily="34" charset="0"/>
              </a:rPr>
              <a:t>6.2.2. und 17.8. sind hier nur illustrierend angebenen, die Erfassung erfolgt innerhalb der hierarchischen Beschreibung in der analytischen Beschreibung des jeweiligen Teils. In einer rein umfassenden Beschreibung sind alle bevorzugten Werktitel gemäß 6.2.2.(10.3) anzu-geben, sowie das erste oder überwiegende in der Manifestation verkörperte Werk nach 17.8. </a:t>
            </a:r>
          </a:p>
        </p:txBody>
      </p:sp>
      <p:pic>
        <p:nvPicPr>
          <p:cNvPr id="36904" name="Picture 47"/>
          <p:cNvPicPr>
            <a:picLocks noChangeAspect="1" noChangeArrowheads="1"/>
          </p:cNvPicPr>
          <p:nvPr/>
        </p:nvPicPr>
        <p:blipFill>
          <a:blip r:embed="rId2"/>
          <a:srcRect/>
          <a:stretch>
            <a:fillRect/>
          </a:stretch>
        </p:blipFill>
        <p:spPr bwMode="auto">
          <a:xfrm>
            <a:off x="179388" y="1412875"/>
            <a:ext cx="2232025" cy="3816350"/>
          </a:xfrm>
          <a:prstGeom prst="rect">
            <a:avLst/>
          </a:prstGeom>
          <a:noFill/>
          <a:ln w="9525">
            <a:solidFill>
              <a:schemeClr val="tx1"/>
            </a:solidFill>
            <a:miter lim="800000"/>
            <a:headEnd/>
            <a:tailEnd/>
          </a:ln>
        </p:spPr>
      </p:pic>
      <p:sp>
        <p:nvSpPr>
          <p:cNvPr id="36905" name="Textfeld 7"/>
          <p:cNvSpPr txBox="1">
            <a:spLocks noChangeArrowheads="1"/>
          </p:cNvSpPr>
          <p:nvPr/>
        </p:nvSpPr>
        <p:spPr bwMode="auto">
          <a:xfrm>
            <a:off x="250825" y="3573463"/>
            <a:ext cx="2089150" cy="649287"/>
          </a:xfrm>
          <a:prstGeom prst="rect">
            <a:avLst/>
          </a:prstGeom>
          <a:solidFill>
            <a:schemeClr val="bg1"/>
          </a:solidFill>
          <a:ln w="9525">
            <a:solidFill>
              <a:schemeClr val="tx1"/>
            </a:solidFill>
            <a:miter lim="800000"/>
            <a:headEnd/>
            <a:tailEnd/>
          </a:ln>
        </p:spPr>
        <p:txBody>
          <a:bodyPr>
            <a:spAutoFit/>
          </a:bodyPr>
          <a:lstStyle/>
          <a:p>
            <a:r>
              <a:rPr lang="de-DE" sz="1200">
                <a:latin typeface="Verdana" pitchFamily="34" charset="0"/>
              </a:rPr>
              <a:t>Enthält  2 Theater-stücke von Marius Mayenburg</a:t>
            </a:r>
          </a:p>
        </p:txBody>
      </p:sp>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28</a:t>
            </a:fld>
            <a:endParaRPr lang="de-DE"/>
          </a:p>
        </p:txBody>
      </p:sp>
      <p:sp>
        <p:nvSpPr>
          <p:cNvPr id="11"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Zusammenstellung von Werken von mehreren geistigen Schöpfern mit übergeordnetem Titel</a:t>
            </a:r>
            <a:br>
              <a:rPr lang="de-DE" sz="2800" smtClean="0">
                <a:solidFill>
                  <a:srgbClr val="376092"/>
                </a:solidFill>
              </a:rPr>
            </a:br>
            <a:endParaRPr lang="de-DE" sz="2800" smtClean="0">
              <a:solidFill>
                <a:srgbClr val="376092"/>
              </a:solidFill>
            </a:endParaRPr>
          </a:p>
        </p:txBody>
      </p:sp>
      <p:sp>
        <p:nvSpPr>
          <p:cNvPr id="37890"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Alle relevanten Aspekte wurden in den Beispielen für Zusammenstellung von Werken eines geistigen Schöpfers erläutert</a:t>
            </a:r>
          </a:p>
          <a:p>
            <a:pPr marL="0" indent="0" eaLnBrk="1" hangingPunct="1">
              <a:buFont typeface="Arial" charset="0"/>
              <a:buNone/>
            </a:pPr>
            <a:endParaRPr lang="de-DE" smtClean="0"/>
          </a:p>
          <a:p>
            <a:pPr marL="0" indent="0" eaLnBrk="1" hangingPunct="1"/>
            <a:r>
              <a:rPr lang="de-DE" smtClean="0"/>
              <a:t>Ausgearbeitete Beispiele können Sie in der Textversion zu dieser Powerpoint-Schulung finden oder in der Beispielsammlung der AG RDA im RDA Info-Wiki.</a:t>
            </a:r>
          </a:p>
          <a:p>
            <a:pPr marL="0" indent="0" eaLnBrk="1" hangingPunct="1"/>
            <a:endParaRPr lang="de-DE" smtClean="0"/>
          </a:p>
          <a:p>
            <a:pPr marL="0" indent="0" eaLnBrk="1" hangingPunct="1"/>
            <a:endParaRPr lang="de-DE" smtClean="0"/>
          </a:p>
          <a:p>
            <a:pPr marL="0" indent="0" eaLnBrk="1" hangingPunct="1"/>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74C4527E-DD49-422D-9BE6-5F3C92BB1953}" type="slidenum">
              <a:rPr lang="de-DE" sz="1200">
                <a:solidFill>
                  <a:schemeClr val="tx1">
                    <a:tint val="75000"/>
                  </a:schemeClr>
                </a:solidFill>
                <a:latin typeface="+mn-lt"/>
                <a:cs typeface="+mn-cs"/>
              </a:rPr>
              <a:pPr algn="r" fontAlgn="auto">
                <a:spcBef>
                  <a:spcPts val="0"/>
                </a:spcBef>
                <a:spcAft>
                  <a:spcPts val="0"/>
                </a:spcAft>
                <a:defRPr/>
              </a:pPr>
              <a:t>29</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29</a:t>
            </a:fld>
            <a:endParaRPr lang="de-DE"/>
          </a:p>
        </p:txBody>
      </p:sp>
      <p:sp>
        <p:nvSpPr>
          <p:cNvPr id="7"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Inhalt</a:t>
            </a:r>
            <a:endParaRPr lang="de-DE" dirty="0"/>
          </a:p>
        </p:txBody>
      </p:sp>
      <p:sp>
        <p:nvSpPr>
          <p:cNvPr id="9218" name="Textplatzhalter 2"/>
          <p:cNvSpPr>
            <a:spLocks noGrp="1"/>
          </p:cNvSpPr>
          <p:nvPr>
            <p:ph type="body" sz="quarter" idx="13"/>
          </p:nvPr>
        </p:nvSpPr>
        <p:spPr>
          <a:xfrm>
            <a:off x="250825" y="836613"/>
            <a:ext cx="8642350" cy="5472112"/>
          </a:xfrm>
        </p:spPr>
        <p:txBody>
          <a:bodyPr/>
          <a:lstStyle/>
          <a:p>
            <a:pPr eaLnBrk="1" hangingPunct="1"/>
            <a:r>
              <a:rPr lang="de-DE" smtClean="0"/>
              <a:t>Allgemeine Aspekte von Zusammenstellungen</a:t>
            </a:r>
          </a:p>
          <a:p>
            <a:pPr lvl="1" eaLnBrk="1" hangingPunct="1"/>
            <a:r>
              <a:rPr lang="de-DE" smtClean="0"/>
              <a:t>Arten von Zusammenstellungen  </a:t>
            </a:r>
          </a:p>
          <a:p>
            <a:pPr lvl="1" eaLnBrk="1" hangingPunct="1"/>
            <a:r>
              <a:rPr lang="de-DE" smtClean="0"/>
              <a:t>Arten der Beschreibung</a:t>
            </a:r>
          </a:p>
          <a:p>
            <a:pPr lvl="1" eaLnBrk="1" hangingPunct="1"/>
            <a:r>
              <a:rPr lang="de-DE" smtClean="0"/>
              <a:t>In der Manifestation verkörpertes Werk</a:t>
            </a:r>
          </a:p>
          <a:p>
            <a:pPr lvl="1" eaLnBrk="1" hangingPunct="1"/>
            <a:r>
              <a:rPr lang="de-DE" smtClean="0"/>
              <a:t>Beziehungskennzeichnungen Zusammenstellender/Herausgeber </a:t>
            </a:r>
          </a:p>
          <a:p>
            <a:pPr eaLnBrk="1" hangingPunct="1"/>
            <a:r>
              <a:rPr lang="de-DE" smtClean="0"/>
              <a:t>Analytische und hierarchische Beschreibung von Zusammenstellungen</a:t>
            </a:r>
          </a:p>
          <a:p>
            <a:pPr lvl="1" eaLnBrk="1" hangingPunct="1"/>
            <a:r>
              <a:rPr lang="de-DE" smtClean="0"/>
              <a:t>Teile von monografischen Zusammenstellungen</a:t>
            </a:r>
          </a:p>
          <a:p>
            <a:pPr lvl="2" eaLnBrk="1" hangingPunct="1"/>
            <a:r>
              <a:rPr lang="de-DE" smtClean="0"/>
              <a:t>Werke einer / Werke verschiedener Personen einer Familie oder Körperschaft</a:t>
            </a:r>
          </a:p>
          <a:p>
            <a:pPr lvl="3" eaLnBrk="1" hangingPunct="1"/>
            <a:r>
              <a:rPr lang="de-DE" smtClean="0"/>
              <a:t>mit übergeordnetem Titel</a:t>
            </a:r>
          </a:p>
          <a:p>
            <a:pPr lvl="3" eaLnBrk="1" hangingPunct="1"/>
            <a:r>
              <a:rPr lang="de-DE" smtClean="0"/>
              <a:t>ohne übergeordneten Titel</a:t>
            </a:r>
          </a:p>
          <a:p>
            <a:pPr lvl="1" eaLnBrk="1" hangingPunct="1"/>
            <a:r>
              <a:rPr lang="de-DE" smtClean="0"/>
              <a:t>Teile von fortlaufenden Zusammenstellungen</a:t>
            </a:r>
          </a:p>
          <a:p>
            <a:pPr lvl="1" eaLnBrk="1" hangingPunct="1"/>
            <a:r>
              <a:rPr lang="de-DE" smtClean="0"/>
              <a:t>Einzelbeiträge im Bereich AV-Materialien </a:t>
            </a:r>
          </a:p>
          <a:p>
            <a:pPr lvl="1" eaLnBrk="1" hangingPunct="1">
              <a:buFont typeface="Arial" charset="0"/>
              <a:buNone/>
            </a:pPr>
            <a:endParaRPr lang="de-DE" smtClean="0"/>
          </a:p>
        </p:txBody>
      </p:sp>
      <p:sp>
        <p:nvSpPr>
          <p:cNvPr id="5" name="Foliennummernplatzhalter 4"/>
          <p:cNvSpPr>
            <a:spLocks noGrp="1"/>
          </p:cNvSpPr>
          <p:nvPr>
            <p:ph type="sldNum" sz="quarter" idx="15"/>
          </p:nvPr>
        </p:nvSpPr>
        <p:spPr/>
        <p:txBody>
          <a:bodyPr/>
          <a:lstStyle/>
          <a:p>
            <a:pPr>
              <a:defRPr/>
            </a:pPr>
            <a:fld id="{7E48B01C-E167-48DC-A575-84938F5D77EB}" type="slidenum">
              <a:rPr lang="de-DE"/>
              <a:pPr>
                <a:defRPr/>
              </a:pPr>
              <a:t>3</a:t>
            </a:fld>
            <a:endParaRPr lang="de-DE"/>
          </a:p>
        </p:txBody>
      </p:sp>
      <p:sp>
        <p:nvSpPr>
          <p:cNvPr id="6"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Beschreibung Teile von fortlaufenden Zusammenstellungen</a:t>
            </a:r>
          </a:p>
        </p:txBody>
      </p:sp>
      <p:sp>
        <p:nvSpPr>
          <p:cNvPr id="39938"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hierunter fallen:</a:t>
            </a:r>
          </a:p>
          <a:p>
            <a:pPr marL="0" indent="0" eaLnBrk="1" hangingPunct="1"/>
            <a:endParaRPr lang="de-DE" smtClean="0"/>
          </a:p>
          <a:p>
            <a:pPr lvl="1" eaLnBrk="1" hangingPunct="1"/>
            <a:r>
              <a:rPr lang="de-DE" sz="2400" smtClean="0"/>
              <a:t>Aufsätze in Zeitschriften / Zeitschriftenheften</a:t>
            </a:r>
          </a:p>
          <a:p>
            <a:pPr lvl="1" eaLnBrk="1" hangingPunct="1"/>
            <a:r>
              <a:rPr lang="de-DE" sz="2400" smtClean="0"/>
              <a:t>Rezensionen in Zeitschriften / Zeitschriftenheften</a:t>
            </a:r>
          </a:p>
          <a:p>
            <a:pPr marL="0" indent="0" eaLnBrk="1" hangingPunct="1">
              <a:buFont typeface="Arial" charset="0"/>
              <a:buNone/>
            </a:pPr>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257926A3-4B23-4FF2-ADBA-04E5D6B8A6D6}" type="slidenum">
              <a:rPr lang="de-DE" sz="1200">
                <a:solidFill>
                  <a:schemeClr val="tx1">
                    <a:tint val="75000"/>
                  </a:schemeClr>
                </a:solidFill>
                <a:latin typeface="+mn-lt"/>
                <a:cs typeface="+mn-cs"/>
              </a:rPr>
              <a:pPr algn="r" fontAlgn="auto">
                <a:spcBef>
                  <a:spcPts val="0"/>
                </a:spcBef>
                <a:spcAft>
                  <a:spcPts val="0"/>
                </a:spcAft>
                <a:defRPr/>
              </a:pPr>
              <a:t>30</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30</a:t>
            </a:fld>
            <a:endParaRPr lang="de-DE"/>
          </a:p>
        </p:txBody>
      </p:sp>
      <p:sp>
        <p:nvSpPr>
          <p:cNvPr id="7"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Beschreibung eines Aufsatzes in einer Zeitschrift</a:t>
            </a:r>
          </a:p>
        </p:txBody>
      </p:sp>
      <p:sp>
        <p:nvSpPr>
          <p:cNvPr id="40962" name="Textplatzhalter 2"/>
          <p:cNvSpPr>
            <a:spLocks noGrp="1"/>
          </p:cNvSpPr>
          <p:nvPr>
            <p:ph type="body" sz="quarter" idx="4294967295"/>
          </p:nvPr>
        </p:nvSpPr>
        <p:spPr>
          <a:xfrm>
            <a:off x="250825" y="1412875"/>
            <a:ext cx="8642350" cy="4895850"/>
          </a:xfrm>
        </p:spPr>
        <p:txBody>
          <a:bodyPr/>
          <a:lstStyle/>
          <a:p>
            <a:pPr marL="0" indent="0" eaLnBrk="1" hangingPunct="1"/>
            <a:r>
              <a:rPr lang="de-DE" dirty="0" smtClean="0"/>
              <a:t>Die folgenden zwei Folien veranschaulichen die analytische Beschreibung eines Aufsatzes</a:t>
            </a:r>
          </a:p>
          <a:p>
            <a:pPr marL="0" indent="0" eaLnBrk="1" hangingPunct="1"/>
            <a:r>
              <a:rPr lang="de-DE" dirty="0" smtClean="0"/>
              <a:t>Die hierarchische Beschreibung setzt die analytischen Beschreibungen der Teile und die umfassende Beschreibung der Zusammenstellung über einen </a:t>
            </a:r>
            <a:r>
              <a:rPr lang="de-DE" dirty="0" err="1" smtClean="0"/>
              <a:t>Identifikator</a:t>
            </a:r>
            <a:r>
              <a:rPr lang="de-DE" dirty="0" smtClean="0"/>
              <a:t> in 27.1. (z. B. ISSN oder ID-Nr. des Datensatzes) zusammen. Ob der Aufsatz mit dem Zeitschriftenheft oder der Zeitschrift verlinkt wird, ist abhängig von der Umsetzung im jeweiligen System.</a:t>
            </a:r>
          </a:p>
          <a:p>
            <a:pPr marL="0" indent="0" eaLnBrk="1" hangingPunct="1"/>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8BFEB7E6-D612-4DC7-B2BB-ED9525AC4306}" type="slidenum">
              <a:rPr lang="de-DE" sz="1200">
                <a:solidFill>
                  <a:schemeClr val="tx1">
                    <a:tint val="75000"/>
                  </a:schemeClr>
                </a:solidFill>
                <a:latin typeface="+mn-lt"/>
                <a:cs typeface="+mn-cs"/>
              </a:rPr>
              <a:pPr algn="r" fontAlgn="auto">
                <a:spcBef>
                  <a:spcPts val="0"/>
                </a:spcBef>
                <a:spcAft>
                  <a:spcPts val="0"/>
                </a:spcAft>
                <a:defRPr/>
              </a:pPr>
              <a:t>31</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31</a:t>
            </a:fld>
            <a:endParaRPr lang="de-DE"/>
          </a:p>
        </p:txBody>
      </p:sp>
      <p:sp>
        <p:nvSpPr>
          <p:cNvPr id="7"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D90F6E42-6203-4FA6-A039-3F6C6A4DA45E}" type="slidenum">
              <a:rPr lang="de-DE" sz="1200">
                <a:solidFill>
                  <a:schemeClr val="tx1">
                    <a:tint val="75000"/>
                  </a:schemeClr>
                </a:solidFill>
                <a:latin typeface="+mn-lt"/>
                <a:cs typeface="+mn-cs"/>
              </a:rPr>
              <a:pPr algn="r" fontAlgn="auto">
                <a:spcBef>
                  <a:spcPts val="0"/>
                </a:spcBef>
                <a:spcAft>
                  <a:spcPts val="0"/>
                </a:spcAft>
                <a:defRPr/>
              </a:pPr>
              <a:t>32</a:t>
            </a:fld>
            <a:endParaRPr lang="de-DE" sz="1200">
              <a:solidFill>
                <a:schemeClr val="tx1">
                  <a:tint val="75000"/>
                </a:schemeClr>
              </a:solidFill>
              <a:latin typeface="+mn-lt"/>
              <a:cs typeface="+mn-cs"/>
            </a:endParaRPr>
          </a:p>
        </p:txBody>
      </p:sp>
      <p:graphicFrame>
        <p:nvGraphicFramePr>
          <p:cNvPr id="42043" name="Group 59"/>
          <p:cNvGraphicFramePr>
            <a:graphicFrameLocks noGrp="1"/>
          </p:cNvGraphicFramePr>
          <p:nvPr>
            <p:extLst>
              <p:ext uri="{D42A27DB-BD31-4B8C-83A1-F6EECF244321}">
                <p14:modId xmlns:p14="http://schemas.microsoft.com/office/powerpoint/2010/main" val="4166035644"/>
              </p:ext>
            </p:extLst>
          </p:nvPr>
        </p:nvGraphicFramePr>
        <p:xfrm>
          <a:off x="3059831" y="620688"/>
          <a:ext cx="5903192" cy="5632474"/>
        </p:xfrm>
        <a:graphic>
          <a:graphicData uri="http://schemas.openxmlformats.org/drawingml/2006/table">
            <a:tbl>
              <a:tblPr/>
              <a:tblGrid>
                <a:gridCol w="852819"/>
                <a:gridCol w="852819"/>
                <a:gridCol w="2164640"/>
                <a:gridCol w="2032914"/>
              </a:tblGrid>
              <a:tr h="4088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PICA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66286">
                <a:tc>
                  <a:txBody>
                    <a:bodyPr/>
                    <a:lstStyle/>
                    <a:p>
                      <a:pPr>
                        <a:spcAft>
                          <a:spcPts val="600"/>
                        </a:spcAft>
                      </a:pPr>
                      <a:r>
                        <a:rPr lang="de-DE" sz="1800" b="1" dirty="0">
                          <a:solidFill>
                            <a:srgbClr val="000000"/>
                          </a:solidFill>
                          <a:effectLst/>
                          <a:latin typeface="Verdana"/>
                          <a:ea typeface="SimSun"/>
                          <a:cs typeface="Arial"/>
                        </a:rPr>
                        <a:t>0500</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a:solidFill>
                            <a:srgbClr val="000000"/>
                          </a:solidFill>
                          <a:effectLst/>
                          <a:latin typeface="Verdana"/>
                          <a:ea typeface="SimSun"/>
                          <a:cs typeface="Arial"/>
                        </a:rPr>
                        <a:t>2.13</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dirty="0" smtClean="0">
                          <a:solidFill>
                            <a:srgbClr val="000000"/>
                          </a:solidFill>
                          <a:effectLst/>
                          <a:latin typeface="Verdana"/>
                          <a:ea typeface="SimSun"/>
                          <a:cs typeface="Arial"/>
                        </a:rPr>
                        <a:t>Erscheinungs-weise</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a:solidFill>
                            <a:srgbClr val="000000"/>
                          </a:solidFill>
                          <a:effectLst/>
                          <a:latin typeface="Verdana"/>
                          <a:ea typeface="SimSun"/>
                        </a:rPr>
                        <a:t>Alxo</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66286">
                <a:tc>
                  <a:txBody>
                    <a:bodyPr/>
                    <a:lstStyle/>
                    <a:p>
                      <a:pPr>
                        <a:spcAft>
                          <a:spcPts val="600"/>
                        </a:spcAft>
                      </a:pPr>
                      <a:r>
                        <a:rPr lang="de-DE" sz="1800" b="1">
                          <a:solidFill>
                            <a:srgbClr val="000000"/>
                          </a:solidFill>
                          <a:effectLst/>
                          <a:latin typeface="Verdana"/>
                          <a:ea typeface="SimSun"/>
                          <a:cs typeface="Arial"/>
                        </a:rPr>
                        <a:t>0501</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dirty="0">
                          <a:solidFill>
                            <a:srgbClr val="000000"/>
                          </a:solidFill>
                          <a:effectLst/>
                          <a:latin typeface="Verdana"/>
                          <a:ea typeface="SimSun"/>
                          <a:cs typeface="Arial"/>
                        </a:rPr>
                        <a:t>6.9</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a:solidFill>
                            <a:srgbClr val="000000"/>
                          </a:solidFill>
                          <a:effectLst/>
                          <a:latin typeface="Verdana"/>
                          <a:ea typeface="SimSun"/>
                          <a:cs typeface="Arial"/>
                        </a:rPr>
                        <a:t>Inhaltstyp</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i="1">
                          <a:solidFill>
                            <a:srgbClr val="000000"/>
                          </a:solidFill>
                          <a:effectLst/>
                          <a:latin typeface="Verdana"/>
                          <a:ea typeface="SimSun"/>
                        </a:rPr>
                        <a:t>Text</a:t>
                      </a:r>
                      <a:r>
                        <a:rPr lang="de-DE" sz="1800" b="1">
                          <a:solidFill>
                            <a:srgbClr val="000000"/>
                          </a:solidFill>
                          <a:effectLst/>
                          <a:latin typeface="Verdana"/>
                          <a:ea typeface="SimSun"/>
                        </a:rPr>
                        <a:t>$b</a:t>
                      </a:r>
                      <a:r>
                        <a:rPr lang="de-DE" sz="1800">
                          <a:solidFill>
                            <a:srgbClr val="000000"/>
                          </a:solidFill>
                          <a:effectLst/>
                          <a:latin typeface="Verdana"/>
                          <a:ea typeface="SimSun"/>
                        </a:rPr>
                        <a:t>txt</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66286">
                <a:tc>
                  <a:txBody>
                    <a:bodyPr/>
                    <a:lstStyle/>
                    <a:p>
                      <a:pPr>
                        <a:spcAft>
                          <a:spcPts val="600"/>
                        </a:spcAft>
                      </a:pPr>
                      <a:r>
                        <a:rPr lang="de-DE" sz="1800" b="1">
                          <a:solidFill>
                            <a:srgbClr val="000000"/>
                          </a:solidFill>
                          <a:effectLst/>
                          <a:latin typeface="Verdana"/>
                          <a:ea typeface="SimSun"/>
                          <a:cs typeface="Arial"/>
                        </a:rPr>
                        <a:t>0502 </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a:solidFill>
                            <a:srgbClr val="000000"/>
                          </a:solidFill>
                          <a:effectLst/>
                          <a:latin typeface="Verdana"/>
                          <a:ea typeface="SimSun"/>
                          <a:cs typeface="Arial"/>
                        </a:rPr>
                        <a:t>3.2</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dirty="0">
                          <a:solidFill>
                            <a:srgbClr val="000000"/>
                          </a:solidFill>
                          <a:effectLst/>
                          <a:latin typeface="Verdana"/>
                          <a:ea typeface="SimSun"/>
                          <a:cs typeface="Arial"/>
                        </a:rPr>
                        <a:t>Medientyp</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i="1" dirty="0">
                          <a:solidFill>
                            <a:srgbClr val="000000"/>
                          </a:solidFill>
                          <a:effectLst/>
                          <a:latin typeface="Verdana"/>
                          <a:ea typeface="SimSun"/>
                        </a:rPr>
                        <a:t>ohne Hilfsmittel zu </a:t>
                      </a:r>
                      <a:r>
                        <a:rPr lang="de-DE" sz="1800" i="1" dirty="0" err="1">
                          <a:solidFill>
                            <a:srgbClr val="000000"/>
                          </a:solidFill>
                          <a:effectLst/>
                          <a:latin typeface="Verdana"/>
                          <a:ea typeface="SimSun"/>
                        </a:rPr>
                        <a:t>benutzen</a:t>
                      </a:r>
                      <a:r>
                        <a:rPr lang="de-DE" sz="1800" b="1" dirty="0" err="1">
                          <a:solidFill>
                            <a:srgbClr val="000000"/>
                          </a:solidFill>
                          <a:effectLst/>
                          <a:latin typeface="Verdana"/>
                          <a:ea typeface="SimSun"/>
                        </a:rPr>
                        <a:t>$b</a:t>
                      </a:r>
                      <a:r>
                        <a:rPr lang="de-DE" sz="1800" dirty="0" err="1">
                          <a:solidFill>
                            <a:srgbClr val="000000"/>
                          </a:solidFill>
                          <a:effectLst/>
                          <a:latin typeface="Verdana"/>
                          <a:ea typeface="SimSun"/>
                        </a:rPr>
                        <a:t>n</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44414">
                <a:tc>
                  <a:txBody>
                    <a:bodyPr/>
                    <a:lstStyle/>
                    <a:p>
                      <a:pPr>
                        <a:spcAft>
                          <a:spcPts val="600"/>
                        </a:spcAft>
                      </a:pPr>
                      <a:r>
                        <a:rPr lang="de-DE" sz="1800" b="1">
                          <a:solidFill>
                            <a:srgbClr val="000000"/>
                          </a:solidFill>
                          <a:effectLst/>
                          <a:latin typeface="Verdana"/>
                          <a:ea typeface="SimSun"/>
                          <a:cs typeface="Arial"/>
                        </a:rPr>
                        <a:t>0503</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a:solidFill>
                            <a:srgbClr val="000000"/>
                          </a:solidFill>
                          <a:effectLst/>
                          <a:latin typeface="Verdana"/>
                          <a:ea typeface="SimSun"/>
                          <a:cs typeface="Arial"/>
                        </a:rPr>
                        <a:t>3.3</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dirty="0">
                          <a:solidFill>
                            <a:srgbClr val="000000"/>
                          </a:solidFill>
                          <a:effectLst/>
                          <a:latin typeface="Verdana"/>
                          <a:ea typeface="SimSun"/>
                          <a:cs typeface="Arial"/>
                        </a:rPr>
                        <a:t>Datenträgertyp</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i="1">
                          <a:solidFill>
                            <a:srgbClr val="000000"/>
                          </a:solidFill>
                          <a:effectLst/>
                          <a:latin typeface="Verdana"/>
                          <a:ea typeface="SimSun"/>
                        </a:rPr>
                        <a:t>Band</a:t>
                      </a:r>
                      <a:r>
                        <a:rPr lang="de-DE" sz="1800" b="1">
                          <a:solidFill>
                            <a:srgbClr val="000000"/>
                          </a:solidFill>
                          <a:effectLst/>
                          <a:latin typeface="Verdana"/>
                          <a:ea typeface="SimSun"/>
                        </a:rPr>
                        <a:t>$b</a:t>
                      </a:r>
                      <a:r>
                        <a:rPr lang="de-DE" sz="1800">
                          <a:solidFill>
                            <a:srgbClr val="000000"/>
                          </a:solidFill>
                          <a:effectLst/>
                          <a:latin typeface="Verdana"/>
                          <a:ea typeface="SimSun"/>
                        </a:rPr>
                        <a:t>nc</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66286">
                <a:tc>
                  <a:txBody>
                    <a:bodyPr/>
                    <a:lstStyle/>
                    <a:p>
                      <a:pPr>
                        <a:spcAft>
                          <a:spcPts val="600"/>
                        </a:spcAft>
                      </a:pPr>
                      <a:r>
                        <a:rPr lang="de-DE" sz="1800" b="1">
                          <a:solidFill>
                            <a:srgbClr val="000000"/>
                          </a:solidFill>
                          <a:effectLst/>
                          <a:latin typeface="Verdana"/>
                          <a:ea typeface="SimSun"/>
                          <a:cs typeface="Arial"/>
                        </a:rPr>
                        <a:t>1100</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a:solidFill>
                            <a:srgbClr val="000000"/>
                          </a:solidFill>
                          <a:effectLst/>
                          <a:latin typeface="Verdana"/>
                          <a:ea typeface="SimSun"/>
                          <a:cs typeface="Arial"/>
                        </a:rPr>
                        <a:t>2.8.6</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dirty="0" smtClean="0">
                          <a:solidFill>
                            <a:srgbClr val="000000"/>
                          </a:solidFill>
                          <a:effectLst/>
                          <a:latin typeface="Verdana"/>
                          <a:ea typeface="SimSun"/>
                          <a:cs typeface="Arial"/>
                        </a:rPr>
                        <a:t>Erscheinungs-datum</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dirty="0">
                          <a:solidFill>
                            <a:srgbClr val="000000"/>
                          </a:solidFill>
                          <a:effectLst/>
                          <a:latin typeface="Verdana"/>
                          <a:ea typeface="SimSun"/>
                        </a:rPr>
                        <a:t>2011</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66286">
                <a:tc>
                  <a:txBody>
                    <a:bodyPr/>
                    <a:lstStyle/>
                    <a:p>
                      <a:pPr>
                        <a:spcAft>
                          <a:spcPts val="600"/>
                        </a:spcAft>
                      </a:pPr>
                      <a:r>
                        <a:rPr lang="de-DE" sz="1800" b="1">
                          <a:solidFill>
                            <a:srgbClr val="000000"/>
                          </a:solidFill>
                          <a:effectLst/>
                          <a:latin typeface="Verdana"/>
                          <a:ea typeface="SimSun"/>
                          <a:cs typeface="Arial"/>
                        </a:rPr>
                        <a:t>1500</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a:solidFill>
                            <a:srgbClr val="000000"/>
                          </a:solidFill>
                          <a:effectLst/>
                          <a:latin typeface="Verdana"/>
                          <a:ea typeface="SimSun"/>
                          <a:cs typeface="Arial"/>
                        </a:rPr>
                        <a:t>6.11</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a:solidFill>
                            <a:srgbClr val="000000"/>
                          </a:solidFill>
                          <a:effectLst/>
                          <a:latin typeface="Verdana"/>
                          <a:ea typeface="SimSun"/>
                          <a:cs typeface="Arial"/>
                        </a:rPr>
                        <a:t>Sprache der Expression</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dirty="0">
                          <a:solidFill>
                            <a:srgbClr val="000000"/>
                          </a:solidFill>
                          <a:effectLst/>
                          <a:latin typeface="Verdana"/>
                          <a:ea typeface="SimSun"/>
                          <a:cs typeface="Arial"/>
                        </a:rPr>
                        <a:t>/1ger</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66286">
                <a:tc rowSpan="2">
                  <a:txBody>
                    <a:bodyPr/>
                    <a:lstStyle/>
                    <a:p>
                      <a:pPr>
                        <a:spcAft>
                          <a:spcPts val="600"/>
                        </a:spcAft>
                      </a:pPr>
                      <a:r>
                        <a:rPr lang="de-DE" sz="1800" b="1">
                          <a:solidFill>
                            <a:srgbClr val="000000"/>
                          </a:solidFill>
                          <a:effectLst/>
                          <a:latin typeface="Verdana"/>
                          <a:ea typeface="SimSun"/>
                          <a:cs typeface="Arial"/>
                        </a:rPr>
                        <a:t>3000</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a:solidFill>
                            <a:srgbClr val="000000"/>
                          </a:solidFill>
                          <a:effectLst/>
                          <a:latin typeface="Verdana"/>
                          <a:ea typeface="SimSun"/>
                          <a:cs typeface="Arial"/>
                        </a:rPr>
                        <a:t>19.2</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a:solidFill>
                            <a:srgbClr val="000000"/>
                          </a:solidFill>
                          <a:effectLst/>
                          <a:latin typeface="Verdana"/>
                          <a:ea typeface="SimSun"/>
                          <a:cs typeface="Arial"/>
                        </a:rPr>
                        <a:t>Geistiger Schöpfer</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2">
                  <a:txBody>
                    <a:bodyPr/>
                    <a:lstStyle/>
                    <a:p>
                      <a:pPr>
                        <a:spcAft>
                          <a:spcPts val="600"/>
                        </a:spcAft>
                      </a:pPr>
                      <a:r>
                        <a:rPr lang="de-DE" sz="1800" u="sng" dirty="0">
                          <a:solidFill>
                            <a:srgbClr val="000000"/>
                          </a:solidFill>
                          <a:effectLst/>
                          <a:latin typeface="Verdana"/>
                          <a:ea typeface="Calibri"/>
                          <a:cs typeface="Times New Roman"/>
                        </a:rPr>
                        <a:t>!120893223</a:t>
                      </a:r>
                      <a:r>
                        <a:rPr lang="de-DE" sz="1800" u="sng" dirty="0" smtClean="0">
                          <a:solidFill>
                            <a:srgbClr val="000000"/>
                          </a:solidFill>
                          <a:effectLst/>
                          <a:latin typeface="Verdana"/>
                          <a:ea typeface="Calibri"/>
                          <a:cs typeface="Times New Roman"/>
                        </a:rPr>
                        <a:t>!</a:t>
                      </a:r>
                      <a:br>
                        <a:rPr lang="de-DE" sz="1800" u="sng" dirty="0" smtClean="0">
                          <a:solidFill>
                            <a:srgbClr val="000000"/>
                          </a:solidFill>
                          <a:effectLst/>
                          <a:latin typeface="Verdana"/>
                          <a:ea typeface="Calibri"/>
                          <a:cs typeface="Times New Roman"/>
                        </a:rPr>
                      </a:br>
                      <a:r>
                        <a:rPr lang="de-DE" sz="1800" i="1" dirty="0" smtClean="0">
                          <a:solidFill>
                            <a:srgbClr val="000000"/>
                          </a:solidFill>
                          <a:effectLst/>
                          <a:latin typeface="Verdana"/>
                          <a:ea typeface="SimSun"/>
                        </a:rPr>
                        <a:t>Hoffmann</a:t>
                      </a:r>
                      <a:r>
                        <a:rPr lang="de-DE" sz="1800" i="1" dirty="0">
                          <a:solidFill>
                            <a:srgbClr val="000000"/>
                          </a:solidFill>
                          <a:effectLst/>
                          <a:latin typeface="Verdana"/>
                          <a:ea typeface="SimSun"/>
                        </a:rPr>
                        <a:t>, </a:t>
                      </a:r>
                      <a:r>
                        <a:rPr lang="de-DE" sz="1800" i="1" dirty="0" err="1" smtClean="0">
                          <a:solidFill>
                            <a:srgbClr val="000000"/>
                          </a:solidFill>
                          <a:effectLst/>
                          <a:latin typeface="Verdana"/>
                          <a:ea typeface="SimSun"/>
                        </a:rPr>
                        <a:t>Birthe</a:t>
                      </a:r>
                      <a:r>
                        <a:rPr lang="de-DE" sz="1800" b="1" i="1" dirty="0" err="1" smtClean="0">
                          <a:solidFill>
                            <a:srgbClr val="000000"/>
                          </a:solidFill>
                          <a:effectLst/>
                          <a:latin typeface="Verdana"/>
                          <a:ea typeface="SimSun"/>
                        </a:rPr>
                        <a:t>$B</a:t>
                      </a:r>
                      <a:r>
                        <a:rPr lang="de-DE" sz="1800" b="1" i="1" dirty="0" smtClean="0">
                          <a:solidFill>
                            <a:srgbClr val="000000"/>
                          </a:solidFill>
                          <a:effectLst/>
                          <a:latin typeface="Verdana"/>
                          <a:ea typeface="SimSun"/>
                        </a:rPr>
                        <a:t/>
                      </a:r>
                      <a:br>
                        <a:rPr lang="de-DE" sz="1800" b="1" i="1" dirty="0" smtClean="0">
                          <a:solidFill>
                            <a:srgbClr val="000000"/>
                          </a:solidFill>
                          <a:effectLst/>
                          <a:latin typeface="Verdana"/>
                          <a:ea typeface="SimSun"/>
                        </a:rPr>
                      </a:br>
                      <a:r>
                        <a:rPr lang="de-DE" sz="1800" i="1" dirty="0" smtClean="0">
                          <a:solidFill>
                            <a:srgbClr val="000000"/>
                          </a:solidFill>
                          <a:effectLst/>
                          <a:latin typeface="Verdana"/>
                          <a:ea typeface="SimSun"/>
                        </a:rPr>
                        <a:t>Verfasser</a:t>
                      </a:r>
                      <a:r>
                        <a:rPr lang="de-DE" sz="1800" b="1" dirty="0" smtClean="0">
                          <a:solidFill>
                            <a:srgbClr val="000000"/>
                          </a:solidFill>
                          <a:effectLst/>
                          <a:latin typeface="Verdana"/>
                          <a:ea typeface="SimSun"/>
                        </a:rPr>
                        <a:t>$4</a:t>
                      </a:r>
                      <a:r>
                        <a:rPr lang="de-DE" sz="1800" dirty="0" smtClean="0">
                          <a:solidFill>
                            <a:srgbClr val="000000"/>
                          </a:solidFill>
                          <a:effectLst/>
                          <a:latin typeface="Verdana"/>
                          <a:ea typeface="SimSun"/>
                        </a:rPr>
                        <a:t>aut</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81486">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a:solidFill>
                            <a:srgbClr val="000000"/>
                          </a:solidFill>
                          <a:effectLst/>
                          <a:latin typeface="Verdana"/>
                          <a:ea typeface="SimSun"/>
                          <a:cs typeface="Arial"/>
                        </a:rPr>
                        <a:t>18.5</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dirty="0" smtClean="0">
                          <a:solidFill>
                            <a:srgbClr val="000000"/>
                          </a:solidFill>
                          <a:effectLst/>
                          <a:latin typeface="Verdana"/>
                          <a:ea typeface="SimSun"/>
                          <a:cs typeface="Arial"/>
                        </a:rPr>
                        <a:t>Beziehungskenn-zeichnung</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42037" name="Titel 1"/>
          <p:cNvSpPr>
            <a:spLocks noGrp="1"/>
          </p:cNvSpPr>
          <p:nvPr>
            <p:ph type="title" idx="4294967295"/>
          </p:nvPr>
        </p:nvSpPr>
        <p:spPr>
          <a:xfrm>
            <a:off x="250825" y="184150"/>
            <a:ext cx="8858250" cy="508000"/>
          </a:xfrm>
        </p:spPr>
        <p:txBody>
          <a:bodyPr/>
          <a:lstStyle/>
          <a:p>
            <a:pPr eaLnBrk="1" hangingPunct="1"/>
            <a:r>
              <a:rPr lang="de-DE" sz="2800" dirty="0" smtClean="0">
                <a:solidFill>
                  <a:srgbClr val="376092"/>
                </a:solidFill>
              </a:rPr>
              <a:t>Beschreibung eines Aufsatzes in einer Zeitschrift</a:t>
            </a:r>
          </a:p>
        </p:txBody>
      </p:sp>
      <p:sp>
        <p:nvSpPr>
          <p:cNvPr id="42038"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3</a:t>
            </a:r>
          </a:p>
        </p:txBody>
      </p:sp>
      <p:sp>
        <p:nvSpPr>
          <p:cNvPr id="42039" name="Textfeld 7"/>
          <p:cNvSpPr txBox="1">
            <a:spLocks noChangeArrowheads="1"/>
          </p:cNvSpPr>
          <p:nvPr/>
        </p:nvSpPr>
        <p:spPr bwMode="auto">
          <a:xfrm rot="10800000" flipV="1">
            <a:off x="250825" y="5300663"/>
            <a:ext cx="2593975" cy="952500"/>
          </a:xfrm>
          <a:prstGeom prst="rect">
            <a:avLst/>
          </a:prstGeom>
          <a:solidFill>
            <a:schemeClr val="bg1"/>
          </a:solidFill>
          <a:ln w="9525">
            <a:solidFill>
              <a:schemeClr val="tx1"/>
            </a:solidFill>
            <a:miter lim="800000"/>
            <a:headEnd/>
            <a:tailEnd/>
          </a:ln>
        </p:spPr>
        <p:txBody>
          <a:bodyPr>
            <a:spAutoFit/>
          </a:bodyPr>
          <a:lstStyle/>
          <a:p>
            <a:r>
              <a:rPr lang="de-DE" sz="1400">
                <a:latin typeface="Verdana" pitchFamily="34" charset="0"/>
              </a:rPr>
              <a:t>Aufsatz in Euphorion. Zeitschrift für Literatur-geschichte 105. Band, Heft 2, 2011</a:t>
            </a:r>
          </a:p>
        </p:txBody>
      </p:sp>
      <p:pic>
        <p:nvPicPr>
          <p:cNvPr id="42040" name="Picture 58" descr="Schönheit-der-Leere"/>
          <p:cNvPicPr>
            <a:picLocks noChangeAspect="1" noChangeArrowheads="1"/>
          </p:cNvPicPr>
          <p:nvPr/>
        </p:nvPicPr>
        <p:blipFill>
          <a:blip r:embed="rId2"/>
          <a:srcRect/>
          <a:stretch>
            <a:fillRect/>
          </a:stretch>
        </p:blipFill>
        <p:spPr bwMode="auto">
          <a:xfrm>
            <a:off x="250825" y="1412875"/>
            <a:ext cx="2520950" cy="3816350"/>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32</a:t>
            </a:fld>
            <a:endParaRPr lang="de-DE"/>
          </a:p>
        </p:txBody>
      </p:sp>
      <p:sp>
        <p:nvSpPr>
          <p:cNvPr id="10"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783FEBA6-1631-4636-80F7-E817651368AA}" type="slidenum">
              <a:rPr lang="de-DE" sz="1200">
                <a:solidFill>
                  <a:schemeClr val="tx1">
                    <a:tint val="75000"/>
                  </a:schemeClr>
                </a:solidFill>
                <a:latin typeface="+mn-lt"/>
                <a:cs typeface="+mn-cs"/>
              </a:rPr>
              <a:pPr algn="r" fontAlgn="auto">
                <a:spcBef>
                  <a:spcPts val="0"/>
                </a:spcBef>
                <a:spcAft>
                  <a:spcPts val="0"/>
                </a:spcAft>
                <a:defRPr/>
              </a:pPr>
              <a:t>33</a:t>
            </a:fld>
            <a:endParaRPr lang="de-DE" sz="1200">
              <a:solidFill>
                <a:schemeClr val="tx1">
                  <a:tint val="75000"/>
                </a:schemeClr>
              </a:solidFill>
              <a:latin typeface="+mn-lt"/>
              <a:cs typeface="+mn-cs"/>
            </a:endParaRPr>
          </a:p>
        </p:txBody>
      </p:sp>
      <p:graphicFrame>
        <p:nvGraphicFramePr>
          <p:cNvPr id="43050" name="Group 42"/>
          <p:cNvGraphicFramePr>
            <a:graphicFrameLocks noGrp="1"/>
          </p:cNvGraphicFramePr>
          <p:nvPr>
            <p:extLst>
              <p:ext uri="{D42A27DB-BD31-4B8C-83A1-F6EECF244321}">
                <p14:modId xmlns:p14="http://schemas.microsoft.com/office/powerpoint/2010/main" val="761530421"/>
              </p:ext>
            </p:extLst>
          </p:nvPr>
        </p:nvGraphicFramePr>
        <p:xfrm>
          <a:off x="2987823" y="908050"/>
          <a:ext cx="6048673" cy="5471527"/>
        </p:xfrm>
        <a:graphic>
          <a:graphicData uri="http://schemas.openxmlformats.org/drawingml/2006/table">
            <a:tbl>
              <a:tblPr/>
              <a:tblGrid>
                <a:gridCol w="864097"/>
                <a:gridCol w="836812"/>
                <a:gridCol w="1995632"/>
                <a:gridCol w="2352132"/>
              </a:tblGrid>
              <a:tr h="59953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PICA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973880">
                <a:tc>
                  <a:txBody>
                    <a:bodyPr/>
                    <a:lstStyle/>
                    <a:p>
                      <a:pPr>
                        <a:spcAft>
                          <a:spcPts val="60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3210</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17.8</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a:solidFill>
                            <a:srgbClr val="000000"/>
                          </a:solidFill>
                          <a:effectLst/>
                          <a:latin typeface="Verdana" panose="020B0604030504040204" pitchFamily="34" charset="0"/>
                          <a:ea typeface="Verdana" panose="020B0604030504040204" pitchFamily="34" charset="0"/>
                          <a:cs typeface="Verdana" panose="020B0604030504040204" pitchFamily="34" charset="0"/>
                        </a:rPr>
                        <a:t>In der Manifestation verkörpertes Werk</a:t>
                      </a:r>
                      <a:endParaRPr lang="de-DE" sz="16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u="sng"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!1313242456</a:t>
                      </a:r>
                      <a:r>
                        <a:rPr lang="de-DE" sz="1600" u="sng"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br>
                        <a:rPr lang="de-DE" sz="1600" u="sng"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br>
                      <a:r>
                        <a:rPr lang="de-DE" sz="1600"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Hoffmann</a:t>
                      </a:r>
                      <a:r>
                        <a:rPr lang="de-DE" sz="1600" i="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DE" sz="1600" i="1" dirty="0" err="1">
                          <a:solidFill>
                            <a:srgbClr val="000000"/>
                          </a:solidFill>
                          <a:effectLst/>
                          <a:latin typeface="Verdana" panose="020B0604030504040204" pitchFamily="34" charset="0"/>
                          <a:ea typeface="Verdana" panose="020B0604030504040204" pitchFamily="34" charset="0"/>
                          <a:cs typeface="Verdana" panose="020B0604030504040204" pitchFamily="34" charset="0"/>
                        </a:rPr>
                        <a:t>Birthe</a:t>
                      </a:r>
                      <a:r>
                        <a:rPr lang="de-DE" sz="1600" b="1" i="1" dirty="0" err="1">
                          <a:solidFill>
                            <a:srgbClr val="000000"/>
                          </a:solidFill>
                          <a:effectLst/>
                          <a:latin typeface="Verdana" panose="020B0604030504040204" pitchFamily="34" charset="0"/>
                          <a:ea typeface="Verdana" panose="020B0604030504040204" pitchFamily="34" charset="0"/>
                          <a:cs typeface="Verdana" panose="020B0604030504040204" pitchFamily="34" charset="0"/>
                        </a:rPr>
                        <a:t>$a</a:t>
                      </a:r>
                      <a:r>
                        <a:rPr lang="de-DE" sz="1600" i="1" dirty="0" err="1">
                          <a:solidFill>
                            <a:srgbClr val="000000"/>
                          </a:solidFill>
                          <a:effectLst/>
                          <a:latin typeface="Verdana" panose="020B0604030504040204" pitchFamily="34" charset="0"/>
                          <a:ea typeface="Verdana" panose="020B0604030504040204" pitchFamily="34" charset="0"/>
                          <a:cs typeface="Verdana" panose="020B0604030504040204" pitchFamily="34" charset="0"/>
                        </a:rPr>
                        <a:t>Schönheit</a:t>
                      </a:r>
                      <a:r>
                        <a:rPr lang="de-DE" sz="1600" i="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der Leere</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58436">
                <a:tc rowSpan="3">
                  <a:txBody>
                    <a:bodyPr/>
                    <a:lstStyle/>
                    <a:p>
                      <a:pPr>
                        <a:spcAft>
                          <a:spcPts val="60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4000</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2.3.2</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Haupttitel</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3">
                  <a:txBody>
                    <a:bodyPr/>
                    <a:lstStyle/>
                    <a:p>
                      <a:pPr>
                        <a:spcAft>
                          <a:spcPts val="600"/>
                        </a:spcAft>
                      </a:pPr>
                      <a:r>
                        <a:rPr lang="de-DE" sz="16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Schönheit der Leere : perspektivische Brechungen in Adalbert Stifters ″Bergkristall″ / von Birthe Hoffmann</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78298">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2.3.4</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Titelzusatz</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1011026">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2.4.2</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Verantwortlich-</a:t>
                      </a:r>
                      <a:r>
                        <a:rPr lang="de-DE" sz="1600" b="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keitsangabe</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86941">
                <a:tc>
                  <a:txBody>
                    <a:bodyPr/>
                    <a:lstStyle/>
                    <a:p>
                      <a:pPr>
                        <a:spcAft>
                          <a:spcPts val="600"/>
                        </a:spcAft>
                      </a:pPr>
                      <a:r>
                        <a:rPr lang="de-DE" sz="1600" b="1">
                          <a:solidFill>
                            <a:srgbClr val="000000"/>
                          </a:solidFill>
                          <a:effectLst/>
                          <a:latin typeface="Verdana" panose="020B0604030504040204" pitchFamily="34" charset="0"/>
                          <a:ea typeface="Verdana" panose="020B0604030504040204" pitchFamily="34" charset="0"/>
                          <a:cs typeface="Verdana" panose="020B0604030504040204" pitchFamily="34" charset="0"/>
                        </a:rPr>
                        <a:t>4070</a:t>
                      </a:r>
                      <a:endParaRPr lang="de-DE" sz="16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a:solidFill>
                            <a:srgbClr val="000000"/>
                          </a:solidFill>
                          <a:effectLst/>
                          <a:latin typeface="Verdana" panose="020B0604030504040204" pitchFamily="34" charset="0"/>
                          <a:ea typeface="Verdana" panose="020B0604030504040204" pitchFamily="34" charset="0"/>
                          <a:cs typeface="Verdana" panose="020B0604030504040204" pitchFamily="34" charset="0"/>
                        </a:rPr>
                        <a:t>3.4</a:t>
                      </a:r>
                      <a:endParaRPr lang="de-DE" sz="16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Umfang</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/v</a:t>
                      </a:r>
                      <a:r>
                        <a:rPr lang="de-DE" sz="16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105</a:t>
                      </a: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/a</a:t>
                      </a:r>
                      <a:r>
                        <a:rPr lang="de-DE" sz="16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2</a:t>
                      </a: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/p</a:t>
                      </a:r>
                      <a:r>
                        <a:rPr lang="de-DE" sz="16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153-185</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30411">
                <a:tc rowSpan="2">
                  <a:txBody>
                    <a:bodyPr/>
                    <a:lstStyle/>
                    <a:p>
                      <a:pPr>
                        <a:spcAft>
                          <a:spcPts val="60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4241</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24.5</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2">
                  <a:txBody>
                    <a:bodyPr/>
                    <a:lstStyle/>
                    <a:p>
                      <a:pPr>
                        <a:spcAft>
                          <a:spcPts val="600"/>
                        </a:spcAft>
                      </a:pPr>
                      <a:r>
                        <a:rPr lang="de-DE" sz="16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Enthalten in</a:t>
                      </a:r>
                      <a:r>
                        <a:rPr lang="de-DE" sz="1600" u="sng"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!010026150</a:t>
                      </a:r>
                      <a:r>
                        <a:rPr lang="de-DE" sz="1600" u="sng"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br>
                        <a:rPr lang="de-DE" sz="1600" u="sng"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br>
                      <a:r>
                        <a:rPr lang="de-DE" sz="1600" i="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Euphorion</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30411">
                <a:tc vMerge="1">
                  <a:txBody>
                    <a:bodyPr/>
                    <a:lstStyle/>
                    <a:p>
                      <a:pPr>
                        <a:spcAft>
                          <a:spcPts val="600"/>
                        </a:spcAft>
                      </a:pP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27.1</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In Beziehung stehende Manifestation</a:t>
                      </a:r>
                      <a:endParaRPr lang="de-DE" sz="16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pPr>
                        <a:spcAft>
                          <a:spcPts val="600"/>
                        </a:spcAft>
                      </a:pP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3045"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Beschreibung eines Aufsatzes in einer Zeitschrift, Forts.</a:t>
            </a:r>
          </a:p>
        </p:txBody>
      </p:sp>
      <p:sp>
        <p:nvSpPr>
          <p:cNvPr id="4304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3</a:t>
            </a:r>
          </a:p>
        </p:txBody>
      </p:sp>
      <p:sp>
        <p:nvSpPr>
          <p:cNvPr id="43047" name="Textfeld 7"/>
          <p:cNvSpPr txBox="1">
            <a:spLocks noChangeArrowheads="1"/>
          </p:cNvSpPr>
          <p:nvPr/>
        </p:nvSpPr>
        <p:spPr bwMode="auto">
          <a:xfrm rot="10800000" flipV="1">
            <a:off x="176213" y="5373688"/>
            <a:ext cx="2743200" cy="952500"/>
          </a:xfrm>
          <a:prstGeom prst="rect">
            <a:avLst/>
          </a:prstGeom>
          <a:solidFill>
            <a:schemeClr val="bg1"/>
          </a:solidFill>
          <a:ln w="9525">
            <a:solidFill>
              <a:schemeClr val="tx1"/>
            </a:solidFill>
            <a:miter lim="800000"/>
            <a:headEnd/>
            <a:tailEnd/>
          </a:ln>
        </p:spPr>
        <p:txBody>
          <a:bodyPr>
            <a:spAutoFit/>
          </a:bodyPr>
          <a:lstStyle/>
          <a:p>
            <a:r>
              <a:rPr lang="de-DE" sz="1400">
                <a:latin typeface="Verdana" pitchFamily="34" charset="0"/>
              </a:rPr>
              <a:t>Aufsatz in Euphorion. Zeitschrift für Literatur-geschichte 105. Band, Heft 2, 2011</a:t>
            </a:r>
          </a:p>
        </p:txBody>
      </p:sp>
      <p:pic>
        <p:nvPicPr>
          <p:cNvPr id="43048" name="Picture 43" descr="Schönheit-der-Leere"/>
          <p:cNvPicPr>
            <a:picLocks noChangeAspect="1" noChangeArrowheads="1"/>
          </p:cNvPicPr>
          <p:nvPr/>
        </p:nvPicPr>
        <p:blipFill>
          <a:blip r:embed="rId2"/>
          <a:srcRect/>
          <a:stretch>
            <a:fillRect/>
          </a:stretch>
        </p:blipFill>
        <p:spPr bwMode="auto">
          <a:xfrm>
            <a:off x="179388" y="1412875"/>
            <a:ext cx="2592387" cy="3816350"/>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33</a:t>
            </a:fld>
            <a:endParaRPr lang="de-DE"/>
          </a:p>
        </p:txBody>
      </p:sp>
      <p:sp>
        <p:nvSpPr>
          <p:cNvPr id="10"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Titel 1"/>
          <p:cNvSpPr>
            <a:spLocks noGrp="1"/>
          </p:cNvSpPr>
          <p:nvPr>
            <p:ph type="title" idx="4294967295"/>
          </p:nvPr>
        </p:nvSpPr>
        <p:spPr>
          <a:xfrm>
            <a:off x="250825" y="333375"/>
            <a:ext cx="8642350" cy="796925"/>
          </a:xfrm>
        </p:spPr>
        <p:txBody>
          <a:bodyPr/>
          <a:lstStyle/>
          <a:p>
            <a:pPr eaLnBrk="1" hangingPunct="1"/>
            <a:r>
              <a:rPr lang="de-DE" smtClean="0">
                <a:solidFill>
                  <a:srgbClr val="376092"/>
                </a:solidFill>
              </a:rPr>
              <a:t>Beschreibung einer Rezension in einer Zeitschrift</a:t>
            </a:r>
          </a:p>
        </p:txBody>
      </p:sp>
      <p:sp>
        <p:nvSpPr>
          <p:cNvPr id="44034" name="Textplatzhalter 2"/>
          <p:cNvSpPr>
            <a:spLocks noGrp="1"/>
          </p:cNvSpPr>
          <p:nvPr>
            <p:ph type="body" sz="quarter" idx="4294967295"/>
          </p:nvPr>
        </p:nvSpPr>
        <p:spPr>
          <a:xfrm>
            <a:off x="250825" y="1412875"/>
            <a:ext cx="8642350" cy="4895850"/>
          </a:xfrm>
        </p:spPr>
        <p:txBody>
          <a:bodyPr/>
          <a:lstStyle/>
          <a:p>
            <a:pPr marL="0" indent="0" eaLnBrk="1" hangingPunct="1"/>
            <a:r>
              <a:rPr lang="de-DE" dirty="0" smtClean="0"/>
              <a:t>Die folgenden drei Folien veranschaulichen die analytische Beschreibung einer Rezension</a:t>
            </a:r>
          </a:p>
          <a:p>
            <a:pPr marL="0" indent="0" eaLnBrk="1" hangingPunct="1"/>
            <a:r>
              <a:rPr lang="de-DE" dirty="0" smtClean="0"/>
              <a:t>Die hierarchische Beschreibung setzt die analytischen Beschreibungen der Teile und die umfassende Beschreibung der Zusammenstellung über einen </a:t>
            </a:r>
            <a:r>
              <a:rPr lang="de-DE" dirty="0" err="1" smtClean="0"/>
              <a:t>Identifikator</a:t>
            </a:r>
            <a:r>
              <a:rPr lang="de-DE" dirty="0" smtClean="0"/>
              <a:t> in 27.1. (z. B. ISSN oder ID-Nr. des Datensatzes) zusammen. Ob der Aufsatz mit dem Zeitschriftenheft oder der Zeitschrift verlinkt wird, ist abhängig von der Umsetzung im jeweiligen System.</a:t>
            </a:r>
          </a:p>
          <a:p>
            <a:pPr marL="0" indent="0" eaLnBrk="1" hangingPunct="1"/>
            <a:r>
              <a:rPr lang="de-DE" dirty="0" smtClean="0"/>
              <a:t>Die formattechnische Anzeige der Rezension in der Beschreibung des rezensierten Buchs ist ebenfalls abhängig von der Umsetzung im jeweiligen System.</a:t>
            </a:r>
          </a:p>
          <a:p>
            <a:pPr marL="0" indent="0" eaLnBrk="1" hangingPunct="1"/>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C605770A-650B-4FDC-908F-FC4D7EC536E7}" type="slidenum">
              <a:rPr lang="de-DE" sz="1200">
                <a:solidFill>
                  <a:schemeClr val="tx1">
                    <a:tint val="75000"/>
                  </a:schemeClr>
                </a:solidFill>
                <a:latin typeface="+mn-lt"/>
                <a:cs typeface="+mn-cs"/>
              </a:rPr>
              <a:pPr algn="r" fontAlgn="auto">
                <a:spcBef>
                  <a:spcPts val="0"/>
                </a:spcBef>
                <a:spcAft>
                  <a:spcPts val="0"/>
                </a:spcAft>
                <a:defRPr/>
              </a:pPr>
              <a:t>34</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34</a:t>
            </a:fld>
            <a:endParaRPr lang="de-DE"/>
          </a:p>
        </p:txBody>
      </p:sp>
      <p:sp>
        <p:nvSpPr>
          <p:cNvPr id="7"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1662286B-AEBE-44E5-8478-E7C9F37AA355}" type="slidenum">
              <a:rPr lang="de-DE" sz="1200">
                <a:solidFill>
                  <a:schemeClr val="tx1">
                    <a:tint val="75000"/>
                  </a:schemeClr>
                </a:solidFill>
                <a:latin typeface="+mn-lt"/>
                <a:cs typeface="+mn-cs"/>
              </a:rPr>
              <a:pPr algn="r" fontAlgn="auto">
                <a:spcBef>
                  <a:spcPts val="0"/>
                </a:spcBef>
                <a:spcAft>
                  <a:spcPts val="0"/>
                </a:spcAft>
                <a:defRPr/>
              </a:pPr>
              <a:t>35</a:t>
            </a:fld>
            <a:endParaRPr lang="de-DE" sz="1200">
              <a:solidFill>
                <a:schemeClr val="tx1">
                  <a:tint val="75000"/>
                </a:schemeClr>
              </a:solidFill>
              <a:latin typeface="+mn-lt"/>
              <a:cs typeface="+mn-cs"/>
            </a:endParaRPr>
          </a:p>
        </p:txBody>
      </p:sp>
      <p:graphicFrame>
        <p:nvGraphicFramePr>
          <p:cNvPr id="45114" name="Group 58"/>
          <p:cNvGraphicFramePr>
            <a:graphicFrameLocks noGrp="1"/>
          </p:cNvGraphicFramePr>
          <p:nvPr>
            <p:extLst>
              <p:ext uri="{D42A27DB-BD31-4B8C-83A1-F6EECF244321}">
                <p14:modId xmlns:p14="http://schemas.microsoft.com/office/powerpoint/2010/main" val="2013785274"/>
              </p:ext>
            </p:extLst>
          </p:nvPr>
        </p:nvGraphicFramePr>
        <p:xfrm>
          <a:off x="2987824" y="552998"/>
          <a:ext cx="6047929" cy="5824192"/>
        </p:xfrm>
        <a:graphic>
          <a:graphicData uri="http://schemas.openxmlformats.org/drawingml/2006/table">
            <a:tbl>
              <a:tblPr/>
              <a:tblGrid>
                <a:gridCol w="873729"/>
                <a:gridCol w="873729"/>
                <a:gridCol w="2217713"/>
                <a:gridCol w="2082758"/>
              </a:tblGrid>
              <a:tr h="342966">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PICA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58908">
                <a:tc>
                  <a:txBody>
                    <a:bodyPr/>
                    <a:lstStyle/>
                    <a:p>
                      <a:pPr>
                        <a:spcAft>
                          <a:spcPts val="600"/>
                        </a:spcAft>
                      </a:pPr>
                      <a:r>
                        <a:rPr lang="de-DE" sz="1600" b="1" dirty="0">
                          <a:solidFill>
                            <a:srgbClr val="000000"/>
                          </a:solidFill>
                          <a:effectLst/>
                          <a:latin typeface="Verdana"/>
                          <a:ea typeface="SimSun"/>
                          <a:cs typeface="Arial"/>
                        </a:rPr>
                        <a:t>0500</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2.13</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smtClean="0">
                          <a:solidFill>
                            <a:srgbClr val="000000"/>
                          </a:solidFill>
                          <a:effectLst/>
                          <a:latin typeface="Verdana"/>
                          <a:ea typeface="SimSun"/>
                          <a:cs typeface="Arial"/>
                        </a:rPr>
                        <a:t>Erscheinungs-weise</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a:solidFill>
                            <a:srgbClr val="000000"/>
                          </a:solidFill>
                          <a:effectLst/>
                          <a:latin typeface="Verdana"/>
                          <a:ea typeface="SimSun"/>
                        </a:rPr>
                        <a:t>Alxo</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58908">
                <a:tc>
                  <a:txBody>
                    <a:bodyPr/>
                    <a:lstStyle/>
                    <a:p>
                      <a:pPr>
                        <a:spcAft>
                          <a:spcPts val="600"/>
                        </a:spcAft>
                      </a:pPr>
                      <a:r>
                        <a:rPr lang="de-DE" sz="1600" b="1">
                          <a:solidFill>
                            <a:srgbClr val="000000"/>
                          </a:solidFill>
                          <a:effectLst/>
                          <a:latin typeface="Verdana"/>
                          <a:ea typeface="SimSun"/>
                          <a:cs typeface="Arial"/>
                        </a:rPr>
                        <a:t>0501</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dirty="0">
                          <a:solidFill>
                            <a:srgbClr val="000000"/>
                          </a:solidFill>
                          <a:effectLst/>
                          <a:latin typeface="Verdana"/>
                          <a:ea typeface="SimSun"/>
                          <a:cs typeface="Arial"/>
                        </a:rPr>
                        <a:t>6.9</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dirty="0">
                          <a:solidFill>
                            <a:srgbClr val="000000"/>
                          </a:solidFill>
                          <a:effectLst/>
                          <a:latin typeface="Verdana"/>
                          <a:ea typeface="SimSun"/>
                          <a:cs typeface="Arial"/>
                        </a:rPr>
                        <a:t>Inhaltstyp</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i="1">
                          <a:solidFill>
                            <a:srgbClr val="000000"/>
                          </a:solidFill>
                          <a:effectLst/>
                          <a:latin typeface="Verdana"/>
                          <a:ea typeface="SimSun"/>
                        </a:rPr>
                        <a:t>Text</a:t>
                      </a:r>
                      <a:r>
                        <a:rPr lang="de-DE" sz="1600" b="1">
                          <a:solidFill>
                            <a:srgbClr val="000000"/>
                          </a:solidFill>
                          <a:effectLst/>
                          <a:latin typeface="Verdana"/>
                          <a:ea typeface="SimSun"/>
                        </a:rPr>
                        <a:t>$b</a:t>
                      </a:r>
                      <a:r>
                        <a:rPr lang="de-DE" sz="1600">
                          <a:solidFill>
                            <a:srgbClr val="000000"/>
                          </a:solidFill>
                          <a:effectLst/>
                          <a:latin typeface="Verdana"/>
                          <a:ea typeface="SimSun"/>
                        </a:rPr>
                        <a:t>txt</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58908">
                <a:tc>
                  <a:txBody>
                    <a:bodyPr/>
                    <a:lstStyle/>
                    <a:p>
                      <a:pPr>
                        <a:spcAft>
                          <a:spcPts val="600"/>
                        </a:spcAft>
                      </a:pPr>
                      <a:r>
                        <a:rPr lang="de-DE" sz="1600" b="1">
                          <a:solidFill>
                            <a:srgbClr val="000000"/>
                          </a:solidFill>
                          <a:effectLst/>
                          <a:latin typeface="Verdana"/>
                          <a:ea typeface="SimSun"/>
                          <a:cs typeface="Arial"/>
                        </a:rPr>
                        <a:t>0502 </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3.2</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Medientyp</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i="1">
                          <a:solidFill>
                            <a:srgbClr val="000000"/>
                          </a:solidFill>
                          <a:effectLst/>
                          <a:latin typeface="Verdana"/>
                          <a:ea typeface="SimSun"/>
                        </a:rPr>
                        <a:t>ohne Hilfsmittel zu benutzen</a:t>
                      </a:r>
                      <a:r>
                        <a:rPr lang="de-DE" sz="1600" b="1">
                          <a:solidFill>
                            <a:srgbClr val="000000"/>
                          </a:solidFill>
                          <a:effectLst/>
                          <a:latin typeface="Verdana"/>
                          <a:ea typeface="SimSun"/>
                        </a:rPr>
                        <a:t>$b</a:t>
                      </a:r>
                      <a:r>
                        <a:rPr lang="de-DE" sz="1600">
                          <a:solidFill>
                            <a:srgbClr val="000000"/>
                          </a:solidFill>
                          <a:effectLst/>
                          <a:latin typeface="Verdana"/>
                          <a:ea typeface="SimSun"/>
                        </a:rPr>
                        <a:t>n</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40560">
                <a:tc>
                  <a:txBody>
                    <a:bodyPr/>
                    <a:lstStyle/>
                    <a:p>
                      <a:pPr>
                        <a:spcAft>
                          <a:spcPts val="600"/>
                        </a:spcAft>
                      </a:pPr>
                      <a:r>
                        <a:rPr lang="de-DE" sz="1600" b="1">
                          <a:solidFill>
                            <a:srgbClr val="000000"/>
                          </a:solidFill>
                          <a:effectLst/>
                          <a:latin typeface="Verdana"/>
                          <a:ea typeface="SimSun"/>
                          <a:cs typeface="Arial"/>
                        </a:rPr>
                        <a:t>0503</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a:solidFill>
                            <a:srgbClr val="000000"/>
                          </a:solidFill>
                          <a:effectLst/>
                          <a:latin typeface="Verdana"/>
                          <a:ea typeface="SimSun"/>
                          <a:cs typeface="Arial"/>
                        </a:rPr>
                        <a:t>3.3</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dirty="0">
                          <a:solidFill>
                            <a:srgbClr val="000000"/>
                          </a:solidFill>
                          <a:effectLst/>
                          <a:latin typeface="Verdana"/>
                          <a:ea typeface="SimSun"/>
                          <a:cs typeface="Arial"/>
                        </a:rPr>
                        <a:t>Datenträgertyp</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i="1">
                          <a:solidFill>
                            <a:srgbClr val="000000"/>
                          </a:solidFill>
                          <a:effectLst/>
                          <a:latin typeface="Verdana"/>
                          <a:ea typeface="SimSun"/>
                        </a:rPr>
                        <a:t>Band</a:t>
                      </a:r>
                      <a:r>
                        <a:rPr lang="de-DE" sz="1600" b="1">
                          <a:solidFill>
                            <a:srgbClr val="000000"/>
                          </a:solidFill>
                          <a:effectLst/>
                          <a:latin typeface="Verdana"/>
                          <a:ea typeface="SimSun"/>
                        </a:rPr>
                        <a:t>$b</a:t>
                      </a:r>
                      <a:r>
                        <a:rPr lang="de-DE" sz="1600">
                          <a:solidFill>
                            <a:srgbClr val="000000"/>
                          </a:solidFill>
                          <a:effectLst/>
                          <a:latin typeface="Verdana"/>
                          <a:ea typeface="SimSun"/>
                        </a:rPr>
                        <a:t>nc</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58908">
                <a:tc>
                  <a:txBody>
                    <a:bodyPr/>
                    <a:lstStyle/>
                    <a:p>
                      <a:pPr>
                        <a:spcAft>
                          <a:spcPts val="600"/>
                        </a:spcAft>
                      </a:pPr>
                      <a:r>
                        <a:rPr lang="de-DE" sz="1600" b="1">
                          <a:solidFill>
                            <a:srgbClr val="000000"/>
                          </a:solidFill>
                          <a:effectLst/>
                          <a:latin typeface="Verdana"/>
                          <a:ea typeface="SimSun"/>
                          <a:cs typeface="Arial"/>
                        </a:rPr>
                        <a:t>1100</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a:solidFill>
                            <a:srgbClr val="000000"/>
                          </a:solidFill>
                          <a:effectLst/>
                          <a:latin typeface="Verdana"/>
                          <a:ea typeface="SimSun"/>
                          <a:cs typeface="Arial"/>
                        </a:rPr>
                        <a:t>2.8.6</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smtClean="0">
                          <a:solidFill>
                            <a:srgbClr val="000000"/>
                          </a:solidFill>
                          <a:effectLst/>
                          <a:latin typeface="Verdana"/>
                          <a:ea typeface="SimSun"/>
                          <a:cs typeface="Arial"/>
                        </a:rPr>
                        <a:t>Erscheinungs-datum</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dirty="0">
                          <a:solidFill>
                            <a:srgbClr val="000000"/>
                          </a:solidFill>
                          <a:effectLst/>
                          <a:latin typeface="Verdana"/>
                          <a:ea typeface="SimSun"/>
                        </a:rPr>
                        <a:t>2001</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65756">
                <a:tc>
                  <a:txBody>
                    <a:bodyPr/>
                    <a:lstStyle/>
                    <a:p>
                      <a:pPr>
                        <a:spcAft>
                          <a:spcPts val="600"/>
                        </a:spcAft>
                      </a:pPr>
                      <a:r>
                        <a:rPr lang="de-DE" sz="1600" b="1">
                          <a:solidFill>
                            <a:srgbClr val="000000"/>
                          </a:solidFill>
                          <a:effectLst/>
                          <a:latin typeface="Verdana"/>
                          <a:ea typeface="SimSun"/>
                          <a:cs typeface="Arial"/>
                        </a:rPr>
                        <a:t>1500</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dirty="0">
                          <a:solidFill>
                            <a:srgbClr val="000000"/>
                          </a:solidFill>
                          <a:effectLst/>
                          <a:latin typeface="Verdana"/>
                          <a:ea typeface="SimSun"/>
                          <a:cs typeface="Arial"/>
                        </a:rPr>
                        <a:t>6.11</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a:solidFill>
                            <a:srgbClr val="000000"/>
                          </a:solidFill>
                          <a:effectLst/>
                          <a:latin typeface="Verdana"/>
                          <a:ea typeface="SimSun"/>
                          <a:cs typeface="Arial"/>
                        </a:rPr>
                        <a:t>Sprache der Expression</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dirty="0">
                          <a:solidFill>
                            <a:srgbClr val="000000"/>
                          </a:solidFill>
                          <a:effectLst/>
                          <a:latin typeface="Verdana"/>
                          <a:ea typeface="SimSun"/>
                          <a:cs typeface="Arial"/>
                        </a:rPr>
                        <a:t>/1ger</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33577">
                <a:tc rowSpan="2">
                  <a:txBody>
                    <a:bodyPr/>
                    <a:lstStyle/>
                    <a:p>
                      <a:pPr>
                        <a:spcAft>
                          <a:spcPts val="600"/>
                        </a:spcAft>
                      </a:pPr>
                      <a:r>
                        <a:rPr lang="de-DE" sz="1600" b="1">
                          <a:solidFill>
                            <a:srgbClr val="000000"/>
                          </a:solidFill>
                          <a:effectLst/>
                          <a:latin typeface="Verdana"/>
                          <a:ea typeface="SimSun"/>
                          <a:cs typeface="Arial"/>
                        </a:rPr>
                        <a:t>3000</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a:solidFill>
                            <a:srgbClr val="000000"/>
                          </a:solidFill>
                          <a:effectLst/>
                          <a:latin typeface="Verdana"/>
                          <a:ea typeface="SimSun"/>
                          <a:cs typeface="Arial"/>
                        </a:rPr>
                        <a:t>19.2</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Geistiger Schöpfer</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2">
                  <a:txBody>
                    <a:bodyPr/>
                    <a:lstStyle/>
                    <a:p>
                      <a:pPr>
                        <a:spcAft>
                          <a:spcPts val="600"/>
                        </a:spcAft>
                      </a:pPr>
                      <a:r>
                        <a:rPr lang="de-DE" sz="1600" u="sng" dirty="0">
                          <a:solidFill>
                            <a:srgbClr val="000000"/>
                          </a:solidFill>
                          <a:effectLst/>
                          <a:latin typeface="Verdana"/>
                          <a:ea typeface="Calibri"/>
                          <a:cs typeface="Times New Roman"/>
                        </a:rPr>
                        <a:t>!107047187</a:t>
                      </a:r>
                      <a:r>
                        <a:rPr lang="de-DE" sz="1600" u="sng" dirty="0" smtClean="0">
                          <a:solidFill>
                            <a:srgbClr val="000000"/>
                          </a:solidFill>
                          <a:effectLst/>
                          <a:latin typeface="Verdana"/>
                          <a:ea typeface="Calibri"/>
                          <a:cs typeface="Times New Roman"/>
                        </a:rPr>
                        <a:t>!</a:t>
                      </a:r>
                      <a:br>
                        <a:rPr lang="de-DE" sz="1600" u="sng" dirty="0" smtClean="0">
                          <a:solidFill>
                            <a:srgbClr val="000000"/>
                          </a:solidFill>
                          <a:effectLst/>
                          <a:latin typeface="Verdana"/>
                          <a:ea typeface="Calibri"/>
                          <a:cs typeface="Times New Roman"/>
                        </a:rPr>
                      </a:br>
                      <a:r>
                        <a:rPr lang="de-DE" sz="1600" i="1" dirty="0" smtClean="0">
                          <a:solidFill>
                            <a:srgbClr val="000000"/>
                          </a:solidFill>
                          <a:effectLst/>
                          <a:latin typeface="Verdana"/>
                          <a:ea typeface="SimSun"/>
                        </a:rPr>
                        <a:t>Schulte</a:t>
                      </a:r>
                      <a:r>
                        <a:rPr lang="de-DE" sz="1600" i="1" dirty="0">
                          <a:solidFill>
                            <a:srgbClr val="000000"/>
                          </a:solidFill>
                          <a:effectLst/>
                          <a:latin typeface="Verdana"/>
                          <a:ea typeface="SimSun"/>
                        </a:rPr>
                        <a:t>, </a:t>
                      </a:r>
                      <a:r>
                        <a:rPr lang="de-DE" sz="1600" i="1" dirty="0" err="1" smtClean="0">
                          <a:solidFill>
                            <a:srgbClr val="000000"/>
                          </a:solidFill>
                          <a:effectLst/>
                          <a:latin typeface="Verdana"/>
                          <a:ea typeface="SimSun"/>
                        </a:rPr>
                        <a:t>Christian</a:t>
                      </a:r>
                      <a:r>
                        <a:rPr lang="de-DE" sz="1600" b="1" i="1" dirty="0" err="1" smtClean="0">
                          <a:solidFill>
                            <a:srgbClr val="000000"/>
                          </a:solidFill>
                          <a:effectLst/>
                          <a:latin typeface="Verdana"/>
                          <a:ea typeface="SimSun"/>
                        </a:rPr>
                        <a:t>$B</a:t>
                      </a:r>
                      <a:r>
                        <a:rPr lang="de-DE" sz="1600" b="1" i="1" dirty="0" smtClean="0">
                          <a:solidFill>
                            <a:srgbClr val="000000"/>
                          </a:solidFill>
                          <a:effectLst/>
                          <a:latin typeface="Verdana"/>
                          <a:ea typeface="SimSun"/>
                        </a:rPr>
                        <a:t/>
                      </a:r>
                      <a:br>
                        <a:rPr lang="de-DE" sz="1600" b="1" i="1" dirty="0" smtClean="0">
                          <a:solidFill>
                            <a:srgbClr val="000000"/>
                          </a:solidFill>
                          <a:effectLst/>
                          <a:latin typeface="Verdana"/>
                          <a:ea typeface="SimSun"/>
                        </a:rPr>
                      </a:br>
                      <a:r>
                        <a:rPr lang="de-DE" sz="1600" i="1" dirty="0" smtClean="0">
                          <a:solidFill>
                            <a:srgbClr val="000000"/>
                          </a:solidFill>
                          <a:effectLst/>
                          <a:latin typeface="Verdana"/>
                          <a:ea typeface="SimSun"/>
                        </a:rPr>
                        <a:t>Verfasser</a:t>
                      </a:r>
                      <a:r>
                        <a:rPr lang="de-DE" sz="1600" b="1" dirty="0" smtClean="0">
                          <a:solidFill>
                            <a:srgbClr val="000000"/>
                          </a:solidFill>
                          <a:effectLst/>
                          <a:latin typeface="Verdana"/>
                          <a:ea typeface="SimSun"/>
                        </a:rPr>
                        <a:t>$4</a:t>
                      </a:r>
                      <a:r>
                        <a:rPr lang="de-DE" sz="1600" dirty="0" smtClean="0">
                          <a:solidFill>
                            <a:srgbClr val="000000"/>
                          </a:solidFill>
                          <a:effectLst/>
                          <a:latin typeface="Verdana"/>
                          <a:ea typeface="SimSun"/>
                        </a:rPr>
                        <a:t>aut</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33577">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a:solidFill>
                            <a:srgbClr val="000000"/>
                          </a:solidFill>
                          <a:effectLst/>
                          <a:latin typeface="Verdana"/>
                          <a:ea typeface="SimSun"/>
                          <a:cs typeface="Arial"/>
                        </a:rPr>
                        <a:t>18.5</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dirty="0" smtClean="0">
                          <a:solidFill>
                            <a:srgbClr val="000000"/>
                          </a:solidFill>
                          <a:effectLst/>
                          <a:latin typeface="Verdana"/>
                          <a:ea typeface="SimSun"/>
                          <a:cs typeface="Arial"/>
                        </a:rPr>
                        <a:t>Beziehungskenn-zeichnung</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003023">
                <a:tc>
                  <a:txBody>
                    <a:bodyPr/>
                    <a:lstStyle/>
                    <a:p>
                      <a:pPr>
                        <a:spcAft>
                          <a:spcPts val="600"/>
                        </a:spcAft>
                      </a:pPr>
                      <a:r>
                        <a:rPr lang="de-DE" sz="1600" b="1">
                          <a:solidFill>
                            <a:srgbClr val="000000"/>
                          </a:solidFill>
                          <a:effectLst/>
                          <a:latin typeface="Verdana"/>
                          <a:ea typeface="SimSun"/>
                          <a:cs typeface="Arial"/>
                        </a:rPr>
                        <a:t>3210</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a:solidFill>
                            <a:srgbClr val="000000"/>
                          </a:solidFill>
                          <a:effectLst/>
                          <a:latin typeface="Verdana"/>
                          <a:ea typeface="SimSun"/>
                          <a:cs typeface="Arial"/>
                        </a:rPr>
                        <a:t>17.8</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In der Manifestation verkörpertes Werk</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u="sng" dirty="0">
                          <a:solidFill>
                            <a:srgbClr val="000000"/>
                          </a:solidFill>
                          <a:effectLst/>
                          <a:latin typeface="Verdana"/>
                          <a:ea typeface="Calibri"/>
                          <a:cs typeface="Times New Roman"/>
                        </a:rPr>
                        <a:t>!1313242466</a:t>
                      </a:r>
                      <a:r>
                        <a:rPr lang="de-DE" sz="1600" u="sng" dirty="0" smtClean="0">
                          <a:solidFill>
                            <a:srgbClr val="000000"/>
                          </a:solidFill>
                          <a:effectLst/>
                          <a:latin typeface="Verdana"/>
                          <a:ea typeface="Calibri"/>
                          <a:cs typeface="Times New Roman"/>
                        </a:rPr>
                        <a:t>!</a:t>
                      </a:r>
                      <a:br>
                        <a:rPr lang="de-DE" sz="1600" u="sng" dirty="0" smtClean="0">
                          <a:solidFill>
                            <a:srgbClr val="000000"/>
                          </a:solidFill>
                          <a:effectLst/>
                          <a:latin typeface="Verdana"/>
                          <a:ea typeface="Calibri"/>
                          <a:cs typeface="Times New Roman"/>
                        </a:rPr>
                      </a:br>
                      <a:r>
                        <a:rPr lang="de-DE" sz="1600" i="1" dirty="0" smtClean="0">
                          <a:solidFill>
                            <a:srgbClr val="000000"/>
                          </a:solidFill>
                          <a:effectLst/>
                          <a:latin typeface="Verdana"/>
                          <a:ea typeface="SimSun"/>
                        </a:rPr>
                        <a:t>Schulte</a:t>
                      </a:r>
                      <a:r>
                        <a:rPr lang="de-DE" sz="1600" i="1" dirty="0">
                          <a:solidFill>
                            <a:srgbClr val="000000"/>
                          </a:solidFill>
                          <a:effectLst/>
                          <a:latin typeface="Verdana"/>
                          <a:ea typeface="SimSun"/>
                        </a:rPr>
                        <a:t>, </a:t>
                      </a:r>
                      <a:r>
                        <a:rPr lang="de-DE" sz="1600" i="1" dirty="0" err="1" smtClean="0">
                          <a:solidFill>
                            <a:srgbClr val="000000"/>
                          </a:solidFill>
                          <a:effectLst/>
                          <a:latin typeface="Verdana"/>
                          <a:ea typeface="SimSun"/>
                        </a:rPr>
                        <a:t>Christian</a:t>
                      </a:r>
                      <a:r>
                        <a:rPr lang="de-DE" sz="1600" b="1" i="1" dirty="0" err="1" smtClean="0">
                          <a:solidFill>
                            <a:srgbClr val="000000"/>
                          </a:solidFill>
                          <a:effectLst/>
                          <a:latin typeface="Verdana"/>
                          <a:ea typeface="SimSun"/>
                        </a:rPr>
                        <a:t>$a</a:t>
                      </a:r>
                      <a:r>
                        <a:rPr lang="de-DE" sz="1600" i="1" dirty="0" err="1" smtClean="0">
                          <a:solidFill>
                            <a:srgbClr val="000000"/>
                          </a:solidFill>
                          <a:effectLst/>
                          <a:latin typeface="Verdana"/>
                          <a:ea typeface="SimSun"/>
                        </a:rPr>
                        <a:t>Die</a:t>
                      </a:r>
                      <a:r>
                        <a:rPr lang="de-DE" sz="1600" i="1" dirty="0" smtClean="0">
                          <a:solidFill>
                            <a:srgbClr val="000000"/>
                          </a:solidFill>
                          <a:effectLst/>
                          <a:latin typeface="Verdana"/>
                          <a:ea typeface="SimSun"/>
                        </a:rPr>
                        <a:t> @Lust </a:t>
                      </a:r>
                      <a:r>
                        <a:rPr lang="de-DE" sz="1600" i="1" dirty="0">
                          <a:solidFill>
                            <a:srgbClr val="000000"/>
                          </a:solidFill>
                          <a:effectLst/>
                          <a:latin typeface="Verdana"/>
                          <a:ea typeface="SimSun"/>
                        </a:rPr>
                        <a:t>aufs Unwahrscheinliche</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45109" name="Titel 1"/>
          <p:cNvSpPr>
            <a:spLocks noGrp="1"/>
          </p:cNvSpPr>
          <p:nvPr>
            <p:ph type="title" idx="4294967295"/>
          </p:nvPr>
        </p:nvSpPr>
        <p:spPr>
          <a:xfrm>
            <a:off x="250825" y="184150"/>
            <a:ext cx="8858250" cy="508000"/>
          </a:xfrm>
        </p:spPr>
        <p:txBody>
          <a:bodyPr/>
          <a:lstStyle/>
          <a:p>
            <a:pPr eaLnBrk="1" hangingPunct="1"/>
            <a:r>
              <a:rPr lang="de-DE" sz="2800" dirty="0" smtClean="0">
                <a:solidFill>
                  <a:srgbClr val="376092"/>
                </a:solidFill>
              </a:rPr>
              <a:t>Beschreibung einer Rezension in einer Zeitschrift</a:t>
            </a:r>
          </a:p>
        </p:txBody>
      </p:sp>
      <p:sp>
        <p:nvSpPr>
          <p:cNvPr id="45110"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4</a:t>
            </a:r>
          </a:p>
        </p:txBody>
      </p:sp>
      <p:sp>
        <p:nvSpPr>
          <p:cNvPr id="45111" name="Textfeld 7"/>
          <p:cNvSpPr txBox="1">
            <a:spLocks noChangeArrowheads="1"/>
          </p:cNvSpPr>
          <p:nvPr/>
        </p:nvSpPr>
        <p:spPr bwMode="auto">
          <a:xfrm>
            <a:off x="107951" y="5516563"/>
            <a:ext cx="2735858" cy="954107"/>
          </a:xfrm>
          <a:prstGeom prst="rect">
            <a:avLst/>
          </a:prstGeom>
          <a:solidFill>
            <a:schemeClr val="bg1"/>
          </a:solidFill>
          <a:ln w="9525">
            <a:solidFill>
              <a:schemeClr val="tx1"/>
            </a:solidFill>
            <a:miter lim="800000"/>
            <a:headEnd/>
            <a:tailEnd/>
          </a:ln>
        </p:spPr>
        <p:txBody>
          <a:bodyPr wrap="square">
            <a:spAutoFit/>
          </a:bodyPr>
          <a:lstStyle/>
          <a:p>
            <a:r>
              <a:rPr lang="de-DE" sz="1400" dirty="0"/>
              <a:t>Rezension in Merkur. Deutsche Zeitschrift europäisches Denken. Heft 4,  55. Jahrgang, April 2001</a:t>
            </a:r>
          </a:p>
        </p:txBody>
      </p:sp>
      <p:pic>
        <p:nvPicPr>
          <p:cNvPr id="45112" name="Picture 58" descr="Lust-aufs-Unwahrscheinliche"/>
          <p:cNvPicPr>
            <a:picLocks noChangeAspect="1" noChangeArrowheads="1"/>
          </p:cNvPicPr>
          <p:nvPr/>
        </p:nvPicPr>
        <p:blipFill>
          <a:blip r:embed="rId2"/>
          <a:srcRect/>
          <a:stretch>
            <a:fillRect/>
          </a:stretch>
        </p:blipFill>
        <p:spPr bwMode="auto">
          <a:xfrm>
            <a:off x="250825" y="1341438"/>
            <a:ext cx="2449513" cy="3887787"/>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35</a:t>
            </a:fld>
            <a:endParaRPr lang="de-DE"/>
          </a:p>
        </p:txBody>
      </p:sp>
      <p:sp>
        <p:nvSpPr>
          <p:cNvPr id="10"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4BE549DD-73C6-43ED-AFB2-6E11A090CDEB}" type="slidenum">
              <a:rPr lang="de-DE" sz="1200">
                <a:solidFill>
                  <a:schemeClr val="tx1">
                    <a:tint val="75000"/>
                  </a:schemeClr>
                </a:solidFill>
                <a:latin typeface="+mn-lt"/>
                <a:cs typeface="+mn-cs"/>
              </a:rPr>
              <a:pPr algn="r" fontAlgn="auto">
                <a:spcBef>
                  <a:spcPts val="0"/>
                </a:spcBef>
                <a:spcAft>
                  <a:spcPts val="0"/>
                </a:spcAft>
                <a:defRPr/>
              </a:pPr>
              <a:t>36</a:t>
            </a:fld>
            <a:endParaRPr lang="de-DE" sz="1200">
              <a:solidFill>
                <a:schemeClr val="tx1">
                  <a:tint val="75000"/>
                </a:schemeClr>
              </a:solidFill>
              <a:latin typeface="+mn-lt"/>
              <a:cs typeface="+mn-cs"/>
            </a:endParaRPr>
          </a:p>
        </p:txBody>
      </p:sp>
      <p:graphicFrame>
        <p:nvGraphicFramePr>
          <p:cNvPr id="50221" name="Group 45"/>
          <p:cNvGraphicFramePr>
            <a:graphicFrameLocks noGrp="1"/>
          </p:cNvGraphicFramePr>
          <p:nvPr>
            <p:extLst>
              <p:ext uri="{D42A27DB-BD31-4B8C-83A1-F6EECF244321}">
                <p14:modId xmlns:p14="http://schemas.microsoft.com/office/powerpoint/2010/main" val="3453730262"/>
              </p:ext>
            </p:extLst>
          </p:nvPr>
        </p:nvGraphicFramePr>
        <p:xfrm>
          <a:off x="3059832" y="981075"/>
          <a:ext cx="5903912" cy="4824314"/>
        </p:xfrm>
        <a:graphic>
          <a:graphicData uri="http://schemas.openxmlformats.org/drawingml/2006/table">
            <a:tbl>
              <a:tblPr/>
              <a:tblGrid>
                <a:gridCol w="852923"/>
                <a:gridCol w="852923"/>
                <a:gridCol w="1967281"/>
                <a:gridCol w="2230785"/>
              </a:tblGrid>
              <a:tr h="41078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PICA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62671">
                <a:tc rowSpan="3">
                  <a:txBody>
                    <a:bodyPr/>
                    <a:lstStyle/>
                    <a:p>
                      <a:pPr>
                        <a:spcAft>
                          <a:spcPts val="60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4000</a:t>
                      </a:r>
                      <a:endParaRPr lang="de-DE" sz="2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a:solidFill>
                            <a:srgbClr val="000000"/>
                          </a:solidFill>
                          <a:effectLst/>
                          <a:latin typeface="Verdana" panose="020B0604030504040204" pitchFamily="34" charset="0"/>
                          <a:ea typeface="Verdana" panose="020B0604030504040204" pitchFamily="34" charset="0"/>
                          <a:cs typeface="Verdana" panose="020B0604030504040204" pitchFamily="34" charset="0"/>
                        </a:rPr>
                        <a:t>2.3.2</a:t>
                      </a:r>
                      <a:endParaRPr lang="de-DE" sz="24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a:solidFill>
                            <a:srgbClr val="000000"/>
                          </a:solidFill>
                          <a:effectLst/>
                          <a:latin typeface="Verdana" panose="020B0604030504040204" pitchFamily="34" charset="0"/>
                          <a:ea typeface="Verdana" panose="020B0604030504040204" pitchFamily="34" charset="0"/>
                          <a:cs typeface="Verdana" panose="020B0604030504040204" pitchFamily="34" charset="0"/>
                        </a:rPr>
                        <a:t>Haupttitel</a:t>
                      </a:r>
                      <a:endParaRPr lang="de-DE" sz="24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3">
                  <a:txBody>
                    <a:bodyPr/>
                    <a:lstStyle/>
                    <a:p>
                      <a:pPr>
                        <a:spcAft>
                          <a:spcPts val="600"/>
                        </a:spcAft>
                      </a:pPr>
                      <a:r>
                        <a:rPr lang="de-DE" sz="16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Die @Lust aufs Unwahrscheinliche : Alexander Kluges ″Chronik der Gefühle″ / von Christian Schulte</a:t>
                      </a:r>
                      <a:endParaRPr lang="de-DE" sz="2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963578">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2.3.4</a:t>
                      </a:r>
                      <a:endParaRPr lang="de-DE" sz="2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Titelzusatz</a:t>
                      </a:r>
                      <a:endParaRPr lang="de-DE" sz="2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69433">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2.4.2</a:t>
                      </a:r>
                      <a:endParaRPr lang="de-DE" sz="2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Verantwortlich-</a:t>
                      </a:r>
                      <a:r>
                        <a:rPr lang="de-DE" sz="1600" b="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keitsangabe</a:t>
                      </a:r>
                      <a:endParaRPr lang="de-DE" sz="2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69433">
                <a:tc>
                  <a:txBody>
                    <a:bodyPr/>
                    <a:lstStyle/>
                    <a:p>
                      <a:pPr>
                        <a:spcAft>
                          <a:spcPts val="60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4070</a:t>
                      </a:r>
                      <a:endParaRPr lang="de-DE" sz="2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a:solidFill>
                            <a:srgbClr val="000000"/>
                          </a:solidFill>
                          <a:effectLst/>
                          <a:latin typeface="Verdana" panose="020B0604030504040204" pitchFamily="34" charset="0"/>
                          <a:ea typeface="Verdana" panose="020B0604030504040204" pitchFamily="34" charset="0"/>
                          <a:cs typeface="Verdana" panose="020B0604030504040204" pitchFamily="34" charset="0"/>
                        </a:rPr>
                        <a:t>3.4</a:t>
                      </a:r>
                      <a:endParaRPr lang="de-DE" sz="24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Umfang</a:t>
                      </a:r>
                      <a:endParaRPr lang="de-DE" sz="2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/v</a:t>
                      </a:r>
                      <a:r>
                        <a:rPr lang="de-DE" sz="16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55</a:t>
                      </a: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/a</a:t>
                      </a:r>
                      <a:r>
                        <a:rPr lang="de-DE" sz="16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4</a:t>
                      </a: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/p</a:t>
                      </a:r>
                      <a:r>
                        <a:rPr lang="de-DE" sz="16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344-350</a:t>
                      </a:r>
                      <a:endParaRPr lang="de-DE" sz="2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69433">
                <a:tc rowSpan="2">
                  <a:txBody>
                    <a:bodyPr/>
                    <a:lstStyle/>
                    <a:p>
                      <a:pPr>
                        <a:spcAft>
                          <a:spcPts val="60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4241</a:t>
                      </a:r>
                      <a:endParaRPr lang="de-DE" sz="2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24.5</a:t>
                      </a:r>
                      <a:endParaRPr lang="de-DE" sz="2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2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2">
                  <a:txBody>
                    <a:bodyPr/>
                    <a:lstStyle/>
                    <a:p>
                      <a:pPr>
                        <a:spcAft>
                          <a:spcPts val="600"/>
                        </a:spcAft>
                      </a:pPr>
                      <a:r>
                        <a:rPr lang="de-DE" sz="16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Enthalten in</a:t>
                      </a:r>
                      <a:r>
                        <a:rPr lang="de-DE" sz="1600" u="sng"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!010052488</a:t>
                      </a:r>
                      <a:r>
                        <a:rPr lang="de-DE" sz="1600" u="sng"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br>
                        <a:rPr lang="de-DE" sz="1600" u="sng"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br>
                      <a:r>
                        <a:rPr lang="de-DE" sz="1600"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Merkur</a:t>
                      </a:r>
                      <a:endParaRPr lang="de-DE" sz="2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78977">
                <a:tc vMerge="1">
                  <a:txBody>
                    <a:bodyPr/>
                    <a:lstStyle/>
                    <a:p>
                      <a:pPr>
                        <a:spcAft>
                          <a:spcPts val="600"/>
                        </a:spcAft>
                      </a:pPr>
                      <a:endParaRPr lang="de-DE" sz="12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a:solidFill>
                            <a:srgbClr val="000000"/>
                          </a:solidFill>
                          <a:effectLst/>
                          <a:latin typeface="Verdana" panose="020B0604030504040204" pitchFamily="34" charset="0"/>
                          <a:ea typeface="Verdana" panose="020B0604030504040204" pitchFamily="34" charset="0"/>
                          <a:cs typeface="Verdana" panose="020B0604030504040204" pitchFamily="34" charset="0"/>
                        </a:rPr>
                        <a:t>27.1</a:t>
                      </a:r>
                      <a:endParaRPr lang="de-DE" sz="24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In Beziehung stehende Manifestation</a:t>
                      </a:r>
                      <a:endParaRPr lang="de-DE" sz="24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pPr>
                        <a:spcAft>
                          <a:spcPts val="600"/>
                        </a:spcAft>
                      </a:pPr>
                      <a:endParaRPr lang="de-DE" sz="12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46109"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Beschreibung einer Rezension in einer Zeitschrift, Forts.</a:t>
            </a:r>
          </a:p>
        </p:txBody>
      </p:sp>
      <p:sp>
        <p:nvSpPr>
          <p:cNvPr id="46110"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4</a:t>
            </a:r>
          </a:p>
        </p:txBody>
      </p:sp>
      <p:sp>
        <p:nvSpPr>
          <p:cNvPr id="46111" name="Textfeld 7"/>
          <p:cNvSpPr txBox="1">
            <a:spLocks noChangeArrowheads="1"/>
          </p:cNvSpPr>
          <p:nvPr/>
        </p:nvSpPr>
        <p:spPr bwMode="auto">
          <a:xfrm>
            <a:off x="395288" y="5304519"/>
            <a:ext cx="2519511" cy="1169551"/>
          </a:xfrm>
          <a:prstGeom prst="rect">
            <a:avLst/>
          </a:prstGeom>
          <a:solidFill>
            <a:schemeClr val="bg1"/>
          </a:solidFill>
          <a:ln w="9525">
            <a:solidFill>
              <a:schemeClr val="tx1"/>
            </a:solidFill>
            <a:miter lim="800000"/>
            <a:headEnd/>
            <a:tailEnd/>
          </a:ln>
        </p:spPr>
        <p:txBody>
          <a:bodyPr wrap="square">
            <a:spAutoFit/>
          </a:bodyPr>
          <a:lstStyle/>
          <a:p>
            <a:r>
              <a:rPr lang="de-DE" sz="1400" dirty="0">
                <a:latin typeface="Verdana" pitchFamily="34" charset="0"/>
              </a:rPr>
              <a:t>Rezension in Merkur. Deutsche Zeitschrift europäisches Denken. Heft 4,  55. Jahrgang, April 2001</a:t>
            </a:r>
          </a:p>
        </p:txBody>
      </p:sp>
      <p:pic>
        <p:nvPicPr>
          <p:cNvPr id="46112" name="Picture 34" descr="Lust-aufs-Unwahrscheinliche"/>
          <p:cNvPicPr>
            <a:picLocks noChangeAspect="1" noChangeArrowheads="1"/>
          </p:cNvPicPr>
          <p:nvPr/>
        </p:nvPicPr>
        <p:blipFill>
          <a:blip r:embed="rId2"/>
          <a:srcRect/>
          <a:stretch>
            <a:fillRect/>
          </a:stretch>
        </p:blipFill>
        <p:spPr bwMode="auto">
          <a:xfrm>
            <a:off x="395288" y="1341438"/>
            <a:ext cx="2216150" cy="3887787"/>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36</a:t>
            </a:fld>
            <a:endParaRPr lang="de-DE"/>
          </a:p>
        </p:txBody>
      </p:sp>
      <p:sp>
        <p:nvSpPr>
          <p:cNvPr id="10"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6FEA96DE-A852-4311-9C11-0E3E0A5FA1BA}" type="slidenum">
              <a:rPr lang="de-DE" sz="1200">
                <a:solidFill>
                  <a:schemeClr val="tx1">
                    <a:tint val="75000"/>
                  </a:schemeClr>
                </a:solidFill>
                <a:latin typeface="+mn-lt"/>
                <a:cs typeface="+mn-cs"/>
              </a:rPr>
              <a:pPr algn="r" fontAlgn="auto">
                <a:spcBef>
                  <a:spcPts val="0"/>
                </a:spcBef>
                <a:spcAft>
                  <a:spcPts val="0"/>
                </a:spcAft>
                <a:defRPr/>
              </a:pPr>
              <a:t>37</a:t>
            </a:fld>
            <a:endParaRPr lang="de-DE" sz="1200">
              <a:solidFill>
                <a:schemeClr val="tx1">
                  <a:tint val="75000"/>
                </a:schemeClr>
              </a:solidFill>
              <a:latin typeface="+mn-lt"/>
              <a:cs typeface="+mn-cs"/>
            </a:endParaRPr>
          </a:p>
        </p:txBody>
      </p:sp>
      <p:graphicFrame>
        <p:nvGraphicFramePr>
          <p:cNvPr id="47138" name="Group 34"/>
          <p:cNvGraphicFramePr>
            <a:graphicFrameLocks noGrp="1"/>
          </p:cNvGraphicFramePr>
          <p:nvPr>
            <p:extLst>
              <p:ext uri="{D42A27DB-BD31-4B8C-83A1-F6EECF244321}">
                <p14:modId xmlns:p14="http://schemas.microsoft.com/office/powerpoint/2010/main" val="1906864050"/>
              </p:ext>
            </p:extLst>
          </p:nvPr>
        </p:nvGraphicFramePr>
        <p:xfrm>
          <a:off x="3059113" y="1164431"/>
          <a:ext cx="5909122" cy="4496818"/>
        </p:xfrm>
        <a:graphic>
          <a:graphicData uri="http://schemas.openxmlformats.org/drawingml/2006/table">
            <a:tbl>
              <a:tblPr/>
              <a:tblGrid>
                <a:gridCol w="850589"/>
                <a:gridCol w="753166"/>
                <a:gridCol w="116840"/>
                <a:gridCol w="1699062"/>
                <a:gridCol w="2489465"/>
              </a:tblGrid>
              <a:tr h="41878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PICA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hMerge="1">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sz="1800" b="1" i="0" u="none" strike="noStrike" cap="none" normalizeH="0" baseline="0" smtClean="0">
                        <a:ln>
                          <a:noFill/>
                        </a:ln>
                        <a:solidFill>
                          <a:srgbClr val="FFFFFF"/>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712511">
                <a:tc rowSpan="2">
                  <a:txBody>
                    <a:bodyPr/>
                    <a:lstStyle/>
                    <a:p>
                      <a:pPr>
                        <a:spcAft>
                          <a:spcPts val="600"/>
                        </a:spcAft>
                      </a:pPr>
                      <a:r>
                        <a:rPr lang="de-DE" sz="1600" dirty="0">
                          <a:solidFill>
                            <a:srgbClr val="000000"/>
                          </a:solidFill>
                          <a:effectLst/>
                          <a:latin typeface="Verdana"/>
                          <a:ea typeface="SimSun"/>
                          <a:cs typeface="Arial"/>
                        </a:rPr>
                        <a:t>4249</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a:solidFill>
                            <a:srgbClr val="000000"/>
                          </a:solidFill>
                          <a:effectLst/>
                          <a:latin typeface="Verdana"/>
                          <a:ea typeface="SimSun"/>
                          <a:cs typeface="Arial"/>
                        </a:rPr>
                        <a:t>24.5</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gridSpan="2">
                  <a:txBody>
                    <a:bodyPr/>
                    <a:lstStyle/>
                    <a:p>
                      <a:pPr>
                        <a:spcAft>
                          <a:spcPts val="600"/>
                        </a:spcAft>
                      </a:pPr>
                      <a:r>
                        <a:rPr lang="de-DE" sz="1600" dirty="0" smtClean="0">
                          <a:solidFill>
                            <a:srgbClr val="000000"/>
                          </a:solidFill>
                          <a:effectLst/>
                          <a:latin typeface="Verdana"/>
                          <a:ea typeface="SimSun"/>
                          <a:cs typeface="Arial"/>
                        </a:rPr>
                        <a:t>Beziehungs-kennzeichnung</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pPr>
                        <a:spcAft>
                          <a:spcPts val="600"/>
                        </a:spcAft>
                      </a:pP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2">
                  <a:txBody>
                    <a:bodyPr/>
                    <a:lstStyle/>
                    <a:p>
                      <a:pPr>
                        <a:spcAft>
                          <a:spcPts val="600"/>
                        </a:spcAft>
                      </a:pPr>
                      <a:r>
                        <a:rPr lang="de-DE" sz="1600">
                          <a:solidFill>
                            <a:srgbClr val="000000"/>
                          </a:solidFill>
                          <a:effectLst/>
                          <a:latin typeface="Verdana"/>
                          <a:ea typeface="SimSun"/>
                        </a:rPr>
                        <a:t>Rezension von</a:t>
                      </a:r>
                      <a:r>
                        <a:rPr lang="de-DE" sz="1600" u="sng">
                          <a:solidFill>
                            <a:srgbClr val="000000"/>
                          </a:solidFill>
                          <a:effectLst/>
                          <a:latin typeface="Verdana"/>
                          <a:ea typeface="Calibri"/>
                          <a:cs typeface="Times New Roman"/>
                        </a:rPr>
                        <a:t>!987654321!</a:t>
                      </a:r>
                      <a:r>
                        <a:rPr lang="de-DE" sz="1600" i="1">
                          <a:solidFill>
                            <a:srgbClr val="000000"/>
                          </a:solidFill>
                          <a:effectLst/>
                          <a:latin typeface="Verdana"/>
                          <a:ea typeface="SimSun"/>
                        </a:rPr>
                        <a:t>Kluge, Alexander: Chronik der Gefühle</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970615">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dirty="0">
                          <a:solidFill>
                            <a:srgbClr val="000000"/>
                          </a:solidFill>
                          <a:effectLst/>
                          <a:latin typeface="Verdana"/>
                          <a:ea typeface="SimSun"/>
                          <a:cs typeface="Arial"/>
                        </a:rPr>
                        <a:t>27.1</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gridSpan="2">
                  <a:txBody>
                    <a:bodyPr/>
                    <a:lstStyle/>
                    <a:p>
                      <a:pPr>
                        <a:spcAft>
                          <a:spcPts val="600"/>
                        </a:spcAft>
                      </a:pPr>
                      <a:r>
                        <a:rPr lang="de-DE" sz="1600">
                          <a:solidFill>
                            <a:srgbClr val="000000"/>
                          </a:solidFill>
                          <a:effectLst/>
                          <a:latin typeface="Verdana"/>
                          <a:ea typeface="SimSun"/>
                          <a:cs typeface="Arial"/>
                        </a:rPr>
                        <a:t>In Beziehung stehende Manifestation</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hMerge="1">
                  <a:txBody>
                    <a:bodyPr/>
                    <a:lstStyle/>
                    <a:p>
                      <a:pPr>
                        <a:spcAft>
                          <a:spcPts val="600"/>
                        </a:spcAft>
                      </a:pP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DE"/>
                    </a:p>
                  </a:txBody>
                  <a:tcPr/>
                </a:tc>
              </a:tr>
              <a:tr h="719782">
                <a:tc gridSpan="5">
                  <a:txBody>
                    <a:bodyPr/>
                    <a:lstStyle/>
                    <a:p>
                      <a:pPr>
                        <a:spcAft>
                          <a:spcPts val="600"/>
                        </a:spcAft>
                      </a:pPr>
                      <a:r>
                        <a:rPr lang="de-DE" sz="1600" i="1" dirty="0">
                          <a:solidFill>
                            <a:srgbClr val="000000"/>
                          </a:solidFill>
                          <a:effectLst/>
                          <a:latin typeface="Verdana"/>
                          <a:ea typeface="SimSun"/>
                        </a:rPr>
                        <a:t>oder</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de-DE"/>
                    </a:p>
                  </a:txBody>
                  <a:tcPr/>
                </a:tc>
                <a:tc h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hMerge="1">
                  <a:txBody>
                    <a:bodyPr/>
                    <a:lstStyle/>
                    <a:p>
                      <a:endParaRPr lang="de-DE"/>
                    </a:p>
                  </a:txBody>
                  <a:tcPr/>
                </a:tc>
              </a:tr>
              <a:tr h="719782">
                <a:tc rowSpan="2">
                  <a:txBody>
                    <a:bodyPr/>
                    <a:lstStyle/>
                    <a:p>
                      <a:pPr>
                        <a:spcAft>
                          <a:spcPts val="600"/>
                        </a:spcAft>
                      </a:pPr>
                      <a:r>
                        <a:rPr lang="de-DE" sz="1600" dirty="0">
                          <a:solidFill>
                            <a:srgbClr val="000000"/>
                          </a:solidFill>
                          <a:effectLst/>
                          <a:latin typeface="Verdana"/>
                          <a:ea typeface="SimSun"/>
                          <a:cs typeface="Arial"/>
                        </a:rPr>
                        <a:t>4249</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gridSpan="2">
                  <a:txBody>
                    <a:bodyPr/>
                    <a:lstStyle/>
                    <a:p>
                      <a:pPr>
                        <a:spcAft>
                          <a:spcPts val="600"/>
                        </a:spcAft>
                      </a:pPr>
                      <a:r>
                        <a:rPr lang="de-DE" sz="1600">
                          <a:solidFill>
                            <a:srgbClr val="000000"/>
                          </a:solidFill>
                          <a:effectLst/>
                          <a:latin typeface="Verdana"/>
                          <a:ea typeface="SimSun"/>
                          <a:cs typeface="Arial"/>
                        </a:rPr>
                        <a:t>24.5</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hMerge="1">
                  <a:txBody>
                    <a:bodyPr/>
                    <a:lstStyle/>
                    <a:p>
                      <a:endParaRPr lang="de-DE"/>
                    </a:p>
                  </a:txBody>
                  <a:tcPr/>
                </a:tc>
                <a:tc>
                  <a:txBody>
                    <a:bodyPr/>
                    <a:lstStyle/>
                    <a:p>
                      <a:pPr>
                        <a:spcAft>
                          <a:spcPts val="600"/>
                        </a:spcAft>
                      </a:pPr>
                      <a:r>
                        <a:rPr lang="de-DE" sz="1600" dirty="0" smtClean="0">
                          <a:solidFill>
                            <a:srgbClr val="000000"/>
                          </a:solidFill>
                          <a:effectLst/>
                          <a:latin typeface="Verdana"/>
                          <a:ea typeface="SimSun"/>
                          <a:cs typeface="Arial"/>
                        </a:rPr>
                        <a:t>Beziehungs-kennzeichnung</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2">
                  <a:txBody>
                    <a:bodyPr/>
                    <a:lstStyle/>
                    <a:p>
                      <a:pPr>
                        <a:spcAft>
                          <a:spcPts val="600"/>
                        </a:spcAft>
                      </a:pPr>
                      <a:r>
                        <a:rPr lang="de-DE" sz="1600" dirty="0">
                          <a:solidFill>
                            <a:srgbClr val="000000"/>
                          </a:solidFill>
                          <a:effectLst/>
                          <a:latin typeface="Verdana"/>
                          <a:ea typeface="SimSun"/>
                        </a:rPr>
                        <a:t>Rezension </a:t>
                      </a:r>
                      <a:r>
                        <a:rPr lang="de-DE" sz="1600" dirty="0" err="1">
                          <a:solidFill>
                            <a:srgbClr val="000000"/>
                          </a:solidFill>
                          <a:effectLst/>
                          <a:latin typeface="Verdana"/>
                          <a:ea typeface="SimSun"/>
                        </a:rPr>
                        <a:t>von</a:t>
                      </a:r>
                      <a:r>
                        <a:rPr lang="de-DE" sz="1600" b="1" dirty="0" err="1">
                          <a:solidFill>
                            <a:srgbClr val="000000"/>
                          </a:solidFill>
                          <a:effectLst/>
                          <a:latin typeface="Verdana"/>
                          <a:ea typeface="SimSun"/>
                        </a:rPr>
                        <a:t>$l</a:t>
                      </a:r>
                      <a:r>
                        <a:rPr lang="de-DE" sz="1600" dirty="0" err="1">
                          <a:solidFill>
                            <a:srgbClr val="000000"/>
                          </a:solidFill>
                          <a:effectLst/>
                          <a:latin typeface="Verdana"/>
                          <a:ea typeface="SimSun"/>
                        </a:rPr>
                        <a:t>Kluge</a:t>
                      </a:r>
                      <a:r>
                        <a:rPr lang="de-DE" sz="1600" dirty="0">
                          <a:solidFill>
                            <a:srgbClr val="000000"/>
                          </a:solidFill>
                          <a:effectLst/>
                          <a:latin typeface="Verdana"/>
                          <a:ea typeface="SimSun"/>
                        </a:rPr>
                        <a:t>, </a:t>
                      </a:r>
                      <a:r>
                        <a:rPr lang="de-DE" sz="1600" dirty="0" err="1">
                          <a:solidFill>
                            <a:srgbClr val="000000"/>
                          </a:solidFill>
                          <a:effectLst/>
                          <a:latin typeface="Verdana"/>
                          <a:ea typeface="SimSun"/>
                        </a:rPr>
                        <a:t>Alexander</a:t>
                      </a:r>
                      <a:r>
                        <a:rPr lang="de-DE" sz="1600" b="1" dirty="0" err="1">
                          <a:solidFill>
                            <a:srgbClr val="000000"/>
                          </a:solidFill>
                          <a:effectLst/>
                          <a:latin typeface="Verdana"/>
                          <a:ea typeface="SimSun"/>
                        </a:rPr>
                        <a:t>$t</a:t>
                      </a:r>
                      <a:r>
                        <a:rPr lang="de-DE" sz="1600" dirty="0" err="1">
                          <a:solidFill>
                            <a:srgbClr val="000000"/>
                          </a:solidFill>
                          <a:effectLst/>
                          <a:latin typeface="Verdana"/>
                          <a:ea typeface="SimSun"/>
                        </a:rPr>
                        <a:t>Chronik</a:t>
                      </a:r>
                      <a:r>
                        <a:rPr lang="de-DE" sz="1600" dirty="0">
                          <a:solidFill>
                            <a:srgbClr val="000000"/>
                          </a:solidFill>
                          <a:effectLst/>
                          <a:latin typeface="Verdana"/>
                          <a:ea typeface="SimSun"/>
                        </a:rPr>
                        <a:t> der </a:t>
                      </a:r>
                      <a:r>
                        <a:rPr lang="de-DE" sz="1600" dirty="0" smtClean="0">
                          <a:solidFill>
                            <a:srgbClr val="000000"/>
                          </a:solidFill>
                          <a:effectLst/>
                          <a:latin typeface="Verdana"/>
                          <a:ea typeface="SimSun"/>
                        </a:rPr>
                        <a:t>Gefühle</a:t>
                      </a:r>
                      <a:br>
                        <a:rPr lang="de-DE" sz="1600" dirty="0" smtClean="0">
                          <a:solidFill>
                            <a:srgbClr val="000000"/>
                          </a:solidFill>
                          <a:effectLst/>
                          <a:latin typeface="Verdana"/>
                          <a:ea typeface="SimSun"/>
                        </a:rPr>
                      </a:br>
                      <a:r>
                        <a:rPr lang="de-DE" sz="1600" b="1" dirty="0" smtClean="0">
                          <a:solidFill>
                            <a:srgbClr val="000000"/>
                          </a:solidFill>
                          <a:effectLst/>
                          <a:latin typeface="Verdana"/>
                          <a:ea typeface="SimSun"/>
                        </a:rPr>
                        <a:t>$</a:t>
                      </a:r>
                      <a:r>
                        <a:rPr lang="de-DE" sz="1600" b="1" dirty="0" err="1" smtClean="0">
                          <a:solidFill>
                            <a:srgbClr val="000000"/>
                          </a:solidFill>
                          <a:effectLst/>
                          <a:latin typeface="Verdana"/>
                          <a:ea typeface="SimSun"/>
                        </a:rPr>
                        <a:t>d</a:t>
                      </a:r>
                      <a:r>
                        <a:rPr lang="de-DE" sz="1600" dirty="0" err="1" smtClean="0">
                          <a:solidFill>
                            <a:srgbClr val="000000"/>
                          </a:solidFill>
                          <a:effectLst/>
                          <a:latin typeface="Verdana"/>
                          <a:ea typeface="SimSun"/>
                        </a:rPr>
                        <a:t>Frankfurt</a:t>
                      </a:r>
                      <a:r>
                        <a:rPr lang="de-DE" sz="1600" dirty="0" smtClean="0">
                          <a:solidFill>
                            <a:srgbClr val="000000"/>
                          </a:solidFill>
                          <a:effectLst/>
                          <a:latin typeface="Verdana"/>
                          <a:ea typeface="SimSun"/>
                        </a:rPr>
                        <a:t> </a:t>
                      </a:r>
                      <a:r>
                        <a:rPr lang="de-DE" sz="1600" dirty="0">
                          <a:solidFill>
                            <a:srgbClr val="000000"/>
                          </a:solidFill>
                          <a:effectLst/>
                          <a:latin typeface="Verdana"/>
                          <a:ea typeface="SimSun"/>
                        </a:rPr>
                        <a:t>am </a:t>
                      </a:r>
                      <a:r>
                        <a:rPr lang="de-DE" sz="1600" dirty="0" err="1" smtClean="0">
                          <a:solidFill>
                            <a:srgbClr val="000000"/>
                          </a:solidFill>
                          <a:effectLst/>
                          <a:latin typeface="Verdana"/>
                          <a:ea typeface="SimSun"/>
                        </a:rPr>
                        <a:t>Main</a:t>
                      </a:r>
                      <a:r>
                        <a:rPr lang="de-DE" sz="1600" b="1" dirty="0" err="1" smtClean="0">
                          <a:solidFill>
                            <a:srgbClr val="000000"/>
                          </a:solidFill>
                          <a:effectLst/>
                          <a:latin typeface="Verdana"/>
                          <a:ea typeface="SimSun"/>
                        </a:rPr>
                        <a:t>$e</a:t>
                      </a:r>
                      <a:r>
                        <a:rPr lang="de-DE" sz="1600" dirty="0" err="1" smtClean="0">
                          <a:solidFill>
                            <a:srgbClr val="000000"/>
                          </a:solidFill>
                          <a:effectLst/>
                          <a:latin typeface="Verdana"/>
                          <a:ea typeface="SimSun"/>
                        </a:rPr>
                        <a:t>Suhrkamp</a:t>
                      </a:r>
                      <a:r>
                        <a:rPr lang="de-DE" sz="1600" dirty="0" smtClean="0">
                          <a:solidFill>
                            <a:srgbClr val="000000"/>
                          </a:solidFill>
                          <a:effectLst/>
                          <a:latin typeface="Verdana"/>
                          <a:ea typeface="SimSun"/>
                        </a:rPr>
                        <a:t/>
                      </a:r>
                      <a:br>
                        <a:rPr lang="de-DE" sz="1600" dirty="0" smtClean="0">
                          <a:solidFill>
                            <a:srgbClr val="000000"/>
                          </a:solidFill>
                          <a:effectLst/>
                          <a:latin typeface="Verdana"/>
                          <a:ea typeface="SimSun"/>
                        </a:rPr>
                      </a:br>
                      <a:r>
                        <a:rPr lang="de-DE" sz="1600" b="1" dirty="0" smtClean="0">
                          <a:solidFill>
                            <a:srgbClr val="000000"/>
                          </a:solidFill>
                          <a:effectLst/>
                          <a:latin typeface="Verdana"/>
                          <a:ea typeface="SimSun"/>
                        </a:rPr>
                        <a:t>$</a:t>
                      </a:r>
                      <a:r>
                        <a:rPr lang="de-DE" sz="1600" b="1" dirty="0">
                          <a:solidFill>
                            <a:srgbClr val="000000"/>
                          </a:solidFill>
                          <a:effectLst/>
                          <a:latin typeface="Verdana"/>
                          <a:ea typeface="SimSun"/>
                        </a:rPr>
                        <a:t>f</a:t>
                      </a:r>
                      <a:r>
                        <a:rPr lang="de-DE" sz="1600" dirty="0">
                          <a:solidFill>
                            <a:srgbClr val="000000"/>
                          </a:solidFill>
                          <a:effectLst/>
                          <a:latin typeface="Verdana"/>
                          <a:ea typeface="SimSun"/>
                        </a:rPr>
                        <a:t>2001</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955346">
                <a:tc vMerge="1">
                  <a:txBody>
                    <a:bodyPr/>
                    <a:lstStyle/>
                    <a:p>
                      <a:pPr>
                        <a:spcAft>
                          <a:spcPts val="600"/>
                        </a:spcAft>
                      </a:pPr>
                      <a:endParaRPr lang="de-DE" sz="12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gridSpan="2">
                  <a:txBody>
                    <a:bodyPr/>
                    <a:lstStyle/>
                    <a:p>
                      <a:pPr>
                        <a:spcAft>
                          <a:spcPts val="600"/>
                        </a:spcAft>
                      </a:pPr>
                      <a:r>
                        <a:rPr lang="de-DE" sz="1600">
                          <a:solidFill>
                            <a:srgbClr val="000000"/>
                          </a:solidFill>
                          <a:effectLst/>
                          <a:latin typeface="Verdana"/>
                          <a:ea typeface="SimSun"/>
                          <a:cs typeface="Arial"/>
                        </a:rPr>
                        <a:t>27.1</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hMerge="1">
                  <a:txBody>
                    <a:bodyPr/>
                    <a:lstStyle/>
                    <a:p>
                      <a:endParaRPr lang="de-DE"/>
                    </a:p>
                  </a:txBody>
                  <a:tcPr/>
                </a:tc>
                <a:tc>
                  <a:txBody>
                    <a:bodyPr/>
                    <a:lstStyle/>
                    <a:p>
                      <a:pPr>
                        <a:spcAft>
                          <a:spcPts val="600"/>
                        </a:spcAft>
                      </a:pPr>
                      <a:r>
                        <a:rPr lang="de-DE" sz="1600" dirty="0">
                          <a:solidFill>
                            <a:srgbClr val="000000"/>
                          </a:solidFill>
                          <a:effectLst/>
                          <a:latin typeface="Verdana"/>
                          <a:ea typeface="SimSun"/>
                          <a:cs typeface="Arial"/>
                        </a:rPr>
                        <a:t>In Beziehung stehende Manifestation</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DE"/>
                    </a:p>
                  </a:txBody>
                  <a:tcPr/>
                </a:tc>
              </a:tr>
            </a:tbl>
          </a:graphicData>
        </a:graphic>
      </p:graphicFrame>
      <p:sp>
        <p:nvSpPr>
          <p:cNvPr id="47133"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Beschreibung einer Rezension in einer Zeitschrift, Forts.</a:t>
            </a:r>
          </a:p>
        </p:txBody>
      </p:sp>
      <p:sp>
        <p:nvSpPr>
          <p:cNvPr id="47134"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4</a:t>
            </a:r>
          </a:p>
        </p:txBody>
      </p:sp>
      <p:sp>
        <p:nvSpPr>
          <p:cNvPr id="47135" name="Textfeld 7"/>
          <p:cNvSpPr txBox="1">
            <a:spLocks noChangeArrowheads="1"/>
          </p:cNvSpPr>
          <p:nvPr/>
        </p:nvSpPr>
        <p:spPr bwMode="auto">
          <a:xfrm rot="10800000" flipV="1">
            <a:off x="179388" y="5516563"/>
            <a:ext cx="2809875" cy="739775"/>
          </a:xfrm>
          <a:prstGeom prst="rect">
            <a:avLst/>
          </a:prstGeom>
          <a:solidFill>
            <a:schemeClr val="bg1"/>
          </a:solidFill>
          <a:ln w="9525">
            <a:solidFill>
              <a:schemeClr val="tx1"/>
            </a:solidFill>
            <a:miter lim="800000"/>
            <a:headEnd/>
            <a:tailEnd/>
          </a:ln>
        </p:spPr>
        <p:txBody>
          <a:bodyPr>
            <a:spAutoFit/>
          </a:bodyPr>
          <a:lstStyle/>
          <a:p>
            <a:r>
              <a:rPr lang="de-DE" sz="1400"/>
              <a:t>Rezension in Merkur. Deutsche Zeitschrift europäisches Denken. Heft 4,  55. Jahrgang, April 2001</a:t>
            </a:r>
          </a:p>
        </p:txBody>
      </p:sp>
      <p:pic>
        <p:nvPicPr>
          <p:cNvPr id="47136" name="Picture 34" descr="Lust-aufs-Unwahrscheinliche"/>
          <p:cNvPicPr>
            <a:picLocks noChangeAspect="1" noChangeArrowheads="1"/>
          </p:cNvPicPr>
          <p:nvPr/>
        </p:nvPicPr>
        <p:blipFill>
          <a:blip r:embed="rId2"/>
          <a:srcRect/>
          <a:stretch>
            <a:fillRect/>
          </a:stretch>
        </p:blipFill>
        <p:spPr bwMode="auto">
          <a:xfrm>
            <a:off x="250825" y="1341438"/>
            <a:ext cx="2520950" cy="3887787"/>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37</a:t>
            </a:fld>
            <a:endParaRPr lang="de-DE"/>
          </a:p>
        </p:txBody>
      </p:sp>
      <p:sp>
        <p:nvSpPr>
          <p:cNvPr id="10"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Beschreibung Einzelbeiträge im Bereich AV-Materialien</a:t>
            </a:r>
          </a:p>
        </p:txBody>
      </p:sp>
      <p:sp>
        <p:nvSpPr>
          <p:cNvPr id="48130" name="Textplatzhalter 2"/>
          <p:cNvSpPr>
            <a:spLocks noGrp="1"/>
          </p:cNvSpPr>
          <p:nvPr>
            <p:ph type="body" sz="quarter" idx="4294967295"/>
          </p:nvPr>
        </p:nvSpPr>
        <p:spPr>
          <a:xfrm>
            <a:off x="250825" y="1412875"/>
            <a:ext cx="8642350" cy="4895850"/>
          </a:xfrm>
        </p:spPr>
        <p:txBody>
          <a:bodyPr/>
          <a:lstStyle/>
          <a:p>
            <a:pPr marL="0" indent="0" eaLnBrk="1" hangingPunct="1"/>
            <a:r>
              <a:rPr lang="de-DE" dirty="0" smtClean="0"/>
              <a:t>hierunter fallen z. B.:</a:t>
            </a:r>
          </a:p>
          <a:p>
            <a:pPr marL="0" indent="0" eaLnBrk="1" hangingPunct="1"/>
            <a:endParaRPr lang="de-DE" dirty="0" smtClean="0"/>
          </a:p>
          <a:p>
            <a:pPr lvl="1" eaLnBrk="1" hangingPunct="1"/>
            <a:r>
              <a:rPr lang="de-DE" dirty="0" smtClean="0"/>
              <a:t>Tracks / Beiträge auf einer CD</a:t>
            </a:r>
          </a:p>
          <a:p>
            <a:pPr lvl="1" eaLnBrk="1" hangingPunct="1"/>
            <a:r>
              <a:rPr lang="de-DE" dirty="0" smtClean="0"/>
              <a:t>Beiträge auf einer DVD</a:t>
            </a:r>
          </a:p>
          <a:p>
            <a:pPr marL="0" indent="0" eaLnBrk="1" hangingPunct="1">
              <a:buFont typeface="Arial" charset="0"/>
              <a:buNone/>
            </a:pPr>
            <a:endParaRPr lang="de-DE" dirty="0" smtClean="0"/>
          </a:p>
          <a:p>
            <a:pPr marL="0" indent="0" eaLnBrk="1" hangingPunct="1"/>
            <a:r>
              <a:rPr lang="de-DE" dirty="0" smtClean="0"/>
              <a:t>Alle für Zusammenstellungen relevanten Aspekte wurden in den Beispielen für gedruckte Materialien veranschaulicht und gelten auch für den AV-Bereich</a:t>
            </a:r>
          </a:p>
          <a:p>
            <a:pPr marL="0" indent="0" eaLnBrk="1" hangingPunct="1"/>
            <a:r>
              <a:rPr lang="de-DE" dirty="0" smtClean="0"/>
              <a:t>Ausgearbeitete Beispiele können Sie in der Textversion zu dieser PowerPoint-Schulung finden oder in der Beispielsammlung der AG RDA im RDA Info-Wiki.</a:t>
            </a:r>
          </a:p>
          <a:p>
            <a:pPr marL="0" indent="0" eaLnBrk="1" hangingPunct="1"/>
            <a:endParaRPr lang="de-DE" dirty="0" smtClean="0"/>
          </a:p>
          <a:p>
            <a:pPr marL="0" indent="0" eaLnBrk="1" hangingPunct="1">
              <a:buFont typeface="Arial" charset="0"/>
              <a:buNone/>
            </a:pPr>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4B25D04B-7968-4B45-9650-AEC1ACB13E97}" type="slidenum">
              <a:rPr lang="de-DE" sz="1200">
                <a:solidFill>
                  <a:schemeClr val="tx1">
                    <a:tint val="75000"/>
                  </a:schemeClr>
                </a:solidFill>
                <a:latin typeface="+mn-lt"/>
                <a:cs typeface="+mn-cs"/>
              </a:rPr>
              <a:pPr algn="r" fontAlgn="auto">
                <a:spcBef>
                  <a:spcPts val="0"/>
                </a:spcBef>
                <a:spcAft>
                  <a:spcPts val="0"/>
                </a:spcAft>
                <a:defRPr/>
              </a:pPr>
              <a:t>38</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38</a:t>
            </a:fld>
            <a:endParaRPr lang="de-DE"/>
          </a:p>
        </p:txBody>
      </p:sp>
      <p:sp>
        <p:nvSpPr>
          <p:cNvPr id="7"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Titel 1"/>
          <p:cNvSpPr>
            <a:spLocks noGrp="1"/>
          </p:cNvSpPr>
          <p:nvPr>
            <p:ph type="title" idx="4294967295"/>
          </p:nvPr>
        </p:nvSpPr>
        <p:spPr>
          <a:xfrm>
            <a:off x="250825" y="333375"/>
            <a:ext cx="8642350" cy="796925"/>
          </a:xfrm>
        </p:spPr>
        <p:txBody>
          <a:bodyPr/>
          <a:lstStyle/>
          <a:p>
            <a:pPr eaLnBrk="1" hangingPunct="1"/>
            <a:r>
              <a:rPr lang="de-DE" smtClean="0">
                <a:solidFill>
                  <a:srgbClr val="376092"/>
                </a:solidFill>
              </a:rPr>
              <a:t>Beschreibung eines Teils auf einer DVD</a:t>
            </a:r>
          </a:p>
        </p:txBody>
      </p:sp>
      <p:sp>
        <p:nvSpPr>
          <p:cNvPr id="49154" name="Textplatzhalter 2"/>
          <p:cNvSpPr>
            <a:spLocks noGrp="1"/>
          </p:cNvSpPr>
          <p:nvPr>
            <p:ph type="body" sz="quarter" idx="4294967295"/>
          </p:nvPr>
        </p:nvSpPr>
        <p:spPr>
          <a:xfrm>
            <a:off x="250825" y="1412875"/>
            <a:ext cx="8642350" cy="4895850"/>
          </a:xfrm>
        </p:spPr>
        <p:txBody>
          <a:bodyPr/>
          <a:lstStyle/>
          <a:p>
            <a:pPr marL="0" indent="0" eaLnBrk="1" hangingPunct="1"/>
            <a:r>
              <a:rPr lang="de-DE" smtClean="0"/>
              <a:t>Die folgenden vier Folien veranschaulichen die analytische Beschreibung des 2. Teils auf einer DVD</a:t>
            </a:r>
          </a:p>
          <a:p>
            <a:pPr marL="0" indent="0" eaLnBrk="1" hangingPunct="1">
              <a:buFont typeface="Arial" charset="0"/>
              <a:buNone/>
            </a:pPr>
            <a:endParaRPr lang="de-DE" smtClean="0"/>
          </a:p>
          <a:p>
            <a:pPr marL="0" indent="0" eaLnBrk="1" hangingPunct="1"/>
            <a:endParaRPr lang="de-DE"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6F9B9A14-FF73-4A44-ACBB-F1C70D51B16F}" type="slidenum">
              <a:rPr lang="de-DE" sz="1200">
                <a:solidFill>
                  <a:schemeClr val="tx1">
                    <a:tint val="75000"/>
                  </a:schemeClr>
                </a:solidFill>
                <a:latin typeface="+mn-lt"/>
                <a:cs typeface="+mn-cs"/>
              </a:rPr>
              <a:pPr algn="r" fontAlgn="auto">
                <a:spcBef>
                  <a:spcPts val="0"/>
                </a:spcBef>
                <a:spcAft>
                  <a:spcPts val="0"/>
                </a:spcAft>
                <a:defRPr/>
              </a:pPr>
              <a:t>39</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39</a:t>
            </a:fld>
            <a:endParaRPr lang="de-DE"/>
          </a:p>
        </p:txBody>
      </p:sp>
      <p:sp>
        <p:nvSpPr>
          <p:cNvPr id="7"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Arten von Zusammenstellungen</a:t>
            </a:r>
            <a:endParaRPr lang="de-DE" dirty="0"/>
          </a:p>
        </p:txBody>
      </p:sp>
      <p:sp>
        <p:nvSpPr>
          <p:cNvPr id="3" name="Textplatzhalter 2"/>
          <p:cNvSpPr>
            <a:spLocks noGrp="1"/>
          </p:cNvSpPr>
          <p:nvPr>
            <p:ph type="body" sz="quarter" idx="13"/>
          </p:nvPr>
        </p:nvSpPr>
        <p:spPr>
          <a:xfrm>
            <a:off x="250825" y="836613"/>
            <a:ext cx="8642350" cy="5472112"/>
          </a:xfrm>
        </p:spPr>
        <p:txBody>
          <a:bodyPr rtlCol="0"/>
          <a:lstStyle/>
          <a:p>
            <a:pPr eaLnBrk="1" fontAlgn="auto" hangingPunct="1">
              <a:spcAft>
                <a:spcPts val="0"/>
              </a:spcAft>
              <a:buFont typeface="Arial" panose="020B0604020202020204" pitchFamily="34" charset="0"/>
              <a:buChar char="•"/>
              <a:defRPr/>
            </a:pPr>
            <a:r>
              <a:rPr lang="de-DE" dirty="0"/>
              <a:t>Zusammenstellungen von Werken von einer Person, einer Familie oder einer Körperschaft</a:t>
            </a:r>
            <a:endParaRPr lang="de-DE" dirty="0" smtClean="0"/>
          </a:p>
          <a:p>
            <a:pPr lvl="1" eaLnBrk="1" fontAlgn="auto" hangingPunct="1">
              <a:spcAft>
                <a:spcPts val="0"/>
              </a:spcAft>
              <a:buFont typeface="Arial" panose="020B0604020202020204" pitchFamily="34" charset="0"/>
              <a:buChar char="–"/>
              <a:defRPr/>
            </a:pPr>
            <a:endParaRPr lang="de-DE" dirty="0" smtClean="0"/>
          </a:p>
          <a:p>
            <a:pPr lvl="1" eaLnBrk="1" fontAlgn="auto" hangingPunct="1">
              <a:spcAft>
                <a:spcPts val="0"/>
              </a:spcAft>
              <a:buFont typeface="Arial" panose="020B0604020202020204" pitchFamily="34" charset="0"/>
              <a:buChar char="–"/>
              <a:defRPr/>
            </a:pPr>
            <a:r>
              <a:rPr lang="de-DE" dirty="0" smtClean="0"/>
              <a:t>Mit übergeordnetem Titel</a:t>
            </a:r>
          </a:p>
          <a:p>
            <a:pPr lvl="1" eaLnBrk="1" fontAlgn="auto" hangingPunct="1">
              <a:spcAft>
                <a:spcPts val="0"/>
              </a:spcAft>
              <a:buFont typeface="Arial" panose="020B0604020202020204" pitchFamily="34" charset="0"/>
              <a:buChar char="–"/>
              <a:defRPr/>
            </a:pPr>
            <a:r>
              <a:rPr lang="de-DE" dirty="0" smtClean="0"/>
              <a:t>Ohne übergeordneten Titel</a:t>
            </a:r>
            <a:endParaRPr lang="de-DE" dirty="0"/>
          </a:p>
          <a:p>
            <a:pPr lvl="1" eaLnBrk="1" fontAlgn="auto" hangingPunct="1">
              <a:spcAft>
                <a:spcPts val="0"/>
              </a:spcAft>
              <a:buFont typeface="Arial" panose="020B0604020202020204" pitchFamily="34" charset="0"/>
              <a:buChar char="–"/>
              <a:defRPr/>
            </a:pPr>
            <a:endParaRPr lang="de-DE" dirty="0" smtClean="0"/>
          </a:p>
          <a:p>
            <a:pPr eaLnBrk="1" fontAlgn="auto" hangingPunct="1">
              <a:spcAft>
                <a:spcPts val="0"/>
              </a:spcAft>
              <a:buFont typeface="Arial" panose="020B0604020202020204" pitchFamily="34" charset="0"/>
              <a:buChar char="•"/>
              <a:defRPr/>
            </a:pPr>
            <a:r>
              <a:rPr lang="de-DE" dirty="0"/>
              <a:t>Zusammenstellungen von Werken verschiedener Personen, Familien oder </a:t>
            </a:r>
            <a:r>
              <a:rPr lang="de-DE" dirty="0" smtClean="0"/>
              <a:t>Körperschaften</a:t>
            </a:r>
          </a:p>
          <a:p>
            <a:pPr marL="457200" indent="-457200" eaLnBrk="1" fontAlgn="auto" hangingPunct="1">
              <a:spcAft>
                <a:spcPts val="0"/>
              </a:spcAft>
              <a:buFont typeface="+mj-lt"/>
              <a:buAutoNum type="arabicPeriod"/>
              <a:defRPr/>
            </a:pPr>
            <a:endParaRPr lang="de-DE" dirty="0"/>
          </a:p>
          <a:p>
            <a:pPr lvl="1" eaLnBrk="1" fontAlgn="auto" hangingPunct="1">
              <a:spcAft>
                <a:spcPts val="0"/>
              </a:spcAft>
              <a:buFont typeface="Arial" panose="020B0604020202020204" pitchFamily="34" charset="0"/>
              <a:buChar char="–"/>
              <a:defRPr/>
            </a:pPr>
            <a:r>
              <a:rPr lang="de-DE" dirty="0"/>
              <a:t>Mit übergeordnetem Titel</a:t>
            </a:r>
          </a:p>
          <a:p>
            <a:pPr lvl="1" eaLnBrk="1" fontAlgn="auto" hangingPunct="1">
              <a:spcAft>
                <a:spcPts val="0"/>
              </a:spcAft>
              <a:buFont typeface="Arial" panose="020B0604020202020204" pitchFamily="34" charset="0"/>
              <a:buChar char="–"/>
              <a:defRPr/>
            </a:pPr>
            <a:r>
              <a:rPr lang="de-DE" dirty="0"/>
              <a:t>Ohne übergeordneten Titel</a:t>
            </a:r>
          </a:p>
          <a:p>
            <a:pPr lvl="1" eaLnBrk="1" fontAlgn="auto" hangingPunct="1">
              <a:spcAft>
                <a:spcPts val="0"/>
              </a:spcAft>
              <a:buFont typeface="Arial" panose="020B0604020202020204" pitchFamily="34" charset="0"/>
              <a:buChar char="–"/>
              <a:defRPr/>
            </a:pPr>
            <a:endParaRPr lang="de-DE" dirty="0"/>
          </a:p>
        </p:txBody>
      </p:sp>
      <p:sp>
        <p:nvSpPr>
          <p:cNvPr id="5" name="Foliennummernplatzhalter 4"/>
          <p:cNvSpPr>
            <a:spLocks noGrp="1"/>
          </p:cNvSpPr>
          <p:nvPr>
            <p:ph type="sldNum" sz="quarter" idx="15"/>
          </p:nvPr>
        </p:nvSpPr>
        <p:spPr/>
        <p:txBody>
          <a:bodyPr/>
          <a:lstStyle/>
          <a:p>
            <a:pPr>
              <a:defRPr/>
            </a:pPr>
            <a:fld id="{B3A2AD41-449B-4E27-B48D-9C4A4DA1B7CD}" type="slidenum">
              <a:rPr lang="de-DE"/>
              <a:pPr>
                <a:defRPr/>
              </a:pPr>
              <a:t>4</a:t>
            </a:fld>
            <a:endParaRPr lang="de-DE"/>
          </a:p>
        </p:txBody>
      </p:sp>
      <p:sp>
        <p:nvSpPr>
          <p:cNvPr id="6"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4FA1C061-62BC-44A2-8CEB-CFA6427910B5}" type="slidenum">
              <a:rPr lang="de-DE" sz="1200">
                <a:solidFill>
                  <a:schemeClr val="tx1">
                    <a:tint val="75000"/>
                  </a:schemeClr>
                </a:solidFill>
                <a:latin typeface="+mn-lt"/>
                <a:cs typeface="+mn-cs"/>
              </a:rPr>
              <a:pPr algn="r" fontAlgn="auto">
                <a:spcBef>
                  <a:spcPts val="0"/>
                </a:spcBef>
                <a:spcAft>
                  <a:spcPts val="0"/>
                </a:spcAft>
                <a:defRPr/>
              </a:pPr>
              <a:t>40</a:t>
            </a:fld>
            <a:endParaRPr lang="de-DE" sz="1200">
              <a:solidFill>
                <a:schemeClr val="tx1">
                  <a:tint val="75000"/>
                </a:schemeClr>
              </a:solidFill>
              <a:latin typeface="+mn-lt"/>
              <a:cs typeface="+mn-cs"/>
            </a:endParaRPr>
          </a:p>
        </p:txBody>
      </p:sp>
      <p:graphicFrame>
        <p:nvGraphicFramePr>
          <p:cNvPr id="50237" name="Group 61"/>
          <p:cNvGraphicFramePr>
            <a:graphicFrameLocks noGrp="1"/>
          </p:cNvGraphicFramePr>
          <p:nvPr>
            <p:extLst>
              <p:ext uri="{D42A27DB-BD31-4B8C-83A1-F6EECF244321}">
                <p14:modId xmlns:p14="http://schemas.microsoft.com/office/powerpoint/2010/main" val="951844806"/>
              </p:ext>
            </p:extLst>
          </p:nvPr>
        </p:nvGraphicFramePr>
        <p:xfrm>
          <a:off x="3059832" y="548680"/>
          <a:ext cx="5903912" cy="5857371"/>
        </p:xfrm>
        <a:graphic>
          <a:graphicData uri="http://schemas.openxmlformats.org/drawingml/2006/table">
            <a:tbl>
              <a:tblPr/>
              <a:tblGrid>
                <a:gridCol w="852923"/>
                <a:gridCol w="852923"/>
                <a:gridCol w="2038570"/>
                <a:gridCol w="2159496"/>
              </a:tblGrid>
              <a:tr h="36412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PICA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593395">
                <a:tc>
                  <a:txBody>
                    <a:bodyPr/>
                    <a:lstStyle/>
                    <a:p>
                      <a:pPr>
                        <a:spcAft>
                          <a:spcPts val="600"/>
                        </a:spcAft>
                      </a:pPr>
                      <a:r>
                        <a:rPr lang="de-DE" sz="1600" b="1" dirty="0">
                          <a:solidFill>
                            <a:srgbClr val="000000"/>
                          </a:solidFill>
                          <a:effectLst/>
                          <a:latin typeface="Verdana"/>
                          <a:ea typeface="SimSun"/>
                          <a:cs typeface="Arial"/>
                        </a:rPr>
                        <a:t>0500</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a:solidFill>
                            <a:srgbClr val="000000"/>
                          </a:solidFill>
                          <a:effectLst/>
                          <a:latin typeface="Verdana"/>
                          <a:ea typeface="SimSun"/>
                          <a:cs typeface="Arial"/>
                        </a:rPr>
                        <a:t>2.13</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smtClean="0">
                          <a:solidFill>
                            <a:srgbClr val="000000"/>
                          </a:solidFill>
                          <a:effectLst/>
                          <a:latin typeface="Verdana"/>
                          <a:ea typeface="SimSun"/>
                          <a:cs typeface="Arial"/>
                        </a:rPr>
                        <a:t>Erscheinungs-weise</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a:solidFill>
                            <a:srgbClr val="000000"/>
                          </a:solidFill>
                          <a:effectLst/>
                          <a:latin typeface="Verdana"/>
                          <a:ea typeface="SimSun"/>
                        </a:rPr>
                        <a:t>Slio</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93395">
                <a:tc>
                  <a:txBody>
                    <a:bodyPr/>
                    <a:lstStyle/>
                    <a:p>
                      <a:pPr>
                        <a:spcAft>
                          <a:spcPts val="600"/>
                        </a:spcAft>
                      </a:pPr>
                      <a:r>
                        <a:rPr lang="de-DE" sz="1600" b="1" dirty="0">
                          <a:solidFill>
                            <a:srgbClr val="000000"/>
                          </a:solidFill>
                          <a:effectLst/>
                          <a:latin typeface="Verdana"/>
                          <a:ea typeface="SimSun"/>
                          <a:cs typeface="Arial"/>
                        </a:rPr>
                        <a:t>0501</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dirty="0">
                          <a:solidFill>
                            <a:srgbClr val="000000"/>
                          </a:solidFill>
                          <a:effectLst/>
                          <a:latin typeface="Verdana"/>
                          <a:ea typeface="SimSun"/>
                          <a:cs typeface="Arial"/>
                        </a:rPr>
                        <a:t>6.9</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a:solidFill>
                            <a:srgbClr val="000000"/>
                          </a:solidFill>
                          <a:effectLst/>
                          <a:latin typeface="Verdana"/>
                          <a:ea typeface="SimSun"/>
                          <a:cs typeface="Arial"/>
                        </a:rPr>
                        <a:t>Inhaltstyp</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i="1">
                          <a:solidFill>
                            <a:srgbClr val="000000"/>
                          </a:solidFill>
                          <a:effectLst/>
                          <a:latin typeface="Verdana"/>
                          <a:ea typeface="SimSun"/>
                        </a:rPr>
                        <a:t>zweidimensionales bewegtes Bild</a:t>
                      </a:r>
                      <a:r>
                        <a:rPr lang="de-DE" sz="1600" b="1">
                          <a:solidFill>
                            <a:srgbClr val="000000"/>
                          </a:solidFill>
                          <a:effectLst/>
                          <a:latin typeface="Verdana"/>
                          <a:ea typeface="SimSun"/>
                        </a:rPr>
                        <a:t>$b</a:t>
                      </a:r>
                      <a:r>
                        <a:rPr lang="de-DE" sz="1600">
                          <a:solidFill>
                            <a:srgbClr val="000000"/>
                          </a:solidFill>
                          <a:effectLst/>
                          <a:latin typeface="Verdana"/>
                          <a:ea typeface="SimSun"/>
                        </a:rPr>
                        <a:t>tdi</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93395">
                <a:tc>
                  <a:txBody>
                    <a:bodyPr/>
                    <a:lstStyle/>
                    <a:p>
                      <a:pPr>
                        <a:spcAft>
                          <a:spcPts val="600"/>
                        </a:spcAft>
                      </a:pPr>
                      <a:r>
                        <a:rPr lang="de-DE" sz="1600" b="1">
                          <a:solidFill>
                            <a:srgbClr val="000000"/>
                          </a:solidFill>
                          <a:effectLst/>
                          <a:latin typeface="Verdana"/>
                          <a:ea typeface="SimSun"/>
                          <a:cs typeface="Arial"/>
                        </a:rPr>
                        <a:t>0502 </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3.2</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Medientyp</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i="1">
                          <a:solidFill>
                            <a:srgbClr val="000000"/>
                          </a:solidFill>
                          <a:effectLst/>
                          <a:latin typeface="Verdana"/>
                          <a:ea typeface="SimSun"/>
                        </a:rPr>
                        <a:t>video</a:t>
                      </a:r>
                      <a:r>
                        <a:rPr lang="de-DE" sz="1600" b="1">
                          <a:solidFill>
                            <a:srgbClr val="000000"/>
                          </a:solidFill>
                          <a:effectLst/>
                          <a:latin typeface="Verdana"/>
                          <a:ea typeface="SimSun"/>
                        </a:rPr>
                        <a:t>$b</a:t>
                      </a:r>
                      <a:r>
                        <a:rPr lang="de-DE" sz="1600">
                          <a:solidFill>
                            <a:srgbClr val="000000"/>
                          </a:solidFill>
                          <a:effectLst/>
                          <a:latin typeface="Verdana"/>
                          <a:ea typeface="SimSun"/>
                        </a:rPr>
                        <a:t>v</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73916">
                <a:tc>
                  <a:txBody>
                    <a:bodyPr/>
                    <a:lstStyle/>
                    <a:p>
                      <a:pPr>
                        <a:spcAft>
                          <a:spcPts val="600"/>
                        </a:spcAft>
                      </a:pPr>
                      <a:r>
                        <a:rPr lang="de-DE" sz="1600" b="1" dirty="0">
                          <a:solidFill>
                            <a:srgbClr val="000000"/>
                          </a:solidFill>
                          <a:effectLst/>
                          <a:latin typeface="Verdana"/>
                          <a:ea typeface="SimSun"/>
                          <a:cs typeface="Arial"/>
                        </a:rPr>
                        <a:t>0503</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3.3</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a:solidFill>
                            <a:srgbClr val="000000"/>
                          </a:solidFill>
                          <a:effectLst/>
                          <a:latin typeface="Verdana"/>
                          <a:ea typeface="SimSun"/>
                          <a:cs typeface="Arial"/>
                        </a:rPr>
                        <a:t>Datenträgertyp</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i="1" dirty="0" err="1">
                          <a:solidFill>
                            <a:srgbClr val="000000"/>
                          </a:solidFill>
                          <a:effectLst/>
                          <a:latin typeface="Verdana"/>
                          <a:ea typeface="SimSun"/>
                        </a:rPr>
                        <a:t>Videodisk</a:t>
                      </a:r>
                      <a:r>
                        <a:rPr lang="de-DE" sz="1600" b="1" dirty="0" err="1">
                          <a:solidFill>
                            <a:srgbClr val="000000"/>
                          </a:solidFill>
                          <a:effectLst/>
                          <a:latin typeface="Verdana"/>
                          <a:ea typeface="SimSun"/>
                        </a:rPr>
                        <a:t>$b</a:t>
                      </a:r>
                      <a:r>
                        <a:rPr lang="de-DE" sz="1600" dirty="0" err="1">
                          <a:solidFill>
                            <a:srgbClr val="000000"/>
                          </a:solidFill>
                          <a:effectLst/>
                          <a:latin typeface="Verdana"/>
                          <a:ea typeface="SimSun"/>
                        </a:rPr>
                        <a:t>vd</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93395">
                <a:tc>
                  <a:txBody>
                    <a:bodyPr/>
                    <a:lstStyle/>
                    <a:p>
                      <a:pPr>
                        <a:spcAft>
                          <a:spcPts val="600"/>
                        </a:spcAft>
                      </a:pPr>
                      <a:r>
                        <a:rPr lang="de-DE" sz="1600" b="1">
                          <a:solidFill>
                            <a:srgbClr val="000000"/>
                          </a:solidFill>
                          <a:effectLst/>
                          <a:latin typeface="Verdana"/>
                          <a:ea typeface="SimSun"/>
                          <a:cs typeface="Arial"/>
                        </a:rPr>
                        <a:t>1100</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a:solidFill>
                            <a:srgbClr val="000000"/>
                          </a:solidFill>
                          <a:effectLst/>
                          <a:latin typeface="Verdana"/>
                          <a:ea typeface="SimSun"/>
                          <a:cs typeface="Arial"/>
                        </a:rPr>
                        <a:t>2.8.6</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b="1" dirty="0" smtClean="0">
                          <a:solidFill>
                            <a:srgbClr val="000000"/>
                          </a:solidFill>
                          <a:effectLst/>
                          <a:latin typeface="Verdana"/>
                          <a:ea typeface="SimSun"/>
                          <a:cs typeface="Arial"/>
                        </a:rPr>
                        <a:t>Erscheinungs-datum</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a:solidFill>
                            <a:srgbClr val="000000"/>
                          </a:solidFill>
                          <a:effectLst/>
                          <a:latin typeface="Verdana"/>
                          <a:ea typeface="SimSun"/>
                        </a:rPr>
                        <a:t>2013</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93395">
                <a:tc>
                  <a:txBody>
                    <a:bodyPr/>
                    <a:lstStyle/>
                    <a:p>
                      <a:pPr>
                        <a:spcAft>
                          <a:spcPts val="600"/>
                        </a:spcAft>
                      </a:pPr>
                      <a:r>
                        <a:rPr lang="de-DE" sz="1600" b="1">
                          <a:solidFill>
                            <a:srgbClr val="000000"/>
                          </a:solidFill>
                          <a:effectLst/>
                          <a:latin typeface="Verdana"/>
                          <a:ea typeface="SimSun"/>
                          <a:cs typeface="Arial"/>
                        </a:rPr>
                        <a:t>1500</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a:solidFill>
                            <a:srgbClr val="000000"/>
                          </a:solidFill>
                          <a:effectLst/>
                          <a:latin typeface="Verdana"/>
                          <a:ea typeface="SimSun"/>
                          <a:cs typeface="Arial"/>
                        </a:rPr>
                        <a:t>6.11</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b="1" dirty="0">
                          <a:solidFill>
                            <a:srgbClr val="000000"/>
                          </a:solidFill>
                          <a:effectLst/>
                          <a:latin typeface="Verdana"/>
                          <a:ea typeface="SimSun"/>
                          <a:cs typeface="Arial"/>
                        </a:rPr>
                        <a:t>Sprache der Expression</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dirty="0">
                          <a:solidFill>
                            <a:srgbClr val="000000"/>
                          </a:solidFill>
                          <a:effectLst/>
                          <a:latin typeface="Verdana"/>
                          <a:ea typeface="SimSun"/>
                          <a:cs typeface="Arial"/>
                        </a:rPr>
                        <a:t>/1ger</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961644">
                <a:tc rowSpan="3">
                  <a:txBody>
                    <a:bodyPr/>
                    <a:lstStyle/>
                    <a:p>
                      <a:pPr>
                        <a:spcAft>
                          <a:spcPts val="0"/>
                        </a:spcAft>
                      </a:pPr>
                      <a:r>
                        <a:rPr lang="de-DE" sz="1600" dirty="0">
                          <a:solidFill>
                            <a:srgbClr val="000000"/>
                          </a:solidFill>
                          <a:effectLst/>
                          <a:latin typeface="Verdana"/>
                          <a:ea typeface="SimSun"/>
                        </a:rPr>
                        <a:t>3010</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a:solidFill>
                            <a:srgbClr val="000000"/>
                          </a:solidFill>
                          <a:effectLst/>
                          <a:latin typeface="Verdana"/>
                          <a:ea typeface="SimSun"/>
                          <a:cs typeface="Arial"/>
                        </a:rPr>
                        <a:t>19.3</a:t>
                      </a:r>
                      <a:endParaRPr lang="de-DE" sz="24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600" dirty="0">
                          <a:solidFill>
                            <a:srgbClr val="000000"/>
                          </a:solidFill>
                          <a:effectLst/>
                          <a:latin typeface="Verdana"/>
                          <a:ea typeface="SimSun"/>
                        </a:rPr>
                        <a:t>Sonstige Person, die mit einem Werk in Beziehung steht</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3">
                  <a:txBody>
                    <a:bodyPr/>
                    <a:lstStyle/>
                    <a:p>
                      <a:pPr>
                        <a:spcAft>
                          <a:spcPts val="0"/>
                        </a:spcAft>
                      </a:pPr>
                      <a:r>
                        <a:rPr lang="de-DE" sz="1600" u="sng" dirty="0">
                          <a:solidFill>
                            <a:srgbClr val="000000"/>
                          </a:solidFill>
                          <a:effectLst/>
                          <a:latin typeface="Verdana"/>
                          <a:ea typeface="Calibri"/>
                          <a:cs typeface="Times New Roman"/>
                        </a:rPr>
                        <a:t>!123288576!</a:t>
                      </a:r>
                      <a:r>
                        <a:rPr lang="de-DE" sz="1600" i="1" dirty="0">
                          <a:solidFill>
                            <a:srgbClr val="000000"/>
                          </a:solidFill>
                          <a:effectLst/>
                          <a:latin typeface="Verdana"/>
                          <a:ea typeface="SimSun"/>
                        </a:rPr>
                        <a:t>Gräf, </a:t>
                      </a:r>
                      <a:r>
                        <a:rPr lang="de-DE" sz="1600" i="1" dirty="0" smtClean="0">
                          <a:solidFill>
                            <a:srgbClr val="000000"/>
                          </a:solidFill>
                          <a:effectLst/>
                          <a:latin typeface="Verdana"/>
                          <a:ea typeface="SimSun"/>
                        </a:rPr>
                        <a:t>Roland</a:t>
                      </a:r>
                      <a:br>
                        <a:rPr lang="de-DE" sz="1600" i="1" dirty="0" smtClean="0">
                          <a:solidFill>
                            <a:srgbClr val="000000"/>
                          </a:solidFill>
                          <a:effectLst/>
                          <a:latin typeface="Verdana"/>
                          <a:ea typeface="SimSun"/>
                        </a:rPr>
                      </a:br>
                      <a:r>
                        <a:rPr lang="de-DE" sz="1600" b="1" i="1" dirty="0" smtClean="0">
                          <a:solidFill>
                            <a:srgbClr val="000000"/>
                          </a:solidFill>
                          <a:effectLst/>
                          <a:latin typeface="Verdana"/>
                          <a:ea typeface="SimSun"/>
                        </a:rPr>
                        <a:t>$</a:t>
                      </a:r>
                      <a:r>
                        <a:rPr lang="de-DE" sz="1600" b="1" i="1" dirty="0" err="1" smtClean="0">
                          <a:solidFill>
                            <a:srgbClr val="000000"/>
                          </a:solidFill>
                          <a:effectLst/>
                          <a:latin typeface="Verdana"/>
                          <a:ea typeface="SimSun"/>
                        </a:rPr>
                        <a:t>B</a:t>
                      </a:r>
                      <a:r>
                        <a:rPr lang="de-DE" sz="1600" i="1" dirty="0" err="1" smtClean="0">
                          <a:solidFill>
                            <a:srgbClr val="000000"/>
                          </a:solidFill>
                          <a:effectLst/>
                          <a:latin typeface="Verdana"/>
                          <a:ea typeface="SimSun"/>
                        </a:rPr>
                        <a:t>Filmregisseur</a:t>
                      </a:r>
                      <a:r>
                        <a:rPr lang="de-DE" sz="1600" b="1" dirty="0" smtClean="0">
                          <a:solidFill>
                            <a:srgbClr val="000000"/>
                          </a:solidFill>
                          <a:effectLst/>
                          <a:latin typeface="Verdana"/>
                          <a:ea typeface="SimSun"/>
                        </a:rPr>
                        <a:t> </a:t>
                      </a:r>
                      <a:r>
                        <a:rPr lang="de-DE" sz="1600" b="1" dirty="0">
                          <a:solidFill>
                            <a:srgbClr val="000000"/>
                          </a:solidFill>
                          <a:effectLst/>
                          <a:latin typeface="Verdana"/>
                          <a:ea typeface="SimSun"/>
                        </a:rPr>
                        <a:t>$</a:t>
                      </a:r>
                      <a:r>
                        <a:rPr lang="de-DE" sz="1600" b="1" dirty="0" smtClean="0">
                          <a:solidFill>
                            <a:srgbClr val="000000"/>
                          </a:solidFill>
                          <a:effectLst/>
                          <a:latin typeface="Verdana"/>
                          <a:ea typeface="SimSun"/>
                        </a:rPr>
                        <a:t>4</a:t>
                      </a:r>
                      <a:r>
                        <a:rPr lang="de-DE" sz="1600" dirty="0" smtClean="0">
                          <a:solidFill>
                            <a:srgbClr val="000000"/>
                          </a:solidFill>
                          <a:effectLst/>
                          <a:latin typeface="Verdana"/>
                          <a:ea typeface="SimSun"/>
                        </a:rPr>
                        <a:t>fmd</a:t>
                      </a:r>
                      <a:br>
                        <a:rPr lang="de-DE" sz="1600" dirty="0" smtClean="0">
                          <a:solidFill>
                            <a:srgbClr val="000000"/>
                          </a:solidFill>
                          <a:effectLst/>
                          <a:latin typeface="Verdana"/>
                          <a:ea typeface="SimSun"/>
                        </a:rPr>
                      </a:br>
                      <a:r>
                        <a:rPr lang="de-DE" sz="1600" b="1" i="1" dirty="0" smtClean="0">
                          <a:solidFill>
                            <a:srgbClr val="000000"/>
                          </a:solidFill>
                          <a:effectLst/>
                          <a:latin typeface="Verdana"/>
                          <a:ea typeface="SimSun"/>
                        </a:rPr>
                        <a:t>$</a:t>
                      </a:r>
                      <a:r>
                        <a:rPr lang="de-DE" sz="1600" b="1" i="1" dirty="0" err="1" smtClean="0">
                          <a:solidFill>
                            <a:srgbClr val="000000"/>
                          </a:solidFill>
                          <a:effectLst/>
                          <a:latin typeface="Verdana"/>
                          <a:ea typeface="SimSun"/>
                        </a:rPr>
                        <a:t>B</a:t>
                      </a:r>
                      <a:r>
                        <a:rPr lang="de-DE" sz="1600" i="1" dirty="0" err="1" smtClean="0">
                          <a:solidFill>
                            <a:srgbClr val="000000"/>
                          </a:solidFill>
                          <a:effectLst/>
                          <a:latin typeface="Verdana"/>
                          <a:ea typeface="SimSun"/>
                        </a:rPr>
                        <a:t>Drehbuchautor</a:t>
                      </a:r>
                      <a:r>
                        <a:rPr lang="de-DE" sz="1600" i="1" dirty="0" smtClean="0">
                          <a:solidFill>
                            <a:srgbClr val="000000"/>
                          </a:solidFill>
                          <a:effectLst/>
                          <a:latin typeface="Verdana"/>
                          <a:ea typeface="SimSun"/>
                        </a:rPr>
                        <a:t/>
                      </a:r>
                      <a:br>
                        <a:rPr lang="de-DE" sz="1600" i="1" dirty="0" smtClean="0">
                          <a:solidFill>
                            <a:srgbClr val="000000"/>
                          </a:solidFill>
                          <a:effectLst/>
                          <a:latin typeface="Verdana"/>
                          <a:ea typeface="SimSun"/>
                        </a:rPr>
                      </a:br>
                      <a:r>
                        <a:rPr lang="de-DE" sz="1600" b="1" dirty="0" smtClean="0">
                          <a:solidFill>
                            <a:srgbClr val="000000"/>
                          </a:solidFill>
                          <a:effectLst/>
                          <a:latin typeface="Verdana"/>
                          <a:ea typeface="SimSun"/>
                        </a:rPr>
                        <a:t>$4</a:t>
                      </a:r>
                      <a:r>
                        <a:rPr lang="de-DE" sz="1600" dirty="0" smtClean="0">
                          <a:solidFill>
                            <a:srgbClr val="000000"/>
                          </a:solidFill>
                          <a:effectLst/>
                          <a:latin typeface="Verdana"/>
                          <a:ea typeface="SimSun"/>
                        </a:rPr>
                        <a:t>aus</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80822">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dirty="0">
                          <a:solidFill>
                            <a:srgbClr val="000000"/>
                          </a:solidFill>
                          <a:effectLst/>
                          <a:latin typeface="Verdana"/>
                          <a:ea typeface="SimSun"/>
                          <a:cs typeface="Arial"/>
                        </a:rPr>
                        <a:t>18.5</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dirty="0" smtClean="0">
                          <a:solidFill>
                            <a:srgbClr val="000000"/>
                          </a:solidFill>
                          <a:effectLst/>
                          <a:latin typeface="Verdana"/>
                          <a:ea typeface="SimSun"/>
                          <a:cs typeface="Arial"/>
                        </a:rPr>
                        <a:t>Beziehungskenn-zeichnung</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80822">
                <a:tc vMerge="1">
                  <a:txBody>
                    <a:bodyPr/>
                    <a:lstStyle/>
                    <a:p>
                      <a:pPr>
                        <a:spcAft>
                          <a:spcPts val="0"/>
                        </a:spcAft>
                      </a:pP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600" dirty="0">
                          <a:solidFill>
                            <a:srgbClr val="000000"/>
                          </a:solidFill>
                          <a:effectLst/>
                          <a:latin typeface="Verdana"/>
                          <a:ea typeface="SimSun"/>
                          <a:cs typeface="Arial"/>
                        </a:rPr>
                        <a:t>18.5</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600" dirty="0" smtClean="0">
                          <a:solidFill>
                            <a:srgbClr val="000000"/>
                          </a:solidFill>
                          <a:effectLst/>
                          <a:latin typeface="Verdana"/>
                          <a:ea typeface="SimSun"/>
                          <a:cs typeface="Arial"/>
                        </a:rPr>
                        <a:t>Beziehungskenn-zeichnung</a:t>
                      </a: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pPr>
                        <a:spcAft>
                          <a:spcPts val="0"/>
                        </a:spcAft>
                      </a:pPr>
                      <a:endParaRPr lang="de-DE" sz="24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0225" name="Titel 1"/>
          <p:cNvSpPr>
            <a:spLocks noGrp="1"/>
          </p:cNvSpPr>
          <p:nvPr>
            <p:ph type="title" idx="4294967295"/>
          </p:nvPr>
        </p:nvSpPr>
        <p:spPr>
          <a:xfrm>
            <a:off x="285750" y="0"/>
            <a:ext cx="8858250" cy="508000"/>
          </a:xfrm>
        </p:spPr>
        <p:txBody>
          <a:bodyPr/>
          <a:lstStyle/>
          <a:p>
            <a:pPr eaLnBrk="1" hangingPunct="1"/>
            <a:r>
              <a:rPr lang="de-DE" sz="2800" smtClean="0">
                <a:solidFill>
                  <a:srgbClr val="376092"/>
                </a:solidFill>
              </a:rPr>
              <a:t>Analytische Beschreibung des 2. Teils einer DVD</a:t>
            </a:r>
          </a:p>
        </p:txBody>
      </p:sp>
      <p:sp>
        <p:nvSpPr>
          <p:cNvPr id="50226"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pic>
        <p:nvPicPr>
          <p:cNvPr id="50227" name="Picture 58"/>
          <p:cNvPicPr>
            <a:picLocks noChangeAspect="1" noChangeArrowheads="1"/>
          </p:cNvPicPr>
          <p:nvPr/>
        </p:nvPicPr>
        <p:blipFill>
          <a:blip r:embed="rId2"/>
          <a:srcRect/>
          <a:stretch>
            <a:fillRect/>
          </a:stretch>
        </p:blipFill>
        <p:spPr bwMode="auto">
          <a:xfrm>
            <a:off x="107950" y="1916113"/>
            <a:ext cx="2781300" cy="3817937"/>
          </a:xfrm>
          <a:prstGeom prst="rect">
            <a:avLst/>
          </a:prstGeom>
          <a:noFill/>
          <a:ln w="9525">
            <a:solidFill>
              <a:schemeClr val="tx1"/>
            </a:solidFill>
            <a:miter lim="800000"/>
            <a:headEnd/>
            <a:tailEnd/>
          </a:ln>
        </p:spPr>
      </p:pic>
      <p:sp>
        <p:nvSpPr>
          <p:cNvPr id="50228" name="Textfeld 7"/>
          <p:cNvSpPr txBox="1">
            <a:spLocks noChangeArrowheads="1"/>
          </p:cNvSpPr>
          <p:nvPr/>
        </p:nvSpPr>
        <p:spPr bwMode="auto">
          <a:xfrm>
            <a:off x="179388" y="2492375"/>
            <a:ext cx="2663825" cy="590550"/>
          </a:xfrm>
          <a:prstGeom prst="rect">
            <a:avLst/>
          </a:prstGeom>
          <a:solidFill>
            <a:schemeClr val="bg1"/>
          </a:solidFill>
          <a:ln w="9525">
            <a:solidFill>
              <a:schemeClr val="tx1"/>
            </a:solidFill>
            <a:miter lim="800000"/>
            <a:headEnd/>
            <a:tailEnd/>
          </a:ln>
        </p:spPr>
        <p:txBody>
          <a:bodyPr>
            <a:spAutoFit/>
          </a:bodyPr>
          <a:lstStyle/>
          <a:p>
            <a:r>
              <a:rPr lang="de-DE" sz="1600"/>
              <a:t>2 Filme des Regisseurs Roland Gräf auf DVD</a:t>
            </a:r>
          </a:p>
        </p:txBody>
      </p:sp>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40</a:t>
            </a:fld>
            <a:endParaRPr lang="de-DE"/>
          </a:p>
        </p:txBody>
      </p:sp>
      <p:sp>
        <p:nvSpPr>
          <p:cNvPr id="10"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3AB280A4-BD12-448E-B079-CD31B32063C6}" type="slidenum">
              <a:rPr lang="de-DE" sz="1200">
                <a:solidFill>
                  <a:schemeClr val="tx1">
                    <a:tint val="75000"/>
                  </a:schemeClr>
                </a:solidFill>
                <a:latin typeface="+mn-lt"/>
                <a:cs typeface="+mn-cs"/>
              </a:rPr>
              <a:pPr algn="r" fontAlgn="auto">
                <a:spcBef>
                  <a:spcPts val="0"/>
                </a:spcBef>
                <a:spcAft>
                  <a:spcPts val="0"/>
                </a:spcAft>
                <a:defRPr/>
              </a:pPr>
              <a:t>41</a:t>
            </a:fld>
            <a:endParaRPr lang="de-DE" sz="1200">
              <a:solidFill>
                <a:schemeClr val="tx1">
                  <a:tint val="75000"/>
                </a:schemeClr>
              </a:solidFill>
              <a:latin typeface="+mn-lt"/>
              <a:cs typeface="+mn-cs"/>
            </a:endParaRPr>
          </a:p>
        </p:txBody>
      </p:sp>
      <p:graphicFrame>
        <p:nvGraphicFramePr>
          <p:cNvPr id="51258" name="Group 58"/>
          <p:cNvGraphicFramePr>
            <a:graphicFrameLocks noGrp="1"/>
          </p:cNvGraphicFramePr>
          <p:nvPr>
            <p:extLst>
              <p:ext uri="{D42A27DB-BD31-4B8C-83A1-F6EECF244321}">
                <p14:modId xmlns:p14="http://schemas.microsoft.com/office/powerpoint/2010/main" val="4114552114"/>
              </p:ext>
            </p:extLst>
          </p:nvPr>
        </p:nvGraphicFramePr>
        <p:xfrm>
          <a:off x="3059832" y="1003049"/>
          <a:ext cx="5903912" cy="4947287"/>
        </p:xfrm>
        <a:graphic>
          <a:graphicData uri="http://schemas.openxmlformats.org/drawingml/2006/table">
            <a:tbl>
              <a:tblPr/>
              <a:tblGrid>
                <a:gridCol w="852923"/>
                <a:gridCol w="852923"/>
                <a:gridCol w="1966562"/>
                <a:gridCol w="2231504"/>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PICA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rowSpan="2">
                  <a:txBody>
                    <a:bodyPr/>
                    <a:lstStyle/>
                    <a:p>
                      <a:r>
                        <a:rPr lang="de-DE" sz="1800" dirty="0" smtClean="0">
                          <a:latin typeface="Verdana" panose="020B0604030504040204" pitchFamily="34" charset="0"/>
                          <a:ea typeface="Verdana" panose="020B0604030504040204" pitchFamily="34" charset="0"/>
                          <a:cs typeface="Verdana" panose="020B0604030504040204" pitchFamily="34" charset="0"/>
                        </a:rPr>
                        <a:t>3010</a:t>
                      </a:r>
                      <a:endParaRPr lang="de-DE" sz="1800" dirty="0">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800">
                          <a:solidFill>
                            <a:srgbClr val="000000"/>
                          </a:solidFill>
                          <a:effectLst/>
                          <a:latin typeface="Verdana" panose="020B0604030504040204" pitchFamily="34" charset="0"/>
                          <a:ea typeface="Verdana" panose="020B0604030504040204" pitchFamily="34" charset="0"/>
                          <a:cs typeface="Verdana" panose="020B0604030504040204" pitchFamily="34" charset="0"/>
                        </a:rPr>
                        <a:t>20.2</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a:solidFill>
                            <a:srgbClr val="000000"/>
                          </a:solidFill>
                          <a:effectLst/>
                          <a:latin typeface="Verdana" panose="020B0604030504040204" pitchFamily="34" charset="0"/>
                          <a:ea typeface="Verdana" panose="020B0604030504040204" pitchFamily="34" charset="0"/>
                          <a:cs typeface="Verdana" panose="020B0604030504040204" pitchFamily="34" charset="0"/>
                        </a:rPr>
                        <a:t>Mitwirkender</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2">
                  <a:txBody>
                    <a:bodyPr/>
                    <a:lstStyle/>
                    <a:p>
                      <a:pPr>
                        <a:spcAft>
                          <a:spcPts val="600"/>
                        </a:spcAft>
                      </a:pPr>
                      <a:r>
                        <a:rPr lang="de-DE" sz="1800" u="sng"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r>
                        <a:rPr lang="de-DE" sz="1800" u="sng"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132752557!</a:t>
                      </a:r>
                      <a:br>
                        <a:rPr lang="de-DE" sz="1800" u="sng"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br>
                      <a:r>
                        <a:rPr lang="de-DE" sz="1800" i="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Bereska</a:t>
                      </a:r>
                      <a:r>
                        <a:rPr lang="de-DE" sz="1800" i="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DE" sz="1800"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Jan</a:t>
                      </a:r>
                      <a:br>
                        <a:rPr lang="de-DE" sz="1800"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br>
                      <a:r>
                        <a:rPr lang="de-DE" sz="1800" b="1"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r>
                        <a:rPr lang="de-DE" sz="1800" b="1" i="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a:t>
                      </a:r>
                      <a:r>
                        <a:rPr lang="de-DE" sz="1800" i="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Schauspieler</a:t>
                      </a:r>
                      <a:r>
                        <a:rPr lang="de-DE" sz="1800"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r>
                      <a:br>
                        <a:rPr lang="de-DE" sz="1800"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b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a:t>
                      </a: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act</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77838">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800">
                          <a:solidFill>
                            <a:srgbClr val="000000"/>
                          </a:solidFill>
                          <a:effectLst/>
                          <a:latin typeface="Verdana" panose="020B0604030504040204" pitchFamily="34" charset="0"/>
                          <a:ea typeface="Verdana" panose="020B0604030504040204" pitchFamily="34" charset="0"/>
                          <a:cs typeface="Verdana" panose="020B0604030504040204" pitchFamily="34" charset="0"/>
                        </a:rPr>
                        <a:t>18.5</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7838">
                <a:tc rowSpan="2">
                  <a:txBody>
                    <a:bodyPr/>
                    <a:lstStyle/>
                    <a:p>
                      <a:pPr>
                        <a:spcAft>
                          <a:spcPts val="600"/>
                        </a:spcAft>
                      </a:pPr>
                      <a:r>
                        <a:rPr lang="de-DE" sz="1800">
                          <a:solidFill>
                            <a:srgbClr val="000000"/>
                          </a:solidFill>
                          <a:effectLst/>
                          <a:latin typeface="Verdana" panose="020B0604030504040204" pitchFamily="34" charset="0"/>
                          <a:ea typeface="Verdana" panose="020B0604030504040204" pitchFamily="34" charset="0"/>
                          <a:cs typeface="Verdana" panose="020B0604030504040204" pitchFamily="34" charset="0"/>
                        </a:rPr>
                        <a:t>3010</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800">
                          <a:solidFill>
                            <a:srgbClr val="000000"/>
                          </a:solidFill>
                          <a:effectLst/>
                          <a:latin typeface="Verdana" panose="020B0604030504040204" pitchFamily="34" charset="0"/>
                          <a:ea typeface="Verdana" panose="020B0604030504040204" pitchFamily="34" charset="0"/>
                          <a:cs typeface="Verdana" panose="020B0604030504040204" pitchFamily="34" charset="0"/>
                        </a:rPr>
                        <a:t>20.2</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Mitwirkender</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2">
                  <a:txBody>
                    <a:bodyPr/>
                    <a:lstStyle/>
                    <a:p>
                      <a:pPr>
                        <a:spcAft>
                          <a:spcPts val="600"/>
                        </a:spcAft>
                      </a:pPr>
                      <a:r>
                        <a:rPr lang="de-DE" sz="1800" u="sng"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!110533771</a:t>
                      </a:r>
                      <a:r>
                        <a:rPr lang="de-DE" sz="1800" u="sng"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br>
                        <a:rPr lang="de-DE" sz="1800" u="sng"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br>
                      <a:r>
                        <a:rPr lang="de-DE" sz="1800"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Simon</a:t>
                      </a:r>
                      <a:r>
                        <a:rPr lang="de-DE" sz="1800" i="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DE" sz="1800"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Gabriele</a:t>
                      </a:r>
                      <a:br>
                        <a:rPr lang="de-DE" sz="1800"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br>
                      <a:r>
                        <a:rPr lang="de-DE" sz="1800" b="1"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r>
                        <a:rPr lang="de-DE" sz="1800" b="1" i="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a:t>
                      </a:r>
                      <a:r>
                        <a:rPr lang="de-DE" sz="1800" i="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Schauspieler</a:t>
                      </a:r>
                      <a:r>
                        <a:rPr lang="de-DE" sz="1800"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r>
                      <a:br>
                        <a:rPr lang="de-DE" sz="1800"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b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r>
                        <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4</a:t>
                      </a: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act</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800">
                          <a:solidFill>
                            <a:srgbClr val="000000"/>
                          </a:solidFill>
                          <a:effectLst/>
                          <a:latin typeface="Verdana" panose="020B0604030504040204" pitchFamily="34" charset="0"/>
                          <a:ea typeface="Verdana" panose="020B0604030504040204" pitchFamily="34" charset="0"/>
                          <a:cs typeface="Verdana" panose="020B0604030504040204" pitchFamily="34" charset="0"/>
                        </a:rPr>
                        <a:t>18.5</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61988">
                <a:tc rowSpan="2">
                  <a:txBody>
                    <a:bodyPr/>
                    <a:lstStyle/>
                    <a:p>
                      <a:pPr>
                        <a:spcAft>
                          <a:spcPts val="600"/>
                        </a:spcAft>
                      </a:pPr>
                      <a:r>
                        <a:rPr lang="de-DE" sz="1800">
                          <a:solidFill>
                            <a:srgbClr val="000000"/>
                          </a:solidFill>
                          <a:effectLst/>
                          <a:latin typeface="Verdana" panose="020B0604030504040204" pitchFamily="34" charset="0"/>
                          <a:ea typeface="Verdana" panose="020B0604030504040204" pitchFamily="34" charset="0"/>
                          <a:cs typeface="Verdana" panose="020B0604030504040204" pitchFamily="34" charset="0"/>
                        </a:rPr>
                        <a:t>3010</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800">
                          <a:solidFill>
                            <a:srgbClr val="000000"/>
                          </a:solidFill>
                          <a:effectLst/>
                          <a:latin typeface="Verdana" panose="020B0604030504040204" pitchFamily="34" charset="0"/>
                          <a:ea typeface="Verdana" panose="020B0604030504040204" pitchFamily="34" charset="0"/>
                          <a:cs typeface="Verdana" panose="020B0604030504040204" pitchFamily="34" charset="0"/>
                        </a:rPr>
                        <a:t>20.2</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indent="0" algn="l" defTabSz="914400" rtl="0" eaLnBrk="1" fontAlgn="auto" latinLnBrk="0" hangingPunct="1">
                        <a:lnSpc>
                          <a:spcPct val="100000"/>
                        </a:lnSpc>
                        <a:spcBef>
                          <a:spcPts val="0"/>
                        </a:spcBef>
                        <a:spcAft>
                          <a:spcPts val="600"/>
                        </a:spcAft>
                        <a:buClrTx/>
                        <a:buSzTx/>
                        <a:buFontTx/>
                        <a:buNone/>
                        <a:tabLst/>
                        <a:defRPr/>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Mitwirkender</a:t>
                      </a:r>
                      <a:endParaRPr lang="de-DE" sz="1800" dirty="0" smtClean="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2">
                  <a:txBody>
                    <a:bodyPr/>
                    <a:lstStyle/>
                    <a:p>
                      <a:pPr>
                        <a:spcAft>
                          <a:spcPts val="600"/>
                        </a:spcAft>
                      </a:pPr>
                      <a:r>
                        <a:rPr lang="de-DE" sz="1800" u="sng"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!123063876</a:t>
                      </a:r>
                      <a:r>
                        <a:rPr lang="de-DE" sz="1800" u="sng"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br>
                        <a:rPr lang="de-DE" sz="1800" u="sng"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br>
                      <a:r>
                        <a:rPr lang="de-DE" sz="1800"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Müller</a:t>
                      </a:r>
                      <a:r>
                        <a:rPr lang="de-DE" sz="1800" i="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DE" sz="1800"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Alfred</a:t>
                      </a:r>
                      <a:br>
                        <a:rPr lang="de-DE" sz="1800"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br>
                      <a:r>
                        <a:rPr lang="de-DE" sz="1800" b="1"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r>
                        <a:rPr lang="de-DE" sz="1800" b="1" i="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a:t>
                      </a:r>
                      <a:r>
                        <a:rPr lang="de-DE" sz="1800" i="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Schauspieler</a:t>
                      </a:r>
                      <a:r>
                        <a:rPr lang="de-DE" sz="1800"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r>
                      <a:br>
                        <a:rPr lang="de-DE" sz="1800"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b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a:t>
                      </a: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act</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98488">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800">
                          <a:solidFill>
                            <a:srgbClr val="000000"/>
                          </a:solidFill>
                          <a:effectLst/>
                          <a:latin typeface="Verdana" panose="020B0604030504040204" pitchFamily="34" charset="0"/>
                          <a:ea typeface="Verdana" panose="020B0604030504040204" pitchFamily="34" charset="0"/>
                          <a:cs typeface="Verdana" panose="020B0604030504040204" pitchFamily="34" charset="0"/>
                        </a:rPr>
                        <a:t>18.5</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01675">
                <a:tc>
                  <a:txBody>
                    <a:bodyPr/>
                    <a:lstStyle/>
                    <a:p>
                      <a:pPr>
                        <a:spcAft>
                          <a:spcPts val="600"/>
                        </a:spcAft>
                      </a:pP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3210 </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17.8</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In der Manifestation verkörpertes Werk</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u="sng"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!167167167!</a:t>
                      </a:r>
                      <a:r>
                        <a:rPr lang="de-DE" sz="1800" i="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Mein lieber Robinson</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1245" name="Titel 1"/>
          <p:cNvSpPr>
            <a:spLocks noGrp="1"/>
          </p:cNvSpPr>
          <p:nvPr>
            <p:ph type="title" idx="4294967295"/>
          </p:nvPr>
        </p:nvSpPr>
        <p:spPr>
          <a:xfrm>
            <a:off x="250825" y="188913"/>
            <a:ext cx="8748713" cy="508000"/>
          </a:xfrm>
        </p:spPr>
        <p:txBody>
          <a:bodyPr/>
          <a:lstStyle/>
          <a:p>
            <a:pPr eaLnBrk="1" hangingPunct="1"/>
            <a:r>
              <a:rPr lang="de-DE" sz="2800" dirty="0" smtClean="0">
                <a:solidFill>
                  <a:srgbClr val="376092"/>
                </a:solidFill>
              </a:rPr>
              <a:t>Analytische Beschreibung des 2. Teils einer DVD, Forts.</a:t>
            </a:r>
          </a:p>
        </p:txBody>
      </p:sp>
      <p:pic>
        <p:nvPicPr>
          <p:cNvPr id="51246" name="Picture 39"/>
          <p:cNvPicPr>
            <a:picLocks noChangeAspect="1" noChangeArrowheads="1"/>
          </p:cNvPicPr>
          <p:nvPr/>
        </p:nvPicPr>
        <p:blipFill>
          <a:blip r:embed="rId2"/>
          <a:srcRect/>
          <a:stretch>
            <a:fillRect/>
          </a:stretch>
        </p:blipFill>
        <p:spPr bwMode="auto">
          <a:xfrm>
            <a:off x="0" y="1844675"/>
            <a:ext cx="2727325" cy="3744913"/>
          </a:xfrm>
          <a:prstGeom prst="rect">
            <a:avLst/>
          </a:prstGeom>
          <a:noFill/>
          <a:ln w="9525">
            <a:solidFill>
              <a:schemeClr val="tx1"/>
            </a:solidFill>
            <a:miter lim="800000"/>
            <a:headEnd/>
            <a:tailEnd/>
          </a:ln>
        </p:spPr>
      </p:pic>
      <p:sp>
        <p:nvSpPr>
          <p:cNvPr id="51247" name="Textfeld 7"/>
          <p:cNvSpPr txBox="1">
            <a:spLocks noChangeArrowheads="1"/>
          </p:cNvSpPr>
          <p:nvPr/>
        </p:nvSpPr>
        <p:spPr bwMode="auto">
          <a:xfrm>
            <a:off x="0" y="2420938"/>
            <a:ext cx="2771775" cy="895350"/>
          </a:xfrm>
          <a:prstGeom prst="rect">
            <a:avLst/>
          </a:prstGeom>
          <a:solidFill>
            <a:schemeClr val="bg1"/>
          </a:solidFill>
          <a:ln w="9525">
            <a:solidFill>
              <a:schemeClr val="tx1"/>
            </a:solidFill>
            <a:miter lim="800000"/>
            <a:headEnd/>
            <a:tailEnd/>
          </a:ln>
        </p:spPr>
        <p:txBody>
          <a:bodyPr>
            <a:spAutoFit/>
          </a:bodyPr>
          <a:lstStyle/>
          <a:p>
            <a:r>
              <a:rPr lang="de-DE"/>
              <a:t>2 Filme des Regisseurs Roland Gräf auf DVD</a:t>
            </a:r>
          </a:p>
          <a:p>
            <a:endParaRPr lang="de-DE" sz="1600"/>
          </a:p>
        </p:txBody>
      </p:sp>
      <p:sp>
        <p:nvSpPr>
          <p:cNvPr id="51248"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sp>
        <p:nvSpPr>
          <p:cNvPr id="51249" name="Rectangle 46"/>
          <p:cNvSpPr>
            <a:spLocks noChangeArrowheads="1"/>
          </p:cNvSpPr>
          <p:nvPr/>
        </p:nvSpPr>
        <p:spPr bwMode="auto">
          <a:xfrm>
            <a:off x="1403350" y="2492375"/>
            <a:ext cx="184150" cy="366713"/>
          </a:xfrm>
          <a:prstGeom prst="rect">
            <a:avLst/>
          </a:prstGeom>
          <a:noFill/>
          <a:ln w="9525">
            <a:noFill/>
            <a:miter lim="800000"/>
            <a:headEnd/>
            <a:tailEnd/>
          </a:ln>
        </p:spPr>
        <p:txBody>
          <a:bodyPr wrap="none">
            <a:spAutoFit/>
          </a:bodyPr>
          <a:lstStyle/>
          <a:p>
            <a:endParaRPr lang="de-DE"/>
          </a:p>
        </p:txBody>
      </p:sp>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41</a:t>
            </a:fld>
            <a:endParaRPr lang="de-DE"/>
          </a:p>
        </p:txBody>
      </p:sp>
      <p:sp>
        <p:nvSpPr>
          <p:cNvPr id="11"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5C50C956-D913-4E4E-9C11-9E0C74359E36}" type="slidenum">
              <a:rPr lang="de-DE" sz="1200">
                <a:solidFill>
                  <a:schemeClr val="tx1">
                    <a:tint val="75000"/>
                  </a:schemeClr>
                </a:solidFill>
                <a:latin typeface="+mn-lt"/>
                <a:cs typeface="+mn-cs"/>
              </a:rPr>
              <a:pPr algn="r" fontAlgn="auto">
                <a:spcBef>
                  <a:spcPts val="0"/>
                </a:spcBef>
                <a:spcAft>
                  <a:spcPts val="0"/>
                </a:spcAft>
                <a:defRPr/>
              </a:pPr>
              <a:t>42</a:t>
            </a:fld>
            <a:endParaRPr lang="de-DE" sz="1200">
              <a:solidFill>
                <a:schemeClr val="tx1">
                  <a:tint val="75000"/>
                </a:schemeClr>
              </a:solidFill>
              <a:latin typeface="+mn-lt"/>
              <a:cs typeface="+mn-cs"/>
            </a:endParaRPr>
          </a:p>
        </p:txBody>
      </p:sp>
      <p:graphicFrame>
        <p:nvGraphicFramePr>
          <p:cNvPr id="52287" name="Group 63"/>
          <p:cNvGraphicFramePr>
            <a:graphicFrameLocks noGrp="1"/>
          </p:cNvGraphicFramePr>
          <p:nvPr>
            <p:extLst>
              <p:ext uri="{D42A27DB-BD31-4B8C-83A1-F6EECF244321}">
                <p14:modId xmlns:p14="http://schemas.microsoft.com/office/powerpoint/2010/main" val="1508035044"/>
              </p:ext>
            </p:extLst>
          </p:nvPr>
        </p:nvGraphicFramePr>
        <p:xfrm>
          <a:off x="3131840" y="692696"/>
          <a:ext cx="5903913" cy="4998845"/>
        </p:xfrm>
        <a:graphic>
          <a:graphicData uri="http://schemas.openxmlformats.org/drawingml/2006/table">
            <a:tbl>
              <a:tblPr/>
              <a:tblGrid>
                <a:gridCol w="852923"/>
                <a:gridCol w="852923"/>
                <a:gridCol w="2164904"/>
                <a:gridCol w="2033163"/>
              </a:tblGrid>
              <a:tr h="441279">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PICA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1142897">
                <a:tc rowSpan="4">
                  <a:txBody>
                    <a:bodyPr/>
                    <a:lstStyle/>
                    <a:p>
                      <a:pPr>
                        <a:spcAft>
                          <a:spcPts val="600"/>
                        </a:spcAft>
                      </a:pPr>
                      <a:r>
                        <a:rPr lang="de-DE" sz="1800" b="1" dirty="0">
                          <a:solidFill>
                            <a:srgbClr val="000000"/>
                          </a:solidFill>
                          <a:effectLst/>
                          <a:latin typeface="Verdana"/>
                          <a:ea typeface="SimSun"/>
                          <a:cs typeface="Arial"/>
                        </a:rPr>
                        <a:t>4000</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a:solidFill>
                            <a:srgbClr val="000000"/>
                          </a:solidFill>
                          <a:effectLst/>
                          <a:latin typeface="Verdana"/>
                          <a:ea typeface="SimSun"/>
                          <a:cs typeface="Arial"/>
                        </a:rPr>
                        <a:t>2.3.2</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dirty="0">
                          <a:solidFill>
                            <a:srgbClr val="000000"/>
                          </a:solidFill>
                          <a:effectLst/>
                          <a:latin typeface="Verdana"/>
                          <a:ea typeface="SimSun"/>
                          <a:cs typeface="Arial"/>
                        </a:rPr>
                        <a:t>Haupttitel </a:t>
                      </a:r>
                      <a:r>
                        <a:rPr lang="de-DE" sz="1800" b="1" dirty="0" smtClean="0">
                          <a:solidFill>
                            <a:srgbClr val="000000"/>
                          </a:solidFill>
                          <a:effectLst/>
                          <a:latin typeface="Verdana"/>
                          <a:ea typeface="SimSun"/>
                          <a:cs typeface="Arial"/>
                        </a:rPr>
                        <a:t/>
                      </a:r>
                      <a:br>
                        <a:rPr lang="de-DE" sz="1800" b="1" dirty="0" smtClean="0">
                          <a:solidFill>
                            <a:srgbClr val="000000"/>
                          </a:solidFill>
                          <a:effectLst/>
                          <a:latin typeface="Verdana"/>
                          <a:ea typeface="SimSun"/>
                          <a:cs typeface="Arial"/>
                        </a:rPr>
                      </a:br>
                      <a:r>
                        <a:rPr lang="de-DE" sz="1800" b="1" dirty="0" smtClean="0">
                          <a:solidFill>
                            <a:srgbClr val="000000"/>
                          </a:solidFill>
                          <a:effectLst/>
                          <a:latin typeface="Verdana"/>
                          <a:ea typeface="SimSun"/>
                          <a:cs typeface="Arial"/>
                        </a:rPr>
                        <a:t>(</a:t>
                      </a:r>
                      <a:r>
                        <a:rPr lang="de-DE" sz="1800" b="1" dirty="0">
                          <a:solidFill>
                            <a:srgbClr val="000000"/>
                          </a:solidFill>
                          <a:effectLst/>
                          <a:latin typeface="Verdana"/>
                          <a:ea typeface="SimSun"/>
                          <a:cs typeface="Arial"/>
                        </a:rPr>
                        <a:t>2. Teil)</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4">
                  <a:txBody>
                    <a:bodyPr/>
                    <a:lstStyle/>
                    <a:p>
                      <a:pPr>
                        <a:spcAft>
                          <a:spcPts val="600"/>
                        </a:spcAft>
                      </a:pPr>
                      <a:r>
                        <a:rPr lang="de-DE" sz="1800">
                          <a:solidFill>
                            <a:srgbClr val="000000"/>
                          </a:solidFill>
                          <a:effectLst/>
                          <a:latin typeface="Verdana"/>
                          <a:ea typeface="SimSun"/>
                          <a:cs typeface="Arial"/>
                        </a:rPr>
                        <a:t>Mein lieber Robinson / Regie: Roland Gräf ; Drehbuch: Roland Gräf, Klaus Poche ; Darsteller: Jan Bereska, Gabriele Simon, Alfred Müller [und 10 andere]</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864096">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a:solidFill>
                            <a:srgbClr val="000000"/>
                          </a:solidFill>
                          <a:effectLst/>
                          <a:latin typeface="Verdana"/>
                          <a:ea typeface="SimSun"/>
                          <a:cs typeface="Arial"/>
                        </a:rPr>
                        <a:t>2.4.2</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dirty="0" smtClean="0">
                          <a:solidFill>
                            <a:srgbClr val="000000"/>
                          </a:solidFill>
                          <a:effectLst/>
                          <a:latin typeface="Verdana"/>
                          <a:ea typeface="SimSun"/>
                          <a:cs typeface="Arial"/>
                        </a:rPr>
                        <a:t>Verantwortlich-</a:t>
                      </a:r>
                      <a:r>
                        <a:rPr lang="de-DE" sz="1800" b="1" dirty="0" err="1" smtClean="0">
                          <a:solidFill>
                            <a:srgbClr val="000000"/>
                          </a:solidFill>
                          <a:effectLst/>
                          <a:latin typeface="Verdana"/>
                          <a:ea typeface="SimSun"/>
                          <a:cs typeface="Arial"/>
                        </a:rPr>
                        <a:t>keitsangabe</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576064">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dirty="0">
                          <a:solidFill>
                            <a:srgbClr val="000000"/>
                          </a:solidFill>
                          <a:effectLst/>
                          <a:latin typeface="Verdana"/>
                          <a:ea typeface="SimSun"/>
                          <a:cs typeface="Arial"/>
                        </a:rPr>
                        <a:t>2.4.2</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dirty="0" smtClean="0">
                          <a:solidFill>
                            <a:srgbClr val="000000"/>
                          </a:solidFill>
                          <a:effectLst/>
                          <a:latin typeface="Verdana"/>
                          <a:ea typeface="SimSun"/>
                          <a:cs typeface="Arial"/>
                        </a:rPr>
                        <a:t>Verantwortlich-</a:t>
                      </a:r>
                      <a:r>
                        <a:rPr lang="de-DE" sz="1800" dirty="0" err="1" smtClean="0">
                          <a:solidFill>
                            <a:srgbClr val="000000"/>
                          </a:solidFill>
                          <a:effectLst/>
                          <a:latin typeface="Verdana"/>
                          <a:ea typeface="SimSun"/>
                          <a:cs typeface="Arial"/>
                        </a:rPr>
                        <a:t>keitsangabe</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48072">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dirty="0">
                          <a:solidFill>
                            <a:srgbClr val="000000"/>
                          </a:solidFill>
                          <a:effectLst/>
                          <a:latin typeface="Verdana"/>
                          <a:ea typeface="SimSun"/>
                          <a:cs typeface="Arial"/>
                        </a:rPr>
                        <a:t>2.4.2</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dirty="0" smtClean="0">
                          <a:solidFill>
                            <a:srgbClr val="000000"/>
                          </a:solidFill>
                          <a:effectLst/>
                          <a:latin typeface="Verdana"/>
                          <a:ea typeface="SimSun"/>
                          <a:cs typeface="Arial"/>
                        </a:rPr>
                        <a:t>Verantwortlich-</a:t>
                      </a:r>
                      <a:r>
                        <a:rPr lang="de-DE" sz="1800" dirty="0" err="1" smtClean="0">
                          <a:solidFill>
                            <a:srgbClr val="000000"/>
                          </a:solidFill>
                          <a:effectLst/>
                          <a:latin typeface="Verdana"/>
                          <a:ea typeface="SimSun"/>
                          <a:cs typeface="Arial"/>
                        </a:rPr>
                        <a:t>keitsangabe</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46605">
                <a:tc rowSpan="2">
                  <a:txBody>
                    <a:bodyPr/>
                    <a:lstStyle/>
                    <a:p>
                      <a:pPr>
                        <a:spcAft>
                          <a:spcPts val="0"/>
                        </a:spcAft>
                      </a:pPr>
                      <a:r>
                        <a:rPr lang="de-DE" sz="1800" b="1">
                          <a:solidFill>
                            <a:srgbClr val="000000"/>
                          </a:solidFill>
                          <a:effectLst/>
                          <a:latin typeface="Verdana"/>
                          <a:ea typeface="SimSun"/>
                        </a:rPr>
                        <a:t>4070</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800" b="1" dirty="0">
                          <a:solidFill>
                            <a:srgbClr val="000000"/>
                          </a:solidFill>
                          <a:effectLst/>
                          <a:latin typeface="Verdana"/>
                          <a:ea typeface="SimSun"/>
                        </a:rPr>
                        <a:t>3.4</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800" b="1" dirty="0">
                          <a:solidFill>
                            <a:srgbClr val="000000"/>
                          </a:solidFill>
                          <a:effectLst/>
                          <a:latin typeface="Verdana"/>
                          <a:ea typeface="SimSun"/>
                        </a:rPr>
                        <a:t>Umfang</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2">
                  <a:txBody>
                    <a:bodyPr/>
                    <a:lstStyle/>
                    <a:p>
                      <a:pPr>
                        <a:spcAft>
                          <a:spcPts val="0"/>
                        </a:spcAft>
                      </a:pPr>
                      <a:r>
                        <a:rPr lang="de-DE" sz="1800" b="1" dirty="0">
                          <a:effectLst/>
                          <a:latin typeface="Verdana"/>
                          <a:ea typeface="SimSun"/>
                          <a:cs typeface="TimesNewRomanPS-BoldMT"/>
                        </a:rPr>
                        <a:t>/</a:t>
                      </a:r>
                      <a:r>
                        <a:rPr lang="de-DE" sz="1800" b="1" dirty="0" smtClean="0">
                          <a:effectLst/>
                          <a:latin typeface="Verdana"/>
                          <a:ea typeface="SimSun"/>
                          <a:cs typeface="TimesNewRomanPS-BoldMT"/>
                        </a:rPr>
                        <a:t>v</a:t>
                      </a:r>
                      <a:r>
                        <a:rPr lang="de-DE" sz="1800" dirty="0" smtClean="0">
                          <a:effectLst/>
                          <a:latin typeface="Verdana"/>
                          <a:ea typeface="SimSun"/>
                          <a:cs typeface="TimesNewRomanPS-BoldMT"/>
                        </a:rPr>
                        <a:t>1</a:t>
                      </a:r>
                      <a:r>
                        <a:rPr lang="de-DE" sz="1800" b="1" dirty="0" smtClean="0">
                          <a:effectLst/>
                          <a:latin typeface="Verdana"/>
                          <a:ea typeface="SimSun"/>
                          <a:cs typeface="TimesNewRomanPS-BoldMT"/>
                        </a:rPr>
                        <a:t>/p</a:t>
                      </a:r>
                      <a:r>
                        <a:rPr lang="de-DE" sz="1800" dirty="0" smtClean="0">
                          <a:effectLst/>
                          <a:latin typeface="Verdana"/>
                          <a:ea typeface="SimSun"/>
                          <a:cs typeface="TimesNewRomanPS-BoldMT"/>
                        </a:rPr>
                        <a:t>2</a:t>
                      </a:r>
                      <a:r>
                        <a:rPr lang="de-DE" sz="1800" b="1" dirty="0" smtClean="0">
                          <a:effectLst/>
                          <a:latin typeface="Verdana"/>
                          <a:ea typeface="SimSun"/>
                          <a:cs typeface="TimesNewRomanPS-BoldMT"/>
                        </a:rPr>
                        <a:t>/y</a:t>
                      </a:r>
                      <a:r>
                        <a:rPr lang="de-DE" sz="1800" dirty="0" smtClean="0">
                          <a:solidFill>
                            <a:srgbClr val="000000"/>
                          </a:solidFill>
                          <a:effectLst/>
                          <a:latin typeface="Verdana"/>
                          <a:ea typeface="SimSun"/>
                        </a:rPr>
                        <a:t>78 </a:t>
                      </a:r>
                      <a:r>
                        <a:rPr lang="de-DE" sz="1800" dirty="0">
                          <a:solidFill>
                            <a:srgbClr val="000000"/>
                          </a:solidFill>
                          <a:effectLst/>
                          <a:latin typeface="Verdana"/>
                          <a:ea typeface="SimSun"/>
                        </a:rPr>
                        <a:t>min</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19121">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800">
                          <a:solidFill>
                            <a:srgbClr val="000000"/>
                          </a:solidFill>
                          <a:effectLst/>
                          <a:latin typeface="Verdana"/>
                          <a:ea typeface="SimSun"/>
                          <a:cs typeface="Arial"/>
                        </a:rPr>
                        <a:t>7.22</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800" dirty="0">
                          <a:solidFill>
                            <a:srgbClr val="000000"/>
                          </a:solidFill>
                          <a:effectLst/>
                          <a:latin typeface="Verdana"/>
                          <a:ea typeface="SimSun"/>
                          <a:cs typeface="Arial"/>
                        </a:rPr>
                        <a:t>Dauer</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2269" name="Titel 1"/>
          <p:cNvSpPr>
            <a:spLocks noGrp="1"/>
          </p:cNvSpPr>
          <p:nvPr>
            <p:ph type="title" idx="4294967295"/>
          </p:nvPr>
        </p:nvSpPr>
        <p:spPr>
          <a:xfrm>
            <a:off x="250825" y="188913"/>
            <a:ext cx="8748713" cy="508000"/>
          </a:xfrm>
        </p:spPr>
        <p:txBody>
          <a:bodyPr/>
          <a:lstStyle/>
          <a:p>
            <a:pPr eaLnBrk="1" hangingPunct="1"/>
            <a:r>
              <a:rPr lang="de-DE" sz="2800" dirty="0" smtClean="0">
                <a:solidFill>
                  <a:srgbClr val="376092"/>
                </a:solidFill>
              </a:rPr>
              <a:t>Analytische Beschreibung des 2. Teils einer DVD, Forts.</a:t>
            </a:r>
          </a:p>
        </p:txBody>
      </p:sp>
      <p:pic>
        <p:nvPicPr>
          <p:cNvPr id="52270" name="Picture 43"/>
          <p:cNvPicPr>
            <a:picLocks noChangeAspect="1" noChangeArrowheads="1"/>
          </p:cNvPicPr>
          <p:nvPr/>
        </p:nvPicPr>
        <p:blipFill>
          <a:blip r:embed="rId2"/>
          <a:srcRect/>
          <a:stretch>
            <a:fillRect/>
          </a:stretch>
        </p:blipFill>
        <p:spPr bwMode="auto">
          <a:xfrm>
            <a:off x="107950" y="1916113"/>
            <a:ext cx="2879725" cy="3952875"/>
          </a:xfrm>
          <a:prstGeom prst="rect">
            <a:avLst/>
          </a:prstGeom>
          <a:noFill/>
          <a:ln w="9525">
            <a:solidFill>
              <a:schemeClr val="tx1"/>
            </a:solidFill>
            <a:miter lim="800000"/>
            <a:headEnd/>
            <a:tailEnd/>
          </a:ln>
        </p:spPr>
      </p:pic>
      <p:sp>
        <p:nvSpPr>
          <p:cNvPr id="52271" name="Textfeld 7"/>
          <p:cNvSpPr txBox="1">
            <a:spLocks noChangeArrowheads="1"/>
          </p:cNvSpPr>
          <p:nvPr/>
        </p:nvSpPr>
        <p:spPr bwMode="auto">
          <a:xfrm>
            <a:off x="323850" y="2565400"/>
            <a:ext cx="2447925" cy="590550"/>
          </a:xfrm>
          <a:prstGeom prst="rect">
            <a:avLst/>
          </a:prstGeom>
          <a:solidFill>
            <a:schemeClr val="bg1"/>
          </a:solidFill>
          <a:ln w="9525">
            <a:solidFill>
              <a:schemeClr val="tx1"/>
            </a:solidFill>
            <a:miter lim="800000"/>
            <a:headEnd/>
            <a:tailEnd/>
          </a:ln>
        </p:spPr>
        <p:txBody>
          <a:bodyPr>
            <a:spAutoFit/>
          </a:bodyPr>
          <a:lstStyle/>
          <a:p>
            <a:r>
              <a:rPr lang="de-DE" sz="1600"/>
              <a:t>2 Filme des Regisseurs Roland Gräf auf DVD</a:t>
            </a:r>
          </a:p>
        </p:txBody>
      </p:sp>
      <p:sp>
        <p:nvSpPr>
          <p:cNvPr id="52272"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42</a:t>
            </a:fld>
            <a:endParaRPr lang="de-DE"/>
          </a:p>
        </p:txBody>
      </p:sp>
      <p:sp>
        <p:nvSpPr>
          <p:cNvPr id="10"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95124E2D-9B2E-4F76-BD76-F91957113992}" type="slidenum">
              <a:rPr lang="de-DE" sz="1200">
                <a:solidFill>
                  <a:schemeClr val="tx1">
                    <a:tint val="75000"/>
                  </a:schemeClr>
                </a:solidFill>
                <a:latin typeface="+mn-lt"/>
                <a:cs typeface="+mn-cs"/>
              </a:rPr>
              <a:pPr algn="r" fontAlgn="auto">
                <a:spcBef>
                  <a:spcPts val="0"/>
                </a:spcBef>
                <a:spcAft>
                  <a:spcPts val="0"/>
                </a:spcAft>
                <a:defRPr/>
              </a:pPr>
              <a:t>43</a:t>
            </a:fld>
            <a:endParaRPr lang="de-DE" sz="1200">
              <a:solidFill>
                <a:schemeClr val="tx1">
                  <a:tint val="75000"/>
                </a:schemeClr>
              </a:solidFill>
              <a:latin typeface="+mn-lt"/>
              <a:cs typeface="+mn-cs"/>
            </a:endParaRPr>
          </a:p>
        </p:txBody>
      </p:sp>
      <p:graphicFrame>
        <p:nvGraphicFramePr>
          <p:cNvPr id="53286" name="Group 38"/>
          <p:cNvGraphicFramePr>
            <a:graphicFrameLocks noGrp="1"/>
          </p:cNvGraphicFramePr>
          <p:nvPr>
            <p:extLst>
              <p:ext uri="{D42A27DB-BD31-4B8C-83A1-F6EECF244321}">
                <p14:modId xmlns:p14="http://schemas.microsoft.com/office/powerpoint/2010/main" val="2755612119"/>
              </p:ext>
            </p:extLst>
          </p:nvPr>
        </p:nvGraphicFramePr>
        <p:xfrm>
          <a:off x="3059113" y="1052513"/>
          <a:ext cx="5903912" cy="5040784"/>
        </p:xfrm>
        <a:graphic>
          <a:graphicData uri="http://schemas.openxmlformats.org/drawingml/2006/table">
            <a:tbl>
              <a:tblPr/>
              <a:tblGrid>
                <a:gridCol w="852923"/>
                <a:gridCol w="852923"/>
                <a:gridCol w="2164904"/>
                <a:gridCol w="2033162"/>
              </a:tblGrid>
              <a:tr h="5287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PICA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752005">
                <a:tc>
                  <a:txBody>
                    <a:bodyPr/>
                    <a:lstStyle/>
                    <a:p>
                      <a:pPr>
                        <a:spcAft>
                          <a:spcPts val="0"/>
                        </a:spcAft>
                      </a:pPr>
                      <a:r>
                        <a:rPr lang="de-DE" sz="1800" dirty="0">
                          <a:solidFill>
                            <a:srgbClr val="000000"/>
                          </a:solidFill>
                          <a:effectLst/>
                          <a:latin typeface="Verdana"/>
                          <a:ea typeface="SimSun"/>
                        </a:rPr>
                        <a:t>4061</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800" dirty="0">
                          <a:solidFill>
                            <a:srgbClr val="000000"/>
                          </a:solidFill>
                          <a:effectLst/>
                          <a:latin typeface="Verdana"/>
                          <a:ea typeface="SimSun"/>
                        </a:rPr>
                        <a:t>7.17</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800" dirty="0">
                          <a:solidFill>
                            <a:srgbClr val="000000"/>
                          </a:solidFill>
                          <a:effectLst/>
                          <a:latin typeface="Verdana"/>
                          <a:ea typeface="SimSun"/>
                        </a:rPr>
                        <a:t>Farbinhalt</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dirty="0">
                          <a:solidFill>
                            <a:srgbClr val="000000"/>
                          </a:solidFill>
                          <a:effectLst/>
                          <a:latin typeface="Verdana"/>
                          <a:ea typeface="SimSun"/>
                          <a:cs typeface="Arial"/>
                        </a:rPr>
                        <a:t>farbig und schwarz-weiß</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504010">
                <a:tc>
                  <a:txBody>
                    <a:bodyPr/>
                    <a:lstStyle/>
                    <a:p>
                      <a:pPr>
                        <a:spcAft>
                          <a:spcPts val="0"/>
                        </a:spcAft>
                      </a:pPr>
                      <a:r>
                        <a:rPr lang="de-DE" sz="1800" dirty="0">
                          <a:solidFill>
                            <a:srgbClr val="000000"/>
                          </a:solidFill>
                          <a:effectLst/>
                          <a:latin typeface="Verdana"/>
                          <a:ea typeface="SimSun"/>
                        </a:rPr>
                        <a:t>4202</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800">
                          <a:solidFill>
                            <a:srgbClr val="000000"/>
                          </a:solidFill>
                          <a:effectLst/>
                          <a:latin typeface="Verdana"/>
                          <a:ea typeface="SimSun"/>
                        </a:rPr>
                        <a:t>7.11</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800" dirty="0" smtClean="0">
                          <a:solidFill>
                            <a:srgbClr val="000000"/>
                          </a:solidFill>
                          <a:effectLst/>
                          <a:latin typeface="Verdana"/>
                          <a:ea typeface="SimSun"/>
                        </a:rPr>
                        <a:t>Aufzeichnungs-ort </a:t>
                      </a:r>
                      <a:r>
                        <a:rPr lang="de-DE" sz="1800" dirty="0">
                          <a:solidFill>
                            <a:srgbClr val="000000"/>
                          </a:solidFill>
                          <a:effectLst/>
                          <a:latin typeface="Verdana"/>
                          <a:ea typeface="SimSun"/>
                        </a:rPr>
                        <a:t>und </a:t>
                      </a:r>
                      <a:r>
                        <a:rPr lang="de-DE" sz="1800" dirty="0" smtClean="0">
                          <a:solidFill>
                            <a:srgbClr val="000000"/>
                          </a:solidFill>
                          <a:effectLst/>
                          <a:latin typeface="Verdana"/>
                          <a:ea typeface="SimSun"/>
                        </a:rPr>
                        <a:t>Aufzeichnungs-datum</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a:solidFill>
                            <a:srgbClr val="000000"/>
                          </a:solidFill>
                          <a:effectLst/>
                          <a:latin typeface="Verdana"/>
                          <a:ea typeface="SimSun"/>
                          <a:cs typeface="Arial"/>
                        </a:rPr>
                        <a:t>DEFA-Studio für Spielfilme 1970</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752005">
                <a:tc rowSpan="2">
                  <a:txBody>
                    <a:bodyPr/>
                    <a:lstStyle/>
                    <a:p>
                      <a:pPr>
                        <a:spcAft>
                          <a:spcPts val="0"/>
                        </a:spcAft>
                      </a:pPr>
                      <a:r>
                        <a:rPr lang="de-DE" sz="1800" b="1">
                          <a:solidFill>
                            <a:srgbClr val="000000"/>
                          </a:solidFill>
                          <a:effectLst/>
                          <a:latin typeface="Verdana"/>
                          <a:ea typeface="SimSun"/>
                        </a:rPr>
                        <a:t>4241</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800" b="1">
                          <a:solidFill>
                            <a:srgbClr val="000000"/>
                          </a:solidFill>
                          <a:effectLst/>
                          <a:latin typeface="Verdana"/>
                          <a:ea typeface="SimSun"/>
                        </a:rPr>
                        <a:t>24.5</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800" b="1" dirty="0" smtClean="0">
                          <a:solidFill>
                            <a:srgbClr val="000000"/>
                          </a:solidFill>
                          <a:effectLst/>
                          <a:latin typeface="Verdana"/>
                          <a:ea typeface="SimSun"/>
                        </a:rPr>
                        <a:t>Beziehungs-kennzeichnung</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2">
                  <a:txBody>
                    <a:bodyPr/>
                    <a:lstStyle/>
                    <a:p>
                      <a:pPr>
                        <a:spcAft>
                          <a:spcPts val="0"/>
                        </a:spcAft>
                      </a:pPr>
                      <a:r>
                        <a:rPr lang="de-DE" sz="1800" dirty="0">
                          <a:solidFill>
                            <a:srgbClr val="000000"/>
                          </a:solidFill>
                          <a:effectLst/>
                          <a:latin typeface="Verdana"/>
                          <a:ea typeface="SimSun"/>
                        </a:rPr>
                        <a:t>Enthalten in</a:t>
                      </a:r>
                      <a:r>
                        <a:rPr lang="de-DE" sz="1800" u="sng" dirty="0">
                          <a:solidFill>
                            <a:srgbClr val="000000"/>
                          </a:solidFill>
                          <a:effectLst/>
                          <a:latin typeface="Verdana"/>
                          <a:ea typeface="Calibri"/>
                          <a:cs typeface="Times New Roman"/>
                        </a:rPr>
                        <a:t>!111469937</a:t>
                      </a:r>
                      <a:r>
                        <a:rPr lang="de-DE" sz="1800" u="sng" dirty="0" smtClean="0">
                          <a:solidFill>
                            <a:srgbClr val="000000"/>
                          </a:solidFill>
                          <a:effectLst/>
                          <a:latin typeface="Verdana"/>
                          <a:ea typeface="Calibri"/>
                          <a:cs typeface="Times New Roman"/>
                        </a:rPr>
                        <a:t>!</a:t>
                      </a:r>
                      <a:br>
                        <a:rPr lang="de-DE" sz="1800" u="sng" dirty="0" smtClean="0">
                          <a:solidFill>
                            <a:srgbClr val="000000"/>
                          </a:solidFill>
                          <a:effectLst/>
                          <a:latin typeface="Verdana"/>
                          <a:ea typeface="Calibri"/>
                          <a:cs typeface="Times New Roman"/>
                        </a:rPr>
                      </a:br>
                      <a:r>
                        <a:rPr lang="de-DE" sz="1800" i="1" dirty="0" smtClean="0">
                          <a:solidFill>
                            <a:srgbClr val="000000"/>
                          </a:solidFill>
                          <a:effectLst/>
                          <a:latin typeface="Verdana"/>
                          <a:ea typeface="SimSun"/>
                        </a:rPr>
                        <a:t>Der </a:t>
                      </a:r>
                      <a:r>
                        <a:rPr lang="de-DE" sz="1800" i="1" dirty="0">
                          <a:solidFill>
                            <a:srgbClr val="000000"/>
                          </a:solidFill>
                          <a:effectLst/>
                          <a:latin typeface="Verdana"/>
                          <a:ea typeface="SimSun"/>
                        </a:rPr>
                        <a:t>@Tangospieler ; Mein lieber Robinson</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1504010">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800" b="1">
                          <a:solidFill>
                            <a:srgbClr val="000000"/>
                          </a:solidFill>
                          <a:effectLst/>
                          <a:latin typeface="Verdana"/>
                          <a:ea typeface="SimSun"/>
                        </a:rPr>
                        <a:t>27.1</a:t>
                      </a:r>
                      <a:endParaRPr lang="de-DE" sz="280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800" b="1" dirty="0">
                          <a:solidFill>
                            <a:srgbClr val="000000"/>
                          </a:solidFill>
                          <a:effectLst/>
                          <a:latin typeface="Verdana"/>
                          <a:ea typeface="SimSun"/>
                        </a:rPr>
                        <a:t>In Beziehung stehende Manifestation</a:t>
                      </a:r>
                      <a:endParaRPr lang="de-DE" sz="2800" dirty="0">
                        <a:effectLst/>
                        <a:latin typeface="Times New Roman"/>
                        <a:ea typeface="SimSun"/>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DE" dirty="0"/>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3269" name="Titel 1"/>
          <p:cNvSpPr>
            <a:spLocks noGrp="1"/>
          </p:cNvSpPr>
          <p:nvPr>
            <p:ph type="title" idx="4294967295"/>
          </p:nvPr>
        </p:nvSpPr>
        <p:spPr>
          <a:xfrm>
            <a:off x="250825" y="188913"/>
            <a:ext cx="8748713" cy="508000"/>
          </a:xfrm>
        </p:spPr>
        <p:txBody>
          <a:bodyPr/>
          <a:lstStyle/>
          <a:p>
            <a:pPr eaLnBrk="1" hangingPunct="1"/>
            <a:r>
              <a:rPr lang="de-DE" sz="2800" smtClean="0">
                <a:solidFill>
                  <a:srgbClr val="376092"/>
                </a:solidFill>
              </a:rPr>
              <a:t>Analytische Beschreibung des 2. Teils einer DVD, Forts.</a:t>
            </a:r>
          </a:p>
        </p:txBody>
      </p:sp>
      <p:pic>
        <p:nvPicPr>
          <p:cNvPr id="53270" name="Picture 39"/>
          <p:cNvPicPr>
            <a:picLocks noChangeAspect="1" noChangeArrowheads="1"/>
          </p:cNvPicPr>
          <p:nvPr/>
        </p:nvPicPr>
        <p:blipFill>
          <a:blip r:embed="rId2"/>
          <a:srcRect/>
          <a:stretch>
            <a:fillRect/>
          </a:stretch>
        </p:blipFill>
        <p:spPr bwMode="auto">
          <a:xfrm>
            <a:off x="107950" y="1916113"/>
            <a:ext cx="2879725" cy="3952875"/>
          </a:xfrm>
          <a:prstGeom prst="rect">
            <a:avLst/>
          </a:prstGeom>
          <a:noFill/>
          <a:ln w="9525">
            <a:solidFill>
              <a:schemeClr val="tx1"/>
            </a:solidFill>
            <a:miter lim="800000"/>
            <a:headEnd/>
            <a:tailEnd/>
          </a:ln>
        </p:spPr>
      </p:pic>
      <p:sp>
        <p:nvSpPr>
          <p:cNvPr id="53271" name="Textfeld 7"/>
          <p:cNvSpPr txBox="1">
            <a:spLocks noChangeArrowheads="1"/>
          </p:cNvSpPr>
          <p:nvPr/>
        </p:nvSpPr>
        <p:spPr bwMode="auto">
          <a:xfrm>
            <a:off x="323850" y="2565400"/>
            <a:ext cx="2447925" cy="590550"/>
          </a:xfrm>
          <a:prstGeom prst="rect">
            <a:avLst/>
          </a:prstGeom>
          <a:solidFill>
            <a:schemeClr val="bg1"/>
          </a:solidFill>
          <a:ln w="9525">
            <a:solidFill>
              <a:schemeClr val="tx1"/>
            </a:solidFill>
            <a:miter lim="800000"/>
            <a:headEnd/>
            <a:tailEnd/>
          </a:ln>
        </p:spPr>
        <p:txBody>
          <a:bodyPr>
            <a:spAutoFit/>
          </a:bodyPr>
          <a:lstStyle/>
          <a:p>
            <a:r>
              <a:rPr lang="de-DE" sz="1600"/>
              <a:t>2 Filme des Regisseurs Roland Gräf auf DVD</a:t>
            </a:r>
          </a:p>
        </p:txBody>
      </p:sp>
      <p:sp>
        <p:nvSpPr>
          <p:cNvPr id="53272" name="Textfeld 1"/>
          <p:cNvSpPr txBox="1">
            <a:spLocks noChangeArrowheads="1"/>
          </p:cNvSpPr>
          <p:nvPr/>
        </p:nvSpPr>
        <p:spPr bwMode="auto">
          <a:xfrm>
            <a:off x="684213" y="9810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5</a:t>
            </a:r>
          </a:p>
        </p:txBody>
      </p:sp>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43</a:t>
            </a:fld>
            <a:endParaRPr lang="de-DE"/>
          </a:p>
        </p:txBody>
      </p:sp>
      <p:sp>
        <p:nvSpPr>
          <p:cNvPr id="10"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Titel 1"/>
          <p:cNvSpPr>
            <a:spLocks noGrp="1"/>
          </p:cNvSpPr>
          <p:nvPr>
            <p:ph type="title" idx="4294967295"/>
          </p:nvPr>
        </p:nvSpPr>
        <p:spPr>
          <a:xfrm>
            <a:off x="250825" y="333375"/>
            <a:ext cx="8642350" cy="796925"/>
          </a:xfrm>
        </p:spPr>
        <p:txBody>
          <a:bodyPr/>
          <a:lstStyle/>
          <a:p>
            <a:pPr eaLnBrk="1" hangingPunct="1"/>
            <a:r>
              <a:rPr lang="de-DE" smtClean="0">
                <a:solidFill>
                  <a:srgbClr val="376092"/>
                </a:solidFill>
              </a:rPr>
              <a:t>Beschreibung eines Tracks auf einer CD</a:t>
            </a:r>
          </a:p>
        </p:txBody>
      </p:sp>
      <p:sp>
        <p:nvSpPr>
          <p:cNvPr id="54274" name="Textplatzhalter 2"/>
          <p:cNvSpPr>
            <a:spLocks noGrp="1"/>
          </p:cNvSpPr>
          <p:nvPr>
            <p:ph type="body" sz="quarter" idx="4294967295"/>
          </p:nvPr>
        </p:nvSpPr>
        <p:spPr>
          <a:xfrm>
            <a:off x="250825" y="1412875"/>
            <a:ext cx="8642350" cy="4895850"/>
          </a:xfrm>
        </p:spPr>
        <p:txBody>
          <a:bodyPr/>
          <a:lstStyle/>
          <a:p>
            <a:pPr marL="0" indent="0" eaLnBrk="1" hangingPunct="1"/>
            <a:r>
              <a:rPr lang="de-DE" dirty="0" smtClean="0"/>
              <a:t>Die folgenden beiden Folien veranschaulichen die analytische Beschreibung eines Tracks / Beitrags auf einer CD</a:t>
            </a:r>
          </a:p>
          <a:p>
            <a:pPr marL="0" indent="0" eaLnBrk="1" hangingPunct="1">
              <a:buFont typeface="Arial" charset="0"/>
              <a:buNone/>
            </a:pPr>
            <a:endParaRPr lang="de-DE" dirty="0" smtClean="0"/>
          </a:p>
          <a:p>
            <a:pPr marL="0" indent="0" eaLnBrk="1" hangingPunct="1"/>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2F12EAE9-C315-4C44-84A3-C6A6516B6C0D}" type="slidenum">
              <a:rPr lang="de-DE" sz="1200">
                <a:solidFill>
                  <a:schemeClr val="tx1">
                    <a:tint val="75000"/>
                  </a:schemeClr>
                </a:solidFill>
                <a:latin typeface="+mn-lt"/>
                <a:cs typeface="+mn-cs"/>
              </a:rPr>
              <a:pPr algn="r" fontAlgn="auto">
                <a:spcBef>
                  <a:spcPts val="0"/>
                </a:spcBef>
                <a:spcAft>
                  <a:spcPts val="0"/>
                </a:spcAft>
                <a:defRPr/>
              </a:pPr>
              <a:t>44</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44</a:t>
            </a:fld>
            <a:endParaRPr lang="de-DE"/>
          </a:p>
        </p:txBody>
      </p:sp>
      <p:sp>
        <p:nvSpPr>
          <p:cNvPr id="7"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A3D72B88-A447-49E1-9E91-C54D078F0182}" type="slidenum">
              <a:rPr lang="de-DE" sz="1200">
                <a:solidFill>
                  <a:schemeClr val="tx1">
                    <a:tint val="75000"/>
                  </a:schemeClr>
                </a:solidFill>
                <a:latin typeface="+mn-lt"/>
                <a:cs typeface="+mn-cs"/>
              </a:rPr>
              <a:pPr algn="r" fontAlgn="auto">
                <a:spcBef>
                  <a:spcPts val="0"/>
                </a:spcBef>
                <a:spcAft>
                  <a:spcPts val="0"/>
                </a:spcAft>
                <a:defRPr/>
              </a:pPr>
              <a:t>45</a:t>
            </a:fld>
            <a:endParaRPr lang="de-DE" sz="1200">
              <a:solidFill>
                <a:schemeClr val="tx1">
                  <a:tint val="75000"/>
                </a:schemeClr>
              </a:solidFill>
              <a:latin typeface="+mn-lt"/>
              <a:cs typeface="+mn-cs"/>
            </a:endParaRPr>
          </a:p>
        </p:txBody>
      </p:sp>
      <p:graphicFrame>
        <p:nvGraphicFramePr>
          <p:cNvPr id="55353" name="Group 57"/>
          <p:cNvGraphicFramePr>
            <a:graphicFrameLocks noGrp="1"/>
          </p:cNvGraphicFramePr>
          <p:nvPr>
            <p:extLst>
              <p:ext uri="{D42A27DB-BD31-4B8C-83A1-F6EECF244321}">
                <p14:modId xmlns:p14="http://schemas.microsoft.com/office/powerpoint/2010/main" val="988177018"/>
              </p:ext>
            </p:extLst>
          </p:nvPr>
        </p:nvGraphicFramePr>
        <p:xfrm>
          <a:off x="3059113" y="655827"/>
          <a:ext cx="5903912" cy="5725502"/>
        </p:xfrm>
        <a:graphic>
          <a:graphicData uri="http://schemas.openxmlformats.org/drawingml/2006/table">
            <a:tbl>
              <a:tblPr/>
              <a:tblGrid>
                <a:gridCol w="852923"/>
                <a:gridCol w="852923"/>
                <a:gridCol w="2164904"/>
                <a:gridCol w="2033162"/>
              </a:tblGrid>
              <a:tr h="374637">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PICA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RDA</a:t>
                      </a:r>
                      <a:endParaRPr kumimoji="0" lang="de-DE" sz="1800" b="1" i="0" u="none" strike="noStrike" cap="none" normalizeH="0" baseline="0" dirty="0" smtClean="0">
                        <a:ln>
                          <a:noFill/>
                        </a:ln>
                        <a:solidFill>
                          <a:srgbClr val="FFFFFF"/>
                        </a:solidFill>
                        <a:effectLst/>
                        <a:latin typeface="Verdana" pitchFamily="34" charset="0"/>
                        <a:cs typeface="Arial"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610518">
                <a:tc>
                  <a:txBody>
                    <a:bodyPr/>
                    <a:lstStyle/>
                    <a:p>
                      <a:pPr>
                        <a:spcAft>
                          <a:spcPts val="600"/>
                        </a:spcAft>
                      </a:pPr>
                      <a:r>
                        <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0500</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2.13</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Erscheinungs-weise</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a:solidFill>
                            <a:srgbClr val="000000"/>
                          </a:solidFill>
                          <a:effectLst/>
                          <a:latin typeface="Verdana" panose="020B0604030504040204" pitchFamily="34" charset="0"/>
                          <a:ea typeface="Verdana" panose="020B0604030504040204" pitchFamily="34" charset="0"/>
                          <a:cs typeface="Verdana" panose="020B0604030504040204" pitchFamily="34" charset="0"/>
                        </a:rPr>
                        <a:t>Slio</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10518">
                <a:tc>
                  <a:txBody>
                    <a:bodyPr/>
                    <a:lstStyle/>
                    <a:p>
                      <a:pPr>
                        <a:spcAft>
                          <a:spcPts val="600"/>
                        </a:spcAft>
                      </a:pP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0501</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6.9</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Inhaltstyp</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i="1">
                          <a:solidFill>
                            <a:srgbClr val="000000"/>
                          </a:solidFill>
                          <a:effectLst/>
                          <a:latin typeface="Verdana" panose="020B0604030504040204" pitchFamily="34" charset="0"/>
                          <a:ea typeface="Verdana" panose="020B0604030504040204" pitchFamily="34" charset="0"/>
                          <a:cs typeface="Verdana" panose="020B0604030504040204" pitchFamily="34" charset="0"/>
                        </a:rPr>
                        <a:t>gesprochenes Wort</a:t>
                      </a: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$b</a:t>
                      </a:r>
                      <a:r>
                        <a:rPr lang="de-DE" sz="1800">
                          <a:solidFill>
                            <a:srgbClr val="000000"/>
                          </a:solidFill>
                          <a:effectLst/>
                          <a:latin typeface="Verdana" panose="020B0604030504040204" pitchFamily="34" charset="0"/>
                          <a:ea typeface="Verdana" panose="020B0604030504040204" pitchFamily="34" charset="0"/>
                          <a:cs typeface="Verdana" panose="020B0604030504040204" pitchFamily="34" charset="0"/>
                        </a:rPr>
                        <a:t>spw</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10518">
                <a:tc>
                  <a:txBody>
                    <a:bodyPr/>
                    <a:lstStyle/>
                    <a:p>
                      <a:pPr>
                        <a:spcAft>
                          <a:spcPts val="600"/>
                        </a:spcAft>
                      </a:pP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0502 </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3.2</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Medientyp</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i="1">
                          <a:solidFill>
                            <a:srgbClr val="000000"/>
                          </a:solidFill>
                          <a:effectLst/>
                          <a:latin typeface="Verdana" panose="020B0604030504040204" pitchFamily="34" charset="0"/>
                          <a:ea typeface="Verdana" panose="020B0604030504040204" pitchFamily="34" charset="0"/>
                          <a:cs typeface="Verdana" panose="020B0604030504040204" pitchFamily="34" charset="0"/>
                        </a:rPr>
                        <a:t>audio</a:t>
                      </a: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$b</a:t>
                      </a:r>
                      <a:r>
                        <a:rPr lang="de-DE" sz="1800">
                          <a:solidFill>
                            <a:srgbClr val="000000"/>
                          </a:solidFill>
                          <a:effectLst/>
                          <a:latin typeface="Verdana" panose="020B0604030504040204" pitchFamily="34" charset="0"/>
                          <a:ea typeface="Verdana" panose="020B0604030504040204" pitchFamily="34" charset="0"/>
                          <a:cs typeface="Verdana" panose="020B0604030504040204" pitchFamily="34" charset="0"/>
                        </a:rPr>
                        <a:t>s</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590477">
                <a:tc>
                  <a:txBody>
                    <a:bodyPr/>
                    <a:lstStyle/>
                    <a:p>
                      <a:pPr>
                        <a:spcAft>
                          <a:spcPts val="600"/>
                        </a:spcAft>
                      </a:pP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0503</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3.3</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Datenträgertyp</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i="1">
                          <a:solidFill>
                            <a:srgbClr val="000000"/>
                          </a:solidFill>
                          <a:effectLst/>
                          <a:latin typeface="Verdana" panose="020B0604030504040204" pitchFamily="34" charset="0"/>
                          <a:ea typeface="Verdana" panose="020B0604030504040204" pitchFamily="34" charset="0"/>
                          <a:cs typeface="Verdana" panose="020B0604030504040204" pitchFamily="34" charset="0"/>
                        </a:rPr>
                        <a:t>Audiodisk</a:t>
                      </a: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$b</a:t>
                      </a:r>
                      <a:r>
                        <a:rPr lang="de-DE" sz="1800">
                          <a:solidFill>
                            <a:srgbClr val="000000"/>
                          </a:solidFill>
                          <a:effectLst/>
                          <a:latin typeface="Verdana" panose="020B0604030504040204" pitchFamily="34" charset="0"/>
                          <a:ea typeface="Verdana" panose="020B0604030504040204" pitchFamily="34" charset="0"/>
                          <a:cs typeface="Verdana" panose="020B0604030504040204" pitchFamily="34" charset="0"/>
                        </a:rPr>
                        <a:t>sd</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10518">
                <a:tc>
                  <a:txBody>
                    <a:bodyPr/>
                    <a:lstStyle/>
                    <a:p>
                      <a:pPr>
                        <a:spcAft>
                          <a:spcPts val="600"/>
                        </a:spcAft>
                      </a:pP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1100</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2.8.6</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Erscheinungs-datum</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600"/>
                        </a:spcAft>
                      </a:pPr>
                      <a:r>
                        <a:rPr lang="de-DE" sz="1800">
                          <a:solidFill>
                            <a:srgbClr val="000000"/>
                          </a:solidFill>
                          <a:effectLst/>
                          <a:latin typeface="Verdana" panose="020B0604030504040204" pitchFamily="34" charset="0"/>
                          <a:ea typeface="Verdana" panose="020B0604030504040204" pitchFamily="34" charset="0"/>
                          <a:cs typeface="Verdana" panose="020B0604030504040204" pitchFamily="34" charset="0"/>
                        </a:rPr>
                        <a:t>2012</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610518">
                <a:tc>
                  <a:txBody>
                    <a:bodyPr/>
                    <a:lstStyle/>
                    <a:p>
                      <a:pPr>
                        <a:spcAft>
                          <a:spcPts val="600"/>
                        </a:spcAft>
                      </a:pP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1500</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6.11</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Sprache der Expression</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60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/1ger</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10518">
                <a:tc rowSpan="3">
                  <a:txBody>
                    <a:bodyPr/>
                    <a:lstStyle/>
                    <a:p>
                      <a:pPr>
                        <a:spcAft>
                          <a:spcPts val="600"/>
                        </a:spcAft>
                      </a:pPr>
                      <a:r>
                        <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3000</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19.2</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Geistiger Schöpfer</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rowSpan="3">
                  <a:txBody>
                    <a:bodyPr/>
                    <a:lstStyle/>
                    <a:p>
                      <a:pPr>
                        <a:spcAft>
                          <a:spcPts val="600"/>
                        </a:spcAft>
                      </a:pPr>
                      <a:r>
                        <a:rPr lang="de-DE" sz="1800" u="sng"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!11884556X!</a:t>
                      </a: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DE" sz="1800" i="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Gernhardt, </a:t>
                      </a:r>
                      <a:r>
                        <a:rPr lang="de-DE" sz="1800" i="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Robert</a:t>
                      </a:r>
                      <a:r>
                        <a:rPr lang="de-DE" sz="1800" b="1" i="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a:t>
                      </a:r>
                      <a:r>
                        <a:rPr lang="de-DE" sz="1800" b="1"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
                      </a:r>
                      <a:br>
                        <a:rPr lang="de-DE" sz="1800" b="1"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br>
                      <a:r>
                        <a:rPr lang="de-DE" sz="1800"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Verfasser</a:t>
                      </a: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a:t>
                      </a: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aut</a:t>
                      </a:r>
                      <a:r>
                        <a:rPr lang="de-DE" sz="1800" b="1"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a:t>
                      </a:r>
                      <a:r>
                        <a:rPr lang="de-DE" sz="1800"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Erzähler</a:t>
                      </a:r>
                      <a:br>
                        <a:rPr lang="de-DE" sz="1800"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b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$4</a:t>
                      </a: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nrt</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7329">
                <a:tc vMerge="1">
                  <a:txBody>
                    <a:bodyPr/>
                    <a:lstStyle/>
                    <a:p>
                      <a:pPr marL="0" marR="0" lvl="0" indent="0" algn="l" defTabSz="914400" rtl="0" eaLnBrk="1" fontAlgn="base" latinLnBrk="0" hangingPunct="1">
                        <a:lnSpc>
                          <a:spcPts val="1600"/>
                        </a:lnSpc>
                        <a:spcBef>
                          <a:spcPts val="600"/>
                        </a:spcBef>
                        <a:spcAft>
                          <a:spcPts val="600"/>
                        </a:spcAft>
                        <a:buClrTx/>
                        <a:buSzTx/>
                        <a:buFontTx/>
                        <a:buNone/>
                        <a:tabLst/>
                      </a:pPr>
                      <a:endParaRPr kumimoji="0" lang="de-DE" sz="1800" b="1"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18.5</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pPr marL="0" marR="0" lvl="0" indent="0" algn="l" defTabSz="914400" rtl="0" eaLnBrk="0" fontAlgn="base" latinLnBrk="0" hangingPunct="0">
                        <a:lnSpc>
                          <a:spcPct val="100000"/>
                        </a:lnSpc>
                        <a:spcBef>
                          <a:spcPct val="20000"/>
                        </a:spcBef>
                        <a:spcAft>
                          <a:spcPct val="0"/>
                        </a:spcAft>
                        <a:buClrTx/>
                        <a:buSzTx/>
                        <a:buFont typeface="Arial" charset="0"/>
                        <a:buNone/>
                        <a:tabLst/>
                      </a:pPr>
                      <a:endParaRPr kumimoji="0" lang="de-DE" sz="1800" b="0" i="0" u="none" strike="noStrike" cap="none" normalizeH="0" baseline="0" dirty="0" smtClean="0">
                        <a:ln>
                          <a:noFill/>
                        </a:ln>
                        <a:solidFill>
                          <a:srgbClr val="000000"/>
                        </a:solidFill>
                        <a:effectLst/>
                        <a:latin typeface="Verdana" pitchFamily="34" charset="0"/>
                        <a:ea typeface="Verdana" panose="020B0604030504040204" pitchFamily="34" charset="0"/>
                        <a:cs typeface="Verdana" panose="020B0604030504040204" pitchFamily="34" charset="0"/>
                      </a:endParaRP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86761">
                <a:tc vMerge="1">
                  <a:txBody>
                    <a:bodyPr/>
                    <a:lstStyle/>
                    <a:p>
                      <a:pPr>
                        <a:spcAft>
                          <a:spcPts val="600"/>
                        </a:spcAft>
                      </a:pP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18.5</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pPr>
                        <a:spcAft>
                          <a:spcPts val="600"/>
                        </a:spcAft>
                      </a:pP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bl>
          </a:graphicData>
        </a:graphic>
      </p:graphicFrame>
      <p:sp>
        <p:nvSpPr>
          <p:cNvPr id="55341" name="Titel 1"/>
          <p:cNvSpPr>
            <a:spLocks noGrp="1"/>
          </p:cNvSpPr>
          <p:nvPr>
            <p:ph type="title" idx="4294967295"/>
          </p:nvPr>
        </p:nvSpPr>
        <p:spPr>
          <a:xfrm>
            <a:off x="250825" y="184150"/>
            <a:ext cx="8858250" cy="508000"/>
          </a:xfrm>
        </p:spPr>
        <p:txBody>
          <a:bodyPr/>
          <a:lstStyle/>
          <a:p>
            <a:pPr eaLnBrk="1" hangingPunct="1"/>
            <a:r>
              <a:rPr lang="de-DE" smtClean="0">
                <a:solidFill>
                  <a:srgbClr val="376092"/>
                </a:solidFill>
              </a:rPr>
              <a:t>Beschreibung eines Tracks auf einer CD</a:t>
            </a:r>
          </a:p>
        </p:txBody>
      </p:sp>
      <p:sp>
        <p:nvSpPr>
          <p:cNvPr id="55342" name="Textfeld 1"/>
          <p:cNvSpPr txBox="1">
            <a:spLocks noChangeArrowheads="1"/>
          </p:cNvSpPr>
          <p:nvPr/>
        </p:nvSpPr>
        <p:spPr bwMode="auto">
          <a:xfrm>
            <a:off x="684213" y="7651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6</a:t>
            </a:r>
          </a:p>
        </p:txBody>
      </p:sp>
      <p:pic>
        <p:nvPicPr>
          <p:cNvPr id="55343" name="Picture 50"/>
          <p:cNvPicPr>
            <a:picLocks noChangeAspect="1" noChangeArrowheads="1"/>
          </p:cNvPicPr>
          <p:nvPr/>
        </p:nvPicPr>
        <p:blipFill>
          <a:blip r:embed="rId2"/>
          <a:srcRect/>
          <a:stretch>
            <a:fillRect/>
          </a:stretch>
        </p:blipFill>
        <p:spPr bwMode="auto">
          <a:xfrm>
            <a:off x="250825" y="2708275"/>
            <a:ext cx="2592388" cy="2952750"/>
          </a:xfrm>
          <a:prstGeom prst="rect">
            <a:avLst/>
          </a:prstGeom>
          <a:noFill/>
          <a:ln w="9525">
            <a:noFill/>
            <a:miter lim="800000"/>
            <a:headEnd/>
            <a:tailEnd/>
          </a:ln>
        </p:spPr>
      </p:pic>
      <p:pic>
        <p:nvPicPr>
          <p:cNvPr id="55344" name="Picture 51"/>
          <p:cNvPicPr>
            <a:picLocks noChangeAspect="1" noChangeArrowheads="1"/>
          </p:cNvPicPr>
          <p:nvPr/>
        </p:nvPicPr>
        <p:blipFill>
          <a:blip r:embed="rId3"/>
          <a:srcRect/>
          <a:stretch>
            <a:fillRect/>
          </a:stretch>
        </p:blipFill>
        <p:spPr bwMode="auto">
          <a:xfrm>
            <a:off x="107950" y="1844675"/>
            <a:ext cx="2663825" cy="2160588"/>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45</a:t>
            </a:fld>
            <a:endParaRPr lang="de-DE"/>
          </a:p>
        </p:txBody>
      </p:sp>
      <p:sp>
        <p:nvSpPr>
          <p:cNvPr id="10"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6E41AEB4-CD6C-43C3-A50E-3C4D28C5A2AB}" type="slidenum">
              <a:rPr lang="de-DE" sz="1200">
                <a:solidFill>
                  <a:schemeClr val="tx1">
                    <a:tint val="75000"/>
                  </a:schemeClr>
                </a:solidFill>
                <a:latin typeface="+mn-lt"/>
                <a:cs typeface="+mn-cs"/>
              </a:rPr>
              <a:pPr algn="r" fontAlgn="auto">
                <a:spcBef>
                  <a:spcPts val="0"/>
                </a:spcBef>
                <a:spcAft>
                  <a:spcPts val="0"/>
                </a:spcAft>
                <a:defRPr/>
              </a:pPr>
              <a:t>46</a:t>
            </a:fld>
            <a:endParaRPr lang="de-DE" sz="1200">
              <a:solidFill>
                <a:schemeClr val="tx1">
                  <a:tint val="75000"/>
                </a:schemeClr>
              </a:solidFill>
              <a:latin typeface="+mn-lt"/>
              <a:cs typeface="+mn-cs"/>
            </a:endParaRPr>
          </a:p>
        </p:txBody>
      </p:sp>
      <p:graphicFrame>
        <p:nvGraphicFramePr>
          <p:cNvPr id="56364" name="Group 44"/>
          <p:cNvGraphicFramePr>
            <a:graphicFrameLocks noGrp="1"/>
          </p:cNvGraphicFramePr>
          <p:nvPr>
            <p:extLst>
              <p:ext uri="{D42A27DB-BD31-4B8C-83A1-F6EECF244321}">
                <p14:modId xmlns:p14="http://schemas.microsoft.com/office/powerpoint/2010/main" val="571497269"/>
              </p:ext>
            </p:extLst>
          </p:nvPr>
        </p:nvGraphicFramePr>
        <p:xfrm>
          <a:off x="3059113" y="1133475"/>
          <a:ext cx="5977383" cy="5355198"/>
        </p:xfrm>
        <a:graphic>
          <a:graphicData uri="http://schemas.openxmlformats.org/drawingml/2006/table">
            <a:tbl>
              <a:tblPr/>
              <a:tblGrid>
                <a:gridCol w="863537"/>
                <a:gridCol w="863537"/>
                <a:gridCol w="2137571"/>
                <a:gridCol w="2112738"/>
              </a:tblGrid>
              <a:tr h="38576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PICA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dirty="0" smtClean="0">
                          <a:ln>
                            <a:noFill/>
                          </a:ln>
                          <a:solidFill>
                            <a:srgbClr val="FFFFFF"/>
                          </a:solidFill>
                          <a:effectLst/>
                          <a:latin typeface="Verdana" pitchFamily="34" charset="0"/>
                          <a:cs typeface="Arial" charset="0"/>
                        </a:rPr>
                        <a:t>RDA</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Element</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800" b="1" i="0" u="none" strike="noStrike" cap="none" normalizeH="0" baseline="0" smtClean="0">
                          <a:ln>
                            <a:noFill/>
                          </a:ln>
                          <a:solidFill>
                            <a:srgbClr val="FFFFFF"/>
                          </a:solidFill>
                          <a:effectLst/>
                          <a:latin typeface="Verdana" pitchFamily="34" charset="0"/>
                          <a:cs typeface="Arial" charset="0"/>
                        </a:rPr>
                        <a:t>Erfassung</a:t>
                      </a:r>
                    </a:p>
                  </a:txBody>
                  <a:tcPr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477838">
                <a:tc>
                  <a:txBody>
                    <a:bodyPr/>
                    <a:lstStyle/>
                    <a:p>
                      <a:pPr>
                        <a:spcAft>
                          <a:spcPts val="600"/>
                        </a:spcAft>
                      </a:pPr>
                      <a:r>
                        <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3210</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17.8</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In der Manifestation verkörpertes Werk</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!1919191919</a:t>
                      </a: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b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br>
                      <a:r>
                        <a:rPr lang="de-DE" sz="1800"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Gernhardt</a:t>
                      </a:r>
                      <a:r>
                        <a:rPr lang="de-DE" sz="1800" i="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r>
                        <a:rPr lang="de-DE" sz="1800" i="1" dirty="0" err="1">
                          <a:solidFill>
                            <a:srgbClr val="000000"/>
                          </a:solidFill>
                          <a:effectLst/>
                          <a:latin typeface="Verdana" panose="020B0604030504040204" pitchFamily="34" charset="0"/>
                          <a:ea typeface="Verdana" panose="020B0604030504040204" pitchFamily="34" charset="0"/>
                          <a:cs typeface="Verdana" panose="020B0604030504040204" pitchFamily="34" charset="0"/>
                        </a:rPr>
                        <a:t>Robert</a:t>
                      </a:r>
                      <a:r>
                        <a:rPr lang="de-DE" sz="1800" b="1" i="1" dirty="0" err="1">
                          <a:solidFill>
                            <a:srgbClr val="000000"/>
                          </a:solidFill>
                          <a:effectLst/>
                          <a:latin typeface="Verdana" panose="020B0604030504040204" pitchFamily="34" charset="0"/>
                          <a:ea typeface="Verdana" panose="020B0604030504040204" pitchFamily="34" charset="0"/>
                          <a:cs typeface="Verdana" panose="020B0604030504040204" pitchFamily="34" charset="0"/>
                        </a:rPr>
                        <a:t>$a</a:t>
                      </a:r>
                      <a:r>
                        <a:rPr lang="de-DE" sz="1800" i="1" dirty="0" err="1">
                          <a:solidFill>
                            <a:srgbClr val="000000"/>
                          </a:solidFill>
                          <a:effectLst/>
                          <a:latin typeface="Verdana" panose="020B0604030504040204" pitchFamily="34" charset="0"/>
                          <a:ea typeface="Verdana" panose="020B0604030504040204" pitchFamily="34" charset="0"/>
                          <a:cs typeface="Verdana" panose="020B0604030504040204" pitchFamily="34" charset="0"/>
                        </a:rPr>
                        <a:t>Die</a:t>
                      </a:r>
                      <a:r>
                        <a:rPr lang="de-DE" sz="1800" i="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@Falle</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77838">
                <a:tc rowSpan="2">
                  <a:txBody>
                    <a:bodyPr/>
                    <a:lstStyle/>
                    <a:p>
                      <a:pPr>
                        <a:spcAft>
                          <a:spcPts val="0"/>
                        </a:spcAft>
                      </a:pPr>
                      <a:r>
                        <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4000</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2.3.2</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Haupttitel</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2">
                  <a:txBody>
                    <a:bodyPr/>
                    <a:lstStyle/>
                    <a:p>
                      <a:pPr>
                        <a:spcAft>
                          <a:spcPts val="0"/>
                        </a:spcAft>
                      </a:pPr>
                      <a:r>
                        <a:rPr lang="de-DE" sz="1800">
                          <a:solidFill>
                            <a:srgbClr val="000000"/>
                          </a:solidFill>
                          <a:effectLst/>
                          <a:latin typeface="Verdana" panose="020B0604030504040204" pitchFamily="34" charset="0"/>
                          <a:ea typeface="Verdana" panose="020B0604030504040204" pitchFamily="34" charset="0"/>
                          <a:cs typeface="Verdana" panose="020B0604030504040204" pitchFamily="34" charset="0"/>
                        </a:rPr>
                        <a:t>Die @Falle / Robert Gernhardt</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628650">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2.4.2</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800" b="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Verantwort</a:t>
                      </a: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r>
                        <a:rPr lang="de-DE" sz="1800" b="1" dirty="0" err="1"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lichkeitsan</a:t>
                      </a: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-gabe</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vMerge="1">
                  <a:txBody>
                    <a:bodyPr/>
                    <a:lstStyle/>
                    <a:p>
                      <a:endParaRPr lang="de-DE"/>
                    </a:p>
                  </a:txBody>
                  <a:tcP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498082">
                <a:tc>
                  <a:txBody>
                    <a:bodyPr/>
                    <a:lstStyle/>
                    <a:p>
                      <a:pPr>
                        <a:spcAft>
                          <a:spcPts val="0"/>
                        </a:spcAft>
                      </a:pP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4070</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3.4</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Umfang</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/v</a:t>
                      </a: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25</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701675">
                <a:tc>
                  <a:txBody>
                    <a:bodyPr/>
                    <a:lstStyle/>
                    <a:p>
                      <a:pPr>
                        <a:spcAft>
                          <a:spcPts val="0"/>
                        </a:spcAft>
                      </a:pPr>
                      <a:r>
                        <a:rPr lang="de-DE" sz="1800">
                          <a:solidFill>
                            <a:srgbClr val="000000"/>
                          </a:solidFill>
                          <a:effectLst/>
                          <a:latin typeface="Verdana" panose="020B0604030504040204" pitchFamily="34" charset="0"/>
                          <a:ea typeface="Verdana" panose="020B0604030504040204" pitchFamily="34" charset="0"/>
                          <a:cs typeface="Verdana" panose="020B0604030504040204" pitchFamily="34" charset="0"/>
                        </a:rPr>
                        <a:t>4202</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7.11</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800"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Aufzeichnungs-datum</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a:spcAft>
                          <a:spcPts val="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1989 </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290238">
                <a:tc rowSpan="2">
                  <a:txBody>
                    <a:bodyPr/>
                    <a:lstStyle/>
                    <a:p>
                      <a:pPr>
                        <a:spcAft>
                          <a:spcPts val="0"/>
                        </a:spcAft>
                      </a:pPr>
                      <a:r>
                        <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4241</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24.5</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800" b="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Beziehungs-kennzeichnung</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rowSpan="2">
                  <a:txBody>
                    <a:bodyPr/>
                    <a:lstStyle/>
                    <a:p>
                      <a:pPr>
                        <a:spcAft>
                          <a:spcPts val="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Enthalten in</a:t>
                      </a:r>
                      <a:r>
                        <a:rPr lang="de-DE" sz="1800" u="sng"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!102310041X</a:t>
                      </a:r>
                      <a:r>
                        <a:rPr lang="de-DE" sz="1800" u="sng"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a:t>
                      </a:r>
                      <a:br>
                        <a:rPr lang="de-DE" sz="1800" u="sng"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br>
                      <a:r>
                        <a:rPr lang="de-DE" sz="1800" i="1" dirty="0" smtClean="0">
                          <a:solidFill>
                            <a:srgbClr val="000000"/>
                          </a:solidFill>
                          <a:effectLst/>
                          <a:latin typeface="Verdana" panose="020B0604030504040204" pitchFamily="34" charset="0"/>
                          <a:ea typeface="Verdana" panose="020B0604030504040204" pitchFamily="34" charset="0"/>
                          <a:cs typeface="Verdana" panose="020B0604030504040204" pitchFamily="34" charset="0"/>
                        </a:rPr>
                        <a:t>Erzählerstimmen</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p>
                      <a:pPr>
                        <a:spcAft>
                          <a:spcPts val="0"/>
                        </a:spcAft>
                      </a:pPr>
                      <a:r>
                        <a:rPr lang="de-DE" sz="1800"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 </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432048">
                <a:tc vMerge="1">
                  <a:txBody>
                    <a:bodyPr/>
                    <a:lstStyle/>
                    <a:p>
                      <a:pPr>
                        <a:spcAft>
                          <a:spcPts val="0"/>
                        </a:spcAft>
                      </a:pPr>
                      <a:endParaRPr lang="de-DE" sz="12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800" b="1">
                          <a:solidFill>
                            <a:srgbClr val="000000"/>
                          </a:solidFill>
                          <a:effectLst/>
                          <a:latin typeface="Verdana" panose="020B0604030504040204" pitchFamily="34" charset="0"/>
                          <a:ea typeface="Verdana" panose="020B0604030504040204" pitchFamily="34" charset="0"/>
                          <a:cs typeface="Verdana" panose="020B0604030504040204" pitchFamily="34" charset="0"/>
                        </a:rPr>
                        <a:t>27.1</a:t>
                      </a:r>
                      <a:endParaRPr lang="de-DE" sz="180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a:spcAft>
                          <a:spcPts val="0"/>
                        </a:spcAft>
                      </a:pPr>
                      <a:r>
                        <a:rPr lang="de-DE" sz="1800" b="1" dirty="0">
                          <a:solidFill>
                            <a:srgbClr val="000000"/>
                          </a:solidFill>
                          <a:effectLst/>
                          <a:latin typeface="Verdana" panose="020B0604030504040204" pitchFamily="34" charset="0"/>
                          <a:ea typeface="Verdana" panose="020B0604030504040204" pitchFamily="34" charset="0"/>
                          <a:cs typeface="Verdana" panose="020B0604030504040204" pitchFamily="34" charset="0"/>
                        </a:rPr>
                        <a:t>In Beziehung stehende Manifestation</a:t>
                      </a:r>
                      <a:endParaRPr lang="de-DE" sz="1800" dirty="0">
                        <a:effectLst/>
                        <a:latin typeface="Verdana" panose="020B0604030504040204" pitchFamily="34" charset="0"/>
                        <a:ea typeface="Verdana" panose="020B0604030504040204" pitchFamily="34" charset="0"/>
                        <a:cs typeface="Verdana" panose="020B0604030504040204" pitchFamily="34" charset="0"/>
                      </a:endParaRPr>
                    </a:p>
                  </a:txBody>
                  <a:tcPr marL="68580" marR="68580" marT="0" marB="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vMerge="1">
                  <a:txBody>
                    <a:bodyPr/>
                    <a:lstStyle/>
                    <a:p>
                      <a:pPr>
                        <a:spcAft>
                          <a:spcPts val="0"/>
                        </a:spcAft>
                      </a:pPr>
                      <a:endParaRPr lang="de-DE" sz="1200" dirty="0">
                        <a:effectLst/>
                        <a:latin typeface="Times New Roman"/>
                        <a:ea typeface="SimSun"/>
                      </a:endParaRPr>
                    </a:p>
                  </a:txBody>
                  <a:tcPr marL="68580" marR="68580" marT="0" marB="0">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
        <p:nvSpPr>
          <p:cNvPr id="56353" name="Titel 1"/>
          <p:cNvSpPr>
            <a:spLocks noGrp="1"/>
          </p:cNvSpPr>
          <p:nvPr>
            <p:ph type="title" idx="4294967295"/>
          </p:nvPr>
        </p:nvSpPr>
        <p:spPr>
          <a:xfrm>
            <a:off x="250825" y="188913"/>
            <a:ext cx="8748713" cy="508000"/>
          </a:xfrm>
        </p:spPr>
        <p:txBody>
          <a:bodyPr/>
          <a:lstStyle/>
          <a:p>
            <a:pPr eaLnBrk="1" hangingPunct="1"/>
            <a:r>
              <a:rPr lang="de-DE" smtClean="0">
                <a:solidFill>
                  <a:srgbClr val="376092"/>
                </a:solidFill>
              </a:rPr>
              <a:t>Beschreibung eines Tracks auf einer CD</a:t>
            </a:r>
          </a:p>
        </p:txBody>
      </p:sp>
      <p:sp>
        <p:nvSpPr>
          <p:cNvPr id="56354" name="Textfeld 1"/>
          <p:cNvSpPr txBox="1">
            <a:spLocks noChangeArrowheads="1"/>
          </p:cNvSpPr>
          <p:nvPr/>
        </p:nvSpPr>
        <p:spPr bwMode="auto">
          <a:xfrm>
            <a:off x="684213" y="765175"/>
            <a:ext cx="1293812" cy="366713"/>
          </a:xfrm>
          <a:prstGeom prst="rect">
            <a:avLst/>
          </a:prstGeom>
          <a:solidFill>
            <a:schemeClr val="bg1"/>
          </a:solidFill>
          <a:ln w="9525">
            <a:noFill/>
            <a:miter lim="800000"/>
            <a:headEnd/>
            <a:tailEnd/>
          </a:ln>
        </p:spPr>
        <p:txBody>
          <a:bodyPr wrap="none">
            <a:spAutoFit/>
          </a:bodyPr>
          <a:lstStyle/>
          <a:p>
            <a:r>
              <a:rPr lang="de-DE">
                <a:latin typeface="Verdana" pitchFamily="34" charset="0"/>
              </a:rPr>
              <a:t>Beispiel 6</a:t>
            </a:r>
          </a:p>
        </p:txBody>
      </p:sp>
      <p:pic>
        <p:nvPicPr>
          <p:cNvPr id="56355" name="Picture 46"/>
          <p:cNvPicPr>
            <a:picLocks noChangeAspect="1" noChangeArrowheads="1"/>
          </p:cNvPicPr>
          <p:nvPr/>
        </p:nvPicPr>
        <p:blipFill>
          <a:blip r:embed="rId2"/>
          <a:srcRect/>
          <a:stretch>
            <a:fillRect/>
          </a:stretch>
        </p:blipFill>
        <p:spPr bwMode="auto">
          <a:xfrm>
            <a:off x="34925" y="2636838"/>
            <a:ext cx="2879725" cy="2663825"/>
          </a:xfrm>
          <a:prstGeom prst="rect">
            <a:avLst/>
          </a:prstGeom>
          <a:noFill/>
          <a:ln w="9525">
            <a:noFill/>
            <a:miter lim="800000"/>
            <a:headEnd/>
            <a:tailEnd/>
          </a:ln>
        </p:spPr>
      </p:pic>
      <p:pic>
        <p:nvPicPr>
          <p:cNvPr id="56356" name="Picture 47"/>
          <p:cNvPicPr>
            <a:picLocks noChangeAspect="1" noChangeArrowheads="1"/>
          </p:cNvPicPr>
          <p:nvPr/>
        </p:nvPicPr>
        <p:blipFill>
          <a:blip r:embed="rId3"/>
          <a:srcRect/>
          <a:stretch>
            <a:fillRect/>
          </a:stretch>
        </p:blipFill>
        <p:spPr bwMode="auto">
          <a:xfrm>
            <a:off x="0" y="1557338"/>
            <a:ext cx="2916238" cy="2305050"/>
          </a:xfrm>
          <a:prstGeom prst="rect">
            <a:avLst/>
          </a:prstGeom>
          <a:noFill/>
          <a:ln w="9525">
            <a:noFill/>
            <a:miter lim="800000"/>
            <a:headEnd/>
            <a:tailEnd/>
          </a:ln>
        </p:spPr>
      </p:pic>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46</a:t>
            </a:fld>
            <a:endParaRPr lang="de-DE"/>
          </a:p>
        </p:txBody>
      </p:sp>
      <p:sp>
        <p:nvSpPr>
          <p:cNvPr id="10"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Arten der Beschreibung -1-</a:t>
            </a:r>
            <a:endParaRPr lang="de-DE" dirty="0"/>
          </a:p>
        </p:txBody>
      </p:sp>
      <p:sp>
        <p:nvSpPr>
          <p:cNvPr id="11266" name="Textplatzhalter 2"/>
          <p:cNvSpPr>
            <a:spLocks noGrp="1"/>
          </p:cNvSpPr>
          <p:nvPr>
            <p:ph type="body" sz="quarter" idx="13"/>
          </p:nvPr>
        </p:nvSpPr>
        <p:spPr>
          <a:xfrm>
            <a:off x="250825" y="836613"/>
            <a:ext cx="8642350" cy="5472112"/>
          </a:xfrm>
        </p:spPr>
        <p:txBody>
          <a:bodyPr/>
          <a:lstStyle/>
          <a:p>
            <a:pPr eaLnBrk="1" hangingPunct="1"/>
            <a:r>
              <a:rPr lang="de-DE" smtClean="0"/>
              <a:t>Umfassende Beschreibung (RDA 1.5.2)</a:t>
            </a:r>
          </a:p>
          <a:p>
            <a:pPr eaLnBrk="1" hangingPunct="1"/>
            <a:endParaRPr lang="de-DE" smtClean="0"/>
          </a:p>
          <a:p>
            <a:pPr eaLnBrk="1" hangingPunct="1"/>
            <a:endParaRPr lang="de-DE" smtClean="0"/>
          </a:p>
          <a:p>
            <a:pPr eaLnBrk="1" hangingPunct="1"/>
            <a:endParaRPr lang="de-DE" smtClean="0"/>
          </a:p>
          <a:p>
            <a:pPr eaLnBrk="1" hangingPunct="1"/>
            <a:endParaRPr lang="de-DE" smtClean="0"/>
          </a:p>
          <a:p>
            <a:pPr eaLnBrk="1" hangingPunct="1"/>
            <a:endParaRPr lang="de-DE" smtClean="0"/>
          </a:p>
          <a:p>
            <a:pPr eaLnBrk="1" hangingPunct="1"/>
            <a:r>
              <a:rPr lang="de-DE" smtClean="0"/>
              <a:t>Analytische Beschreibung (RDA 1.5.3)</a:t>
            </a:r>
          </a:p>
          <a:p>
            <a:pPr eaLnBrk="1" hangingPunct="1"/>
            <a:endParaRPr lang="de-DE" smtClean="0"/>
          </a:p>
          <a:p>
            <a:pPr eaLnBrk="1" hangingPunct="1"/>
            <a:endParaRPr lang="de-DE" smtClean="0"/>
          </a:p>
        </p:txBody>
      </p:sp>
      <p:sp>
        <p:nvSpPr>
          <p:cNvPr id="5" name="Foliennummernplatzhalter 4"/>
          <p:cNvSpPr>
            <a:spLocks noGrp="1"/>
          </p:cNvSpPr>
          <p:nvPr>
            <p:ph type="sldNum" sz="quarter" idx="15"/>
          </p:nvPr>
        </p:nvSpPr>
        <p:spPr/>
        <p:txBody>
          <a:bodyPr/>
          <a:lstStyle/>
          <a:p>
            <a:pPr>
              <a:defRPr/>
            </a:pPr>
            <a:fld id="{707DF66D-BC8A-4310-8789-C5F9CB985DA5}" type="slidenum">
              <a:rPr lang="de-DE"/>
              <a:pPr>
                <a:defRPr/>
              </a:pPr>
              <a:t>5</a:t>
            </a:fld>
            <a:endParaRPr lang="de-DE"/>
          </a:p>
        </p:txBody>
      </p:sp>
      <p:pic>
        <p:nvPicPr>
          <p:cNvPr id="11269" name="Grafik 5"/>
          <p:cNvPicPr>
            <a:picLocks noChangeAspect="1" noChangeArrowheads="1"/>
          </p:cNvPicPr>
          <p:nvPr/>
        </p:nvPicPr>
        <p:blipFill>
          <a:blip r:embed="rId2"/>
          <a:srcRect/>
          <a:stretch>
            <a:fillRect/>
          </a:stretch>
        </p:blipFill>
        <p:spPr bwMode="auto">
          <a:xfrm>
            <a:off x="1116013" y="1412875"/>
            <a:ext cx="2592387" cy="1800225"/>
          </a:xfrm>
          <a:prstGeom prst="rect">
            <a:avLst/>
          </a:prstGeom>
          <a:noFill/>
          <a:ln w="9525">
            <a:noFill/>
            <a:miter lim="800000"/>
            <a:headEnd/>
            <a:tailEnd/>
          </a:ln>
        </p:spPr>
      </p:pic>
      <p:pic>
        <p:nvPicPr>
          <p:cNvPr id="11270" name="Grafik 6"/>
          <p:cNvPicPr>
            <a:picLocks noChangeAspect="1" noChangeArrowheads="1"/>
          </p:cNvPicPr>
          <p:nvPr/>
        </p:nvPicPr>
        <p:blipFill>
          <a:blip r:embed="rId3"/>
          <a:srcRect/>
          <a:stretch>
            <a:fillRect/>
          </a:stretch>
        </p:blipFill>
        <p:spPr bwMode="auto">
          <a:xfrm>
            <a:off x="1116013" y="3933825"/>
            <a:ext cx="4824412" cy="2017713"/>
          </a:xfrm>
          <a:prstGeom prst="rect">
            <a:avLst/>
          </a:prstGeom>
          <a:noFill/>
          <a:ln w="9525">
            <a:noFill/>
            <a:miter lim="800000"/>
            <a:headEnd/>
            <a:tailEnd/>
          </a:ln>
        </p:spPr>
      </p:pic>
      <p:sp>
        <p:nvSpPr>
          <p:cNvPr id="8"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Arten der Beschreibung -2-</a:t>
            </a:r>
            <a:endParaRPr lang="de-DE" dirty="0"/>
          </a:p>
        </p:txBody>
      </p:sp>
      <p:sp>
        <p:nvSpPr>
          <p:cNvPr id="12290" name="Textplatzhalter 2"/>
          <p:cNvSpPr>
            <a:spLocks noGrp="1"/>
          </p:cNvSpPr>
          <p:nvPr>
            <p:ph type="body" sz="quarter" idx="13"/>
          </p:nvPr>
        </p:nvSpPr>
        <p:spPr>
          <a:xfrm>
            <a:off x="250825" y="836613"/>
            <a:ext cx="8642350" cy="5472112"/>
          </a:xfrm>
        </p:spPr>
        <p:txBody>
          <a:bodyPr/>
          <a:lstStyle/>
          <a:p>
            <a:pPr eaLnBrk="1" hangingPunct="1"/>
            <a:r>
              <a:rPr lang="de-DE" smtClean="0"/>
              <a:t>Hierarchische Beschreibung (RDA 1.5.4)</a:t>
            </a:r>
          </a:p>
          <a:p>
            <a:pPr eaLnBrk="1" hangingPunct="1"/>
            <a:endParaRPr lang="de-DE" smtClean="0"/>
          </a:p>
        </p:txBody>
      </p:sp>
      <p:sp>
        <p:nvSpPr>
          <p:cNvPr id="5" name="Foliennummernplatzhalter 4"/>
          <p:cNvSpPr>
            <a:spLocks noGrp="1"/>
          </p:cNvSpPr>
          <p:nvPr>
            <p:ph type="sldNum" sz="quarter" idx="15"/>
          </p:nvPr>
        </p:nvSpPr>
        <p:spPr/>
        <p:txBody>
          <a:bodyPr/>
          <a:lstStyle/>
          <a:p>
            <a:pPr>
              <a:defRPr/>
            </a:pPr>
            <a:fld id="{06B779A7-0A0E-4589-8D4B-9275FB28E738}" type="slidenum">
              <a:rPr lang="de-DE"/>
              <a:pPr>
                <a:defRPr/>
              </a:pPr>
              <a:t>6</a:t>
            </a:fld>
            <a:endParaRPr lang="de-DE"/>
          </a:p>
        </p:txBody>
      </p:sp>
      <p:pic>
        <p:nvPicPr>
          <p:cNvPr id="12293" name="Grafik 7"/>
          <p:cNvPicPr>
            <a:picLocks noChangeAspect="1" noChangeArrowheads="1"/>
          </p:cNvPicPr>
          <p:nvPr/>
        </p:nvPicPr>
        <p:blipFill>
          <a:blip r:embed="rId2"/>
          <a:srcRect/>
          <a:stretch>
            <a:fillRect/>
          </a:stretch>
        </p:blipFill>
        <p:spPr bwMode="auto">
          <a:xfrm>
            <a:off x="755650" y="1341438"/>
            <a:ext cx="3013075" cy="4802187"/>
          </a:xfrm>
          <a:prstGeom prst="rect">
            <a:avLst/>
          </a:prstGeom>
          <a:noFill/>
          <a:ln w="9525">
            <a:noFill/>
            <a:miter lim="800000"/>
            <a:headEnd/>
            <a:tailEnd/>
          </a:ln>
        </p:spPr>
      </p:pic>
      <p:sp>
        <p:nvSpPr>
          <p:cNvPr id="7"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0825" y="184150"/>
            <a:ext cx="8642350" cy="508000"/>
          </a:xfrm>
        </p:spPr>
        <p:txBody>
          <a:bodyPr rtlCol="0">
            <a:noAutofit/>
          </a:bodyPr>
          <a:lstStyle/>
          <a:p>
            <a:pPr eaLnBrk="1" fontAlgn="auto" hangingPunct="1">
              <a:spcAft>
                <a:spcPts val="0"/>
              </a:spcAft>
              <a:defRPr/>
            </a:pPr>
            <a:r>
              <a:rPr lang="de-DE" dirty="0" smtClean="0"/>
              <a:t>In der Manifestation verkörpertes Werk (RDA 17.8)</a:t>
            </a:r>
            <a:endParaRPr lang="de-DE" dirty="0"/>
          </a:p>
        </p:txBody>
      </p:sp>
      <p:sp>
        <p:nvSpPr>
          <p:cNvPr id="13314" name="Textplatzhalter 2"/>
          <p:cNvSpPr>
            <a:spLocks noGrp="1"/>
          </p:cNvSpPr>
          <p:nvPr>
            <p:ph type="body" sz="quarter" idx="13"/>
          </p:nvPr>
        </p:nvSpPr>
        <p:spPr>
          <a:xfrm>
            <a:off x="250825" y="836613"/>
            <a:ext cx="8642350" cy="5472112"/>
          </a:xfrm>
        </p:spPr>
        <p:txBody>
          <a:bodyPr/>
          <a:lstStyle/>
          <a:p>
            <a:pPr eaLnBrk="1" hangingPunct="1"/>
            <a:r>
              <a:rPr lang="de-DE" smtClean="0"/>
              <a:t>Besonderheit bei Zusammenstellungen: In </a:t>
            </a:r>
            <a:r>
              <a:rPr lang="de-DE" b="1" smtClean="0"/>
              <a:t>einer</a:t>
            </a:r>
            <a:r>
              <a:rPr lang="de-DE" smtClean="0"/>
              <a:t> Manifestation sind mehrere Werke verkörpert</a:t>
            </a:r>
          </a:p>
          <a:p>
            <a:pPr lvl="1" eaLnBrk="1" hangingPunct="1"/>
            <a:r>
              <a:rPr lang="de-DE" smtClean="0"/>
              <a:t>Werk der Zusammenstellung selbst</a:t>
            </a:r>
          </a:p>
          <a:p>
            <a:pPr lvl="1" eaLnBrk="1" hangingPunct="1"/>
            <a:r>
              <a:rPr lang="de-DE" smtClean="0"/>
              <a:t>Teilwerke, die in der Zusammenstellung enthalten sind</a:t>
            </a:r>
          </a:p>
        </p:txBody>
      </p:sp>
      <p:sp>
        <p:nvSpPr>
          <p:cNvPr id="5" name="Foliennummernplatzhalter 4"/>
          <p:cNvSpPr>
            <a:spLocks noGrp="1"/>
          </p:cNvSpPr>
          <p:nvPr>
            <p:ph type="sldNum" sz="quarter" idx="15"/>
          </p:nvPr>
        </p:nvSpPr>
        <p:spPr/>
        <p:txBody>
          <a:bodyPr/>
          <a:lstStyle/>
          <a:p>
            <a:pPr>
              <a:defRPr/>
            </a:pPr>
            <a:fld id="{D5B49A0E-2058-42BC-9B02-B2FE8F601BA8}" type="slidenum">
              <a:rPr lang="de-DE"/>
              <a:pPr>
                <a:defRPr/>
              </a:pPr>
              <a:t>7</a:t>
            </a:fld>
            <a:endParaRPr lang="de-DE"/>
          </a:p>
        </p:txBody>
      </p:sp>
      <p:pic>
        <p:nvPicPr>
          <p:cNvPr id="13317" name="Grafik 5"/>
          <p:cNvPicPr>
            <a:picLocks noChangeAspect="1" noChangeArrowheads="1"/>
          </p:cNvPicPr>
          <p:nvPr/>
        </p:nvPicPr>
        <p:blipFill>
          <a:blip r:embed="rId2"/>
          <a:srcRect/>
          <a:stretch>
            <a:fillRect/>
          </a:stretch>
        </p:blipFill>
        <p:spPr bwMode="auto">
          <a:xfrm>
            <a:off x="1476375" y="2492375"/>
            <a:ext cx="4379913" cy="3816350"/>
          </a:xfrm>
          <a:prstGeom prst="rect">
            <a:avLst/>
          </a:prstGeom>
          <a:noFill/>
          <a:ln w="9525">
            <a:noFill/>
            <a:miter lim="800000"/>
            <a:headEnd/>
            <a:tailEnd/>
          </a:ln>
        </p:spPr>
      </p:pic>
      <p:sp>
        <p:nvSpPr>
          <p:cNvPr id="7"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Analytische und Hierarchische Beschreibung – Grundsätzliches I</a:t>
            </a:r>
          </a:p>
        </p:txBody>
      </p:sp>
      <p:sp>
        <p:nvSpPr>
          <p:cNvPr id="15362" name="Textplatzhalter 2"/>
          <p:cNvSpPr>
            <a:spLocks noGrp="1"/>
          </p:cNvSpPr>
          <p:nvPr>
            <p:ph type="body" sz="quarter" idx="4294967295"/>
          </p:nvPr>
        </p:nvSpPr>
        <p:spPr>
          <a:xfrm>
            <a:off x="179388" y="1484313"/>
            <a:ext cx="8642350" cy="4537075"/>
          </a:xfrm>
        </p:spPr>
        <p:txBody>
          <a:bodyPr/>
          <a:lstStyle/>
          <a:p>
            <a:pPr marL="0" indent="0" eaLnBrk="1" hangingPunct="1"/>
            <a:r>
              <a:rPr lang="de-DE" dirty="0" smtClean="0"/>
              <a:t>Beschreibung erfolgt ausgehend vom Teil</a:t>
            </a:r>
          </a:p>
          <a:p>
            <a:pPr marL="0" indent="0" eaLnBrk="1" hangingPunct="1">
              <a:buFont typeface="Arial" charset="0"/>
              <a:buNone/>
            </a:pPr>
            <a:endParaRPr lang="de-DE" dirty="0" smtClean="0"/>
          </a:p>
          <a:p>
            <a:pPr marL="0" indent="0" eaLnBrk="1" hangingPunct="1"/>
            <a:r>
              <a:rPr lang="de-DE" dirty="0" smtClean="0"/>
              <a:t>Verwendet bei</a:t>
            </a:r>
          </a:p>
          <a:p>
            <a:pPr lvl="1" eaLnBrk="1" hangingPunct="1"/>
            <a:r>
              <a:rPr lang="de-DE" dirty="0" smtClean="0"/>
              <a:t>Aufsatzkatalogisierung</a:t>
            </a:r>
          </a:p>
          <a:p>
            <a:pPr lvl="1" eaLnBrk="1" hangingPunct="1"/>
            <a:r>
              <a:rPr lang="de-DE" dirty="0" smtClean="0"/>
              <a:t>Katalogisierung von Einzelbeiträgen aus Sammelwerken oder Sammlungen von Schriften eines Autors</a:t>
            </a:r>
          </a:p>
          <a:p>
            <a:pPr lvl="1" eaLnBrk="1" hangingPunct="1"/>
            <a:r>
              <a:rPr lang="de-DE" dirty="0" smtClean="0"/>
              <a:t>Einzelbeiträgen im Bereich </a:t>
            </a:r>
            <a:r>
              <a:rPr lang="de-DE" dirty="0" err="1" smtClean="0"/>
              <a:t>Audivisuelle</a:t>
            </a:r>
            <a:r>
              <a:rPr lang="de-DE" dirty="0" smtClean="0"/>
              <a:t> Materialien</a:t>
            </a:r>
          </a:p>
          <a:p>
            <a:pPr lvl="1" eaLnBrk="1" hangingPunct="1">
              <a:buFont typeface="Arial" charset="0"/>
              <a:buNone/>
            </a:pPr>
            <a:endParaRPr lang="de-DE" dirty="0" smtClean="0"/>
          </a:p>
          <a:p>
            <a:pPr marL="0" indent="0" eaLnBrk="1" hangingPunct="1"/>
            <a:r>
              <a:rPr lang="de-DE" dirty="0" smtClean="0"/>
              <a:t>Entscheidung, welche Teile analytisch beschrieben werden fällt in das Ermessen der erschließenden Institution</a:t>
            </a:r>
          </a:p>
          <a:p>
            <a:pPr lvl="1" eaLnBrk="1" hangingPunct="1"/>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F2248DD3-40D6-4BA9-83C0-EB3107B9FF88}" type="slidenum">
              <a:rPr lang="de-DE" sz="1200">
                <a:solidFill>
                  <a:schemeClr val="tx1">
                    <a:tint val="75000"/>
                  </a:schemeClr>
                </a:solidFill>
                <a:latin typeface="+mn-lt"/>
                <a:cs typeface="+mn-cs"/>
              </a:rPr>
              <a:pPr algn="r" fontAlgn="auto">
                <a:spcBef>
                  <a:spcPts val="0"/>
                </a:spcBef>
                <a:spcAft>
                  <a:spcPts val="0"/>
                </a:spcAft>
                <a:defRPr/>
              </a:pPr>
              <a:t>8</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8</a:t>
            </a:fld>
            <a:endParaRPr lang="de-DE" dirty="0"/>
          </a:p>
        </p:txBody>
      </p:sp>
      <p:sp>
        <p:nvSpPr>
          <p:cNvPr id="7"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el 1"/>
          <p:cNvSpPr>
            <a:spLocks noGrp="1"/>
          </p:cNvSpPr>
          <p:nvPr>
            <p:ph type="title" idx="4294967295"/>
          </p:nvPr>
        </p:nvSpPr>
        <p:spPr>
          <a:xfrm>
            <a:off x="250825" y="333375"/>
            <a:ext cx="8642350" cy="796925"/>
          </a:xfrm>
        </p:spPr>
        <p:txBody>
          <a:bodyPr/>
          <a:lstStyle/>
          <a:p>
            <a:pPr eaLnBrk="1" hangingPunct="1"/>
            <a:r>
              <a:rPr lang="de-DE" sz="2800" smtClean="0">
                <a:solidFill>
                  <a:srgbClr val="376092"/>
                </a:solidFill>
              </a:rPr>
              <a:t>Analytische Beschreibung – Grundsätzliches</a:t>
            </a:r>
          </a:p>
        </p:txBody>
      </p:sp>
      <p:sp>
        <p:nvSpPr>
          <p:cNvPr id="17410" name="Textplatzhalter 2"/>
          <p:cNvSpPr>
            <a:spLocks noGrp="1"/>
          </p:cNvSpPr>
          <p:nvPr>
            <p:ph type="body" sz="quarter" idx="4294967295"/>
          </p:nvPr>
        </p:nvSpPr>
        <p:spPr>
          <a:xfrm>
            <a:off x="179388" y="1484313"/>
            <a:ext cx="8642350" cy="4537075"/>
          </a:xfrm>
        </p:spPr>
        <p:txBody>
          <a:bodyPr/>
          <a:lstStyle/>
          <a:p>
            <a:pPr marL="0" indent="0" eaLnBrk="1" hangingPunct="1"/>
            <a:r>
              <a:rPr lang="de-DE" dirty="0" smtClean="0"/>
              <a:t>rein analytische Beschreibung (1.5.3):</a:t>
            </a:r>
          </a:p>
          <a:p>
            <a:pPr lvl="1" eaLnBrk="1" hangingPunct="1"/>
            <a:r>
              <a:rPr lang="de-DE" dirty="0" smtClean="0"/>
              <a:t>es wird nur der Teil beschrieben, z. B. ein Beitrag aus einer Zeitschrift</a:t>
            </a:r>
          </a:p>
          <a:p>
            <a:pPr lvl="1" eaLnBrk="1" hangingPunct="1"/>
            <a:r>
              <a:rPr lang="de-DE" dirty="0" smtClean="0"/>
              <a:t>Elemente der größeren Ressource werden nur angegeben, wenn sie für die Beschreibung des Teils notwendig sind, z. B. Erscheinungsjahr; Medientyp, Datenträgertyp; sie gelten für alle Teile gleichermaßen</a:t>
            </a:r>
          </a:p>
          <a:p>
            <a:pPr lvl="1" eaLnBrk="1" hangingPunct="1"/>
            <a:r>
              <a:rPr lang="de-DE" dirty="0" smtClean="0"/>
              <a:t>der Bezug zur größeren Ressource kann als Beziehung zu einem Werk (RDA 25.1) oder einer Manifestation (RDA 27.1) ausgedrückt werden</a:t>
            </a:r>
          </a:p>
          <a:p>
            <a:pPr marL="0" indent="0" eaLnBrk="1" hangingPunct="1"/>
            <a:endParaRPr lang="de-DE" dirty="0" smtClean="0"/>
          </a:p>
          <a:p>
            <a:pPr lvl="1" eaLnBrk="1" hangingPunct="1"/>
            <a:endParaRPr lang="de-DE" dirty="0" smtClean="0"/>
          </a:p>
        </p:txBody>
      </p:sp>
      <p:sp>
        <p:nvSpPr>
          <p:cNvPr id="5" name="Foliennummernplatzhalter 4"/>
          <p:cNvSpPr txBox="1">
            <a:spLocks noGrp="1"/>
          </p:cNvSpPr>
          <p:nvPr/>
        </p:nvSpPr>
        <p:spPr>
          <a:xfrm>
            <a:off x="7235825" y="6376988"/>
            <a:ext cx="1450975" cy="365125"/>
          </a:xfrm>
          <a:prstGeom prst="rect">
            <a:avLst/>
          </a:prstGeom>
          <a:noFill/>
        </p:spPr>
        <p:txBody>
          <a:bodyPr anchor="ctr"/>
          <a:lstStyle/>
          <a:p>
            <a:pPr algn="r" fontAlgn="auto">
              <a:spcBef>
                <a:spcPts val="0"/>
              </a:spcBef>
              <a:spcAft>
                <a:spcPts val="0"/>
              </a:spcAft>
              <a:defRPr/>
            </a:pPr>
            <a:fld id="{0509289F-8051-4302-9506-818B5D5F7234}" type="slidenum">
              <a:rPr lang="de-DE" sz="1200">
                <a:solidFill>
                  <a:schemeClr val="tx1">
                    <a:tint val="75000"/>
                  </a:schemeClr>
                </a:solidFill>
                <a:latin typeface="+mn-lt"/>
                <a:cs typeface="+mn-cs"/>
              </a:rPr>
              <a:pPr algn="r" fontAlgn="auto">
                <a:spcBef>
                  <a:spcPts val="0"/>
                </a:spcBef>
                <a:spcAft>
                  <a:spcPts val="0"/>
                </a:spcAft>
                <a:defRPr/>
              </a:pPr>
              <a:t>9</a:t>
            </a:fld>
            <a:endParaRPr lang="de-DE" sz="1200">
              <a:solidFill>
                <a:schemeClr val="tx1">
                  <a:tint val="75000"/>
                </a:schemeClr>
              </a:solidFill>
              <a:latin typeface="+mn-lt"/>
              <a:cs typeface="+mn-cs"/>
            </a:endParaRPr>
          </a:p>
        </p:txBody>
      </p:sp>
      <p:sp>
        <p:nvSpPr>
          <p:cNvPr id="3" name="Foliennummernplatzhalter 2"/>
          <p:cNvSpPr>
            <a:spLocks noGrp="1"/>
          </p:cNvSpPr>
          <p:nvPr>
            <p:ph type="sldNum" sz="quarter" idx="15"/>
          </p:nvPr>
        </p:nvSpPr>
        <p:spPr/>
        <p:txBody>
          <a:bodyPr/>
          <a:lstStyle/>
          <a:p>
            <a:pPr>
              <a:defRPr/>
            </a:pPr>
            <a:fld id="{EB31F8E1-9F45-4F0D-B1F1-3098FEA75BD8}" type="slidenum">
              <a:rPr lang="de-DE" smtClean="0"/>
              <a:pPr>
                <a:defRPr/>
              </a:pPr>
              <a:t>9</a:t>
            </a:fld>
            <a:endParaRPr lang="de-DE"/>
          </a:p>
        </p:txBody>
      </p:sp>
      <p:sp>
        <p:nvSpPr>
          <p:cNvPr id="7" name="Fußzeilenplatzhalter 8"/>
          <p:cNvSpPr>
            <a:spLocks noGrp="1"/>
          </p:cNvSpPr>
          <p:nvPr>
            <p:ph type="ftr" sz="quarter" idx="14"/>
          </p:nvPr>
        </p:nvSpPr>
        <p:spPr bwMode="auto">
          <a:xfrm>
            <a:off x="179513" y="6376988"/>
            <a:ext cx="8352928" cy="365125"/>
          </a:xfrm>
          <a:noFill/>
          <a:ln>
            <a:miter lim="800000"/>
            <a:headEnd/>
            <a:tailEnd/>
          </a:ln>
        </p:spPr>
        <p:txBody>
          <a:bodyPr wrap="square" numCol="1" anchorCtr="0" compatLnSpc="1">
            <a:prstTxWarp prst="textNoShape">
              <a:avLst/>
            </a:prstTxWarp>
          </a:bodyPr>
          <a:lstStyle/>
          <a:p>
            <a:pPr fontAlgn="base">
              <a:spcBef>
                <a:spcPct val="0"/>
              </a:spcBef>
              <a:spcAft>
                <a:spcPct val="0"/>
              </a:spcAft>
            </a:pPr>
            <a:r>
              <a:rPr lang="de-DE" sz="800" smtClean="0">
                <a:solidFill>
                  <a:srgbClr val="376092"/>
                </a:solidFill>
                <a:cs typeface="Arial" charset="0"/>
              </a:rPr>
              <a:t>AG RDA Schulungsunterlagen – Modul 5A.02.02: Zusammenstellungen - analytische und hierarchische  Beschreibung | PICA DNB/ZDB | Stand: 28.08.2015 | CC  BY-NC-SA</a:t>
            </a:r>
            <a:endParaRPr lang="de-DE" sz="800" dirty="0" smtClean="0">
              <a:solidFill>
                <a:srgbClr val="376092"/>
              </a:solidFill>
              <a:cs typeface="Arial"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3669</Words>
  <Application>Microsoft Office PowerPoint</Application>
  <PresentationFormat>Bildschirmpräsentation (4:3)</PresentationFormat>
  <Paragraphs>893</Paragraphs>
  <Slides>46</Slides>
  <Notes>3</Notes>
  <HiddenSlides>0</HiddenSlides>
  <MMClips>0</MMClips>
  <ScaleCrop>false</ScaleCrop>
  <HeadingPairs>
    <vt:vector size="4" baseType="variant">
      <vt:variant>
        <vt:lpstr>Design</vt:lpstr>
      </vt:variant>
      <vt:variant>
        <vt:i4>1</vt:i4>
      </vt:variant>
      <vt:variant>
        <vt:lpstr>Folientitel</vt:lpstr>
      </vt:variant>
      <vt:variant>
        <vt:i4>46</vt:i4>
      </vt:variant>
    </vt:vector>
  </HeadingPairs>
  <TitlesOfParts>
    <vt:vector size="47" baseType="lpstr">
      <vt:lpstr>Larissa</vt:lpstr>
      <vt:lpstr>Schulungsunterlagen der AG RDA</vt:lpstr>
      <vt:lpstr>Zusammenstellungen:  analytische und hierarchische Beschreibung</vt:lpstr>
      <vt:lpstr>Inhalt</vt:lpstr>
      <vt:lpstr>Arten von Zusammenstellungen</vt:lpstr>
      <vt:lpstr>Arten der Beschreibung -1-</vt:lpstr>
      <vt:lpstr>Arten der Beschreibung -2-</vt:lpstr>
      <vt:lpstr>In der Manifestation verkörpertes Werk (RDA 17.8)</vt:lpstr>
      <vt:lpstr>Analytische und Hierarchische Beschreibung – Grundsätzliches I</vt:lpstr>
      <vt:lpstr>Analytische Beschreibung – Grundsätzliches</vt:lpstr>
      <vt:lpstr>Hierarchische Beschreibung – Grundsätzliches</vt:lpstr>
      <vt:lpstr>Hierarchische Beschreibung –  Emfehlung Nachnutzung</vt:lpstr>
      <vt:lpstr>Allgemeine Hinweise zu den Beispielen</vt:lpstr>
      <vt:lpstr>Beschreibung Teile von monografischen Zusammenstellungen</vt:lpstr>
      <vt:lpstr>Zusammenstellung von Werken von einem geistigen Schöpfer mit übergeordnetem Titel</vt:lpstr>
      <vt:lpstr>Ein geistiger Schöpfer, übergeordneter Titel – Teil analytisch</vt:lpstr>
      <vt:lpstr>Ein geistiger Schöpfer, übergeordneter Titel – Teil Forts.</vt:lpstr>
      <vt:lpstr>Zusammenstellung von Werken von einem geistigen Schöpfer mit übergeordnetem Titel</vt:lpstr>
      <vt:lpstr>Ein geistiger Schöpfer, übergeordneter Titel –  umfassend</vt:lpstr>
      <vt:lpstr>Ein geistiger Schöpfer, übergeordneter Titel – umfassend, Forts.</vt:lpstr>
      <vt:lpstr>Ein geistiger Schöpfer, übergeordneter Titel –  umfassend, Forts.</vt:lpstr>
      <vt:lpstr>Hinweis zu den weiteren Beispielen</vt:lpstr>
      <vt:lpstr>Zusammenstellung von Werken von einem geistigen Schöpfer ohne übergeordnetem Titel</vt:lpstr>
      <vt:lpstr>Ein geistiger Schöpfer, ohne übergeordn. Titel – Teil analytisch</vt:lpstr>
      <vt:lpstr>Ein geistiger Schöpfer, ohne übergeordn. Titel – Teil Forts.</vt:lpstr>
      <vt:lpstr>Zusammenstellung von Werken von einem geistigen Schöpfer ohne übergeordnetem Titel</vt:lpstr>
      <vt:lpstr>Ein geistiger Schöpfer, ohne übergeordn. Titel –  umfassend</vt:lpstr>
      <vt:lpstr>Ein geistiger Schöpfer, ohne übergeordn.Titel –  umfassend, Forts.</vt:lpstr>
      <vt:lpstr>Ein geistiger Schöpfer, ohne übergeordneten Titel –umfassend, Forts.</vt:lpstr>
      <vt:lpstr>Zusammenstellung von Werken von mehreren geistigen Schöpfern mit übergeordnetem Titel </vt:lpstr>
      <vt:lpstr>Beschreibung Teile von fortlaufenden Zusammenstellungen</vt:lpstr>
      <vt:lpstr>Beschreibung eines Aufsatzes in einer Zeitschrift</vt:lpstr>
      <vt:lpstr>Beschreibung eines Aufsatzes in einer Zeitschrift</vt:lpstr>
      <vt:lpstr>Beschreibung eines Aufsatzes in einer Zeitschrift, Forts.</vt:lpstr>
      <vt:lpstr>Beschreibung einer Rezension in einer Zeitschrift</vt:lpstr>
      <vt:lpstr>Beschreibung einer Rezension in einer Zeitschrift</vt:lpstr>
      <vt:lpstr>Beschreibung einer Rezension in einer Zeitschrift, Forts.</vt:lpstr>
      <vt:lpstr>Beschreibung einer Rezension in einer Zeitschrift, Forts.</vt:lpstr>
      <vt:lpstr>Beschreibung Einzelbeiträge im Bereich AV-Materialien</vt:lpstr>
      <vt:lpstr>Beschreibung eines Teils auf einer DVD</vt:lpstr>
      <vt:lpstr>Analytische Beschreibung des 2. Teils einer DVD</vt:lpstr>
      <vt:lpstr>Analytische Beschreibung des 2. Teils einer DVD, Forts.</vt:lpstr>
      <vt:lpstr>Analytische Beschreibung des 2. Teils einer DVD, Forts.</vt:lpstr>
      <vt:lpstr>Analytische Beschreibung des 2. Teils einer DVD, Forts.</vt:lpstr>
      <vt:lpstr>Beschreibung eines Tracks auf einer CD</vt:lpstr>
      <vt:lpstr>Beschreibung eines Tracks auf einer CD</vt:lpstr>
      <vt:lpstr>Beschreibung eines Tracks auf einer CD</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Goerlich</cp:lastModifiedBy>
  <cp:revision>230</cp:revision>
  <cp:lastPrinted>2015-03-08T17:02:14Z</cp:lastPrinted>
  <dcterms:created xsi:type="dcterms:W3CDTF">2014-02-18T07:01:40Z</dcterms:created>
  <dcterms:modified xsi:type="dcterms:W3CDTF">2015-09-01T07:38:55Z</dcterms:modified>
</cp:coreProperties>
</file>