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1"/>
  </p:notesMasterIdLst>
  <p:handoutMasterIdLst>
    <p:handoutMasterId r:id="rId52"/>
  </p:handoutMasterIdLst>
  <p:sldIdLst>
    <p:sldId id="285" r:id="rId2"/>
    <p:sldId id="259" r:id="rId3"/>
    <p:sldId id="336" r:id="rId4"/>
    <p:sldId id="334" r:id="rId5"/>
    <p:sldId id="338" r:id="rId6"/>
    <p:sldId id="339" r:id="rId7"/>
    <p:sldId id="340" r:id="rId8"/>
    <p:sldId id="341" r:id="rId9"/>
    <p:sldId id="344" r:id="rId10"/>
    <p:sldId id="345" r:id="rId11"/>
    <p:sldId id="346" r:id="rId12"/>
    <p:sldId id="347" r:id="rId13"/>
    <p:sldId id="348" r:id="rId14"/>
    <p:sldId id="303" r:id="rId15"/>
    <p:sldId id="354" r:id="rId16"/>
    <p:sldId id="294" r:id="rId17"/>
    <p:sldId id="349" r:id="rId18"/>
    <p:sldId id="356" r:id="rId19"/>
    <p:sldId id="357" r:id="rId20"/>
    <p:sldId id="358" r:id="rId21"/>
    <p:sldId id="359" r:id="rId22"/>
    <p:sldId id="368" r:id="rId23"/>
    <p:sldId id="360" r:id="rId24"/>
    <p:sldId id="361" r:id="rId25"/>
    <p:sldId id="362" r:id="rId26"/>
    <p:sldId id="364" r:id="rId27"/>
    <p:sldId id="365" r:id="rId28"/>
    <p:sldId id="391" r:id="rId29"/>
    <p:sldId id="366" r:id="rId30"/>
    <p:sldId id="369" r:id="rId31"/>
    <p:sldId id="370" r:id="rId32"/>
    <p:sldId id="371" r:id="rId33"/>
    <p:sldId id="379" r:id="rId34"/>
    <p:sldId id="372" r:id="rId35"/>
    <p:sldId id="373" r:id="rId36"/>
    <p:sldId id="380" r:id="rId37"/>
    <p:sldId id="376" r:id="rId38"/>
    <p:sldId id="377" r:id="rId39"/>
    <p:sldId id="378" r:id="rId40"/>
    <p:sldId id="381" r:id="rId41"/>
    <p:sldId id="386" r:id="rId42"/>
    <p:sldId id="382" r:id="rId43"/>
    <p:sldId id="383" r:id="rId44"/>
    <p:sldId id="384" r:id="rId45"/>
    <p:sldId id="385" r:id="rId46"/>
    <p:sldId id="387" r:id="rId47"/>
    <p:sldId id="388" r:id="rId48"/>
    <p:sldId id="389" r:id="rId49"/>
    <p:sldId id="390" r:id="rId50"/>
  </p:sldIdLst>
  <p:sldSz cx="9144000" cy="6858000" type="screen4x3"/>
  <p:notesSz cx="9723438" cy="68580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9" autoAdjust="0"/>
    <p:restoredTop sz="88015" autoAdjust="0"/>
  </p:normalViewPr>
  <p:slideViewPr>
    <p:cSldViewPr>
      <p:cViewPr>
        <p:scale>
          <a:sx n="80" d="100"/>
          <a:sy n="80" d="100"/>
        </p:scale>
        <p:origin x="-1968" y="-79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C725A38-2B11-4FFA-BA27-4D253A753E12}" type="datetimeFigureOut">
              <a:rPr lang="de-DE"/>
              <a:pPr>
                <a:defRPr/>
              </a:pPr>
              <a:t>27.05.2015</a:t>
            </a:fld>
            <a:endParaRPr lang="de-DE"/>
          </a:p>
        </p:txBody>
      </p:sp>
      <p:sp>
        <p:nvSpPr>
          <p:cNvPr id="4" name="Fußzeilenplatzhalter 3"/>
          <p:cNvSpPr>
            <a:spLocks noGrp="1"/>
          </p:cNvSpPr>
          <p:nvPr>
            <p:ph type="ftr" sz="quarter" idx="2"/>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0F71F2B-8323-4ACC-A2E0-A45F61C5DDF5}" type="slidenum">
              <a:rPr lang="de-DE"/>
              <a:pPr>
                <a:defRPr/>
              </a:pPr>
              <a:t>‹Nr.›</a:t>
            </a:fld>
            <a:endParaRPr lang="de-DE"/>
          </a:p>
        </p:txBody>
      </p:sp>
    </p:spTree>
    <p:extLst>
      <p:ext uri="{BB962C8B-B14F-4D97-AF65-F5344CB8AC3E}">
        <p14:creationId xmlns:p14="http://schemas.microsoft.com/office/powerpoint/2010/main" val="11906913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C91E231-7981-4684-94BA-788E90B73611}" type="datetimeFigureOut">
              <a:rPr lang="de-DE"/>
              <a:pPr>
                <a:defRPr/>
              </a:pPr>
              <a:t>27.05.2015</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73138" y="3257550"/>
            <a:ext cx="7778750" cy="30861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465BA94-6344-4251-9512-265670F2DF6F}" type="slidenum">
              <a:rPr lang="de-DE"/>
              <a:pPr>
                <a:defRPr/>
              </a:pPr>
              <a:t>‹Nr.›</a:t>
            </a:fld>
            <a:endParaRPr lang="de-DE"/>
          </a:p>
        </p:txBody>
      </p:sp>
    </p:spTree>
    <p:extLst>
      <p:ext uri="{BB962C8B-B14F-4D97-AF65-F5344CB8AC3E}">
        <p14:creationId xmlns:p14="http://schemas.microsoft.com/office/powerpoint/2010/main" val="190704430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956E00-0149-46C4-967B-D226B8710F46}"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1AEE45-3670-45A1-9750-C1E134C32C21}"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696075" cy="365125"/>
          </a:xfrm>
        </p:spPr>
        <p:txBody>
          <a:bodyPr/>
          <a:lstStyle>
            <a:lvl1pPr algn="l">
              <a:defRPr>
                <a:solidFill>
                  <a:schemeClr val="accent1">
                    <a:lumMod val="75000"/>
                  </a:schemeClr>
                </a:solidFill>
              </a:defRPr>
            </a:lvl1pPr>
          </a:lstStyle>
          <a:p>
            <a:pPr>
              <a:defRPr/>
            </a:pPr>
            <a:r>
              <a:rPr lang="de-DE" smtClean="0"/>
              <a:t>AG RDA Schulungsunterlagen – Modul 5A.02.02: Zusammenstellungen - analytische und hierarchische  Beschreibung | Stand: 21.05.2015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84836F0-77DD-44BF-9C2C-4C266E31B6F5}"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7" name="Fußzeilenplatzhalter 6"/>
          <p:cNvSpPr>
            <a:spLocks noGrp="1"/>
          </p:cNvSpPr>
          <p:nvPr>
            <p:ph type="ftr" sz="quarter" idx="3"/>
          </p:nvPr>
        </p:nvSpPr>
        <p:spPr>
          <a:xfrm>
            <a:off x="468313" y="6381750"/>
            <a:ext cx="6983412"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5A.02.02: Zusammenstellungen - analytische und hierarchische  Beschreibung | Stand: 21.05.2015 | CC BY-NC-SA</a:t>
            </a:r>
            <a:endParaRPr lang="de-DE"/>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7410"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rein analytische Beschreibung (1.5.3):</a:t>
            </a:r>
          </a:p>
          <a:p>
            <a:pPr lvl="1" eaLnBrk="1" hangingPunct="1"/>
            <a:r>
              <a:rPr lang="de-DE" smtClean="0"/>
              <a:t>es wird nur der Teil beschrieben, z.B. ein Beitrag aus einer Zeitschrift</a:t>
            </a:r>
          </a:p>
          <a:p>
            <a:pPr lvl="1" eaLnBrk="1" hangingPunct="1"/>
            <a:r>
              <a:rPr lang="de-DE" smtClean="0"/>
              <a:t>Elemente der größeren Ressource werden nur angegeben, wenn sie für die Beschreibung des Teils notwendig sind, z.B. Erscheinungsjahr; Medientyp, Datenträgertyp; sie gelten für alle Teile gleichermaßen</a:t>
            </a:r>
          </a:p>
          <a:p>
            <a:pPr lvl="1" eaLnBrk="1" hangingPunct="1"/>
            <a:r>
              <a:rPr lang="de-DE" smtClean="0"/>
              <a:t>der Bezug zur größeren Ressource kann als Beziehung zu einem Werk (RDA 25.1) oder einer Manifestation (RDA 27.1) ausgedrückt werden</a:t>
            </a:r>
          </a:p>
          <a:p>
            <a:pPr marL="0" indent="0" eaLnBrk="1" hangingPunct="1"/>
            <a:endParaRPr lang="de-DE" smtClean="0"/>
          </a:p>
          <a:p>
            <a:pPr lvl="1" eaLnBrk="1" hangingPunct="1"/>
            <a:endParaRPr lang="de-DE" smtClean="0"/>
          </a:p>
        </p:txBody>
      </p:sp>
      <p:sp>
        <p:nvSpPr>
          <p:cNvPr id="1741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A0919B8-D5E5-4929-A9E2-87F578EAC2D6}"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10</a:t>
            </a:fld>
            <a:endParaRPr 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8434"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smtClean="0"/>
              <a:t>hierarchische Beschreibung (1.5.4):</a:t>
            </a:r>
          </a:p>
          <a:p>
            <a:pPr lvl="1" eaLnBrk="1" hangingPunct="1">
              <a:lnSpc>
                <a:spcPct val="90000"/>
              </a:lnSpc>
            </a:pPr>
            <a:r>
              <a:rPr lang="de-DE" sz="1800" smtClean="0"/>
              <a:t>es wird der Teil analytisch beschrieben</a:t>
            </a:r>
          </a:p>
          <a:p>
            <a:pPr lvl="1" eaLnBrk="1" hangingPunct="1">
              <a:lnSpc>
                <a:spcPct val="90000"/>
              </a:lnSpc>
            </a:pPr>
            <a:r>
              <a:rPr lang="de-DE" sz="1800" smtClean="0"/>
              <a:t>es wird die größere Ressource umfassend beschrieben (z.B. die Zeitschrift, die Sammlung von Schriften eines Autors)</a:t>
            </a:r>
          </a:p>
          <a:p>
            <a:pPr lvl="1" eaLnBrk="1" hangingPunct="1">
              <a:lnSpc>
                <a:spcPct val="90000"/>
              </a:lnSpc>
            </a:pPr>
            <a:r>
              <a:rPr lang="de-DE" sz="1800" smtClean="0"/>
              <a:t>dies erfolgt i.d.R. formattechnisch in zwei getrennten Beschreibungen, die über einen Identifikator in Bezug zueinander gesetzt werden</a:t>
            </a:r>
          </a:p>
          <a:p>
            <a:pPr lvl="1" eaLnBrk="1" hangingPunct="1">
              <a:lnSpc>
                <a:spcPct val="90000"/>
              </a:lnSpc>
            </a:pPr>
            <a:r>
              <a:rPr lang="de-DE" sz="1800" smtClean="0"/>
              <a:t>die Beziehung zur größeren Ressource erfolgt nach RDA 27.1 als „In Beziehung stehende Manifestation, Beziehungskennzeichnung J4.4 „Enthalten in“</a:t>
            </a:r>
          </a:p>
          <a:p>
            <a:pPr lvl="1" eaLnBrk="1" hangingPunct="1">
              <a:lnSpc>
                <a:spcPct val="90000"/>
              </a:lnSpc>
            </a:pPr>
            <a:r>
              <a:rPr lang="de-DE" sz="1800" smtClean="0"/>
              <a:t>die hierarchische Beschreibung gilt somit als eine Beschreibung</a:t>
            </a:r>
          </a:p>
          <a:p>
            <a:pPr lvl="1" eaLnBrk="1" hangingPunct="1">
              <a:lnSpc>
                <a:spcPct val="90000"/>
              </a:lnSpc>
            </a:pPr>
            <a:r>
              <a:rPr lang="de-DE" sz="180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18435" name="Fußzeilenplatzhalter 3"/>
          <p:cNvSpPr txBox="1">
            <a:spLocks noGrp="1"/>
          </p:cNvSpPr>
          <p:nvPr/>
        </p:nvSpPr>
        <p:spPr bwMode="auto">
          <a:xfrm>
            <a:off x="107504" y="6376988"/>
            <a:ext cx="835292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FC83548-CE6D-4662-BA5B-0B800EBAE45D}"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9458"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hierarchische Beschreibung (1.5.4):</a:t>
            </a:r>
          </a:p>
          <a:p>
            <a:pPr lvl="1" eaLnBrk="1" hangingPunct="1"/>
            <a:r>
              <a:rPr lang="de-DE"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smtClean="0"/>
              <a:t>Beispielsweise kann in einer Verbundumgebung eine nach 1.5.4 erstellte umfassende Beschreibung einer Zusammenstellung nachgenutzt werden, um die darin enthaltenen Beiträge zusätzlich analytisch zu beschreiben.</a:t>
            </a:r>
          </a:p>
          <a:p>
            <a:pPr marL="0" indent="0" eaLnBrk="1" hangingPunct="1"/>
            <a:endParaRPr lang="de-DE" smtClean="0"/>
          </a:p>
          <a:p>
            <a:pPr lvl="1" eaLnBrk="1" hangingPunct="1"/>
            <a:endParaRPr lang="de-DE" smtClean="0"/>
          </a:p>
        </p:txBody>
      </p:sp>
      <p:sp>
        <p:nvSpPr>
          <p:cNvPr id="19459"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35A6CA5-CDEC-4257-A86E-D8D69B1815A4}"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12</a:t>
            </a:fld>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20482"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20483" name="Fußzeilenplatzhalter 3"/>
          <p:cNvSpPr txBox="1">
            <a:spLocks noGrp="1"/>
          </p:cNvSpPr>
          <p:nvPr/>
        </p:nvSpPr>
        <p:spPr bwMode="auto">
          <a:xfrm>
            <a:off x="251520" y="6376988"/>
            <a:ext cx="8208911"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35D729A-14E8-4A9A-937E-7D40D0551E53}" type="slidenum">
              <a:rPr lang="de-DE" sz="1200">
                <a:solidFill>
                  <a:schemeClr val="tx1">
                    <a:tint val="75000"/>
                  </a:schemeClr>
                </a:solidFill>
                <a:latin typeface="+mn-lt"/>
                <a:cs typeface="+mn-cs"/>
              </a:rPr>
              <a:pPr algn="r" fontAlgn="auto">
                <a:spcBef>
                  <a:spcPts val="0"/>
                </a:spcBef>
                <a:spcAft>
                  <a:spcPts val="0"/>
                </a:spcAft>
                <a:defRPr/>
              </a:pPr>
              <a:t>13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1506"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21507" name="Fußzeilenplatzhalter 3"/>
          <p:cNvSpPr>
            <a:spLocks noGrp="1"/>
          </p:cNvSpPr>
          <p:nvPr>
            <p:ph type="ftr" sz="quarter" idx="14"/>
          </p:nvPr>
        </p:nvSpPr>
        <p:spPr bwMode="auto">
          <a:xfrm>
            <a:off x="251520" y="6376988"/>
            <a:ext cx="8208911"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A2BC2ED0-9DBF-49D8-B619-19DF38B24725}" type="slidenum">
              <a:rPr lang="de-DE"/>
              <a:pPr>
                <a:defRPr/>
              </a:pPr>
              <a:t>14</a:t>
            </a:fld>
            <a:endParaRPr lang="de-DE"/>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25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2253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42B7E1B-D137-4830-964F-2D63B999BFC8}" type="slidenum">
              <a:rPr lang="de-DE" sz="1200">
                <a:solidFill>
                  <a:schemeClr val="tx1">
                    <a:tint val="75000"/>
                  </a:schemeClr>
                </a:solidFill>
                <a:latin typeface="+mn-lt"/>
                <a:cs typeface="+mn-cs"/>
              </a:rPr>
              <a:pPr algn="r" fontAlgn="auto">
                <a:spcBef>
                  <a:spcPts val="0"/>
                </a:spcBef>
                <a:spcAft>
                  <a:spcPts val="0"/>
                </a:spcAft>
                <a:defRPr/>
              </a:pPr>
              <a:t>15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ußzeilenplatzhalter 3"/>
          <p:cNvSpPr>
            <a:spLocks noGrp="1"/>
          </p:cNvSpPr>
          <p:nvPr>
            <p:ph type="ftr" sz="quarter" idx="14"/>
          </p:nvPr>
        </p:nvSpPr>
        <p:spPr bwMode="auto">
          <a:xfrm>
            <a:off x="176302" y="6376988"/>
            <a:ext cx="850015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BBDD66DD-D89B-40E5-A524-5A1ABA50AFC3}" type="slidenum">
              <a:rPr lang="de-DE"/>
              <a:pPr>
                <a:defRPr/>
              </a:pPr>
              <a:t>16</a:t>
            </a:fld>
            <a:endParaRPr lang="de-DE"/>
          </a:p>
        </p:txBody>
      </p:sp>
      <p:graphicFrame>
        <p:nvGraphicFramePr>
          <p:cNvPr id="23612" name="Group 60"/>
          <p:cNvGraphicFramePr>
            <a:graphicFrameLocks noGrp="1"/>
          </p:cNvGraphicFramePr>
          <p:nvPr/>
        </p:nvGraphicFramePr>
        <p:xfrm>
          <a:off x="3059113" y="476250"/>
          <a:ext cx="5903912" cy="614711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Process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 5-253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Prozess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3605" name="Textfeld 7"/>
          <p:cNvSpPr txBox="1">
            <a:spLocks noChangeArrowheads="1"/>
          </p:cNvSpPr>
          <p:nvPr/>
        </p:nvSpPr>
        <p:spPr bwMode="auto">
          <a:xfrm rot="10766718" flipV="1">
            <a:off x="179388" y="5445125"/>
            <a:ext cx="27781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sp>
        <p:nvSpPr>
          <p:cNvPr id="23606" name="Titel 1"/>
          <p:cNvSpPr>
            <a:spLocks noGrp="1"/>
          </p:cNvSpPr>
          <p:nvPr>
            <p:ph type="title"/>
          </p:nvPr>
        </p:nvSpPr>
        <p:spPr>
          <a:xfrm>
            <a:off x="250825" y="184150"/>
            <a:ext cx="8858250" cy="508000"/>
          </a:xfrm>
        </p:spPr>
        <p:txBody>
          <a:bodyPr/>
          <a:lstStyle/>
          <a:p>
            <a:pPr eaLnBrk="1" hangingPunct="1"/>
            <a:r>
              <a:rPr lang="de-DE" smtClean="0">
                <a:solidFill>
                  <a:srgbClr val="376092"/>
                </a:solidFill>
              </a:rPr>
              <a:t>Ein geistige Schöpfer, übergeordneter Titel –</a:t>
            </a:r>
            <a:br>
              <a:rPr lang="de-DE" smtClean="0">
                <a:solidFill>
                  <a:srgbClr val="376092"/>
                </a:solidFill>
              </a:rPr>
            </a:br>
            <a:r>
              <a:rPr lang="de-DE" smtClean="0">
                <a:solidFill>
                  <a:srgbClr val="376092"/>
                </a:solidFill>
              </a:rPr>
              <a:t>Teil analytisch</a:t>
            </a:r>
          </a:p>
        </p:txBody>
      </p:sp>
      <p:sp>
        <p:nvSpPr>
          <p:cNvPr id="23607"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pic>
        <p:nvPicPr>
          <p:cNvPr id="23608" name="Picture 58" descr="Frank-Kafka-Romane"/>
          <p:cNvPicPr>
            <a:picLocks noChangeAspect="1" noChangeArrowheads="1"/>
          </p:cNvPicPr>
          <p:nvPr/>
        </p:nvPicPr>
        <p:blipFill>
          <a:blip r:embed="rId2"/>
          <a:srcRect/>
          <a:stretch>
            <a:fillRect/>
          </a:stretch>
        </p:blipFill>
        <p:spPr bwMode="auto">
          <a:xfrm>
            <a:off x="250825" y="1052513"/>
            <a:ext cx="2449513" cy="4105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ußzeilenplatzhalter 3"/>
          <p:cNvSpPr txBox="1">
            <a:spLocks noGrp="1"/>
          </p:cNvSpPr>
          <p:nvPr/>
        </p:nvSpPr>
        <p:spPr bwMode="auto">
          <a:xfrm>
            <a:off x="107504"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2FBF235-27CA-4431-B3CE-89CA9E54CE83}"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graphicFrame>
        <p:nvGraphicFramePr>
          <p:cNvPr id="24623" name="Group 47"/>
          <p:cNvGraphicFramePr>
            <a:graphicFrameLocks noGrp="1"/>
          </p:cNvGraphicFramePr>
          <p:nvPr/>
        </p:nvGraphicFramePr>
        <p:xfrm>
          <a:off x="2916238" y="404813"/>
          <a:ext cx="6048375" cy="4847909"/>
        </p:xfrm>
        <a:graphic>
          <a:graphicData uri="http://schemas.openxmlformats.org/drawingml/2006/table">
            <a:tbl>
              <a:tblPr/>
              <a:tblGrid>
                <a:gridCol w="1020762"/>
                <a:gridCol w="2593975"/>
                <a:gridCol w="2433638"/>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01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 Der Pro</a:t>
                      </a:r>
                      <a:r>
                        <a:rPr kumimoji="0" lang="de-DE" sz="1800" b="1" i="0" u="none" strike="noStrike" cap="none" normalizeH="0" baseline="0" smtClean="0">
                          <a:ln>
                            <a:noFill/>
                          </a:ln>
                          <a:solidFill>
                            <a:srgbClr val="000000"/>
                          </a:solidFill>
                          <a:effectLst/>
                          <a:latin typeface="Verdana" pitchFamily="34" charset="0"/>
                          <a:cs typeface="Arial" charset="0"/>
                        </a:rPr>
                        <a:t>z</a:t>
                      </a:r>
                      <a:r>
                        <a:rPr kumimoji="0" lang="de-DE" sz="1800" b="0" i="0" u="none" strike="noStrike" cap="none" normalizeH="0" baseline="0" smtClean="0">
                          <a:ln>
                            <a:noFill/>
                          </a:ln>
                          <a:solidFill>
                            <a:srgbClr val="000000"/>
                          </a:solidFill>
                          <a:effectLst/>
                          <a:latin typeface="Verdana" pitchFamily="34" charset="0"/>
                          <a:cs typeface="Arial" charset="0"/>
                        </a:rPr>
                        <a:t>ess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388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07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 / Franz Kafka. - Düsseldorf : Artemis &amp; Winkler, 2007</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85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46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Teil Forts.</a:t>
            </a:r>
          </a:p>
        </p:txBody>
      </p:sp>
      <p:sp>
        <p:nvSpPr>
          <p:cNvPr id="246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4611" name="Textplatzhalter 2"/>
          <p:cNvSpPr>
            <a:spLocks/>
          </p:cNvSpPr>
          <p:nvPr/>
        </p:nvSpPr>
        <p:spPr bwMode="auto">
          <a:xfrm>
            <a:off x="2987675" y="5661025"/>
            <a:ext cx="5832475" cy="720725"/>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ISBD-Beschreibung von 27.1. gesetzt.</a:t>
            </a:r>
          </a:p>
        </p:txBody>
      </p:sp>
      <p:sp>
        <p:nvSpPr>
          <p:cNvPr id="24612" name="Textfeld 7"/>
          <p:cNvSpPr txBox="1">
            <a:spLocks noChangeArrowheads="1"/>
          </p:cNvSpPr>
          <p:nvPr/>
        </p:nvSpPr>
        <p:spPr bwMode="auto">
          <a:xfrm>
            <a:off x="395288" y="5286375"/>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4613" name="Picture 39" descr="Frank-Kafka-Romane"/>
          <p:cNvPicPr>
            <a:picLocks noChangeAspect="1" noChangeArrowheads="1"/>
          </p:cNvPicPr>
          <p:nvPr/>
        </p:nvPicPr>
        <p:blipFill>
          <a:blip r:embed="rId2"/>
          <a:srcRect/>
          <a:stretch>
            <a:fillRect/>
          </a:stretch>
        </p:blipFill>
        <p:spPr bwMode="auto">
          <a:xfrm>
            <a:off x="250825" y="1052513"/>
            <a:ext cx="2376488" cy="40322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560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25603"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03E4CD8-5FF5-4C3F-BA27-F617E6C6A493}" type="slidenum">
              <a:rPr lang="de-DE" sz="1200">
                <a:solidFill>
                  <a:schemeClr val="tx1">
                    <a:tint val="75000"/>
                  </a:schemeClr>
                </a:solidFill>
                <a:latin typeface="+mn-lt"/>
                <a:cs typeface="+mn-cs"/>
              </a:rPr>
              <a:pPr algn="r" fontAlgn="auto">
                <a:spcBef>
                  <a:spcPts val="0"/>
                </a:spcBef>
                <a:spcAft>
                  <a:spcPts val="0"/>
                </a:spcAft>
                <a:defRPr/>
              </a:pPr>
              <a:t>18</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ußzeilenplatzhalter 3"/>
          <p:cNvSpPr txBox="1">
            <a:spLocks noGrp="1"/>
          </p:cNvSpPr>
          <p:nvPr/>
        </p:nvSpPr>
        <p:spPr bwMode="auto">
          <a:xfrm>
            <a:off x="250824" y="6376988"/>
            <a:ext cx="820960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3CF82BE-FB6C-40E7-9187-FA7440340516}"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6672" name="Group 48"/>
          <p:cNvGraphicFramePr>
            <a:graphicFrameLocks noGrp="1"/>
          </p:cNvGraphicFramePr>
          <p:nvPr/>
        </p:nvGraphicFramePr>
        <p:xfrm>
          <a:off x="3059113" y="476250"/>
          <a:ext cx="5903912" cy="6057266"/>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Franz Kafka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herausgegeben und mit einem Nachwort versehen von Dieter Lamping; mit Anmerkungen, Kommentar und Zeittafel von Sandra Poppe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Düsseldorf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Artemis &amp; Winkler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666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 umfassend</a:t>
            </a:r>
          </a:p>
        </p:txBody>
      </p:sp>
      <p:sp>
        <p:nvSpPr>
          <p:cNvPr id="2666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67"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26668"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19</a:t>
            </a:fld>
            <a:endParaRPr lang="de-D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5C50048D-B14B-4BDC-8BA8-C36E0B4E6CDC}" type="slidenum">
              <a:rPr lang="de-DE"/>
              <a:pPr>
                <a:defRPr/>
              </a:pPr>
              <a:t>2</a:t>
            </a:fld>
            <a:endParaRPr lang="de-DE"/>
          </a:p>
        </p:txBody>
      </p:sp>
      <p:sp>
        <p:nvSpPr>
          <p:cNvPr id="7172" name="Fußzeilenplatzhalter 8"/>
          <p:cNvSpPr>
            <a:spLocks noGrp="1"/>
          </p:cNvSpPr>
          <p:nvPr>
            <p:ph type="ftr" sz="quarter" idx="14"/>
          </p:nvPr>
        </p:nvSpPr>
        <p:spPr bwMode="auto">
          <a:xfrm>
            <a:off x="251521" y="6376988"/>
            <a:ext cx="8208912"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ußzeilenplatzhalter 3"/>
          <p:cNvSpPr txBox="1">
            <a:spLocks noGrp="1"/>
          </p:cNvSpPr>
          <p:nvPr/>
        </p:nvSpPr>
        <p:spPr bwMode="auto">
          <a:xfrm>
            <a:off x="107504"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5E19B10-5467-416D-BCE7-E5E527B3FA68}"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nvGraphicFramePr>
        <p:xfrm>
          <a:off x="3059113" y="981075"/>
          <a:ext cx="5689600" cy="4326574"/>
        </p:xfrm>
        <a:graphic>
          <a:graphicData uri="http://schemas.openxmlformats.org/drawingml/2006/table">
            <a:tbl>
              <a:tblPr/>
              <a:tblGrid>
                <a:gridCol w="960437"/>
                <a:gridCol w="2438400"/>
                <a:gridCol w="2290763"/>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1039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7691" name="Rectangle 52"/>
          <p:cNvSpPr>
            <a:spLocks noChangeArrowheads="1"/>
          </p:cNvSpPr>
          <p:nvPr/>
        </p:nvSpPr>
        <p:spPr bwMode="auto">
          <a:xfrm>
            <a:off x="3132138" y="5538788"/>
            <a:ext cx="5761037" cy="825500"/>
          </a:xfrm>
          <a:prstGeom prst="rect">
            <a:avLst/>
          </a:prstGeom>
          <a:noFill/>
          <a:ln w="9525">
            <a:noFill/>
            <a:miter lim="800000"/>
            <a:headEnd/>
            <a:tailEnd/>
          </a:ln>
        </p:spPr>
        <p:txBody>
          <a:bodyPr anchor="ctr">
            <a:spAutoFit/>
          </a:bodyPr>
          <a:lstStyle/>
          <a:p>
            <a:r>
              <a:rPr lang="de-DE" altLang="zh-CN" sz="1600"/>
              <a:t>„Romane“ in 6.2.2 ist ein Formaltitel, Hinweise zur Bildung von Formaltiteln siehe Schulungsunterlagen Modul 5A Zusammenstellungen – Umfassende Beschreibung </a:t>
            </a:r>
          </a:p>
        </p:txBody>
      </p:sp>
      <p:sp>
        <p:nvSpPr>
          <p:cNvPr id="27692"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7693"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CBBDDD7-9A3C-4ACC-827E-DC79CDE15D1D}"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graphicFrame>
        <p:nvGraphicFramePr>
          <p:cNvPr id="28719" name="Group 47"/>
          <p:cNvGraphicFramePr>
            <a:graphicFrameLocks noGrp="1"/>
          </p:cNvGraphicFramePr>
          <p:nvPr/>
        </p:nvGraphicFramePr>
        <p:xfrm>
          <a:off x="3059113" y="1050925"/>
          <a:ext cx="5903912" cy="5041901"/>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 Romane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Kafka, Franz, 1883-1924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Lamping, Dieter, 1954-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Poppe, Sandra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Herausgeber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871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übergeordneter Titel –</a:t>
            </a:r>
            <a:br>
              <a:rPr lang="de-DE" sz="2800" smtClean="0">
                <a:solidFill>
                  <a:srgbClr val="376092"/>
                </a:solidFill>
              </a:rPr>
            </a:br>
            <a:r>
              <a:rPr lang="de-DE" sz="2800" smtClean="0">
                <a:solidFill>
                  <a:srgbClr val="376092"/>
                </a:solidFill>
              </a:rPr>
              <a:t> umfassend, Forts.</a:t>
            </a:r>
          </a:p>
        </p:txBody>
      </p:sp>
      <p:sp>
        <p:nvSpPr>
          <p:cNvPr id="287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8715"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8716"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 Beispiele</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29699"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6F4FB76-FAC5-462F-AE5E-795591E825EF}"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072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30723"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2DAA751-EAA4-4DEA-B7B5-2EF90006C0B4}"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ußzeilenplatzhalter 3"/>
          <p:cNvSpPr txBox="1">
            <a:spLocks noGrp="1"/>
          </p:cNvSpPr>
          <p:nvPr/>
        </p:nvSpPr>
        <p:spPr bwMode="auto">
          <a:xfrm>
            <a:off x="179388" y="6498751"/>
            <a:ext cx="820903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2C4F9EA-D163-44A9-AE08-09DC4F5C296F}"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nvGraphicFramePr>
        <p:xfrm>
          <a:off x="3059113" y="476250"/>
          <a:ext cx="5903912" cy="6147119"/>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7-69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1797"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1798"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ohne übergeordn. Titel –</a:t>
            </a:r>
            <a:br>
              <a:rPr lang="de-DE" sz="2800" smtClean="0">
                <a:solidFill>
                  <a:srgbClr val="376092"/>
                </a:solidFill>
              </a:rPr>
            </a:br>
            <a:r>
              <a:rPr lang="de-DE" sz="2800" smtClean="0">
                <a:solidFill>
                  <a:srgbClr val="376092"/>
                </a:solidFill>
              </a:rPr>
              <a:t>Teil analytisch</a:t>
            </a:r>
          </a:p>
        </p:txBody>
      </p:sp>
      <p:sp>
        <p:nvSpPr>
          <p:cNvPr id="31799"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1800"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32770"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0394DA7-468A-4E3D-96C5-4ACA0FE455F3}"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graphicFrame>
        <p:nvGraphicFramePr>
          <p:cNvPr id="32811" name="Group 43"/>
          <p:cNvGraphicFramePr>
            <a:graphicFrameLocks noGrp="1"/>
          </p:cNvGraphicFramePr>
          <p:nvPr/>
        </p:nvGraphicFramePr>
        <p:xfrm>
          <a:off x="3059113" y="476250"/>
          <a:ext cx="5976937" cy="5515928"/>
        </p:xfrm>
        <a:graphic>
          <a:graphicData uri="http://schemas.openxmlformats.org/drawingml/2006/table">
            <a:tbl>
              <a:tblPr/>
              <a:tblGrid>
                <a:gridCol w="1009650"/>
                <a:gridCol w="2560637"/>
                <a:gridCol w="2406650"/>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842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578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42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3749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 ; Parasiten : zwei Stücke / Marius von Mayenburg. - Frankfurt am Main : Verlag der Autoren, 2000</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a:t>
                      </a:r>
                      <a:r>
                        <a:rPr kumimoji="0" lang="de-DE" sz="1800" b="0" i="0" u="none" strike="noStrike" cap="none" normalizeH="0" baseline="0" smtClean="0">
                          <a:ln>
                            <a:noFill/>
                          </a:ln>
                          <a:solidFill>
                            <a:srgbClr val="000000"/>
                          </a:solidFill>
                          <a:effectLst/>
                          <a:latin typeface="Verdana" pitchFamily="34" charset="0"/>
                          <a:cs typeface="Arial" charset="0"/>
                        </a:rPr>
                        <a:t> </a:t>
                      </a:r>
                      <a:r>
                        <a:rPr kumimoji="0" lang="de-DE" sz="1600" b="0" i="0" u="none" strike="noStrike" cap="none" normalizeH="0" baseline="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858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2802"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 Schöpfer, ohne übergeordn. Titel –</a:t>
            </a:r>
            <a:br>
              <a:rPr lang="de-DE" sz="2800" smtClean="0">
                <a:solidFill>
                  <a:srgbClr val="376092"/>
                </a:solidFill>
              </a:rPr>
            </a:br>
            <a:r>
              <a:rPr lang="de-DE" sz="2800" smtClean="0">
                <a:solidFill>
                  <a:srgbClr val="376092"/>
                </a:solidFill>
              </a:rPr>
              <a:t>Teil Forts.</a:t>
            </a:r>
          </a:p>
        </p:txBody>
      </p:sp>
      <p:sp>
        <p:nvSpPr>
          <p:cNvPr id="32803"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2804" name="Textplatzhalter 2"/>
          <p:cNvSpPr>
            <a:spLocks/>
          </p:cNvSpPr>
          <p:nvPr/>
        </p:nvSpPr>
        <p:spPr bwMode="auto">
          <a:xfrm>
            <a:off x="323850" y="5949950"/>
            <a:ext cx="8496300" cy="647700"/>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ISBD-Beschreibung von 27.1. gesetzt.</a:t>
            </a:r>
          </a:p>
        </p:txBody>
      </p:sp>
      <p:sp>
        <p:nvSpPr>
          <p:cNvPr id="32805"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379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33795"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18699D6-C059-49FA-A0D9-4B85D939C341}"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26</a:t>
            </a:fld>
            <a:endParaRPr lang="de-DE"/>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ußzeilenplatzhalter 3"/>
          <p:cNvSpPr txBox="1">
            <a:spLocks noGrp="1"/>
          </p:cNvSpPr>
          <p:nvPr/>
        </p:nvSpPr>
        <p:spPr bwMode="auto">
          <a:xfrm>
            <a:off x="179388" y="6376988"/>
            <a:ext cx="8281043"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84BDC53-9617-4522-9C23-8425FBA3849D}"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7966" name="Group 78"/>
          <p:cNvGraphicFramePr>
            <a:graphicFrameLocks noGrp="1"/>
          </p:cNvGraphicFramePr>
          <p:nvPr/>
        </p:nvGraphicFramePr>
        <p:xfrm>
          <a:off x="3059113" y="476250"/>
          <a:ext cx="5903912" cy="575913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(des 2. Teils)</a:t>
                      </a:r>
                      <a:br>
                        <a:rPr kumimoji="0" lang="de-DE" sz="1800" b="1"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nach RDA 2.3.2.9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formattechnisch mögliche Lösung MARC 249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249 $a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 (für beide Teile)</a:t>
                      </a:r>
                      <a:br>
                        <a:rPr kumimoji="0" lang="de-DE" sz="1800" b="1"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nach RDA 2.3.2.9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formattechnisch mögliche Lösung</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MARC 249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249 $b</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zwei Stücke </a:t>
                      </a:r>
                      <a:endParaRPr kumimoji="0" lang="de-DE" sz="2000" b="0"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 (für beide Teile)</a:t>
                      </a:r>
                      <a:br>
                        <a:rPr kumimoji="0" lang="de-DE" sz="1800" b="1"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nach RDA 2.3.2.9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formattechnisch mögliche Lösung </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MARC 249</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1800" b="0" i="0" u="none" strike="noStrike" cap="none" normalizeH="0" baseline="0" smtClean="0">
                          <a:ln>
                            <a:noFill/>
                          </a:ln>
                          <a:solidFill>
                            <a:srgbClr val="000000"/>
                          </a:solidFill>
                          <a:effectLst/>
                          <a:latin typeface="Verdana" pitchFamily="34" charset="0"/>
                          <a:cs typeface="Arial" charset="0"/>
                        </a:rPr>
                        <a:t>249 $c</a:t>
                      </a:r>
                      <a:endParaRPr kumimoji="0" lang="de-DE" sz="1800" b="1"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Marius von Mayenburg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4845"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ohne übergeordn. Titel –</a:t>
            </a:r>
            <a:br>
              <a:rPr lang="de-DE" sz="2800" smtClean="0">
                <a:solidFill>
                  <a:srgbClr val="376092"/>
                </a:solidFill>
              </a:rPr>
            </a:br>
            <a:r>
              <a:rPr lang="de-DE" sz="2800" smtClean="0">
                <a:solidFill>
                  <a:srgbClr val="376092"/>
                </a:solidFill>
              </a:rPr>
              <a:t> umfassend</a:t>
            </a:r>
          </a:p>
        </p:txBody>
      </p:sp>
      <p:sp>
        <p:nvSpPr>
          <p:cNvPr id="348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47"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4848" name="Picture 35" descr="Marius-von-Mayenburg-Feuergesicht"/>
          <p:cNvPicPr>
            <a:picLocks noChangeAspect="1" noChangeArrowheads="1"/>
          </p:cNvPicPr>
          <p:nvPr/>
        </p:nvPicPr>
        <p:blipFill>
          <a:blip r:embed="rId2"/>
          <a:srcRect/>
          <a:stretch>
            <a:fillRect/>
          </a:stretch>
        </p:blipFill>
        <p:spPr bwMode="auto">
          <a:xfrm>
            <a:off x="684213" y="981075"/>
            <a:ext cx="1655762" cy="4233863"/>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Fußzeilenplatzhalter 3"/>
          <p:cNvSpPr txBox="1">
            <a:spLocks noGrp="1"/>
          </p:cNvSpPr>
          <p:nvPr/>
        </p:nvSpPr>
        <p:spPr bwMode="auto">
          <a:xfrm>
            <a:off x="250744" y="6376988"/>
            <a:ext cx="813767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C279479-2B25-46DD-BD76-59FF34F31BA9}"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60520" name="Group 104"/>
          <p:cNvGraphicFramePr>
            <a:graphicFrameLocks noGrp="1"/>
          </p:cNvGraphicFramePr>
          <p:nvPr/>
        </p:nvGraphicFramePr>
        <p:xfrm>
          <a:off x="2916238" y="908050"/>
          <a:ext cx="5903912" cy="5562601"/>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382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Erscheinungsort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Frankfurt am Main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rPr>
                        <a:t>2.8.4</a:t>
                      </a:r>
                      <a:r>
                        <a:rPr kumimoji="0" lang="de-DE" sz="2000" b="0" i="0" u="none" strike="noStrike" cap="none" normalizeH="0" baseline="0" smtClean="0">
                          <a:ln>
                            <a:noFill/>
                          </a:ln>
                          <a:solidFill>
                            <a:schemeClr val="tx1"/>
                          </a:solidFill>
                          <a:effectLst/>
                          <a:latin typeface="Verdana" pitchFamily="34"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Verlagsname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Verlag der Autoren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 der Reihe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Henschel-Schauspiel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73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chemeClr val="tx1"/>
                          </a:solidFill>
                          <a:effectLst/>
                          <a:latin typeface="Verdana" pitchFamily="34" charset="0"/>
                        </a:rPr>
                        <a:t>2.13</a:t>
                      </a:r>
                      <a:r>
                        <a:rPr kumimoji="0" lang="de-DE" sz="2000" b="0" i="0" u="none" strike="noStrike" cap="none" normalizeH="0" baseline="0" smtClean="0">
                          <a:ln>
                            <a:noFill/>
                          </a:ln>
                          <a:solidFill>
                            <a:schemeClr val="tx1"/>
                          </a:solidFill>
                          <a:effectLst/>
                          <a:latin typeface="Verdana" pitchFamily="34"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Identifikator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ISBN 3-88661-224-4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60458"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 Schöpfer, ohne übergeordn.Titel –</a:t>
            </a:r>
            <a:br>
              <a:rPr lang="de-DE" sz="2800" smtClean="0">
                <a:solidFill>
                  <a:srgbClr val="376092"/>
                </a:solidFill>
              </a:rPr>
            </a:br>
            <a:r>
              <a:rPr lang="de-DE" sz="2800" smtClean="0">
                <a:solidFill>
                  <a:srgbClr val="376092"/>
                </a:solidFill>
              </a:rPr>
              <a:t> umfassend, Forts.</a:t>
            </a:r>
          </a:p>
        </p:txBody>
      </p:sp>
      <p:sp>
        <p:nvSpPr>
          <p:cNvPr id="60459"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60460"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60461"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28</a:t>
            </a:fld>
            <a:endParaRPr lang="de-DE"/>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Fußzeilenplatzhalter 3"/>
          <p:cNvSpPr txBox="1">
            <a:spLocks noGrp="1"/>
          </p:cNvSpPr>
          <p:nvPr/>
        </p:nvSpPr>
        <p:spPr bwMode="auto">
          <a:xfrm>
            <a:off x="250826" y="6376988"/>
            <a:ext cx="820960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0A65596-7382-431B-BF1A-B7181FF77E6D}"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graphicFrame>
        <p:nvGraphicFramePr>
          <p:cNvPr id="35891" name="Group 51"/>
          <p:cNvGraphicFramePr>
            <a:graphicFrameLocks noGrp="1"/>
          </p:cNvGraphicFramePr>
          <p:nvPr/>
        </p:nvGraphicFramePr>
        <p:xfrm>
          <a:off x="2555875" y="1052513"/>
          <a:ext cx="6588125" cy="4176714"/>
        </p:xfrm>
        <a:graphic>
          <a:graphicData uri="http://schemas.openxmlformats.org/drawingml/2006/table">
            <a:tbl>
              <a:tblPr/>
              <a:tblGrid>
                <a:gridCol w="820738"/>
                <a:gridCol w="2974975"/>
                <a:gridCol w="2792412"/>
              </a:tblGrid>
              <a:tr h="4175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921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1" i="0" u="none" strike="noStrike" cap="none" normalizeH="0" baseline="0" smtClean="0">
                          <a:ln>
                            <a:noFill/>
                          </a:ln>
                          <a:solidFill>
                            <a:schemeClr val="tx1"/>
                          </a:solidFill>
                          <a:effectLst/>
                          <a:latin typeface="Verdana" pitchFamily="34" charset="0"/>
                          <a:cs typeface="Arial" charset="0"/>
                        </a:rPr>
                        <a:t>3.4</a:t>
                      </a:r>
                      <a:r>
                        <a:rPr kumimoji="0" lang="de-DE" sz="2000" b="0" i="0" u="none" strike="noStrike" cap="none" normalizeH="0" baseline="0" smtClean="0">
                          <a:ln>
                            <a:noFill/>
                          </a:ln>
                          <a:solidFill>
                            <a:schemeClr val="tx1"/>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130 Seiten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83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05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Parasiten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001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In der Manifestation verkörpertes Werk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 Feuergesicht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59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Mayenburg, Marius von, 1972-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21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5877"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 Schöpfer, ohne übergeordneten Titel –umfassend, Forts.</a:t>
            </a:r>
          </a:p>
        </p:txBody>
      </p:sp>
      <p:sp>
        <p:nvSpPr>
          <p:cNvPr id="3587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5879"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5880"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5881"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29</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9219" name="Fußzeilenplatzhalter 3"/>
          <p:cNvSpPr>
            <a:spLocks noGrp="1"/>
          </p:cNvSpPr>
          <p:nvPr>
            <p:ph type="ftr" sz="quarter" idx="14"/>
          </p:nvPr>
        </p:nvSpPr>
        <p:spPr bwMode="auto">
          <a:xfrm>
            <a:off x="323528" y="637698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9AF1A74A-9AEB-4490-82D3-E3831F425963}"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 mit übergeordnetem Titel</a:t>
            </a:r>
            <a:br>
              <a:rPr lang="de-DE" sz="2800" smtClean="0">
                <a:solidFill>
                  <a:srgbClr val="376092"/>
                </a:solidFill>
              </a:rPr>
            </a:br>
            <a:endParaRPr lang="de-DE" sz="2800" smtClean="0">
              <a:solidFill>
                <a:srgbClr val="376092"/>
              </a:solidFill>
            </a:endParaRP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37891" name="Fußzeilenplatzhalter 3"/>
          <p:cNvSpPr txBox="1">
            <a:spLocks noGrp="1"/>
          </p:cNvSpPr>
          <p:nvPr/>
        </p:nvSpPr>
        <p:spPr bwMode="auto">
          <a:xfrm>
            <a:off x="251520"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611C9EF-E4C0-4387-8630-5A75759B72F5}"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30</a:t>
            </a:fld>
            <a:endParaRPr lang="de-D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 ohne übergeordneten Titel</a:t>
            </a:r>
          </a:p>
        </p:txBody>
      </p:sp>
      <p:sp>
        <p:nvSpPr>
          <p:cNvPr id="3891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38915" name="Fußzeilenplatzhalter 3"/>
          <p:cNvSpPr txBox="1">
            <a:spLocks noGrp="1"/>
          </p:cNvSpPr>
          <p:nvPr/>
        </p:nvSpPr>
        <p:spPr bwMode="auto">
          <a:xfrm>
            <a:off x="107504"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89B740B-92B2-4239-8BB4-3E9015CA8D46}"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31</a:t>
            </a:fld>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39939" name="Fußzeilenplatzhalter 3"/>
          <p:cNvSpPr txBox="1">
            <a:spLocks noGrp="1"/>
          </p:cNvSpPr>
          <p:nvPr/>
        </p:nvSpPr>
        <p:spPr bwMode="auto">
          <a:xfrm>
            <a:off x="251520" y="6376988"/>
            <a:ext cx="8208911"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83A6DEA-247B-4DEB-86F6-22D0FAFCB989}"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32</a:t>
            </a:fld>
            <a:endParaRPr lang="de-DE"/>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40962"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a:t>
            </a:r>
            <a:r>
              <a:rPr lang="de-DE" dirty="0" smtClean="0"/>
              <a:t>z. B. </a:t>
            </a:r>
            <a:r>
              <a:rPr lang="de-DE" dirty="0" smtClean="0"/>
              <a:t>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40963"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2420747-C021-4DD1-AE23-A7E24EC4D9DC}"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ußzeilenplatzhalter 3"/>
          <p:cNvSpPr txBox="1">
            <a:spLocks noGrp="1"/>
          </p:cNvSpPr>
          <p:nvPr/>
        </p:nvSpPr>
        <p:spPr bwMode="auto">
          <a:xfrm>
            <a:off x="107504" y="6501679"/>
            <a:ext cx="8352928"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595BC56-8C32-45B0-831E-E7BF97916958}"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graphicFrame>
        <p:nvGraphicFramePr>
          <p:cNvPr id="42043" name="Group 59"/>
          <p:cNvGraphicFramePr>
            <a:graphicFrameLocks noGrp="1"/>
          </p:cNvGraphicFramePr>
          <p:nvPr/>
        </p:nvGraphicFramePr>
        <p:xfrm>
          <a:off x="3059113" y="476250"/>
          <a:ext cx="5903912" cy="6310632"/>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perspektivische Brechungen in Adalbert Stifters</a:t>
                      </a:r>
                      <a:br>
                        <a:rPr kumimoji="0" lang="de-DE" sz="1800" b="0" i="0" u="none" strike="noStrike" cap="none" normalizeH="0" baseline="0" smtClean="0">
                          <a:ln>
                            <a:noFill/>
                          </a:ln>
                          <a:solidFill>
                            <a:srgbClr val="000000"/>
                          </a:solidFill>
                          <a:effectLst/>
                          <a:latin typeface="Verdana" pitchFamily="34" charset="0"/>
                          <a:cs typeface="Arial" charset="0"/>
                        </a:rPr>
                      </a:b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B</a:t>
                      </a:r>
                      <a:r>
                        <a:rPr kumimoji="0" lang="de-DE" sz="1800" b="0" i="0" u="none" strike="noStrike" cap="none" normalizeH="0" baseline="0" smtClean="0">
                          <a:ln>
                            <a:noFill/>
                          </a:ln>
                          <a:solidFill>
                            <a:srgbClr val="000000"/>
                          </a:solidFill>
                          <a:effectLst/>
                          <a:latin typeface="Verdana" pitchFamily="34" charset="0"/>
                          <a:cs typeface="Arial" charset="0"/>
                        </a:rPr>
                        <a:t>ergkristall</a:t>
                      </a:r>
                      <a:r>
                        <a:rPr kumimoji="0" lang="de-DE" sz="2000" b="0" i="0" u="none" strike="noStrike" cap="none" normalizeH="0" baseline="0" smtClean="0">
                          <a:ln>
                            <a:noFill/>
                          </a:ln>
                          <a:solidFill>
                            <a:schemeClr val="tx1"/>
                          </a:solidFill>
                          <a:effectLst/>
                          <a:latin typeface="Verdana" pitchFamily="34" charset="0"/>
                          <a:cs typeface="Arial" charset="0"/>
                        </a:rPr>
                        <a:t>″</a:t>
                      </a:r>
                      <a:r>
                        <a:rPr kumimoji="0" lang="de-DE" altLang="zh-CN" sz="2000" b="0" i="0" u="none" strike="noStrike" cap="none" normalizeH="0" baseline="0" smtClean="0">
                          <a:ln>
                            <a:noFill/>
                          </a:ln>
                          <a:solidFill>
                            <a:schemeClr val="tx1"/>
                          </a:solidFill>
                          <a:effectLst/>
                          <a:latin typeface="Verdana" pitchFamily="34" charset="0"/>
                          <a:ea typeface="宋体" pitchFamily="2" charset="-122"/>
                        </a:rPr>
                        <a:t> </a:t>
                      </a:r>
                      <a:endParaRPr kumimoji="0" lang="de-DE" sz="2000" b="0" i="0" u="none" strike="noStrike" cap="none" normalizeH="0" baseline="0" smtClean="0">
                        <a:ln>
                          <a:noFill/>
                        </a:ln>
                        <a:solidFill>
                          <a:schemeClr val="tx1"/>
                        </a:solidFill>
                        <a:effectLst/>
                        <a:latin typeface="Verdana" pitchFamily="34" charset="0"/>
                        <a:ea typeface="宋体" pitchFamily="2" charset="-122"/>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Birthe Hoffmann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153-185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Schönheit der Leere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2037"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eines Aufsatzes in einer Zeitschrift</a:t>
            </a:r>
          </a:p>
        </p:txBody>
      </p:sp>
      <p:sp>
        <p:nvSpPr>
          <p:cNvPr id="4203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39"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40"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34</a:t>
            </a:fld>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ußzeilenplatzhalter 3"/>
          <p:cNvSpPr txBox="1">
            <a:spLocks noGrp="1"/>
          </p:cNvSpPr>
          <p:nvPr/>
        </p:nvSpPr>
        <p:spPr bwMode="auto">
          <a:xfrm>
            <a:off x="99154" y="6473495"/>
            <a:ext cx="828926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BCBB73C-8D11-4DDC-86A7-1274B4F7E7B4}"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graphicFrame>
        <p:nvGraphicFramePr>
          <p:cNvPr id="43054" name="Group 46"/>
          <p:cNvGraphicFramePr>
            <a:graphicFrameLocks noGrp="1"/>
          </p:cNvGraphicFramePr>
          <p:nvPr/>
        </p:nvGraphicFramePr>
        <p:xfrm>
          <a:off x="3059113" y="908050"/>
          <a:ext cx="6084887" cy="5884863"/>
        </p:xfrm>
        <a:graphic>
          <a:graphicData uri="http://schemas.openxmlformats.org/drawingml/2006/table">
            <a:tbl>
              <a:tblPr/>
              <a:tblGrid>
                <a:gridCol w="1027112"/>
                <a:gridCol w="2609850"/>
                <a:gridCol w="2447925"/>
              </a:tblGrid>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715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2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 Schönheit der Leere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78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Hoffmann, Birthe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78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22288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Euphorion. – Heidelberg : Winter. - ISSN 0014-2328. - 105. Band, Heft 2 2011)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br>
                        <a:rPr kumimoji="0" lang="de-DE" sz="1800" b="0" i="0" u="none" strike="noStrike" cap="none" normalizeH="0" baseline="0" smtClean="0">
                          <a:ln>
                            <a:noFill/>
                          </a:ln>
                          <a:solidFill>
                            <a:srgbClr val="000000"/>
                          </a:solidFill>
                          <a:effectLst/>
                          <a:latin typeface="Verdana" pitchFamily="34" charset="0"/>
                          <a:cs typeface="Arial" charset="0"/>
                        </a:rPr>
                      </a:br>
                      <a:endParaRPr kumimoji="0" lang="de-DE" sz="1800" b="0" i="0" u="none" strike="noStrike" cap="none" normalizeH="0" baseline="0" smtClean="0">
                        <a:ln>
                          <a:noFill/>
                        </a:ln>
                        <a:solidFill>
                          <a:srgbClr val="000000"/>
                        </a:solidFill>
                        <a:effectLst/>
                        <a:latin typeface="Verdana" pitchFamily="34" charset="0"/>
                        <a:cs typeface="Arial" charset="0"/>
                      </a:endParaRP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ISSN. - 105. Band, Heft 2 (2011)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6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30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30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3047"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3048"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35</a:t>
            </a:fld>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403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einer Rezension</a:t>
            </a:r>
          </a:p>
          <a:p>
            <a:pPr marL="0" indent="0" eaLnBrk="1" hangingPunct="1"/>
            <a:r>
              <a:rPr lang="de-DE" smtClean="0"/>
              <a:t>Die hierarchische Beschreibung setzt die analytischen Beschreibungen der Teile und die umfassende Beschreibung der Zusammenstellung über einen Identifikator in 27.1. (z.B. ISSN oder ID-Nr. des Datensatzes) zusammen. Ob der Aufsatz mit dem Zeitschriftenheft oder der Zeitschrift verlinkt wird, ist abhängig von der Umsetzung im jeweiligen System.</a:t>
            </a:r>
          </a:p>
          <a:p>
            <a:pPr marL="0" indent="0" eaLnBrk="1" hangingPunct="1"/>
            <a:r>
              <a:rPr lang="de-DE" smtClean="0"/>
              <a:t>Die formattechnische Anzeige der Rezension in der Beschreibung des rezensierten Buchs ist ebenfalls abhängig von der Umsetzung im jeweiligen System.</a:t>
            </a:r>
          </a:p>
          <a:p>
            <a:pPr marL="0" indent="0" eaLnBrk="1" hangingPunct="1"/>
            <a:endParaRPr lang="de-DE" smtClean="0"/>
          </a:p>
        </p:txBody>
      </p:sp>
      <p:sp>
        <p:nvSpPr>
          <p:cNvPr id="44035" name="Fußzeilenplatzhalter 3"/>
          <p:cNvSpPr txBox="1">
            <a:spLocks noGrp="1"/>
          </p:cNvSpPr>
          <p:nvPr/>
        </p:nvSpPr>
        <p:spPr bwMode="auto">
          <a:xfrm>
            <a:off x="107504"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48433A0-41A1-452D-BD7F-FF033D4E7872}"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36</a:t>
            </a:fld>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ußzeilenplatzhalter 3"/>
          <p:cNvSpPr txBox="1">
            <a:spLocks noGrp="1"/>
          </p:cNvSpPr>
          <p:nvPr/>
        </p:nvSpPr>
        <p:spPr bwMode="auto">
          <a:xfrm>
            <a:off x="250826" y="6376988"/>
            <a:ext cx="820960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39C59D0-0D89-4797-B85E-AB3E72739530}"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45115" name="Group 59"/>
          <p:cNvGraphicFramePr>
            <a:graphicFrameLocks noGrp="1"/>
          </p:cNvGraphicFramePr>
          <p:nvPr/>
        </p:nvGraphicFramePr>
        <p:xfrm>
          <a:off x="3059113" y="476250"/>
          <a:ext cx="5903912" cy="6002657"/>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Titelzusatz</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2000" b="0" i="0" u="none" strike="noStrike" cap="none" normalizeH="0" baseline="0" smtClean="0">
                          <a:ln>
                            <a:noFill/>
                          </a:ln>
                          <a:solidFill>
                            <a:schemeClr val="tx1"/>
                          </a:solidFill>
                          <a:effectLst/>
                          <a:latin typeface="Verdana" pitchFamily="34" charset="0"/>
                          <a:cs typeface="Arial" charset="0"/>
                        </a:rPr>
                        <a:t>Alexander Kluges ″Chronik der Gefühle″</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endParaRPr kumimoji="0" lang="de-DE" sz="2000" b="0" i="0" u="none" strike="noStrike" cap="none" normalizeH="0" baseline="0" smtClean="0">
                        <a:ln>
                          <a:noFill/>
                        </a:ln>
                        <a:solidFill>
                          <a:schemeClr val="tx1"/>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von Christian Schulte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23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ohne Hilfsmittel zu benutzen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Datenträgertyp</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Band</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Seite 344-350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Lust aufs Unwahrscheinliche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Text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510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Beschreibung einer Rezension in einer Zeitschrift</a:t>
            </a:r>
          </a:p>
        </p:txBody>
      </p:sp>
      <p:sp>
        <p:nvSpPr>
          <p:cNvPr id="45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111" name="Textfeld 7"/>
          <p:cNvSpPr txBox="1">
            <a:spLocks noChangeArrowheads="1"/>
          </p:cNvSpPr>
          <p:nvPr/>
        </p:nvSpPr>
        <p:spPr bwMode="auto">
          <a:xfrm>
            <a:off x="107950" y="5516563"/>
            <a:ext cx="287972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5112"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37</a:t>
            </a:fld>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243BD4C-F849-4F6E-8E0B-DE717D2AD3EC}"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nvGraphicFramePr>
        <p:xfrm>
          <a:off x="3059113" y="1196975"/>
          <a:ext cx="5903912" cy="3170238"/>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0487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17.8</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der Manifestation verkörpertes Werk</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 Die Lust aufs Unwahrscheinliche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19.2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Geistiger Schöpfer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Schulte, Christian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18.5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Verfasser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a:off x="468313" y="5373688"/>
            <a:ext cx="3024187"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38</a:t>
            </a:fld>
            <a:endParaRPr lang="de-DE"/>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ußzeilenplatzhalter 3"/>
          <p:cNvSpPr txBox="1">
            <a:spLocks noGrp="1"/>
          </p:cNvSpPr>
          <p:nvPr/>
        </p:nvSpPr>
        <p:spPr bwMode="auto">
          <a:xfrm>
            <a:off x="273285" y="6577302"/>
            <a:ext cx="820960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DE753CE-831E-49EC-BF40-DDBB1BCB4BA8}"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graphicFrame>
        <p:nvGraphicFramePr>
          <p:cNvPr id="47139" name="Group 35"/>
          <p:cNvGraphicFramePr>
            <a:graphicFrameLocks noGrp="1"/>
          </p:cNvGraphicFramePr>
          <p:nvPr/>
        </p:nvGraphicFramePr>
        <p:xfrm>
          <a:off x="3059113" y="908050"/>
          <a:ext cx="6084887" cy="5755005"/>
        </p:xfrm>
        <a:graphic>
          <a:graphicData uri="http://schemas.openxmlformats.org/drawingml/2006/table">
            <a:tbl>
              <a:tblPr/>
              <a:tblGrid>
                <a:gridCol w="1027112"/>
                <a:gridCol w="2608263"/>
                <a:gridCol w="2449512"/>
              </a:tblGrid>
              <a:tr h="361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30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ISSN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Merkur. - Stuttgart : Klett-Cotta. - Jahrgang 55, Heft 4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ISSN. - 55, Heft 4 (2001)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47725">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im ISBD-Format oder Identifikator, z.B. ISBN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Chronik der Ge-fühle / Alexander Kluge. - 1. Auflage. - Frankfurt am Main : Suhrkamp, 2001</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smtClean="0">
                          <a:ln>
                            <a:noFill/>
                          </a:ln>
                          <a:solidFill>
                            <a:srgbClr val="000000"/>
                          </a:solidFill>
                          <a:effectLst/>
                          <a:latin typeface="Verdana" pitchFamily="34" charset="0"/>
                          <a:cs typeface="Arial" charset="0"/>
                        </a:rPr>
                        <a:t>ISBN 3-518-45652-0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24.5 </a:t>
                      </a:r>
                      <a:endParaRPr kumimoji="0" lang="de-DE" sz="2000" b="0" i="0" u="none" strike="noStrike" cap="none" normalizeH="0" baseline="0" smtClean="0">
                        <a:ln>
                          <a:noFill/>
                        </a:ln>
                        <a:solidFill>
                          <a:schemeClr val="tx1"/>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Beziehungskenn-zeichnung (nach Anhang J.4.3)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Rezension von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713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71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7135"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7136"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39</a:t>
            </a:fld>
            <a:endParaRPr lang="de-DE"/>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10243" name="Fußzeilenplatzhalter 3"/>
          <p:cNvSpPr>
            <a:spLocks noGrp="1"/>
          </p:cNvSpPr>
          <p:nvPr>
            <p:ph type="ftr" sz="quarter" idx="14"/>
          </p:nvPr>
        </p:nvSpPr>
        <p:spPr bwMode="auto">
          <a:xfrm>
            <a:off x="323528" y="6381328"/>
            <a:ext cx="8136904"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41410792-5229-466D-A02F-0D053BF45A92}" type="slidenum">
              <a:rPr lang="de-DE"/>
              <a:pPr>
                <a:defRPr/>
              </a:pPr>
              <a:t>4</a:t>
            </a:fld>
            <a:endParaRPr lang="de-DE"/>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 z.B.:</a:t>
            </a:r>
          </a:p>
          <a:p>
            <a:pPr marL="0" indent="0" eaLnBrk="1" hangingPunct="1"/>
            <a:endParaRPr lang="de-DE" smtClean="0"/>
          </a:p>
          <a:p>
            <a:pPr lvl="1" eaLnBrk="1" hangingPunct="1"/>
            <a:r>
              <a:rPr lang="de-DE" smtClean="0"/>
              <a:t>Tracks / Beiträge auf einer CD</a:t>
            </a:r>
          </a:p>
          <a:p>
            <a:pPr lvl="1" eaLnBrk="1" hangingPunct="1"/>
            <a:r>
              <a:rPr lang="de-DE" smtClean="0"/>
              <a:t>Beiträge auf einer DVD</a:t>
            </a:r>
          </a:p>
          <a:p>
            <a:pPr marL="0" indent="0" eaLnBrk="1" hangingPunct="1">
              <a:buFont typeface="Arial" charset="0"/>
              <a:buNone/>
            </a:pPr>
            <a:endParaRPr lang="de-DE" smtClean="0"/>
          </a:p>
          <a:p>
            <a:pPr marL="0" indent="0" eaLnBrk="1" hangingPunct="1"/>
            <a:r>
              <a:rPr lang="de-DE" smtClean="0"/>
              <a:t>Alle für Zusammenstellungen relevanten Aspekte wurden in den Beispielen für gedruckte Materialien veranschaulicht und gelten auch für den AV-Bereich</a:t>
            </a:r>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buFont typeface="Arial" charset="0"/>
              <a:buNone/>
            </a:pPr>
            <a:endParaRPr lang="de-DE" smtClean="0"/>
          </a:p>
        </p:txBody>
      </p:sp>
      <p:sp>
        <p:nvSpPr>
          <p:cNvPr id="48131" name="Fußzeilenplatzhalter 3"/>
          <p:cNvSpPr txBox="1">
            <a:spLocks noGrp="1"/>
          </p:cNvSpPr>
          <p:nvPr/>
        </p:nvSpPr>
        <p:spPr bwMode="auto">
          <a:xfrm>
            <a:off x="107504" y="6376988"/>
            <a:ext cx="8352927"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AB4DB78-6EBE-4098-8F02-A5496FBEE7E0}"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40</a:t>
            </a:fld>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915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49155"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389DA85-185C-475D-ABF0-F7708956B86D}"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41</a:t>
            </a:fld>
            <a:endParaRPr lang="de-DE"/>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ußzeilenplatzhalter 3"/>
          <p:cNvSpPr txBox="1">
            <a:spLocks noGrp="1"/>
          </p:cNvSpPr>
          <p:nvPr/>
        </p:nvSpPr>
        <p:spPr bwMode="auto">
          <a:xfrm>
            <a:off x="179388" y="6376988"/>
            <a:ext cx="820903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2D3061B-A878-443D-98B9-ABDC69251578}"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0256" name="Group 80"/>
          <p:cNvGraphicFramePr>
            <a:graphicFrameLocks noGrp="1"/>
          </p:cNvGraphicFramePr>
          <p:nvPr/>
        </p:nvGraphicFramePr>
        <p:xfrm>
          <a:off x="3059113" y="404813"/>
          <a:ext cx="5903912" cy="6290946"/>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Mein lieber Robinson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Regie: Roland Gräf</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Drehbuch: Roland Gräf, Klaus Poche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Darsteller: Jan Bereska, Gabriele Simon, Alfred Müller [und andere]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Videodisk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0221"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5022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50223"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50224"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42</a:t>
            </a:fld>
            <a:endParaRPr lang="de-DE"/>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ußzeilenplatzhalter 3"/>
          <p:cNvSpPr txBox="1">
            <a:spLocks noGrp="1"/>
          </p:cNvSpPr>
          <p:nvPr/>
        </p:nvSpPr>
        <p:spPr bwMode="auto">
          <a:xfrm>
            <a:off x="107504" y="6376988"/>
            <a:ext cx="8280920"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a:p>
            <a:endParaRPr lang="de-DE" sz="10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97287E8-1763-45BE-9A5B-6704A788D2AC}"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graphicFrame>
        <p:nvGraphicFramePr>
          <p:cNvPr id="51253" name="Group 53"/>
          <p:cNvGraphicFramePr>
            <a:graphicFrameLocks noGrp="1"/>
          </p:cNvGraphicFramePr>
          <p:nvPr/>
        </p:nvGraphicFramePr>
        <p:xfrm>
          <a:off x="3059113" y="404813"/>
          <a:ext cx="5903912" cy="6503354"/>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zweidimensionales bewegtes Bild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Erfassungsort und Erfassungsdatum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DEFA-Studio für Spielfilme 1970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Farbinhalt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farbig und schwarz-weiß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7.22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Dauer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78 min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Mein lieber Robinson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19.3</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800" b="1"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a:t>
                      </a: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 </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Gräf, Roland, 1934-.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Filmregisseur</a:t>
                      </a:r>
                      <a:b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b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1241"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1242"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1243"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124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1245"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43</a:t>
            </a:fld>
            <a:endParaRPr lang="de-D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Fußzeilenplatzhalter 3"/>
          <p:cNvSpPr txBox="1">
            <a:spLocks noGrp="1"/>
          </p:cNvSpPr>
          <p:nvPr/>
        </p:nvSpPr>
        <p:spPr bwMode="auto">
          <a:xfrm>
            <a:off x="107950" y="6580373"/>
            <a:ext cx="8352482"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1EFD174-680D-48F5-BCF3-3D862770492D}"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graphicFrame>
        <p:nvGraphicFramePr>
          <p:cNvPr id="52274" name="Group 50"/>
          <p:cNvGraphicFramePr>
            <a:graphicFrameLocks noGrp="1"/>
          </p:cNvGraphicFramePr>
          <p:nvPr/>
        </p:nvGraphicFramePr>
        <p:xfrm>
          <a:off x="3203575" y="620713"/>
          <a:ext cx="5903913" cy="6057901"/>
        </p:xfrm>
        <a:graphic>
          <a:graphicData uri="http://schemas.openxmlformats.org/drawingml/2006/table">
            <a:tbl>
              <a:tblPr/>
              <a:tblGrid>
                <a:gridCol w="996950"/>
                <a:gridCol w="2530475"/>
                <a:gridCol w="2376488"/>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19.3</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1800" b="1" i="0" u="none" strike="noStrike" cap="none" normalizeH="0" baseline="0" smtClean="0">
                          <a:ln>
                            <a:noFill/>
                          </a:ln>
                          <a:solidFill>
                            <a:srgbClr val="000000"/>
                          </a:solidFill>
                          <a:effectLst/>
                          <a:latin typeface="Verdana" pitchFamily="34" charset="0"/>
                          <a:ea typeface="宋体" pitchFamily="2" charset="-122"/>
                          <a:cs typeface="Times New Roman" pitchFamily="18" charset="0"/>
                        </a:rPr>
                        <a:t>Sonstige Person, die mit einem Werk in Beziehung steht </a:t>
                      </a:r>
                      <a:endParaRPr kumimoji="0" lang="de-DE" sz="1800" b="1" i="0" u="none" strike="noStrike" cap="none" normalizeH="0" baseline="0" smtClean="0">
                        <a:ln>
                          <a:noFill/>
                        </a:ln>
                        <a:solidFill>
                          <a:srgbClr val="000000"/>
                        </a:solidFill>
                        <a:effectLst/>
                        <a:latin typeface="Verdana" pitchFamily="34" charset="0"/>
                        <a:ea typeface="宋体" pitchFamily="2" charset="-122"/>
                        <a:cs typeface="Times New Roman" pitchFamily="18"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Poche, Klaus, 1927-2007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Drehbuchautor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Mitwirkender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Bereska, Jan, 1951-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Simon, Gabriele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20.2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Mitwirkender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Müller, Alfred, 1926-2010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Schauspieler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226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2270"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44</a:t>
            </a:fld>
            <a:endParaRPr lang="de-DE"/>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Fußzeilenplatzhalter 3"/>
          <p:cNvSpPr txBox="1">
            <a:spLocks noGrp="1"/>
          </p:cNvSpPr>
          <p:nvPr/>
        </p:nvSpPr>
        <p:spPr bwMode="auto">
          <a:xfrm>
            <a:off x="179512" y="6453336"/>
            <a:ext cx="8280919" cy="404664"/>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a:p>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94017F6-9C46-4FB6-A5C8-8A04F3BADFE9}"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graphicFrame>
        <p:nvGraphicFramePr>
          <p:cNvPr id="58419" name="Group 51"/>
          <p:cNvGraphicFramePr>
            <a:graphicFrameLocks noGrp="1"/>
          </p:cNvGraphicFramePr>
          <p:nvPr/>
        </p:nvGraphicFramePr>
        <p:xfrm>
          <a:off x="3059113" y="1052513"/>
          <a:ext cx="5903912" cy="413480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oder Identifikator, z.B. ISBN oder Bestellnummer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Der Tangospieler ; Mein lieber Robinson / Regie: Roland Gräf ; Drehbuch: Roland Gräf. - [Berlin] : Icestorm Entertainment, 2013. - 1 DVD-Video</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Bestell-Nr. 19864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24.5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(nach Anhang J.4.4)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Enthalten in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326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3270"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3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3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45</a:t>
            </a:fld>
            <a:endParaRPr lang="de-DE"/>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427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die analytische Beschreibung eines Tracks / Beitrags auf einer CD</a:t>
            </a:r>
          </a:p>
          <a:p>
            <a:pPr marL="0" indent="0" eaLnBrk="1" hangingPunct="1">
              <a:buFont typeface="Arial" charset="0"/>
              <a:buNone/>
            </a:pPr>
            <a:endParaRPr lang="de-DE" smtClean="0"/>
          </a:p>
          <a:p>
            <a:pPr marL="0" indent="0" eaLnBrk="1" hangingPunct="1"/>
            <a:endParaRPr lang="de-DE" smtClean="0"/>
          </a:p>
        </p:txBody>
      </p:sp>
      <p:sp>
        <p:nvSpPr>
          <p:cNvPr id="54275" name="Fußzeilenplatzhalter 3"/>
          <p:cNvSpPr txBox="1">
            <a:spLocks noGrp="1"/>
          </p:cNvSpPr>
          <p:nvPr/>
        </p:nvSpPr>
        <p:spPr bwMode="auto">
          <a:xfrm>
            <a:off x="251520" y="6376988"/>
            <a:ext cx="8208911"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8EA19F3-ACAD-4E08-94A1-DF6476628CAA}"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46</a:t>
            </a:fld>
            <a:endParaRPr lang="de-DE"/>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Fußzeilenplatzhalter 3"/>
          <p:cNvSpPr txBox="1">
            <a:spLocks noGrp="1"/>
          </p:cNvSpPr>
          <p:nvPr/>
        </p:nvSpPr>
        <p:spPr bwMode="auto">
          <a:xfrm>
            <a:off x="250826" y="6376988"/>
            <a:ext cx="8209606"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97E8C34-9EC9-430E-8E1B-D1E448A13A2F}" type="slidenum">
              <a:rPr lang="de-DE" sz="1200">
                <a:solidFill>
                  <a:schemeClr val="tx1">
                    <a:tint val="75000"/>
                  </a:schemeClr>
                </a:solidFill>
                <a:latin typeface="+mn-lt"/>
                <a:cs typeface="+mn-cs"/>
              </a:rPr>
              <a:pPr algn="r" fontAlgn="auto">
                <a:spcBef>
                  <a:spcPts val="0"/>
                </a:spcBef>
                <a:spcAft>
                  <a:spcPts val="0"/>
                </a:spcAft>
                <a:defRPr/>
              </a:pPr>
              <a:t>47</a:t>
            </a:fld>
            <a:endParaRPr lang="de-DE" sz="1200">
              <a:solidFill>
                <a:schemeClr val="tx1">
                  <a:tint val="75000"/>
                </a:schemeClr>
              </a:solidFill>
              <a:latin typeface="+mn-lt"/>
              <a:cs typeface="+mn-cs"/>
            </a:endParaRPr>
          </a:p>
        </p:txBody>
      </p:sp>
      <p:graphicFrame>
        <p:nvGraphicFramePr>
          <p:cNvPr id="61495" name="Group 55"/>
          <p:cNvGraphicFramePr>
            <a:graphicFrameLocks noGrp="1"/>
          </p:cNvGraphicFramePr>
          <p:nvPr/>
        </p:nvGraphicFramePr>
        <p:xfrm>
          <a:off x="3059113" y="760413"/>
          <a:ext cx="5903912" cy="5405756"/>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Die Falle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Verantwortlich-keitsangabe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Robert Gernhardt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2012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80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Einzelne Einheit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Audiodisk</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6.2.2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Bevorzugter Titel des Werkes</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8576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gesprochenes Wort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5341"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5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43"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5344"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47</a:t>
            </a:fld>
            <a:endParaRPr lang="de-DE"/>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530F4F3-17CE-4FFC-A66E-03C85254ED4A}" type="slidenum">
              <a:rPr lang="de-DE" sz="1200">
                <a:solidFill>
                  <a:schemeClr val="tx1">
                    <a:tint val="75000"/>
                  </a:schemeClr>
                </a:solidFill>
                <a:latin typeface="+mn-lt"/>
                <a:cs typeface="+mn-cs"/>
              </a:rPr>
              <a:pPr algn="r" fontAlgn="auto">
                <a:spcBef>
                  <a:spcPts val="0"/>
                </a:spcBef>
                <a:spcAft>
                  <a:spcPts val="0"/>
                </a:spcAft>
                <a:defRPr/>
              </a:pPr>
              <a:t>48</a:t>
            </a:fld>
            <a:endParaRPr lang="de-DE" sz="1200">
              <a:solidFill>
                <a:schemeClr val="tx1">
                  <a:tint val="75000"/>
                </a:schemeClr>
              </a:solidFill>
              <a:latin typeface="+mn-lt"/>
              <a:cs typeface="+mn-cs"/>
            </a:endParaRPr>
          </a:p>
        </p:txBody>
      </p:sp>
      <p:graphicFrame>
        <p:nvGraphicFramePr>
          <p:cNvPr id="56358" name="Group 38"/>
          <p:cNvGraphicFramePr>
            <a:graphicFrameLocks noGrp="1"/>
          </p:cNvGraphicFramePr>
          <p:nvPr/>
        </p:nvGraphicFramePr>
        <p:xfrm>
          <a:off x="3059113" y="1133475"/>
          <a:ext cx="5903912" cy="4115753"/>
        </p:xfrm>
        <a:graphic>
          <a:graphicData uri="http://schemas.openxmlformats.org/drawingml/2006/table">
            <a:tbl>
              <a:tblPr/>
              <a:tblGrid>
                <a:gridCol w="996950"/>
                <a:gridCol w="2530475"/>
                <a:gridCol w="2376487"/>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6.11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Sprache der Expression</a:t>
                      </a: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Deutsch</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7.11</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Erfassungsort und Erfassungsdatum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1989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17.8</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In der Manifestation verkörpertes Werk</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Die Falle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19.2</a:t>
                      </a: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altLang="zh-CN" sz="2000" b="1" i="0" u="none" strike="noStrike" cap="none" normalizeH="0" baseline="0" smtClean="0">
                          <a:ln>
                            <a:noFill/>
                          </a:ln>
                          <a:solidFill>
                            <a:schemeClr val="tx1"/>
                          </a:solidFill>
                          <a:effectLst/>
                          <a:latin typeface="Verdana" pitchFamily="34" charset="0"/>
                          <a:ea typeface="宋体" pitchFamily="2" charset="-122"/>
                          <a:cs typeface="Arial" charset="0"/>
                        </a:rPr>
                        <a:t>Geistiger Schöpfer</a:t>
                      </a:r>
                      <a:r>
                        <a:rPr kumimoji="0" lang="de-DE" altLang="zh-CN" sz="2000" b="0" i="0" u="none" strike="noStrike" cap="none" normalizeH="0" baseline="0" smtClean="0">
                          <a:ln>
                            <a:noFill/>
                          </a:ln>
                          <a:solidFill>
                            <a:schemeClr val="tx1"/>
                          </a:solidFill>
                          <a:effectLst/>
                          <a:latin typeface="Verdana" pitchFamily="34" charset="0"/>
                          <a:ea typeface="宋体" pitchFamily="2" charset="-122"/>
                          <a:cs typeface="Arial" charset="0"/>
                        </a:rPr>
                        <a:t> </a:t>
                      </a:r>
                      <a:r>
                        <a:rPr kumimoji="0" lang="de-DE" altLang="zh-CN" sz="1800" b="0" i="0" u="none" strike="noStrike" cap="none" normalizeH="0" baseline="0" smtClean="0">
                          <a:ln>
                            <a:noFill/>
                          </a:ln>
                          <a:solidFill>
                            <a:srgbClr val="000000"/>
                          </a:solidFill>
                          <a:effectLst/>
                          <a:latin typeface="Verdana" pitchFamily="34" charset="0"/>
                          <a:ea typeface="宋体" pitchFamily="2" charset="-122"/>
                          <a:cs typeface="Arial" charset="0"/>
                        </a:rPr>
                        <a:t> </a:t>
                      </a:r>
                      <a:endPar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Gernhardt, Robert, 1937-2006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18.5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Verfasser</a:t>
                      </a:r>
                    </a:p>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Erzähler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635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5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5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635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48</a:t>
            </a:fld>
            <a:endParaRPr lang="de-DE"/>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Fußzeilenplatzhalter 3"/>
          <p:cNvSpPr txBox="1">
            <a:spLocks noGrp="1"/>
          </p:cNvSpPr>
          <p:nvPr/>
        </p:nvSpPr>
        <p:spPr bwMode="auto">
          <a:xfrm>
            <a:off x="179512" y="6376988"/>
            <a:ext cx="8280919"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A9FC4E7-BBAF-441A-9BE0-ADA6C5CA9E0E}" type="slidenum">
              <a:rPr lang="de-DE" sz="1200">
                <a:solidFill>
                  <a:schemeClr val="tx1">
                    <a:tint val="75000"/>
                  </a:schemeClr>
                </a:solidFill>
                <a:latin typeface="+mn-lt"/>
                <a:cs typeface="+mn-cs"/>
              </a:rPr>
              <a:pPr algn="r" fontAlgn="auto">
                <a:spcBef>
                  <a:spcPts val="0"/>
                </a:spcBef>
                <a:spcAft>
                  <a:spcPts val="0"/>
                </a:spcAft>
                <a:defRPr/>
              </a:pPr>
              <a:t>49</a:t>
            </a:fld>
            <a:endParaRPr lang="de-DE" sz="1200">
              <a:solidFill>
                <a:schemeClr val="tx1">
                  <a:tint val="75000"/>
                </a:schemeClr>
              </a:solidFill>
              <a:latin typeface="+mn-lt"/>
              <a:cs typeface="+mn-cs"/>
            </a:endParaRPr>
          </a:p>
        </p:txBody>
      </p:sp>
      <p:graphicFrame>
        <p:nvGraphicFramePr>
          <p:cNvPr id="57370" name="Group 26"/>
          <p:cNvGraphicFramePr>
            <a:graphicFrameLocks noGrp="1"/>
          </p:cNvGraphicFramePr>
          <p:nvPr/>
        </p:nvGraphicFramePr>
        <p:xfrm>
          <a:off x="2916238" y="836613"/>
          <a:ext cx="6227762" cy="4334828"/>
        </p:xfrm>
        <a:graphic>
          <a:graphicData uri="http://schemas.openxmlformats.org/drawingml/2006/table">
            <a:tbl>
              <a:tblPr/>
              <a:tblGrid>
                <a:gridCol w="1050925"/>
                <a:gridCol w="2670175"/>
                <a:gridCol w="2506662"/>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1" i="0" u="none" strike="noStrike" cap="none" normalizeH="0" baseline="0" smtClean="0">
                          <a:ln>
                            <a:noFill/>
                          </a:ln>
                          <a:solidFill>
                            <a:srgbClr val="000000"/>
                          </a:solidFill>
                          <a:effectLst/>
                          <a:latin typeface="Verdana" pitchFamily="34" charset="0"/>
                          <a:ea typeface="宋体" pitchFamily="2" charset="-122"/>
                          <a:cs typeface="Arial" charset="0"/>
                        </a:rPr>
                        <a:t>27.1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In Beziehung stehende Manifestation</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im ISBD-Format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Identifikator</a:t>
                      </a:r>
                    </a:p>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Erzählerstimmen : die Bibliothek der Autoren : 183 Autorinnen &amp; Autoren : 100 Jahre Erzählung im Originalton. - Teil 5. 1934-1938 - München : Der Hörverlag, 2012. - 5 CDs</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smtClean="0">
                          <a:ln>
                            <a:noFill/>
                          </a:ln>
                          <a:solidFill>
                            <a:srgbClr val="000000"/>
                          </a:solidFill>
                          <a:effectLst/>
                          <a:latin typeface="Verdana" pitchFamily="34" charset="0"/>
                          <a:cs typeface="Arial" charset="0"/>
                        </a:rPr>
                        <a:t>oder</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400" b="0" i="0" u="none" strike="noStrike" cap="none" normalizeH="0" baseline="0" smtClean="0">
                          <a:ln>
                            <a:noFill/>
                          </a:ln>
                          <a:solidFill>
                            <a:srgbClr val="000000"/>
                          </a:solidFill>
                          <a:effectLst/>
                          <a:latin typeface="Verdana" pitchFamily="34" charset="0"/>
                          <a:cs typeface="Arial" charset="0"/>
                        </a:rPr>
                        <a:t>ISBN 978-3-86717-742-9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24.5 </a:t>
                      </a:r>
                      <a:r>
                        <a:rPr kumimoji="0" lang="de-DE" sz="2000" b="0" i="0" u="none" strike="noStrike" cap="none" normalizeH="0" baseline="0" smtClean="0">
                          <a:ln>
                            <a:noFill/>
                          </a:ln>
                          <a:solidFill>
                            <a:srgbClr val="000000"/>
                          </a:solidFill>
                          <a:effectLst/>
                          <a:latin typeface="Verdana" pitchFamily="34" charset="0"/>
                          <a:ea typeface="宋体" pitchFamily="2" charset="-122"/>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Beziehungs-kennzeichnung (nach Anhang J.4.4)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r>
                        <a:rPr kumimoji="0" lang="de-DE" sz="1800" b="0" i="0" u="none" strike="noStrike" cap="none" normalizeH="0" baseline="0" smtClean="0">
                          <a:ln>
                            <a:noFill/>
                          </a:ln>
                          <a:solidFill>
                            <a:srgbClr val="000000"/>
                          </a:solidFill>
                          <a:effectLst/>
                          <a:latin typeface="Verdana" pitchFamily="34" charset="0"/>
                          <a:ea typeface="宋体" pitchFamily="2" charset="-122"/>
                          <a:cs typeface="Arial" charset="0"/>
                        </a:rPr>
                        <a:t>Enthalten in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7365"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7366"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7367" name="Picture 36"/>
          <p:cNvPicPr>
            <a:picLocks noChangeAspect="1" noChangeArrowheads="1"/>
          </p:cNvPicPr>
          <p:nvPr/>
        </p:nvPicPr>
        <p:blipFill>
          <a:blip r:embed="rId2"/>
          <a:srcRect/>
          <a:stretch>
            <a:fillRect/>
          </a:stretch>
        </p:blipFill>
        <p:spPr bwMode="auto">
          <a:xfrm>
            <a:off x="0" y="2924175"/>
            <a:ext cx="2808288" cy="2540000"/>
          </a:xfrm>
          <a:prstGeom prst="rect">
            <a:avLst/>
          </a:prstGeom>
          <a:noFill/>
          <a:ln w="9525">
            <a:noFill/>
            <a:miter lim="800000"/>
            <a:headEnd/>
            <a:tailEnd/>
          </a:ln>
        </p:spPr>
      </p:pic>
      <p:pic>
        <p:nvPicPr>
          <p:cNvPr id="57368" name="Picture 37"/>
          <p:cNvPicPr>
            <a:picLocks noChangeAspect="1" noChangeArrowheads="1"/>
          </p:cNvPicPr>
          <p:nvPr/>
        </p:nvPicPr>
        <p:blipFill>
          <a:blip r:embed="rId3"/>
          <a:srcRect/>
          <a:stretch>
            <a:fillRect/>
          </a:stretch>
        </p:blipFill>
        <p:spPr bwMode="auto">
          <a:xfrm>
            <a:off x="0" y="1557338"/>
            <a:ext cx="2916238" cy="26352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49</a:t>
            </a:fld>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11267" name="Fußzeilenplatzhalter 3"/>
          <p:cNvSpPr>
            <a:spLocks noGrp="1"/>
          </p:cNvSpPr>
          <p:nvPr>
            <p:ph type="ftr" sz="quarter" idx="14"/>
          </p:nvPr>
        </p:nvSpPr>
        <p:spPr bwMode="auto">
          <a:xfrm>
            <a:off x="251520" y="6376988"/>
            <a:ext cx="8280919"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96A93CC8-F95B-4893-A2E8-9010E994C586}"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12291" name="Fußzeilenplatzhalter 3"/>
          <p:cNvSpPr>
            <a:spLocks noGrp="1"/>
          </p:cNvSpPr>
          <p:nvPr>
            <p:ph type="ftr" sz="quarter" idx="14"/>
          </p:nvPr>
        </p:nvSpPr>
        <p:spPr bwMode="auto">
          <a:xfrm>
            <a:off x="107504" y="6376988"/>
            <a:ext cx="8424936"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4687B327-EFF8-47D8-8169-2B50C3485414}"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sp>
        <p:nvSpPr>
          <p:cNvPr id="13315" name="Fußzeilenplatzhalter 3"/>
          <p:cNvSpPr>
            <a:spLocks noGrp="1"/>
          </p:cNvSpPr>
          <p:nvPr>
            <p:ph type="ftr" sz="quarter" idx="14"/>
          </p:nvPr>
        </p:nvSpPr>
        <p:spPr bwMode="auto">
          <a:xfrm>
            <a:off x="107504" y="6376988"/>
            <a:ext cx="8424936"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375EC574-58B8-4D3C-9A1A-549C242FE572}"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333375"/>
            <a:ext cx="8642350" cy="508000"/>
          </a:xfrm>
        </p:spPr>
        <p:txBody>
          <a:bodyPr rtlCol="0">
            <a:noAutofit/>
          </a:bodyPr>
          <a:lstStyle/>
          <a:p>
            <a:pPr eaLnBrk="1" fontAlgn="auto" hangingPunct="1">
              <a:spcAft>
                <a:spcPts val="0"/>
              </a:spcAft>
              <a:defRPr/>
            </a:pPr>
            <a:r>
              <a:rPr lang="de-DE" dirty="0" smtClean="0"/>
              <a:t>Zusammenstellender </a:t>
            </a:r>
            <a:r>
              <a:rPr lang="de-DE" smtClean="0"/>
              <a:t>oder Herausgeber</a:t>
            </a:r>
            <a:endParaRPr lang="de-DE" dirty="0"/>
          </a:p>
        </p:txBody>
      </p:sp>
      <p:sp>
        <p:nvSpPr>
          <p:cNvPr id="14338" name="Textplatzhalter 2"/>
          <p:cNvSpPr>
            <a:spLocks noGrp="1"/>
          </p:cNvSpPr>
          <p:nvPr>
            <p:ph type="body" sz="quarter" idx="13"/>
          </p:nvPr>
        </p:nvSpPr>
        <p:spPr>
          <a:xfrm>
            <a:off x="250825" y="836613"/>
            <a:ext cx="8642350" cy="5472112"/>
          </a:xfrm>
        </p:spPr>
        <p:txBody>
          <a:bodyPr/>
          <a:lstStyle/>
          <a:p>
            <a:pPr eaLnBrk="1" hangingPunct="1"/>
            <a:endParaRPr lang="de-DE" dirty="0" smtClean="0"/>
          </a:p>
          <a:p>
            <a:pPr eaLnBrk="1" hangingPunct="1"/>
            <a:r>
              <a:rPr lang="de-DE" dirty="0" smtClean="0"/>
              <a:t>Beziehungskennzeichnung Zusammenstellender (RDA I.2.1)</a:t>
            </a:r>
          </a:p>
          <a:p>
            <a:pPr lvl="1" eaLnBrk="1" hangingPunct="1"/>
            <a:r>
              <a:rPr lang="de-DE" dirty="0" smtClean="0"/>
              <a:t>Schaffung eines neuen Werks durch Zusammentragen, Editieren usw.</a:t>
            </a:r>
          </a:p>
          <a:p>
            <a:pPr lvl="1" eaLnBrk="1" hangingPunct="1"/>
            <a:r>
              <a:rPr lang="de-DE" dirty="0" smtClean="0"/>
              <a:t>Beispiele: eine Bibliografie, ein Verzeichnis</a:t>
            </a:r>
          </a:p>
          <a:p>
            <a:pPr lvl="1" eaLnBrk="1" hangingPunct="1"/>
            <a:endParaRPr lang="de-DE" dirty="0" smtClean="0"/>
          </a:p>
          <a:p>
            <a:pPr eaLnBrk="1" hangingPunct="1"/>
            <a:r>
              <a:rPr lang="de-DE" dirty="0" smtClean="0"/>
              <a:t>Beziehungskennzeichnung Herausgeber (RDA I.3.1)</a:t>
            </a:r>
          </a:p>
          <a:p>
            <a:pPr lvl="1" eaLnBrk="1" hangingPunct="1"/>
            <a:r>
              <a:rPr lang="de-DE" dirty="0" smtClean="0"/>
              <a:t>Auswählen und Zusammenstellen von Werken oder Teilen von Werken anderer geistiger Schöpfer</a:t>
            </a:r>
          </a:p>
          <a:p>
            <a:pPr lvl="1" eaLnBrk="1" hangingPunct="1"/>
            <a:r>
              <a:rPr lang="de-DE" dirty="0" smtClean="0"/>
              <a:t>Beispiel: Aufsatzband mit Beiträgen verschiedener Verfasser</a:t>
            </a:r>
          </a:p>
        </p:txBody>
      </p:sp>
      <p:sp>
        <p:nvSpPr>
          <p:cNvPr id="14339" name="Fußzeilenplatzhalter 3"/>
          <p:cNvSpPr>
            <a:spLocks noGrp="1"/>
          </p:cNvSpPr>
          <p:nvPr>
            <p:ph type="ftr" sz="quarter" idx="14"/>
          </p:nvPr>
        </p:nvSpPr>
        <p:spPr bwMode="auto">
          <a:xfrm>
            <a:off x="251520" y="6376988"/>
            <a:ext cx="8280919"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Stand: 21.05.2015 | CC BY-NC-SA</a:t>
            </a:r>
            <a:endParaRPr lang="de-DE" sz="800" dirty="0" smtClean="0">
              <a:solidFill>
                <a:srgbClr val="376092"/>
              </a:solidFill>
              <a:cs typeface="Arial" charset="0"/>
            </a:endParaRPr>
          </a:p>
        </p:txBody>
      </p:sp>
      <p:sp>
        <p:nvSpPr>
          <p:cNvPr id="5" name="Foliennummernplatzhalter 4"/>
          <p:cNvSpPr>
            <a:spLocks noGrp="1"/>
          </p:cNvSpPr>
          <p:nvPr>
            <p:ph type="sldNum" sz="quarter" idx="15"/>
          </p:nvPr>
        </p:nvSpPr>
        <p:spPr/>
        <p:txBody>
          <a:bodyPr/>
          <a:lstStyle/>
          <a:p>
            <a:pPr>
              <a:defRPr/>
            </a:pPr>
            <a:fld id="{74355156-8DD6-4CE2-9D54-00786A69DE90}" type="slidenum">
              <a:rPr lang="de-DE"/>
              <a:pPr>
                <a:defRPr/>
              </a:pPr>
              <a:t>8</a:t>
            </a:fld>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5362"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Beschreibung erfolgt ausgehend vom Teil</a:t>
            </a:r>
          </a:p>
          <a:p>
            <a:pPr marL="0" indent="0" eaLnBrk="1" hangingPunct="1">
              <a:buFont typeface="Arial" charset="0"/>
              <a:buNone/>
            </a:pPr>
            <a:endParaRPr lang="de-DE" smtClean="0"/>
          </a:p>
          <a:p>
            <a:pPr marL="0" indent="0" eaLnBrk="1" hangingPunct="1"/>
            <a:r>
              <a:rPr lang="de-DE" smtClean="0"/>
              <a:t>Verwendet bei</a:t>
            </a:r>
          </a:p>
          <a:p>
            <a:pPr lvl="1" eaLnBrk="1" hangingPunct="1"/>
            <a:r>
              <a:rPr lang="de-DE" smtClean="0"/>
              <a:t>Aufsatzkatalogisierung</a:t>
            </a:r>
          </a:p>
          <a:p>
            <a:pPr lvl="1" eaLnBrk="1" hangingPunct="1"/>
            <a:r>
              <a:rPr lang="de-DE" smtClean="0"/>
              <a:t>Katalogisierung von Einzelbeiträgen aus Sammelwerken oder Sammlungen von Schriften eines Autors</a:t>
            </a:r>
          </a:p>
          <a:p>
            <a:pPr lvl="1" eaLnBrk="1" hangingPunct="1"/>
            <a:r>
              <a:rPr lang="de-DE" smtClean="0"/>
              <a:t>Einzelbeiträgen im Bereich Audivisuelle Materialien</a:t>
            </a:r>
          </a:p>
          <a:p>
            <a:pPr lvl="1" eaLnBrk="1" hangingPunct="1">
              <a:buFont typeface="Arial" charset="0"/>
              <a:buNone/>
            </a:pPr>
            <a:endParaRPr lang="de-DE" smtClean="0"/>
          </a:p>
          <a:p>
            <a:pPr marL="0" indent="0" eaLnBrk="1" hangingPunct="1"/>
            <a:r>
              <a:rPr lang="de-DE" smtClean="0"/>
              <a:t>Entscheidung, welche Teile analytisch beschrieben werden fällt in das Ermessen der erschließenden Institution</a:t>
            </a:r>
          </a:p>
          <a:p>
            <a:pPr lvl="1" eaLnBrk="1" hangingPunct="1"/>
            <a:endParaRPr lang="de-DE" smtClean="0"/>
          </a:p>
        </p:txBody>
      </p:sp>
      <p:sp>
        <p:nvSpPr>
          <p:cNvPr id="15363" name="Fußzeilenplatzhalter 3"/>
          <p:cNvSpPr txBox="1">
            <a:spLocks noGrp="1"/>
          </p:cNvSpPr>
          <p:nvPr/>
        </p:nvSpPr>
        <p:spPr bwMode="auto">
          <a:xfrm>
            <a:off x="179512" y="6376988"/>
            <a:ext cx="8208912" cy="365125"/>
          </a:xfrm>
          <a:prstGeom prst="rect">
            <a:avLst/>
          </a:prstGeom>
          <a:noFill/>
          <a:ln w="9525">
            <a:noFill/>
            <a:miter lim="800000"/>
            <a:headEnd/>
            <a:tailEnd/>
          </a:ln>
        </p:spPr>
        <p:txBody>
          <a:bodyPr anchor="ctr"/>
          <a:lstStyle/>
          <a:p>
            <a:r>
              <a:rPr lang="de-AT" sz="800" dirty="0">
                <a:solidFill>
                  <a:srgbClr val="376092"/>
                </a:solidFill>
                <a:latin typeface="Verdana" pitchFamily="34" charset="0"/>
              </a:rPr>
              <a:t>AG RDA Schulungsunterlagen – Modul 5A.02.02: Zusammenstellungen - analytische und hierarchische  Beschreibung | Stand: 21.05.2015 | CC BY-NC-SA</a:t>
            </a:r>
            <a:endParaRPr lang="de-DE" sz="800" dirty="0">
              <a:solidFill>
                <a:srgbClr val="376092"/>
              </a:solidFill>
              <a:latin typeface="Verdana" pitchFamily="34" charset="0"/>
            </a:endParaRP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865139A-AE63-4A13-987A-0F8BD2DC6182}"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C84836F0-77DD-44BF-9C2C-4C266E31B6F5}" type="slidenum">
              <a:rPr lang="de-DE" smtClean="0"/>
              <a:pPr>
                <a:defRPr/>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3913</Words>
  <Application>Microsoft Office PowerPoint</Application>
  <PresentationFormat>Bildschirmpräsentation (4:3)</PresentationFormat>
  <Paragraphs>862</Paragraphs>
  <Slides>49</Slides>
  <Notes>3</Notes>
  <HiddenSlides>0</HiddenSlides>
  <MMClips>0</MMClips>
  <ScaleCrop>false</ScaleCrop>
  <HeadingPairs>
    <vt:vector size="4" baseType="variant">
      <vt:variant>
        <vt:lpstr>Design</vt:lpstr>
      </vt:variant>
      <vt:variant>
        <vt:i4>1</vt:i4>
      </vt:variant>
      <vt:variant>
        <vt:lpstr>Folientitel</vt:lpstr>
      </vt:variant>
      <vt:variant>
        <vt:i4>49</vt:i4>
      </vt:variant>
    </vt:vector>
  </HeadingPairs>
  <TitlesOfParts>
    <vt:vector size="50"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Zusammenstellender oder Herausgeber</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 Schöpfer, übergeordneter Titel – Teil analytisch</vt:lpstr>
      <vt:lpstr>Ein geistige Schöpfer, übergeordneter Titel – Teil Forts.</vt:lpstr>
      <vt:lpstr>Zusammenstellung von Werken von einem geistigen Schöpfer mit übergeordnetem Titel</vt:lpstr>
      <vt:lpstr>Ein geistige Schöpfer, übergeordneter Titel –  umfassend</vt:lpstr>
      <vt:lpstr>Ein geistige Schöpfer, übergeordneter Titel – umfassend, Forts.</vt:lpstr>
      <vt:lpstr>Ein geistige Schöpfer, übergeordneter Titel –  umfassend, Forts.</vt:lpstr>
      <vt:lpstr>Hinweis zu den weitere Beispiele</vt:lpstr>
      <vt:lpstr>Zusammenstellung von Werken von einem geistigen Schöpfer ohne übergeordnetem Titel</vt:lpstr>
      <vt:lpstr>Ein geistige Schöpfer, ohne übergeordn. Titel – Teil analytisch</vt:lpstr>
      <vt:lpstr>Ein geistige Schöpfer, ohne übergeordn. Titel – Teil Forts.</vt:lpstr>
      <vt:lpstr>Zusammenstellung von Werken von einem geistigen Schöpfer ohne übergeordnetem Titel</vt:lpstr>
      <vt:lpstr>Ein geistige Schöpfer, ohne übergeordn. Titel –  umfassend</vt:lpstr>
      <vt:lpstr>Ein geistige Schöpfer, ohne übergeordn.Titel –  umfassend, Forts.</vt:lpstr>
      <vt:lpstr>Ein geistige Schöpfer, ohne übergeordneten Titel –umfassend, Forts.</vt:lpstr>
      <vt:lpstr>Zusammenstellung von Werken von mehreren geistigen Schöpfer mit übergeordnetem Titel </vt:lpstr>
      <vt:lpstr>Zusammenstellung von Werken von mehreren geistigen Schöpfer ohne übergeordneten Titel</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222</cp:revision>
  <cp:lastPrinted>2015-03-08T17:02:14Z</cp:lastPrinted>
  <dcterms:created xsi:type="dcterms:W3CDTF">2014-02-18T07:01:40Z</dcterms:created>
  <dcterms:modified xsi:type="dcterms:W3CDTF">2015-05-27T10:19:50Z</dcterms:modified>
</cp:coreProperties>
</file>