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85" r:id="rId2"/>
    <p:sldId id="259" r:id="rId3"/>
    <p:sldId id="336" r:id="rId4"/>
    <p:sldId id="344" r:id="rId5"/>
    <p:sldId id="334" r:id="rId6"/>
    <p:sldId id="338" r:id="rId7"/>
    <p:sldId id="339" r:id="rId8"/>
    <p:sldId id="340" r:id="rId9"/>
    <p:sldId id="341" r:id="rId10"/>
    <p:sldId id="303" r:id="rId11"/>
    <p:sldId id="304" r:id="rId12"/>
    <p:sldId id="294" r:id="rId13"/>
    <p:sldId id="312" r:id="rId14"/>
    <p:sldId id="305" r:id="rId15"/>
    <p:sldId id="313" r:id="rId16"/>
    <p:sldId id="314" r:id="rId17"/>
    <p:sldId id="306" r:id="rId18"/>
    <p:sldId id="315" r:id="rId19"/>
    <p:sldId id="316" r:id="rId20"/>
    <p:sldId id="308" r:id="rId21"/>
    <p:sldId id="319" r:id="rId22"/>
    <p:sldId id="318" r:id="rId23"/>
    <p:sldId id="317" r:id="rId24"/>
    <p:sldId id="311" r:id="rId25"/>
    <p:sldId id="321" r:id="rId26"/>
    <p:sldId id="343" r:id="rId27"/>
    <p:sldId id="322" r:id="rId28"/>
    <p:sldId id="323" r:id="rId29"/>
    <p:sldId id="342" r:id="rId30"/>
    <p:sldId id="326" r:id="rId31"/>
    <p:sldId id="327" r:id="rId32"/>
    <p:sldId id="298" r:id="rId33"/>
    <p:sldId id="325" r:id="rId34"/>
    <p:sldId id="328" r:id="rId35"/>
    <p:sldId id="329" r:id="rId36"/>
    <p:sldId id="309" r:id="rId37"/>
    <p:sldId id="320" r:id="rId38"/>
    <p:sldId id="331" r:id="rId39"/>
    <p:sldId id="302" r:id="rId40"/>
    <p:sldId id="332" r:id="rId41"/>
    <p:sldId id="333" r:id="rId42"/>
  </p:sldIdLst>
  <p:sldSz cx="9144000" cy="6858000" type="screen4x3"/>
  <p:notesSz cx="9723438"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3" autoAdjust="0"/>
    <p:restoredTop sz="94356" autoAdjust="0"/>
  </p:normalViewPr>
  <p:slideViewPr>
    <p:cSldViewPr>
      <p:cViewPr>
        <p:scale>
          <a:sx n="100" d="100"/>
          <a:sy n="100" d="100"/>
        </p:scale>
        <p:origin x="-1392" y="-228"/>
      </p:cViewPr>
      <p:guideLst>
        <p:guide orient="horz" pos="2160"/>
        <p:guide pos="2880"/>
      </p:guideLst>
    </p:cSldViewPr>
  </p:slideViewPr>
  <p:outlineViewPr>
    <p:cViewPr>
      <p:scale>
        <a:sx n="33" d="100"/>
        <a:sy n="33" d="100"/>
      </p:scale>
      <p:origin x="42" y="14316"/>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160"/>
        <p:guide pos="306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490" cy="3429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5507699" y="0"/>
            <a:ext cx="4213490" cy="3429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09.05.2016</a:t>
            </a:fld>
            <a:endParaRPr lang="de-DE"/>
          </a:p>
        </p:txBody>
      </p:sp>
      <p:sp>
        <p:nvSpPr>
          <p:cNvPr id="4" name="Fußzeilenplatzhalter 3"/>
          <p:cNvSpPr>
            <a:spLocks noGrp="1"/>
          </p:cNvSpPr>
          <p:nvPr>
            <p:ph type="ftr" sz="quarter" idx="2"/>
          </p:nvPr>
        </p:nvSpPr>
        <p:spPr>
          <a:xfrm>
            <a:off x="0" y="6513910"/>
            <a:ext cx="4213490" cy="3429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5507699" y="6513910"/>
            <a:ext cx="4213490" cy="3429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490" cy="3429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5507699" y="0"/>
            <a:ext cx="4213490" cy="3429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09.05.2016</a:t>
            </a:fld>
            <a:endParaRPr lang="de-DE"/>
          </a:p>
        </p:txBody>
      </p:sp>
      <p:sp>
        <p:nvSpPr>
          <p:cNvPr id="4" name="Folienbildplatzhalter 3"/>
          <p:cNvSpPr>
            <a:spLocks noGrp="1" noRot="1" noChangeAspect="1"/>
          </p:cNvSpPr>
          <p:nvPr>
            <p:ph type="sldImg" idx="2"/>
          </p:nvPr>
        </p:nvSpPr>
        <p:spPr>
          <a:xfrm>
            <a:off x="3148013" y="514350"/>
            <a:ext cx="3427412" cy="25717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72344" y="3257551"/>
            <a:ext cx="7778750" cy="30861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6513910"/>
            <a:ext cx="4213490" cy="3429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5507699" y="6513910"/>
            <a:ext cx="4213490" cy="3429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577266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Aus pragmatischen Gründen ist es in der Praxis erlaubt, die Verfasser der Teilwerke in der Gesamtaufnahme mit der Beziehungskennzeichnung "Verfasser" aufzuführen, ohne Beziehungen zu den Teilwerken herzustellen. </a:t>
            </a:r>
            <a:r>
              <a:rPr lang="de-AT" smtClean="0"/>
              <a:t>Da solche Angaben keinem RDA-Element zugeordnet werden können, kommen sie in den nachfolgenden Beispielen auch nicht vor.</a:t>
            </a:r>
            <a:endParaRPr lang="de-AT"/>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43760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8352928" cy="365125"/>
          </a:xfrm>
        </p:spPr>
        <p:txBody>
          <a:bodyPr/>
          <a:lstStyle>
            <a:lvl1pPr algn="l">
              <a:defRPr>
                <a:solidFill>
                  <a:schemeClr val="accent1">
                    <a:lumMod val="75000"/>
                  </a:schemeClr>
                </a:solidFill>
              </a:defRPr>
            </a:lvl1pPr>
          </a:lstStyle>
          <a:p>
            <a:r>
              <a:rPr lang="de-DE" smtClean="0"/>
              <a:t>AG RDA Schulungsunterlagen – Modul 5A.02.01: Zusammenstellungen - umfassende Beschreibung | Stand: 13.11.2015 | PICA DNB/ZDB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08912" cy="365125"/>
          </a:xfrm>
          <a:prstGeom prst="rect">
            <a:avLst/>
          </a:prstGeom>
        </p:spPr>
        <p:txBody>
          <a:bodyPr vert="horz" lIns="91440" tIns="45720" rIns="91440" bIns="45720" rtlCol="0" anchor="ctr"/>
          <a:lstStyle>
            <a:lvl1pPr algn="l">
              <a:defRPr sz="800" baseline="0">
                <a:solidFill>
                  <a:schemeClr val="tx1">
                    <a:lumMod val="50000"/>
                    <a:lumOff val="50000"/>
                  </a:schemeClr>
                </a:solidFill>
                <a:latin typeface="Verdana" panose="020B0604030504040204" pitchFamily="34" charset="0"/>
              </a:defRPr>
            </a:lvl1pPr>
          </a:lstStyle>
          <a:p>
            <a:r>
              <a:rPr lang="de-DE" smtClean="0"/>
              <a:t>AG RDA Schulungsunterlagen – Modul 5A.02.01: Zusammenstellungen - umfassende Beschreibung | Stand: 13.11.2015 | PICA DNB/ZDB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hyperlink" Target="pica3://helios.dnb.de:1035,2,460074/?\zoe+\12+040992470" TargetMode="External"/><Relationship Id="rId4" Type="http://schemas.openxmlformats.org/officeDocument/2006/relationships/hyperlink" Target="pica3://helios.dnb.de:1035,2,460074/?\zoe+\12+11855923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pica3://helios.dnb.de:1035,2,460074/?\zoe+\12+118559230" TargetMode="External"/><Relationship Id="rId2" Type="http://schemas.openxmlformats.org/officeDocument/2006/relationships/image" Target="../media/image22.tmp"/><Relationship Id="rId1" Type="http://schemas.openxmlformats.org/officeDocument/2006/relationships/slideLayout" Target="../slideLayouts/slideLayout1.xml"/><Relationship Id="rId4" Type="http://schemas.openxmlformats.org/officeDocument/2006/relationships/hyperlink" Target="pica3://helios.dnb.de:1035,2,460074/?\zoe+\12+040992470"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hyperlink" Target="pica3://helios.dnb.de:1035,2,460074/?\zoe+\12+040992470" TargetMode="External"/><Relationship Id="rId4" Type="http://schemas.openxmlformats.org/officeDocument/2006/relationships/hyperlink" Target="pica3://helios.dnb.de:1035,2,460074/?\zoe+\12+118563076" TargetMode="External"/></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4.jpeg"/><Relationship Id="rId1" Type="http://schemas.openxmlformats.org/officeDocument/2006/relationships/slideLayout" Target="../slideLayouts/slideLayout1.xml"/><Relationship Id="rId5" Type="http://schemas.openxmlformats.org/officeDocument/2006/relationships/hyperlink" Target="pica3://helios.dnb.de:1035,2,460074/?\zoe+\12+040992470" TargetMode="External"/><Relationship Id="rId4" Type="http://schemas.openxmlformats.org/officeDocument/2006/relationships/hyperlink" Target="pica3://helios.dnb.de:1035,2,460074/?\zoe+\12+118563076"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pica3://helios.dnb.de:1035,2,460074/?\zoe+\12+118525069" TargetMode="External"/><Relationship Id="rId2" Type="http://schemas.openxmlformats.org/officeDocument/2006/relationships/image" Target="../media/image25.tmp"/><Relationship Id="rId1" Type="http://schemas.openxmlformats.org/officeDocument/2006/relationships/slideLayout" Target="../slideLayouts/slideLayout1.xml"/><Relationship Id="rId4" Type="http://schemas.openxmlformats.org/officeDocument/2006/relationships/hyperlink" Target="pica3://helios.dnb.de:1035,2,460074/?\zoe+\12+040992470"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pica3://helios.dnb.de:1035,2,460074/?\zoe+\12+118805827" TargetMode="External"/><Relationship Id="rId2" Type="http://schemas.openxmlformats.org/officeDocument/2006/relationships/image" Target="../media/image26.jpeg"/><Relationship Id="rId1" Type="http://schemas.openxmlformats.org/officeDocument/2006/relationships/slideLayout" Target="../slideLayouts/slideLayout1.xml"/><Relationship Id="rId4" Type="http://schemas.openxmlformats.org/officeDocument/2006/relationships/hyperlink" Target="pica3://helios.dnb.de:1035,2,460074/?\zoe+\12+04099247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pica3://helios.dnb.de:1035,2,460074/?\zoe+\12+129613347" TargetMode="External"/><Relationship Id="rId2" Type="http://schemas.openxmlformats.org/officeDocument/2006/relationships/image" Target="../media/image27.tmp"/><Relationship Id="rId1" Type="http://schemas.openxmlformats.org/officeDocument/2006/relationships/slideLayout" Target="../slideLayouts/slideLayout1.xml"/><Relationship Id="rId4" Type="http://schemas.openxmlformats.org/officeDocument/2006/relationships/hyperlink" Target="pica3://helios.dnb.de:1035,2,460074/?\zoe+\12+040992470"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pica3://helios.dnb.de:1035,2,460074/?\zoe+\12+040992470" TargetMode="External"/><Relationship Id="rId5" Type="http://schemas.openxmlformats.org/officeDocument/2006/relationships/hyperlink" Target="pica3://helios.dnb.de:1035,2,460074/?\zoe+\12+115547533" TargetMode="External"/><Relationship Id="rId4" Type="http://schemas.microsoft.com/office/2007/relationships/hdphoto" Target="../media/hdphoto4.wdp"/></Relationships>
</file>

<file path=ppt/slides/_rels/slide2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pica3://helios.dnb.de:1035,2,460074/?\zoe+\12+13159494X" TargetMode="External"/><Relationship Id="rId2" Type="http://schemas.openxmlformats.org/officeDocument/2006/relationships/image" Target="../media/image30.tmp"/><Relationship Id="rId1" Type="http://schemas.openxmlformats.org/officeDocument/2006/relationships/slideLayout" Target="../slideLayouts/slideLayout1.xml"/><Relationship Id="rId4" Type="http://schemas.openxmlformats.org/officeDocument/2006/relationships/hyperlink" Target="pica3://helios.dnb.de:1035,2,460074/?\zoe+\12+040992470"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pica3://helios.dnb.de:1035,2,460074/?\zoe+\12+040992470" TargetMode="External"/><Relationship Id="rId2" Type="http://schemas.openxmlformats.org/officeDocument/2006/relationships/hyperlink" Target="pica3://helios.dnb.de:1035,2,460074/?\zoe+\12+13159494X" TargetMode="Externa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hyperlink" Target="pica3://helios.dnb.de:1035,2,460074/?\zoe+\12+040992470"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pica3://helios.dnb.de:1035,2,460074/?\zoe+\12+040992470" TargetMode="External"/><Relationship Id="rId2" Type="http://schemas.openxmlformats.org/officeDocument/2006/relationships/hyperlink" Target="pica3://helios.dnb.de:1035,2,460074/?\zoe+\12+13159494X"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pica3://helios.dnb.de:1035,2,460074/?\zoe+\12+040992470" TargetMode="External"/><Relationship Id="rId2" Type="http://schemas.openxmlformats.org/officeDocument/2006/relationships/hyperlink" Target="pica3://helios.dnb.de:1035,2,460074/?\zoe+\12+13159494X"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1.jpeg"/><Relationship Id="rId1" Type="http://schemas.openxmlformats.org/officeDocument/2006/relationships/slideLayout" Target="../slideLayouts/slideLayout1.xml"/><Relationship Id="rId6" Type="http://schemas.openxmlformats.org/officeDocument/2006/relationships/hyperlink" Target="pica3://helios.dnb.de:1035,2,460074/?\zoe+\12+040992470" TargetMode="External"/><Relationship Id="rId5" Type="http://schemas.openxmlformats.org/officeDocument/2006/relationships/hyperlink" Target="pica3://helios.dnb.de:1035,2,460074/?\zoe+\12+110486382" TargetMode="External"/><Relationship Id="rId4" Type="http://schemas.openxmlformats.org/officeDocument/2006/relationships/hyperlink" Target="pica3://helios.dnb.de:1035,2,460074/?\zoe+\12+178907286" TargetMode="External"/></Relationships>
</file>

<file path=ppt/slides/_rels/slide38.xml.rels><?xml version="1.0" encoding="UTF-8" standalone="yes"?>
<Relationships xmlns="http://schemas.openxmlformats.org/package/2006/relationships"><Relationship Id="rId2" Type="http://schemas.openxmlformats.org/officeDocument/2006/relationships/hyperlink" Target="pica3://helios.dnb.de:1035,2,460074/?\zoe+\12+040992470" TargetMode="Externa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microsoft.com/office/2007/relationships/hdphoto" Target="../media/hdphoto6.wdp"/><Relationship Id="rId7" Type="http://schemas.openxmlformats.org/officeDocument/2006/relationships/hyperlink" Target="pica3://helios.dnb.de:1035,2,460074/?\zoe+\12+040992470" TargetMode="External"/><Relationship Id="rId2" Type="http://schemas.openxmlformats.org/officeDocument/2006/relationships/image" Target="../media/image32.jpeg"/><Relationship Id="rId1" Type="http://schemas.openxmlformats.org/officeDocument/2006/relationships/slideLayout" Target="../slideLayouts/slideLayout1.xml"/><Relationship Id="rId6" Type="http://schemas.openxmlformats.org/officeDocument/2006/relationships/hyperlink" Target="pica3://helios.dnb.de:1035,2,460074/?\zoe+\12+118544551" TargetMode="External"/><Relationship Id="rId5" Type="http://schemas.microsoft.com/office/2007/relationships/hdphoto" Target="../media/hdphoto7.wdp"/><Relationship Id="rId4" Type="http://schemas.openxmlformats.org/officeDocument/2006/relationships/image" Target="../media/image33.jpeg"/></Relationships>
</file>

<file path=ppt/slides/_rels/slide41.xml.rels><?xml version="1.0" encoding="UTF-8" standalone="yes"?>
<Relationships xmlns="http://schemas.openxmlformats.org/package/2006/relationships"><Relationship Id="rId3" Type="http://schemas.openxmlformats.org/officeDocument/2006/relationships/hyperlink" Target="pica3://helios.dnb.de:1035,2,460074/?\zoe+\12+040992470" TargetMode="External"/><Relationship Id="rId2" Type="http://schemas.openxmlformats.org/officeDocument/2006/relationships/hyperlink" Target="pica3://helios.dnb.de:1035,2,460074/?\zoe+\12+118544551"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Umfassende Beschreibung</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Grundprinzipien:</a:t>
            </a:r>
          </a:p>
          <a:p>
            <a:pPr marL="0" indent="0">
              <a:buNone/>
            </a:pPr>
            <a:endParaRPr lang="de-DE" dirty="0" smtClean="0"/>
          </a:p>
          <a:p>
            <a:r>
              <a:rPr lang="de-DE" dirty="0" smtClean="0"/>
              <a:t>Mit übergeordnetem Titel (RDA 2.3.2.6)</a:t>
            </a:r>
          </a:p>
          <a:p>
            <a:pPr lvl="1"/>
            <a:r>
              <a:rPr lang="de-DE" dirty="0" smtClean="0"/>
              <a:t>Übergeordneter Titel wird zum Haupttitel der Manifestation</a:t>
            </a:r>
          </a:p>
          <a:p>
            <a:pPr lvl="1"/>
            <a:r>
              <a:rPr lang="de-DE" dirty="0" smtClean="0"/>
              <a:t>Hauptsächliches in der Manifestation verkörpertes Werk ist das Werk der Zusammenstellung, enthaltene Werke </a:t>
            </a:r>
            <a:r>
              <a:rPr lang="de-DE" i="1" dirty="0" smtClean="0"/>
              <a:t>können</a:t>
            </a:r>
            <a:r>
              <a:rPr lang="de-DE" dirty="0" smtClean="0"/>
              <a:t> als in Beziehung stehende Werke erfasst werden</a:t>
            </a:r>
          </a:p>
          <a:p>
            <a:pPr lvl="1"/>
            <a:r>
              <a:rPr lang="de-DE" dirty="0" smtClean="0"/>
              <a:t>vorliegende </a:t>
            </a:r>
            <a:r>
              <a:rPr lang="de-DE" dirty="0"/>
              <a:t>Titel der Teile </a:t>
            </a:r>
            <a:r>
              <a:rPr lang="de-DE" i="1" dirty="0" smtClean="0"/>
              <a:t>können</a:t>
            </a:r>
            <a:r>
              <a:rPr lang="de-DE" dirty="0" smtClean="0"/>
              <a:t> als </a:t>
            </a:r>
            <a:r>
              <a:rPr lang="de-DE" dirty="0"/>
              <a:t>Titel von in Beziehung stehenden Manifestationen </a:t>
            </a:r>
            <a:r>
              <a:rPr lang="de-DE" dirty="0" smtClean="0"/>
              <a:t>erfasst werden</a:t>
            </a:r>
            <a:br>
              <a:rPr lang="de-DE" dirty="0" smtClean="0"/>
            </a:br>
            <a:endParaRPr lang="de-DE" dirty="0" smtClean="0"/>
          </a:p>
          <a:p>
            <a:r>
              <a:rPr lang="de-DE" dirty="0" smtClean="0"/>
              <a:t>Ohne übergeordneten Titel (RDA 2.3.2.9)</a:t>
            </a:r>
          </a:p>
          <a:p>
            <a:pPr lvl="1"/>
            <a:r>
              <a:rPr lang="de-DE" dirty="0" smtClean="0"/>
              <a:t>Alle Manifestationstitel werden erfasst</a:t>
            </a:r>
          </a:p>
          <a:p>
            <a:pPr lvl="1"/>
            <a:r>
              <a:rPr lang="de-DE" dirty="0" smtClean="0"/>
              <a:t>Nur das erste oder hauptsächliche in der Manifestation verkörperte Werk </a:t>
            </a:r>
            <a:r>
              <a:rPr lang="de-DE" i="1" dirty="0" smtClean="0"/>
              <a:t>muss</a:t>
            </a:r>
            <a:r>
              <a:rPr lang="de-DE" dirty="0" smtClean="0"/>
              <a:t> erfasst werden</a:t>
            </a:r>
          </a:p>
          <a:p>
            <a:pPr lvl="1"/>
            <a:endParaRPr lang="de-DE" dirty="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10</a:t>
            </a:fld>
            <a:endParaRPr lang="de-DE" dirty="0"/>
          </a:p>
        </p:txBody>
      </p:sp>
    </p:spTree>
    <p:extLst>
      <p:ext uri="{BB962C8B-B14F-4D97-AF65-F5344CB8AC3E}">
        <p14:creationId xmlns:p14="http://schemas.microsoft.com/office/powerpoint/2010/main" val="38285086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smtClean="0"/>
              <a:t>Einzelner</a:t>
            </a:r>
            <a:r>
              <a:rPr lang="de-DE" i="1" smtClean="0"/>
              <a:t> </a:t>
            </a:r>
            <a:r>
              <a:rPr lang="de-DE" smtClean="0"/>
              <a:t>geistiger </a:t>
            </a:r>
            <a:r>
              <a:rPr lang="de-DE" dirty="0" smtClean="0"/>
              <a:t>Schöpfer, übergeordneter Titel -1-</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Vollständige Werke (RDA 6.2.2.10.1)</a:t>
            </a:r>
          </a:p>
          <a:p>
            <a:endParaRPr lang="de-DE" dirty="0" smtClean="0"/>
          </a:p>
          <a:p>
            <a:pPr lvl="1">
              <a:buFont typeface="Arial" panose="020B0604020202020204" pitchFamily="34" charset="0"/>
              <a:buChar char="•"/>
            </a:pPr>
            <a:r>
              <a:rPr lang="de-DE" dirty="0" smtClean="0"/>
              <a:t>Erfasst wird Formaltitel </a:t>
            </a:r>
            <a:r>
              <a:rPr lang="de-DE" i="1" dirty="0" smtClean="0"/>
              <a:t>Werke</a:t>
            </a:r>
          </a:p>
          <a:p>
            <a:pPr marL="457200" lvl="1" indent="0">
              <a:buNone/>
            </a:pPr>
            <a:endParaRPr lang="de-DE" i="1" dirty="0" smtClean="0"/>
          </a:p>
          <a:p>
            <a:pPr lvl="1">
              <a:buFont typeface="Arial" panose="020B0604020202020204" pitchFamily="34" charset="0"/>
              <a:buChar char="•"/>
            </a:pPr>
            <a:r>
              <a:rPr lang="de-DE" dirty="0" smtClean="0"/>
              <a:t>Formaltitel ist für alle Expressionen desselben Werkes gleich</a:t>
            </a:r>
          </a:p>
          <a:p>
            <a:pPr lvl="2">
              <a:buFont typeface="Symbol" panose="05050102010706020507" pitchFamily="18" charset="2"/>
              <a:buChar char="-"/>
            </a:pPr>
            <a:r>
              <a:rPr lang="de-DE" dirty="0" smtClean="0"/>
              <a:t>Beispiel: Zusammenstellungen unterschiedlicher Herausgeber </a:t>
            </a:r>
          </a:p>
          <a:p>
            <a:pPr lvl="2">
              <a:buFont typeface="Symbol" panose="05050102010706020507" pitchFamily="18" charset="2"/>
              <a:buChar char="-"/>
            </a:pPr>
            <a:r>
              <a:rPr lang="de-DE" dirty="0" smtClean="0"/>
              <a:t>Formaltitel immer: Werke</a:t>
            </a:r>
          </a:p>
          <a:p>
            <a:pPr lvl="2">
              <a:buFont typeface="Symbol" panose="05050102010706020507" pitchFamily="18" charset="2"/>
              <a:buChar char="-"/>
            </a:pPr>
            <a:r>
              <a:rPr lang="de-DE" dirty="0" smtClean="0"/>
              <a:t>Keine weiteren unterscheidenden Merkmale erforderlich</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11</a:t>
            </a:fld>
            <a:endParaRPr lang="de-DE" dirty="0"/>
          </a:p>
        </p:txBody>
      </p:sp>
    </p:spTree>
    <p:extLst>
      <p:ext uri="{BB962C8B-B14F-4D97-AF65-F5344CB8AC3E}">
        <p14:creationId xmlns:p14="http://schemas.microsoft.com/office/powerpoint/2010/main" val="10379129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Anita dienstlich\RDA\Teil-Ganzes-Beziehungen\Zusammenstellungen\RDA-Beispiele_Zusammenstellungen\Scans\20150309_144413.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4000" contrast="13000"/>
                    </a14:imgEffect>
                  </a14:imgLayer>
                </a14:imgProps>
              </a:ext>
              <a:ext uri="{28A0092B-C50C-407E-A947-70E740481C1C}">
                <a14:useLocalDpi xmlns:a14="http://schemas.microsoft.com/office/drawing/2010/main" val="0"/>
              </a:ext>
            </a:extLst>
          </a:blip>
          <a:srcRect t="3" b="23360"/>
          <a:stretch/>
        </p:blipFill>
        <p:spPr bwMode="auto">
          <a:xfrm>
            <a:off x="165950" y="1677095"/>
            <a:ext cx="2833804" cy="38610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feld 7"/>
          <p:cNvSpPr txBox="1"/>
          <p:nvPr/>
        </p:nvSpPr>
        <p:spPr>
          <a:xfrm>
            <a:off x="395536" y="4349725"/>
            <a:ext cx="2146951" cy="1754326"/>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die Romane, Erzählungen, Aphorismen und andere Schriften Kafkas</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856984" cy="508918"/>
          </a:xfrm>
        </p:spPr>
        <p:txBody>
          <a:bodyPr/>
          <a:lstStyle/>
          <a:p>
            <a:r>
              <a:rPr lang="de-DE" smtClean="0"/>
              <a:t>Einzelner geistiger </a:t>
            </a:r>
            <a:r>
              <a:rPr lang="de-DE" dirty="0" smtClean="0"/>
              <a:t>Schöpfer, übergeordneter Titel -2-</a:t>
            </a:r>
            <a:endParaRPr lang="de-DE" dirty="0"/>
          </a:p>
        </p:txBody>
      </p:sp>
      <p:sp>
        <p:nvSpPr>
          <p:cNvPr id="2" name="Textfeld 1"/>
          <p:cNvSpPr txBox="1"/>
          <p:nvPr/>
        </p:nvSpPr>
        <p:spPr>
          <a:xfrm>
            <a:off x="683568" y="1124744"/>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12</a:t>
            </a:fld>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1058647586"/>
              </p:ext>
            </p:extLst>
          </p:nvPr>
        </p:nvGraphicFramePr>
        <p:xfrm>
          <a:off x="2999754" y="764704"/>
          <a:ext cx="5904656" cy="5205591"/>
        </p:xfrm>
        <a:graphic>
          <a:graphicData uri="http://schemas.openxmlformats.org/drawingml/2006/table">
            <a:tbl>
              <a:tblPr firstRow="1" bandRow="1">
                <a:tableStyleId>{5C22544A-7EE6-4342-B048-85BDC9FD1C3A}</a:tableStyleId>
              </a:tblPr>
              <a:tblGrid>
                <a:gridCol w="864096"/>
                <a:gridCol w="792088"/>
                <a:gridCol w="2051083"/>
                <a:gridCol w="2197389"/>
              </a:tblGrid>
              <a:tr h="50438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96814">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4"/>
                        </a:rPr>
                        <a:t>!118559230!</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Kafka, Franz</a:t>
                      </a:r>
                      <a:br>
                        <a:rPr lang="de-DE" sz="1800" i="1" dirty="0" smtClean="0">
                          <a:effectLst/>
                          <a:latin typeface="Verdana"/>
                          <a:ea typeface="Calibri"/>
                          <a:cs typeface="Times New Roman"/>
                        </a:rPr>
                      </a:br>
                      <a:r>
                        <a:rPr lang="de-DE" sz="1800" b="1" i="1" kern="1200" dirty="0" smtClean="0">
                          <a:solidFill>
                            <a:srgbClr val="CC3300"/>
                          </a:solidFill>
                          <a:effectLst/>
                          <a:latin typeface="Verdana"/>
                          <a:ea typeface="Calibri"/>
                          <a:cs typeface="Times New Roman"/>
                        </a:rPr>
                        <a:t>$</a:t>
                      </a:r>
                      <a:r>
                        <a:rPr lang="de-DE" sz="1800" b="1" i="1" kern="1200" dirty="0" err="1" smtClean="0">
                          <a:solidFill>
                            <a:srgbClr val="CC3300"/>
                          </a:solidFill>
                          <a:effectLst/>
                          <a:latin typeface="Verdana"/>
                          <a:ea typeface="Calibri"/>
                          <a:cs typeface="Times New Roman"/>
                        </a:rPr>
                        <a:t>B</a:t>
                      </a:r>
                      <a:r>
                        <a:rPr lang="de-DE" sz="1800" i="1" dirty="0" err="1" smtClean="0">
                          <a:effectLst/>
                          <a:latin typeface="Verdana"/>
                          <a:ea typeface="Calibri"/>
                          <a:cs typeface="Times New Roman"/>
                        </a:rPr>
                        <a:t>Verfasser</a:t>
                      </a:r>
                      <a:r>
                        <a:rPr lang="de-DE" sz="1800" i="1" dirty="0" smtClean="0">
                          <a:effectLst/>
                          <a:latin typeface="Verdana"/>
                          <a:ea typeface="Calibri"/>
                          <a:cs typeface="Times New Roman"/>
                        </a:rPr>
                        <a:t/>
                      </a:r>
                      <a:br>
                        <a:rPr lang="de-DE" sz="1800" i="1" dirty="0" smtClean="0">
                          <a:effectLst/>
                          <a:latin typeface="Verdana"/>
                          <a:ea typeface="Calibri"/>
                          <a:cs typeface="Times New Roman"/>
                        </a:rPr>
                      </a:b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97651">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rgbClr val="000000"/>
                          </a:solidFill>
                          <a:effectLst/>
                          <a:latin typeface="Verdana"/>
                          <a:ea typeface="Times New Roman"/>
                          <a:cs typeface="Arial"/>
                        </a:rPr>
                        <a:t>Beziehungskenn-zeichnung</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28514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800" u="sng"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hlinkClick r:id="rId5"/>
                        </a:rPr>
                        <a:t>!740992470!</a:t>
                      </a:r>
                      <a:r>
                        <a:rPr lang="de-DE" sz="1800" u="sng"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800" u="sng"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Kafka,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Franz</a:t>
                      </a:r>
                      <a:r>
                        <a:rPr lang="de-DE" sz="1800" b="1" i="1" kern="1200" dirty="0" err="1" smtClean="0">
                          <a:solidFill>
                            <a:srgbClr val="CC3300"/>
                          </a:solidFill>
                          <a:effectLst/>
                          <a:latin typeface="Verdana"/>
                          <a:ea typeface="Calibri"/>
                          <a:cs typeface="Times New Roman"/>
                        </a:rPr>
                        <a:t>$a</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26298">
                <a:tc rowSpan="3">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mtClean="0">
                          <a:latin typeface="Verdana" panose="020B0604030504040204" pitchFamily="34" charset="0"/>
                          <a:ea typeface="Verdana" panose="020B0604030504040204" pitchFamily="34" charset="0"/>
                          <a:cs typeface="Verdana" panose="020B0604030504040204" pitchFamily="34" charset="0"/>
                        </a:rPr>
                        <a:t>Sämtliche</a:t>
                      </a:r>
                      <a:r>
                        <a:rPr lang="de-DE" baseline="0" smtClean="0">
                          <a:latin typeface="Verdana" panose="020B0604030504040204" pitchFamily="34" charset="0"/>
                          <a:ea typeface="Verdana" panose="020B0604030504040204" pitchFamily="34" charset="0"/>
                          <a:cs typeface="Verdana" panose="020B0604030504040204" pitchFamily="34" charset="0"/>
                        </a:rPr>
                        <a:t> Werke / </a:t>
                      </a:r>
                      <a:r>
                        <a:rPr lang="de-DE" smtClean="0">
                          <a:latin typeface="Verdana" panose="020B0604030504040204" pitchFamily="34" charset="0"/>
                          <a:ea typeface="Verdana" panose="020B0604030504040204" pitchFamily="34" charset="0"/>
                          <a:cs typeface="Verdana" panose="020B0604030504040204" pitchFamily="34" charset="0"/>
                        </a:rPr>
                        <a:t>Franz Kafka</a:t>
                      </a:r>
                      <a:r>
                        <a:rPr lang="de-DE" baseline="0">
                          <a:latin typeface="Verdana" panose="020B0604030504040204" pitchFamily="34" charset="0"/>
                          <a:ea typeface="Verdana" panose="020B0604030504040204" pitchFamily="34" charset="0"/>
                          <a:cs typeface="Verdana" panose="020B0604030504040204" pitchFamily="34" charset="0"/>
                        </a:rPr>
                        <a:t> </a:t>
                      </a:r>
                      <a:r>
                        <a:rPr lang="de-DE" baseline="0" smtClean="0">
                          <a:latin typeface="Verdana" panose="020B0604030504040204" pitchFamily="34" charset="0"/>
                          <a:ea typeface="Verdana" panose="020B0604030504040204" pitchFamily="34" charset="0"/>
                          <a:cs typeface="Verdana" panose="020B0604030504040204" pitchFamily="34" charset="0"/>
                        </a:rPr>
                        <a:t>; </a:t>
                      </a:r>
                      <a:r>
                        <a:rPr lang="de-DE" smtClean="0">
                          <a:latin typeface="Verdana" panose="020B0604030504040204" pitchFamily="34" charset="0"/>
                          <a:ea typeface="Verdana" panose="020B0604030504040204" pitchFamily="34" charset="0"/>
                          <a:cs typeface="Verdana" panose="020B0604030504040204" pitchFamily="34" charset="0"/>
                        </a:rPr>
                        <a:t>mit einem Nachwort von Peter Höfle</a:t>
                      </a:r>
                    </a:p>
                  </a:txBody>
                  <a:tcPr anchor="ctr"/>
                </a:tc>
              </a:tr>
              <a:tr h="697651">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697651">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01" y="2132856"/>
            <a:ext cx="2901495" cy="2616686"/>
          </a:xfrm>
          <a:prstGeom prst="rect">
            <a:avLst/>
          </a:prstGeom>
          <a:ln w="3175">
            <a:solidFill>
              <a:schemeClr val="tx1"/>
            </a:solidFill>
          </a:ln>
        </p:spPr>
      </p:pic>
      <p:sp>
        <p:nvSpPr>
          <p:cNvPr id="8" name="Textfeld 7"/>
          <p:cNvSpPr txBox="1"/>
          <p:nvPr/>
        </p:nvSpPr>
        <p:spPr>
          <a:xfrm>
            <a:off x="504172" y="4535065"/>
            <a:ext cx="2146951" cy="1200329"/>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Es handelt sich um eine voll-ständige Werk-ausgabe</a:t>
            </a:r>
          </a:p>
        </p:txBody>
      </p:sp>
      <p:sp>
        <p:nvSpPr>
          <p:cNvPr id="9" name="Titel 1"/>
          <p:cNvSpPr>
            <a:spLocks noGrp="1"/>
          </p:cNvSpPr>
          <p:nvPr>
            <p:ph type="title"/>
          </p:nvPr>
        </p:nvSpPr>
        <p:spPr>
          <a:xfrm>
            <a:off x="251520" y="183778"/>
            <a:ext cx="8784976" cy="508918"/>
          </a:xfrm>
        </p:spPr>
        <p:txBody>
          <a:bodyPr/>
          <a:lstStyle/>
          <a:p>
            <a:r>
              <a:rPr lang="de-DE" smtClean="0"/>
              <a:t>Einzelner geistiger </a:t>
            </a:r>
            <a:r>
              <a:rPr lang="de-DE" dirty="0"/>
              <a:t>Schöpfer, übergeordneter </a:t>
            </a:r>
            <a:r>
              <a:rPr lang="de-DE" dirty="0" smtClean="0"/>
              <a:t>Titel -3-</a:t>
            </a:r>
            <a:endParaRPr lang="de-DE" dirty="0"/>
          </a:p>
        </p:txBody>
      </p:sp>
      <p:sp>
        <p:nvSpPr>
          <p:cNvPr id="2" name="Textfeld 1"/>
          <p:cNvSpPr txBox="1"/>
          <p:nvPr/>
        </p:nvSpPr>
        <p:spPr>
          <a:xfrm>
            <a:off x="755575" y="1421012"/>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2</a:t>
            </a:r>
          </a:p>
        </p:txBody>
      </p:sp>
      <p:sp>
        <p:nvSpPr>
          <p:cNvPr id="7" name="Fußzeilenplatzhalter 6"/>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10" name="Foliennummernplatzhalter 9"/>
          <p:cNvSpPr>
            <a:spLocks noGrp="1"/>
          </p:cNvSpPr>
          <p:nvPr>
            <p:ph type="sldNum" sz="quarter" idx="4"/>
          </p:nvPr>
        </p:nvSpPr>
        <p:spPr>
          <a:xfrm>
            <a:off x="7236296" y="6376243"/>
            <a:ext cx="1907704" cy="365125"/>
          </a:xfrm>
        </p:spPr>
        <p:txBody>
          <a:bodyPr/>
          <a:lstStyle/>
          <a:p>
            <a:fld id="{8A6690F1-7CA1-4166-A522-500460961984}" type="slidenum">
              <a:rPr lang="de-DE" smtClean="0"/>
              <a:pPr/>
              <a:t>13</a:t>
            </a:fld>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3624319493"/>
              </p:ext>
            </p:extLst>
          </p:nvPr>
        </p:nvGraphicFramePr>
        <p:xfrm>
          <a:off x="3032980" y="1017803"/>
          <a:ext cx="5904656" cy="4846792"/>
        </p:xfrm>
        <a:graphic>
          <a:graphicData uri="http://schemas.openxmlformats.org/drawingml/2006/table">
            <a:tbl>
              <a:tblPr firstRow="1" bandRow="1">
                <a:tableStyleId>{5C22544A-7EE6-4342-B048-85BDC9FD1C3A}</a:tableStyleId>
              </a:tblPr>
              <a:tblGrid>
                <a:gridCol w="864096"/>
                <a:gridCol w="936104"/>
                <a:gridCol w="1944216"/>
                <a:gridCol w="2160240"/>
              </a:tblGrid>
              <a:tr h="4504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0888">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3"/>
                        </a:rPr>
                        <a:t>!118559230!</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Kafka, Franz</a:t>
                      </a:r>
                      <a:br>
                        <a:rPr lang="de-DE" sz="1800" i="1" dirty="0" smtClean="0">
                          <a:effectLst/>
                          <a:latin typeface="Verdana"/>
                          <a:ea typeface="Calibri"/>
                          <a:cs typeface="Times New Roman"/>
                        </a:rPr>
                      </a:br>
                      <a:r>
                        <a:rPr lang="de-DE" sz="1800" b="1" i="1" kern="1200" dirty="0" smtClean="0">
                          <a:solidFill>
                            <a:srgbClr val="CC3300"/>
                          </a:solidFill>
                          <a:effectLst/>
                          <a:latin typeface="Verdana"/>
                          <a:ea typeface="Calibri"/>
                          <a:cs typeface="Times New Roman"/>
                        </a:rPr>
                        <a:t>$</a:t>
                      </a:r>
                      <a:r>
                        <a:rPr lang="de-DE" sz="1800" b="1" i="1" kern="1200" dirty="0" err="1" smtClean="0">
                          <a:solidFill>
                            <a:srgbClr val="CC3300"/>
                          </a:solidFill>
                          <a:effectLst/>
                          <a:latin typeface="Verdana"/>
                          <a:ea typeface="Calibri"/>
                          <a:cs typeface="Times New Roman"/>
                        </a:rPr>
                        <a:t>B</a:t>
                      </a:r>
                      <a:r>
                        <a:rPr lang="de-DE" sz="1800" b="0" i="1" kern="1200" dirty="0" err="1" smtClean="0">
                          <a:solidFill>
                            <a:schemeClr val="tx1"/>
                          </a:solidFill>
                          <a:effectLst/>
                          <a:latin typeface="Verdana"/>
                          <a:ea typeface="Calibri"/>
                          <a:cs typeface="Times New Roman"/>
                        </a:rPr>
                        <a:t>Verfasser</a:t>
                      </a:r>
                      <a:r>
                        <a:rPr lang="de-DE" sz="1800" i="1" dirty="0" smtClean="0">
                          <a:effectLst/>
                          <a:latin typeface="Verdana"/>
                          <a:ea typeface="Calibri"/>
                          <a:cs typeface="Times New Roman"/>
                        </a:rPr>
                        <a:t/>
                      </a:r>
                      <a:br>
                        <a:rPr lang="de-DE" sz="1800" i="1" dirty="0" smtClean="0">
                          <a:effectLst/>
                          <a:latin typeface="Verdana"/>
                          <a:ea typeface="Calibri"/>
                          <a:cs typeface="Times New Roman"/>
                        </a:rPr>
                      </a:b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3040">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rgbClr val="000000"/>
                          </a:solidFill>
                          <a:effectLst/>
                          <a:latin typeface="Verdana"/>
                          <a:ea typeface="Times New Roman"/>
                          <a:cs typeface="Arial"/>
                        </a:rPr>
                        <a:t>Beziehungskenn-zeichnung</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12532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800" u="sng"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hlinkClick r:id="rId4"/>
                        </a:rPr>
                        <a:t>!740992470!</a:t>
                      </a:r>
                      <a:r>
                        <a:rPr lang="de-DE" sz="1800" u="sng"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800" u="sng"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Kafka,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Franz</a:t>
                      </a:r>
                      <a:r>
                        <a:rPr lang="de-DE" sz="1800" b="1" i="1" kern="1200" dirty="0" err="1" smtClean="0">
                          <a:solidFill>
                            <a:srgbClr val="CC3300"/>
                          </a:solidFill>
                          <a:effectLst/>
                          <a:latin typeface="Verdana"/>
                          <a:ea typeface="Calibri"/>
                          <a:cs typeface="Times New Roman"/>
                        </a:rPr>
                        <a:t>$a</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8073">
                <a:tc rowSpan="3">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mtClean="0">
                          <a:latin typeface="Verdana" panose="020B0604030504040204" pitchFamily="34" charset="0"/>
                          <a:ea typeface="Verdana" panose="020B0604030504040204" pitchFamily="34" charset="0"/>
                          <a:cs typeface="Verdana" panose="020B0604030504040204" pitchFamily="34" charset="0"/>
                        </a:rPr>
                        <a:t>Gesammelte Werke / Franz Kafka</a:t>
                      </a:r>
                      <a:r>
                        <a:rPr lang="de-DE" baseline="0">
                          <a:latin typeface="Verdana" panose="020B0604030504040204" pitchFamily="34" charset="0"/>
                          <a:ea typeface="Verdana" panose="020B0604030504040204" pitchFamily="34" charset="0"/>
                          <a:cs typeface="Verdana" panose="020B0604030504040204" pitchFamily="34" charset="0"/>
                        </a:rPr>
                        <a:t> </a:t>
                      </a:r>
                      <a:r>
                        <a:rPr lang="de-DE" baseline="0" smtClean="0">
                          <a:latin typeface="Verdana" panose="020B0604030504040204" pitchFamily="34" charset="0"/>
                          <a:ea typeface="Verdana" panose="020B0604030504040204" pitchFamily="34" charset="0"/>
                          <a:cs typeface="Verdana" panose="020B0604030504040204" pitchFamily="34" charset="0"/>
                        </a:rPr>
                        <a:t>; </a:t>
                      </a:r>
                      <a:r>
                        <a:rPr lang="de-DE" smtClean="0">
                          <a:latin typeface="Verdana" panose="020B0604030504040204" pitchFamily="34" charset="0"/>
                          <a:ea typeface="Verdana" panose="020B0604030504040204" pitchFamily="34" charset="0"/>
                          <a:cs typeface="Verdana" panose="020B0604030504040204" pitchFamily="34" charset="0"/>
                        </a:rPr>
                        <a:t>herausgegeben</a:t>
                      </a:r>
                      <a:r>
                        <a:rPr lang="de-DE" baseline="0" smtClean="0">
                          <a:latin typeface="Verdana" panose="020B0604030504040204" pitchFamily="34" charset="0"/>
                          <a:ea typeface="Verdana" panose="020B0604030504040204" pitchFamily="34" charset="0"/>
                          <a:cs typeface="Verdana" panose="020B0604030504040204" pitchFamily="34" charset="0"/>
                        </a:rPr>
                        <a:t> von Max Brod</a:t>
                      </a:r>
                      <a:endParaRPr lang="de-DE" smtClean="0">
                        <a:latin typeface="Verdana" panose="020B0604030504040204" pitchFamily="34" charset="0"/>
                        <a:ea typeface="Verdana" panose="020B0604030504040204" pitchFamily="34" charset="0"/>
                        <a:cs typeface="Verdana" panose="020B0604030504040204" pitchFamily="34" charset="0"/>
                      </a:endParaRPr>
                    </a:p>
                  </a:txBody>
                  <a:tcPr anchor="ctr"/>
                </a:tc>
              </a:tr>
              <a:tr h="868104">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err="1" smtClean="0">
                          <a:latin typeface="Verdana" panose="020B0604030504040204" pitchFamily="34" charset="0"/>
                          <a:ea typeface="Verdana" panose="020B0604030504040204" pitchFamily="34" charset="0"/>
                          <a:cs typeface="Verdana" panose="020B0604030504040204" pitchFamily="34" charset="0"/>
                        </a:rPr>
                        <a:t>Verantwort</a:t>
                      </a:r>
                      <a:r>
                        <a:rPr lang="de-DE" sz="1600" b="1" dirty="0" smtClean="0">
                          <a:latin typeface="Verdana" panose="020B0604030504040204" pitchFamily="34" charset="0"/>
                          <a:ea typeface="Verdana" panose="020B0604030504040204" pitchFamily="34" charset="0"/>
                          <a:cs typeface="Verdana" panose="020B0604030504040204" pitchFamily="34" charset="0"/>
                        </a:rPr>
                        <a:t>-</a:t>
                      </a:r>
                      <a:r>
                        <a:rPr lang="de-DE" sz="1600" b="1" dirty="0" err="1" smtClean="0">
                          <a:latin typeface="Verdana" panose="020B0604030504040204" pitchFamily="34" charset="0"/>
                          <a:ea typeface="Verdana" panose="020B0604030504040204" pitchFamily="34" charset="0"/>
                          <a:cs typeface="Verdana" panose="020B0604030504040204" pitchFamily="34" charset="0"/>
                        </a:rPr>
                        <a:t>lichkeitsan</a:t>
                      </a:r>
                      <a:r>
                        <a:rPr lang="de-DE" sz="1600" b="1" dirty="0" smtClean="0">
                          <a:latin typeface="Verdana" panose="020B0604030504040204" pitchFamily="34" charset="0"/>
                          <a:ea typeface="Verdana" panose="020B0604030504040204" pitchFamily="34" charset="0"/>
                          <a:cs typeface="Verdana" panose="020B0604030504040204" pitchFamily="34" charset="0"/>
                        </a:rPr>
                        <a:t>-gabe </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610888">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3087027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Einzelner geistiger </a:t>
            </a:r>
            <a:r>
              <a:rPr lang="de-DE" dirty="0"/>
              <a:t>Schöpfer, übergeordneter Titel </a:t>
            </a:r>
            <a:r>
              <a:rPr lang="de-DE" dirty="0" smtClean="0"/>
              <a:t>-4-</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Vollständige Werke in einer einzigen Form (RDA 6.2.2.10.2 + RDA 6.2.2.10.2 D-A-CH)</a:t>
            </a:r>
          </a:p>
          <a:p>
            <a:endParaRPr lang="de-DE" dirty="0" smtClean="0"/>
          </a:p>
          <a:p>
            <a:pPr lvl="1">
              <a:buFont typeface="Arial" panose="020B0604020202020204" pitchFamily="34" charset="0"/>
              <a:buChar char="•"/>
            </a:pPr>
            <a:r>
              <a:rPr lang="de-DE" dirty="0" smtClean="0"/>
              <a:t>Feste Liste von Formen, für die ebenfalls ein Formaltitel erfasst wird</a:t>
            </a:r>
          </a:p>
          <a:p>
            <a:pPr lvl="1"/>
            <a:endParaRPr lang="de-DE" dirty="0" smtClean="0"/>
          </a:p>
          <a:p>
            <a:pPr lvl="2">
              <a:buFont typeface="Symbol" panose="05050102010706020507" pitchFamily="18" charset="2"/>
              <a:buChar char="-"/>
            </a:pPr>
            <a:r>
              <a:rPr lang="de-DE" sz="1800" dirty="0" smtClean="0"/>
              <a:t>RDA 6.2.2.10.2: Briefe</a:t>
            </a:r>
            <a:r>
              <a:rPr lang="de-DE" sz="1800" dirty="0"/>
              <a:t>, Dramen, Essays, Kurzgeschichten, Librettos, </a:t>
            </a:r>
            <a:r>
              <a:rPr lang="de-DE" sz="1800" dirty="0" smtClean="0"/>
              <a:t>Lyrics, Lyrik</a:t>
            </a:r>
            <a:r>
              <a:rPr lang="de-DE" sz="1800" dirty="0"/>
              <a:t>, Prosa, Reden, Romane </a:t>
            </a:r>
            <a:endParaRPr lang="de-DE" sz="1800" dirty="0" smtClean="0"/>
          </a:p>
          <a:p>
            <a:pPr lvl="2">
              <a:buFont typeface="Symbol" panose="05050102010706020507" pitchFamily="18" charset="2"/>
              <a:buChar char="-"/>
            </a:pPr>
            <a:r>
              <a:rPr lang="de-DE" sz="1800" dirty="0" smtClean="0"/>
              <a:t>RDA 6.2.2.10.2 D-A-CH zusätzlich: Erzählungen, Märchen, Novellen, Tagebücher</a:t>
            </a:r>
          </a:p>
          <a:p>
            <a:pPr lvl="2"/>
            <a:endParaRPr lang="de-DE" sz="1800" dirty="0"/>
          </a:p>
          <a:p>
            <a:pPr lvl="1">
              <a:buFont typeface="Arial" panose="020B0604020202020204" pitchFamily="34" charset="0"/>
              <a:buChar char="•"/>
            </a:pPr>
            <a:r>
              <a:rPr lang="de-DE" dirty="0" smtClean="0"/>
              <a:t>Keine weiteren unterscheidenden Merkmale erforderlich</a:t>
            </a:r>
          </a:p>
          <a:p>
            <a:pPr marL="457200" lvl="1" indent="0">
              <a:buNone/>
            </a:pPr>
            <a:r>
              <a:rPr lang="de-DE" dirty="0"/>
              <a:t> </a:t>
            </a:r>
            <a:r>
              <a:rPr lang="de-DE" dirty="0" smtClean="0"/>
              <a:t>	  </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801557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U:\Anita dienstlich\RDA\Teil-Ganzes-Beziehungen\Zusammenstellungen\RDA-Beispiele_Zusammenstellungen\Scans\20150309_152647.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1000"/>
                    </a14:imgEffect>
                    <a14:imgEffect>
                      <a14:brightnessContrast bright="38000" contrast="43000"/>
                    </a14:imgEffect>
                  </a14:imgLayer>
                </a14:imgProps>
              </a:ext>
              <a:ext uri="{28A0092B-C50C-407E-A947-70E740481C1C}">
                <a14:useLocalDpi xmlns:a14="http://schemas.microsoft.com/office/drawing/2010/main" val="0"/>
              </a:ext>
            </a:extLst>
          </a:blip>
          <a:srcRect l="17338" t="4965" r="15467" b="26796"/>
          <a:stretch/>
        </p:blipFill>
        <p:spPr bwMode="auto">
          <a:xfrm>
            <a:off x="435967" y="1443567"/>
            <a:ext cx="2592000" cy="46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feld 7"/>
          <p:cNvSpPr txBox="1"/>
          <p:nvPr/>
        </p:nvSpPr>
        <p:spPr>
          <a:xfrm>
            <a:off x="658491" y="3861048"/>
            <a:ext cx="1969293"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233 Briefe von Kleist und 22 Briefe an ihn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892480" cy="508918"/>
          </a:xfrm>
        </p:spPr>
        <p:txBody>
          <a:bodyPr/>
          <a:lstStyle/>
          <a:p>
            <a:r>
              <a:rPr lang="de-DE" smtClean="0"/>
              <a:t>Einzelner geistiger </a:t>
            </a:r>
            <a:r>
              <a:rPr lang="de-DE" dirty="0"/>
              <a:t>Schöpfer, übergeordneter Titel </a:t>
            </a:r>
            <a:r>
              <a:rPr lang="de-DE" dirty="0" smtClean="0"/>
              <a:t>-5-</a:t>
            </a:r>
            <a:endParaRPr lang="de-DE" dirty="0"/>
          </a:p>
        </p:txBody>
      </p:sp>
      <p:sp>
        <p:nvSpPr>
          <p:cNvPr id="2" name="Textfeld 1"/>
          <p:cNvSpPr txBox="1"/>
          <p:nvPr/>
        </p:nvSpPr>
        <p:spPr>
          <a:xfrm>
            <a:off x="426802" y="1062308"/>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872208" cy="365125"/>
          </a:xfrm>
        </p:spPr>
        <p:txBody>
          <a:bodyPr/>
          <a:lstStyle/>
          <a:p>
            <a:fld id="{8A6690F1-7CA1-4166-A522-500460961984}" type="slidenum">
              <a:rPr lang="de-DE" smtClean="0"/>
              <a:pPr/>
              <a:t>15</a:t>
            </a:fld>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814607299"/>
              </p:ext>
            </p:extLst>
          </p:nvPr>
        </p:nvGraphicFramePr>
        <p:xfrm>
          <a:off x="3027967" y="1049380"/>
          <a:ext cx="5904655" cy="4588402"/>
        </p:xfrm>
        <a:graphic>
          <a:graphicData uri="http://schemas.openxmlformats.org/drawingml/2006/table">
            <a:tbl>
              <a:tblPr firstRow="1" bandRow="1">
                <a:tableStyleId>{5C22544A-7EE6-4342-B048-85BDC9FD1C3A}</a:tableStyleId>
              </a:tblPr>
              <a:tblGrid>
                <a:gridCol w="936104"/>
                <a:gridCol w="864096"/>
                <a:gridCol w="2088232"/>
                <a:gridCol w="2016223"/>
              </a:tblGrid>
              <a:tr h="58528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4975">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4"/>
                        </a:rPr>
                        <a:t>!118563076!</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Kleist, </a:t>
                      </a:r>
                      <a:r>
                        <a:rPr lang="de-DE" sz="1800" i="1" dirty="0" err="1" smtClean="0">
                          <a:effectLst/>
                          <a:latin typeface="Verdana"/>
                          <a:ea typeface="Calibri"/>
                          <a:cs typeface="Times New Roman"/>
                        </a:rPr>
                        <a:t>Heinrich</a:t>
                      </a:r>
                      <a:r>
                        <a:rPr lang="de-DE" sz="1800" b="1" i="1" dirty="0" err="1" smtClean="0">
                          <a:solidFill>
                            <a:srgbClr val="CC3300"/>
                          </a:solidFill>
                          <a:effectLst/>
                          <a:latin typeface="Verdana"/>
                          <a:ea typeface="Calibri"/>
                          <a:cs typeface="Times New Roman"/>
                        </a:rPr>
                        <a:t>$c</a:t>
                      </a:r>
                      <a:r>
                        <a:rPr lang="de-DE" sz="1800" i="1" dirty="0" err="1" smtClean="0">
                          <a:effectLst/>
                          <a:latin typeface="Verdana"/>
                          <a:ea typeface="Calibri"/>
                          <a:cs typeface="Times New Roman"/>
                        </a:rPr>
                        <a:t>von</a:t>
                      </a:r>
                      <a:r>
                        <a:rPr lang="de-DE" sz="1800" i="1" dirty="0" smtClean="0">
                          <a:effectLst/>
                          <a:latin typeface="Verdana"/>
                          <a:ea typeface="Calibri"/>
                          <a:cs typeface="Times New Roman"/>
                        </a:rPr>
                        <a:t/>
                      </a:r>
                      <a:br>
                        <a:rPr lang="de-DE" sz="1800" i="1" dirty="0" smtClean="0">
                          <a:effectLst/>
                          <a:latin typeface="Verdana"/>
                          <a:ea typeface="Calibri"/>
                          <a:cs typeface="Times New Roman"/>
                        </a:rPr>
                      </a:br>
                      <a:r>
                        <a:rPr lang="de-DE" sz="1800" b="1" i="1" kern="1200" dirty="0" smtClean="0">
                          <a:solidFill>
                            <a:srgbClr val="CC3300"/>
                          </a:solidFill>
                          <a:effectLst/>
                          <a:latin typeface="Verdana"/>
                          <a:ea typeface="Calibri"/>
                          <a:cs typeface="Times New Roman"/>
                        </a:rPr>
                        <a:t>$</a:t>
                      </a:r>
                      <a:r>
                        <a:rPr lang="de-DE" sz="1800" b="1" i="1" kern="1200" dirty="0" err="1" smtClean="0">
                          <a:solidFill>
                            <a:srgbClr val="CC3300"/>
                          </a:solidFill>
                          <a:effectLst/>
                          <a:latin typeface="Verdana"/>
                          <a:ea typeface="Calibri"/>
                          <a:cs typeface="Times New Roman"/>
                        </a:rPr>
                        <a:t>B</a:t>
                      </a:r>
                      <a:r>
                        <a:rPr lang="de-DE" sz="1800" b="0" i="1" kern="1200" dirty="0" err="1" smtClean="0">
                          <a:solidFill>
                            <a:schemeClr val="tx1"/>
                          </a:solidFill>
                          <a:effectLst/>
                          <a:latin typeface="Verdana"/>
                          <a:ea typeface="Calibri"/>
                          <a:cs typeface="Times New Roman"/>
                        </a:rPr>
                        <a:t>Verfasser</a:t>
                      </a:r>
                      <a:r>
                        <a:rPr lang="de-DE" sz="1800" i="1" dirty="0" smtClean="0">
                          <a:effectLst/>
                          <a:latin typeface="Verdana"/>
                          <a:ea typeface="Calibri"/>
                          <a:cs typeface="Times New Roman"/>
                        </a:rPr>
                        <a:t/>
                      </a:r>
                      <a:br>
                        <a:rPr lang="de-DE" sz="1800" i="1" dirty="0" smtClean="0">
                          <a:effectLst/>
                          <a:latin typeface="Verdana"/>
                          <a:ea typeface="Calibri"/>
                          <a:cs typeface="Times New Roman"/>
                        </a:rPr>
                      </a:b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5746">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rgbClr val="000000"/>
                          </a:solidFill>
                          <a:effectLst/>
                          <a:latin typeface="Verdana"/>
                          <a:ea typeface="Times New Roman"/>
                          <a:cs typeface="Arial"/>
                        </a:rPr>
                        <a:t>Beziehungskenn-zeichnung</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23558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800" u="sng" dirty="0" smtClean="0">
                          <a:solidFill>
                            <a:srgbClr val="0000FF"/>
                          </a:solidFill>
                          <a:effectLst/>
                          <a:latin typeface="Verdana"/>
                          <a:ea typeface="Calibri"/>
                          <a:cs typeface="Times New Roman"/>
                          <a:hlinkClick r:id="rId5"/>
                        </a:rPr>
                        <a:t>!740992470!</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Kleist, </a:t>
                      </a:r>
                      <a:r>
                        <a:rPr lang="de-DE" sz="1800" i="1" dirty="0" err="1" smtClean="0">
                          <a:effectLst/>
                          <a:latin typeface="Verdana"/>
                          <a:ea typeface="Calibri"/>
                          <a:cs typeface="Times New Roman"/>
                        </a:rPr>
                        <a:t>Heinrich</a:t>
                      </a:r>
                      <a:r>
                        <a:rPr lang="de-DE" sz="1800" b="1" i="1" dirty="0" err="1" smtClean="0">
                          <a:solidFill>
                            <a:srgbClr val="CC3300"/>
                          </a:solidFill>
                          <a:effectLst/>
                          <a:latin typeface="Verdana"/>
                          <a:ea typeface="Calibri"/>
                          <a:cs typeface="Times New Roman"/>
                        </a:rPr>
                        <a:t>$c</a:t>
                      </a:r>
                      <a:r>
                        <a:rPr lang="de-DE" sz="1800" i="1" dirty="0" err="1" smtClean="0">
                          <a:effectLst/>
                          <a:latin typeface="Verdana"/>
                          <a:ea typeface="Calibri"/>
                          <a:cs typeface="Times New Roman"/>
                        </a:rPr>
                        <a:t>von</a:t>
                      </a:r>
                      <a:r>
                        <a:rPr lang="de-DE" sz="1800" i="1" dirty="0" smtClean="0">
                          <a:effectLst/>
                          <a:latin typeface="Verdana"/>
                          <a:ea typeface="Calibri"/>
                          <a:cs typeface="Times New Roman"/>
                        </a:rPr>
                        <a:t/>
                      </a:r>
                      <a:br>
                        <a:rPr lang="de-DE" sz="1800" i="1" dirty="0" smtClean="0">
                          <a:effectLst/>
                          <a:latin typeface="Verdana"/>
                          <a:ea typeface="Calibri"/>
                          <a:cs typeface="Times New Roman"/>
                        </a:rPr>
                      </a:br>
                      <a:r>
                        <a:rPr lang="de-DE" sz="1800" b="1" i="1" dirty="0" smtClean="0">
                          <a:solidFill>
                            <a:srgbClr val="CC3300"/>
                          </a:solidFill>
                          <a:effectLst/>
                          <a:latin typeface="Verdana"/>
                          <a:ea typeface="Calibri"/>
                          <a:cs typeface="Times New Roman"/>
                        </a:rPr>
                        <a:t>$</a:t>
                      </a:r>
                      <a:r>
                        <a:rPr lang="de-DE" sz="1800" b="1" i="1" dirty="0" err="1" smtClean="0">
                          <a:solidFill>
                            <a:srgbClr val="CC3300"/>
                          </a:solidFill>
                          <a:effectLst/>
                          <a:latin typeface="Verdana"/>
                          <a:ea typeface="Calibri"/>
                          <a:cs typeface="Times New Roman"/>
                        </a:rPr>
                        <a:t>a</a:t>
                      </a:r>
                      <a:r>
                        <a:rPr lang="de-DE" sz="1800" i="1" dirty="0" err="1" smtClean="0">
                          <a:effectLst/>
                          <a:latin typeface="Verdana"/>
                          <a:ea typeface="Calibri"/>
                          <a:cs typeface="Times New Roman"/>
                        </a:rPr>
                        <a:t>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3405">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Sämtliche</a:t>
                      </a:r>
                      <a:r>
                        <a:rPr lang="de-DE" baseline="0" dirty="0" smtClean="0">
                          <a:latin typeface="Verdana" panose="020B0604030504040204" pitchFamily="34" charset="0"/>
                          <a:ea typeface="Verdana" panose="020B0604030504040204" pitchFamily="34" charset="0"/>
                          <a:cs typeface="Verdana" panose="020B0604030504040204" pitchFamily="34" charset="0"/>
                        </a:rPr>
                        <a:t> Briefe</a:t>
                      </a:r>
                      <a:r>
                        <a:rPr lang="de-DE" baseline="0" dirty="0">
                          <a:latin typeface="Verdana" panose="020B0604030504040204" pitchFamily="34" charset="0"/>
                          <a:ea typeface="Verdana" panose="020B0604030504040204" pitchFamily="34" charset="0"/>
                          <a:cs typeface="Verdana" panose="020B0604030504040204" pitchFamily="34" charset="0"/>
                        </a:rPr>
                        <a:t> </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Heinrich von Kleist</a:t>
                      </a:r>
                    </a:p>
                  </a:txBody>
                  <a:tcPr anchor="ctr"/>
                </a:tc>
              </a:tr>
              <a:tr h="623405">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475806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U:\Anita dienstlich\RDA\Teil-Ganzes-Beziehungen\Zusammenstellungen\RDA-Beispiele_Zusammenstellungen\Scans\20150309_15200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50000" contrast="47000"/>
                    </a14:imgEffect>
                  </a14:imgLayer>
                </a14:imgProps>
              </a:ext>
              <a:ext uri="{28A0092B-C50C-407E-A947-70E740481C1C}">
                <a14:useLocalDpi xmlns:a14="http://schemas.microsoft.com/office/drawing/2010/main" val="0"/>
              </a:ext>
            </a:extLst>
          </a:blip>
          <a:srcRect t="1" b="6226"/>
          <a:stretch/>
        </p:blipFill>
        <p:spPr bwMode="auto">
          <a:xfrm>
            <a:off x="611560" y="1374053"/>
            <a:ext cx="2121211" cy="353616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feld 7"/>
          <p:cNvSpPr txBox="1"/>
          <p:nvPr/>
        </p:nvSpPr>
        <p:spPr>
          <a:xfrm>
            <a:off x="251520" y="4293096"/>
            <a:ext cx="2709321" cy="2031325"/>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 der </a:t>
            </a:r>
            <a:r>
              <a:rPr lang="de-DE" smtClean="0">
                <a:latin typeface="Verdana" panose="020B0604030504040204" pitchFamily="34" charset="0"/>
                <a:ea typeface="Verdana" panose="020B0604030504040204" pitchFamily="34" charset="0"/>
                <a:cs typeface="Verdana" panose="020B0604030504040204" pitchFamily="34" charset="0"/>
              </a:rPr>
              <a:t>Ressource geht nur bei genauer Einsichtnahme hervor, dass </a:t>
            </a:r>
            <a:r>
              <a:rPr lang="de-DE" dirty="0" smtClean="0">
                <a:latin typeface="Verdana" panose="020B0604030504040204" pitchFamily="34" charset="0"/>
                <a:ea typeface="Verdana" panose="020B0604030504040204" pitchFamily="34" charset="0"/>
                <a:cs typeface="Verdana" panose="020B0604030504040204" pitchFamily="34" charset="0"/>
              </a:rPr>
              <a:t>es sich </a:t>
            </a:r>
            <a:r>
              <a:rPr lang="de-DE" smtClean="0">
                <a:latin typeface="Verdana" panose="020B0604030504040204" pitchFamily="34" charset="0"/>
                <a:ea typeface="Verdana" panose="020B0604030504040204" pitchFamily="34" charset="0"/>
                <a:cs typeface="Verdana" panose="020B0604030504040204" pitchFamily="34" charset="0"/>
              </a:rPr>
              <a:t>um eine nicht ganz vollständige Auswahl der Briefe handelt.</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784976" cy="508918"/>
          </a:xfrm>
        </p:spPr>
        <p:txBody>
          <a:bodyPr/>
          <a:lstStyle/>
          <a:p>
            <a:r>
              <a:rPr lang="de-DE" smtClean="0"/>
              <a:t>Einzelner geistiger </a:t>
            </a:r>
            <a:r>
              <a:rPr lang="de-DE" dirty="0"/>
              <a:t>Schöpfer, übergeordneter Titel </a:t>
            </a:r>
            <a:r>
              <a:rPr lang="de-DE" dirty="0" smtClean="0"/>
              <a:t>-6-</a:t>
            </a:r>
            <a:endParaRPr lang="de-DE" dirty="0"/>
          </a:p>
        </p:txBody>
      </p:sp>
      <p:sp>
        <p:nvSpPr>
          <p:cNvPr id="3" name="Rechteck 2"/>
          <p:cNvSpPr/>
          <p:nvPr/>
        </p:nvSpPr>
        <p:spPr>
          <a:xfrm>
            <a:off x="434565" y="1004721"/>
            <a:ext cx="1305165"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Beispiel </a:t>
            </a: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16</a:t>
            </a:fld>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3387593001"/>
              </p:ext>
            </p:extLst>
          </p:nvPr>
        </p:nvGraphicFramePr>
        <p:xfrm>
          <a:off x="3059832" y="764704"/>
          <a:ext cx="5904655" cy="4931195"/>
        </p:xfrm>
        <a:graphic>
          <a:graphicData uri="http://schemas.openxmlformats.org/drawingml/2006/table">
            <a:tbl>
              <a:tblPr firstRow="1" bandRow="1">
                <a:tableStyleId>{5C22544A-7EE6-4342-B048-85BDC9FD1C3A}</a:tableStyleId>
              </a:tblPr>
              <a:tblGrid>
                <a:gridCol w="864096"/>
                <a:gridCol w="864096"/>
                <a:gridCol w="2088232"/>
                <a:gridCol w="2088231"/>
              </a:tblGrid>
              <a:tr h="54207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4405">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4"/>
                        </a:rPr>
                        <a:t>!118563076!</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Kleist, </a:t>
                      </a:r>
                      <a:r>
                        <a:rPr lang="de-DE" sz="1800" i="1" dirty="0" err="1" smtClean="0">
                          <a:effectLst/>
                          <a:latin typeface="Verdana"/>
                          <a:ea typeface="Calibri"/>
                          <a:cs typeface="Times New Roman"/>
                        </a:rPr>
                        <a:t>Heinrich</a:t>
                      </a:r>
                      <a:r>
                        <a:rPr lang="de-DE" sz="1800" b="1" i="1" dirty="0" err="1" smtClean="0">
                          <a:solidFill>
                            <a:srgbClr val="CC3300"/>
                          </a:solidFill>
                          <a:effectLst/>
                          <a:latin typeface="Verdana"/>
                          <a:ea typeface="Calibri"/>
                          <a:cs typeface="Times New Roman"/>
                        </a:rPr>
                        <a:t>$c</a:t>
                      </a:r>
                      <a:r>
                        <a:rPr lang="de-DE" sz="1800" i="1" dirty="0" err="1" smtClean="0">
                          <a:effectLst/>
                          <a:latin typeface="Verdana"/>
                          <a:ea typeface="Calibri"/>
                          <a:cs typeface="Times New Roman"/>
                        </a:rPr>
                        <a:t>von</a:t>
                      </a:r>
                      <a:r>
                        <a:rPr lang="de-DE" sz="1800" i="1" dirty="0" smtClean="0">
                          <a:effectLst/>
                          <a:latin typeface="Verdana"/>
                          <a:ea typeface="Calibri"/>
                          <a:cs typeface="Times New Roman"/>
                        </a:rPr>
                        <a:t/>
                      </a:r>
                      <a:br>
                        <a:rPr lang="de-DE" sz="1800" i="1" dirty="0" smtClean="0">
                          <a:effectLst/>
                          <a:latin typeface="Verdana"/>
                          <a:ea typeface="Calibri"/>
                          <a:cs typeface="Times New Roman"/>
                        </a:rPr>
                      </a:br>
                      <a:r>
                        <a:rPr lang="de-DE" sz="1800" b="1" i="1" kern="1200" dirty="0" smtClean="0">
                          <a:solidFill>
                            <a:srgbClr val="CC3300"/>
                          </a:solidFill>
                          <a:effectLst/>
                          <a:latin typeface="Verdana"/>
                          <a:ea typeface="Calibri"/>
                          <a:cs typeface="Times New Roman"/>
                        </a:rPr>
                        <a:t>$</a:t>
                      </a:r>
                      <a:r>
                        <a:rPr lang="de-DE" sz="1800" b="1" i="1" kern="1200" dirty="0" err="1" smtClean="0">
                          <a:solidFill>
                            <a:srgbClr val="CC3300"/>
                          </a:solidFill>
                          <a:effectLst/>
                          <a:latin typeface="Verdana"/>
                          <a:ea typeface="Calibri"/>
                          <a:cs typeface="Times New Roman"/>
                        </a:rPr>
                        <a:t>B</a:t>
                      </a:r>
                      <a:r>
                        <a:rPr lang="de-DE" sz="1800" b="0" i="1" kern="1200" dirty="0" err="1" smtClean="0">
                          <a:solidFill>
                            <a:schemeClr val="tx1"/>
                          </a:solidFill>
                          <a:effectLst/>
                          <a:latin typeface="Verdana"/>
                          <a:ea typeface="Calibri"/>
                          <a:cs typeface="Times New Roman"/>
                        </a:rPr>
                        <a:t>Verfasser</a:t>
                      </a:r>
                      <a:r>
                        <a:rPr lang="de-DE" sz="1800" i="1" dirty="0" smtClean="0">
                          <a:effectLst/>
                          <a:latin typeface="Verdana"/>
                          <a:ea typeface="Calibri"/>
                          <a:cs typeface="Times New Roman"/>
                        </a:rPr>
                        <a:t/>
                      </a:r>
                      <a:br>
                        <a:rPr lang="de-DE" sz="1800" i="1" dirty="0" smtClean="0">
                          <a:effectLst/>
                          <a:latin typeface="Verdana"/>
                          <a:ea typeface="Calibri"/>
                          <a:cs typeface="Times New Roman"/>
                        </a:rPr>
                      </a:b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34405">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rgbClr val="000000"/>
                          </a:solidFill>
                          <a:effectLst/>
                          <a:latin typeface="Verdana"/>
                          <a:ea typeface="Times New Roman"/>
                          <a:cs typeface="Arial"/>
                        </a:rPr>
                        <a:t>Beziehungskenn-zeichnung</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12448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800" u="sng" dirty="0" smtClean="0">
                          <a:solidFill>
                            <a:srgbClr val="0000FF"/>
                          </a:solidFill>
                          <a:effectLst/>
                          <a:latin typeface="Verdana"/>
                          <a:ea typeface="Calibri"/>
                          <a:cs typeface="Times New Roman"/>
                          <a:hlinkClick r:id="rId5"/>
                        </a:rPr>
                        <a:t>!740992470!</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Kleist, </a:t>
                      </a:r>
                      <a:r>
                        <a:rPr lang="de-DE" sz="1800" i="1" dirty="0" err="1" smtClean="0">
                          <a:effectLst/>
                          <a:latin typeface="Verdana"/>
                          <a:ea typeface="Calibri"/>
                          <a:cs typeface="Times New Roman"/>
                        </a:rPr>
                        <a:t>Heinrich</a:t>
                      </a:r>
                      <a:r>
                        <a:rPr lang="de-DE" sz="1800" b="1" i="1" dirty="0" err="1" smtClean="0">
                          <a:solidFill>
                            <a:srgbClr val="CC3300"/>
                          </a:solidFill>
                          <a:effectLst/>
                          <a:latin typeface="Verdana"/>
                          <a:ea typeface="Calibri"/>
                          <a:cs typeface="Times New Roman"/>
                        </a:rPr>
                        <a:t>$c</a:t>
                      </a:r>
                      <a:r>
                        <a:rPr lang="de-DE" sz="1800" i="1" dirty="0" err="1" smtClean="0">
                          <a:effectLst/>
                          <a:latin typeface="Verdana"/>
                          <a:ea typeface="Calibri"/>
                          <a:cs typeface="Times New Roman"/>
                        </a:rPr>
                        <a:t>von</a:t>
                      </a:r>
                      <a:r>
                        <a:rPr lang="de-DE" sz="1800" i="1" dirty="0" smtClean="0">
                          <a:effectLst/>
                          <a:latin typeface="Verdana"/>
                          <a:ea typeface="Calibri"/>
                          <a:cs typeface="Times New Roman"/>
                        </a:rPr>
                        <a:t/>
                      </a:r>
                      <a:br>
                        <a:rPr lang="de-DE" sz="1800" i="1" dirty="0" smtClean="0">
                          <a:effectLst/>
                          <a:latin typeface="Verdana"/>
                          <a:ea typeface="Calibri"/>
                          <a:cs typeface="Times New Roman"/>
                        </a:rPr>
                      </a:br>
                      <a:r>
                        <a:rPr lang="de-DE" sz="1800" b="1" i="1" dirty="0" smtClean="0">
                          <a:solidFill>
                            <a:srgbClr val="CC3300"/>
                          </a:solidFill>
                          <a:effectLst/>
                          <a:latin typeface="Verdana"/>
                          <a:ea typeface="Calibri"/>
                          <a:cs typeface="Times New Roman"/>
                        </a:rPr>
                        <a:t>$</a:t>
                      </a:r>
                      <a:r>
                        <a:rPr lang="de-DE" sz="1800" b="1" i="1" dirty="0" err="1" smtClean="0">
                          <a:solidFill>
                            <a:srgbClr val="CC3300"/>
                          </a:solidFill>
                          <a:effectLst/>
                          <a:latin typeface="Verdana"/>
                          <a:ea typeface="Calibri"/>
                          <a:cs typeface="Times New Roman"/>
                        </a:rPr>
                        <a:t>a</a:t>
                      </a:r>
                      <a:r>
                        <a:rPr lang="de-DE" sz="1800" i="1" dirty="0" err="1" smtClean="0">
                          <a:effectLst/>
                          <a:latin typeface="Verdana"/>
                          <a:ea typeface="Calibri"/>
                          <a:cs typeface="Times New Roman"/>
                        </a:rPr>
                        <a:t>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rowSpan="3">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smtClean="0">
                          <a:solidFill>
                            <a:srgbClr val="000000"/>
                          </a:solidFill>
                          <a:effectLst/>
                          <a:latin typeface="Verdana"/>
                          <a:ea typeface="Times New Roman"/>
                          <a:cs typeface="Arial"/>
                        </a:rPr>
                        <a:t>Briefe / Heinrich von Kleist ; herausgegeben und eingeleitet von Friedrich Michael</a:t>
                      </a:r>
                      <a:endParaRPr lang="de-DE" smtClean="0">
                        <a:latin typeface="Verdana" panose="020B0604030504040204" pitchFamily="34" charset="0"/>
                        <a:ea typeface="Verdana" panose="020B0604030504040204" pitchFamily="34" charset="0"/>
                        <a:cs typeface="Verdana" panose="020B0604030504040204" pitchFamily="34" charset="0"/>
                      </a:endParaRPr>
                    </a:p>
                  </a:txBody>
                  <a:tcPr anchor="ctr"/>
                </a:tc>
              </a:tr>
              <a:tr h="365760">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365760">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26381402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Einzelner geistiger </a:t>
            </a:r>
            <a:r>
              <a:rPr lang="de-DE" dirty="0"/>
              <a:t>Schöpfer, übergeordneter Titel </a:t>
            </a:r>
            <a:r>
              <a:rPr lang="de-DE" dirty="0" smtClean="0"/>
              <a:t>-7-</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a:t>Sonstige Zusammenstellungen von mehreren </a:t>
            </a:r>
            <a:r>
              <a:rPr lang="de-DE" dirty="0" smtClean="0"/>
              <a:t>Werken (RDA 6.2.2.10.3)</a:t>
            </a:r>
          </a:p>
          <a:p>
            <a:pPr lvl="1"/>
            <a:r>
              <a:rPr lang="de-DE" dirty="0" smtClean="0"/>
              <a:t>unvollständige Zusammenstellungen</a:t>
            </a:r>
          </a:p>
          <a:p>
            <a:pPr lvl="1"/>
            <a:r>
              <a:rPr lang="de-DE" dirty="0" smtClean="0"/>
              <a:t>Zusammenstellungen, die ausschließlich oder überwiegend aus Formen bestehen, die nicht in der Liste zu RDA 6.2.2.10 und RDA </a:t>
            </a:r>
            <a:r>
              <a:rPr lang="de-DE" dirty="0"/>
              <a:t>6.2.2.10.2 D-A-CH </a:t>
            </a:r>
            <a:r>
              <a:rPr lang="de-DE" dirty="0" smtClean="0"/>
              <a:t>vorkommen</a:t>
            </a:r>
          </a:p>
          <a:p>
            <a:pPr lvl="1"/>
            <a:endParaRPr lang="de-DE" dirty="0" smtClean="0"/>
          </a:p>
          <a:p>
            <a:r>
              <a:rPr lang="de-DE" dirty="0" smtClean="0"/>
              <a:t>Gelten gemäß RDA 6.2.2.10 D-A-CH als unter diesem Titel bekannt</a:t>
            </a:r>
          </a:p>
          <a:p>
            <a:endParaRPr lang="de-DE" dirty="0" smtClean="0"/>
          </a:p>
          <a:p>
            <a:r>
              <a:rPr lang="de-DE" dirty="0" smtClean="0"/>
              <a:t>Übergeordneter Titel wird zum bevorzugten Titel der Zusammenstellung</a:t>
            </a:r>
          </a:p>
          <a:p>
            <a:pPr lvl="1"/>
            <a:endParaRPr lang="de-DE" dirty="0" smtClean="0"/>
          </a:p>
          <a:p>
            <a:pPr lvl="1"/>
            <a:endParaRPr lang="de-DE" dirty="0" smtClean="0"/>
          </a:p>
          <a:p>
            <a:pPr marL="457200" lvl="1" indent="0">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872208" cy="365125"/>
          </a:xfrm>
        </p:spPr>
        <p:txBody>
          <a:bodyPr/>
          <a:lstStyle/>
          <a:p>
            <a:fld id="{8A6690F1-7CA1-4166-A522-500460961984}" type="slidenum">
              <a:rPr lang="de-DE" smtClean="0"/>
              <a:pPr/>
              <a:t>17</a:t>
            </a:fld>
            <a:endParaRPr lang="de-DE" dirty="0"/>
          </a:p>
        </p:txBody>
      </p:sp>
    </p:spTree>
    <p:extLst>
      <p:ext uri="{BB962C8B-B14F-4D97-AF65-F5344CB8AC3E}">
        <p14:creationId xmlns:p14="http://schemas.microsoft.com/office/powerpoint/2010/main" val="33916928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628" y="1159677"/>
            <a:ext cx="2689366" cy="3061412"/>
          </a:xfrm>
          <a:prstGeom prst="rect">
            <a:avLst/>
          </a:prstGeom>
          <a:ln w="3175">
            <a:solidFill>
              <a:schemeClr val="tx1"/>
            </a:solidFill>
          </a:ln>
        </p:spPr>
      </p:pic>
      <p:sp>
        <p:nvSpPr>
          <p:cNvPr id="8" name="Textfeld 7"/>
          <p:cNvSpPr txBox="1"/>
          <p:nvPr/>
        </p:nvSpPr>
        <p:spPr>
          <a:xfrm>
            <a:off x="323528" y="3789040"/>
            <a:ext cx="2448272" cy="2308324"/>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Ausgabe enthält mehrere, aber nicht alle Essays von John Dewey.</a:t>
            </a:r>
          </a:p>
          <a:p>
            <a:r>
              <a:rPr lang="de-DE" dirty="0" smtClean="0">
                <a:latin typeface="Verdana" panose="020B0604030504040204" pitchFamily="34" charset="0"/>
                <a:ea typeface="Verdana" panose="020B0604030504040204" pitchFamily="34" charset="0"/>
                <a:cs typeface="Verdana" panose="020B0604030504040204" pitchFamily="34" charset="0"/>
              </a:rPr>
              <a:t>Der Originaltitel lautet: </a:t>
            </a:r>
            <a:r>
              <a:rPr lang="de-DE" dirty="0" err="1" smtClean="0">
                <a:latin typeface="Verdana" panose="020B0604030504040204" pitchFamily="34" charset="0"/>
                <a:ea typeface="Verdana" panose="020B0604030504040204" pitchFamily="34" charset="0"/>
                <a:cs typeface="Verdana" panose="020B0604030504040204" pitchFamily="34" charset="0"/>
              </a:rPr>
              <a:t>Liberalism</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social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action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340772" y="116632"/>
            <a:ext cx="8839740" cy="508918"/>
          </a:xfrm>
        </p:spPr>
        <p:txBody>
          <a:bodyPr/>
          <a:lstStyle/>
          <a:p>
            <a:r>
              <a:rPr lang="de-DE" smtClean="0"/>
              <a:t>Einzelner geistiger </a:t>
            </a:r>
            <a:r>
              <a:rPr lang="de-DE" dirty="0"/>
              <a:t>Schöpfer, übergeordneter Titel </a:t>
            </a:r>
            <a:r>
              <a:rPr lang="de-DE" dirty="0" smtClean="0"/>
              <a:t>-8-</a:t>
            </a:r>
            <a:endParaRPr lang="de-DE" dirty="0"/>
          </a:p>
        </p:txBody>
      </p:sp>
      <p:sp>
        <p:nvSpPr>
          <p:cNvPr id="10" name="Textfeld 9"/>
          <p:cNvSpPr txBox="1"/>
          <p:nvPr/>
        </p:nvSpPr>
        <p:spPr>
          <a:xfrm>
            <a:off x="1187623" y="790831"/>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3" name="Foliennummernplatzhalter 2"/>
          <p:cNvSpPr>
            <a:spLocks noGrp="1"/>
          </p:cNvSpPr>
          <p:nvPr>
            <p:ph type="sldNum" sz="quarter" idx="4"/>
          </p:nvPr>
        </p:nvSpPr>
        <p:spPr>
          <a:xfrm>
            <a:off x="7236296" y="6376243"/>
            <a:ext cx="1907704" cy="365125"/>
          </a:xfrm>
        </p:spPr>
        <p:txBody>
          <a:bodyPr/>
          <a:lstStyle/>
          <a:p>
            <a:fld id="{8A6690F1-7CA1-4166-A522-500460961984}" type="slidenum">
              <a:rPr lang="de-DE" smtClean="0"/>
              <a:pPr/>
              <a:t>18</a:t>
            </a:fld>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711379941"/>
              </p:ext>
            </p:extLst>
          </p:nvPr>
        </p:nvGraphicFramePr>
        <p:xfrm>
          <a:off x="2987824" y="620688"/>
          <a:ext cx="5869160" cy="5655469"/>
        </p:xfrm>
        <a:graphic>
          <a:graphicData uri="http://schemas.openxmlformats.org/drawingml/2006/table">
            <a:tbl>
              <a:tblPr firstRow="1" bandRow="1">
                <a:tableStyleId>{5C22544A-7EE6-4342-B048-85BDC9FD1C3A}</a:tableStyleId>
              </a:tblPr>
              <a:tblGrid>
                <a:gridCol w="861069"/>
                <a:gridCol w="768580"/>
                <a:gridCol w="1759585"/>
                <a:gridCol w="2479926"/>
              </a:tblGrid>
              <a:tr h="382429">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2769">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19.2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lnSpc>
                          <a:spcPct val="100000"/>
                        </a:lnSpc>
                        <a:spcAft>
                          <a:spcPts val="600"/>
                        </a:spcAft>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rowSpan="2">
                  <a:txBody>
                    <a:bodyPr/>
                    <a:lstStyle/>
                    <a:p>
                      <a:pPr>
                        <a:lnSpc>
                          <a:spcPct val="100000"/>
                        </a:lnSpc>
                        <a:spcAft>
                          <a:spcPts val="600"/>
                        </a:spcAft>
                      </a:pPr>
                      <a:r>
                        <a:rPr lang="de-DE" sz="1800" u="sng" dirty="0">
                          <a:solidFill>
                            <a:srgbClr val="0000FF"/>
                          </a:solidFill>
                          <a:effectLst/>
                          <a:latin typeface="Verdana"/>
                          <a:ea typeface="Calibri"/>
                          <a:cs typeface="Times New Roman"/>
                          <a:hlinkClick r:id="rId3"/>
                        </a:rPr>
                        <a:t>!118525069</a:t>
                      </a:r>
                      <a:r>
                        <a:rPr lang="de-DE" sz="1800" u="sng" dirty="0" smtClean="0">
                          <a:solidFill>
                            <a:srgbClr val="0000FF"/>
                          </a:solidFill>
                          <a:effectLst/>
                          <a:latin typeface="Verdana"/>
                          <a:ea typeface="Calibri"/>
                          <a:cs typeface="Times New Roman"/>
                          <a:hlinkClick r:id="rId3"/>
                        </a:rPr>
                        <a:t>!</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Dewey</a:t>
                      </a:r>
                      <a:r>
                        <a:rPr lang="de-DE" sz="1800" i="1" dirty="0">
                          <a:effectLst/>
                          <a:latin typeface="Verdana"/>
                          <a:ea typeface="Calibri"/>
                          <a:cs typeface="Times New Roman"/>
                        </a:rPr>
                        <a:t>, </a:t>
                      </a:r>
                      <a:r>
                        <a:rPr lang="de-DE" sz="1800" i="1" dirty="0" err="1" smtClean="0">
                          <a:effectLst/>
                          <a:latin typeface="Verdana"/>
                          <a:ea typeface="Calibri"/>
                          <a:cs typeface="Times New Roman"/>
                        </a:rPr>
                        <a:t>John</a:t>
                      </a:r>
                      <a:r>
                        <a:rPr lang="de-DE" sz="1800" b="1" i="1" kern="1200" dirty="0" err="1" smtClean="0">
                          <a:solidFill>
                            <a:srgbClr val="CC3300"/>
                          </a:solidFill>
                          <a:effectLst/>
                          <a:latin typeface="Verdana"/>
                          <a:ea typeface="Calibri"/>
                          <a:cs typeface="Times New Roman"/>
                        </a:rPr>
                        <a:t>$B</a:t>
                      </a:r>
                      <a:r>
                        <a:rPr lang="de-DE" sz="1800" b="0" i="1" kern="1200" dirty="0" err="1" smtClean="0">
                          <a:solidFill>
                            <a:schemeClr val="tx1"/>
                          </a:solidFill>
                          <a:effectLst/>
                          <a:latin typeface="Verdana"/>
                          <a:ea typeface="Calibri"/>
                          <a:cs typeface="Times New Roman"/>
                        </a:rPr>
                        <a:t>Verfasser</a:t>
                      </a:r>
                      <a:r>
                        <a:rPr lang="de-DE" sz="1800" b="0" i="1" kern="1200" dirty="0" smtClean="0">
                          <a:solidFill>
                            <a:schemeClr val="tx1"/>
                          </a:solidFill>
                          <a:effectLst/>
                          <a:latin typeface="Verdana"/>
                          <a:ea typeface="Calibri"/>
                          <a:cs typeface="Times New Roman"/>
                        </a:rPr>
                        <a:t/>
                      </a:r>
                      <a:br>
                        <a:rPr lang="de-DE" sz="1800" b="0" i="1" kern="1200" dirty="0" smtClean="0">
                          <a:solidFill>
                            <a:schemeClr val="tx1"/>
                          </a:solidFill>
                          <a:effectLst/>
                          <a:latin typeface="Verdana"/>
                          <a:ea typeface="Calibri"/>
                          <a:cs typeface="Times New Roman"/>
                        </a:rPr>
                      </a:b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sz="1800" dirty="0">
                        <a:effectLst/>
                        <a:latin typeface="Verdana"/>
                        <a:ea typeface="Calibri"/>
                        <a:cs typeface="Times New Roman"/>
                      </a:endParaRPr>
                    </a:p>
                  </a:txBody>
                  <a:tcPr marL="68580" marR="68580" marT="0" marB="0" anchor="ctr"/>
                </a:tc>
              </a:tr>
              <a:tr h="482769">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effectLst/>
                          <a:latin typeface="Verdana" panose="020B0604030504040204" pitchFamily="34" charset="0"/>
                          <a:ea typeface="Verdana" panose="020B0604030504040204" pitchFamily="34" charset="0"/>
                          <a:cs typeface="Verdana" panose="020B0604030504040204" pitchFamily="34" charset="0"/>
                        </a:rPr>
                        <a:t>18.5</a:t>
                      </a: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smtClean="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vMerge="1">
                  <a:txBody>
                    <a:bodyPr/>
                    <a:lstStyle/>
                    <a:p>
                      <a:endParaRPr lang="de-DE"/>
                    </a:p>
                  </a:txBody>
                  <a:tcPr/>
                </a:tc>
              </a:tr>
              <a:tr h="1162714">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en-US" sz="1800" u="sng" dirty="0" smtClean="0">
                          <a:solidFill>
                            <a:srgbClr val="0000FF"/>
                          </a:solidFill>
                          <a:effectLst/>
                          <a:latin typeface="Verdana"/>
                          <a:ea typeface="Calibri"/>
                          <a:cs typeface="Times New Roman"/>
                          <a:hlinkClick r:id="rId4"/>
                        </a:rPr>
                        <a:t>!740992470!</a:t>
                      </a:r>
                      <a:r>
                        <a:rPr lang="en-US" sz="1800" u="sng" dirty="0" smtClean="0">
                          <a:solidFill>
                            <a:srgbClr val="0000FF"/>
                          </a:solidFill>
                          <a:effectLst/>
                          <a:latin typeface="Verdana"/>
                          <a:ea typeface="Calibri"/>
                          <a:cs typeface="Times New Roman"/>
                        </a:rPr>
                        <a:t/>
                      </a:r>
                      <a:br>
                        <a:rPr lang="en-US" sz="1800" u="sng" dirty="0" smtClean="0">
                          <a:solidFill>
                            <a:srgbClr val="0000FF"/>
                          </a:solidFill>
                          <a:effectLst/>
                          <a:latin typeface="Verdana"/>
                          <a:ea typeface="Calibri"/>
                          <a:cs typeface="Times New Roman"/>
                        </a:rPr>
                      </a:br>
                      <a:r>
                        <a:rPr lang="en-US" sz="1800" i="1" dirty="0" smtClean="0">
                          <a:effectLst/>
                          <a:latin typeface="Verdana"/>
                          <a:ea typeface="Calibri"/>
                          <a:cs typeface="Times New Roman"/>
                        </a:rPr>
                        <a:t>Dewey, </a:t>
                      </a:r>
                      <a:r>
                        <a:rPr lang="en-US" sz="1800" i="1" dirty="0" err="1" smtClean="0">
                          <a:effectLst/>
                          <a:latin typeface="Verdana"/>
                          <a:ea typeface="Calibri"/>
                          <a:cs typeface="Times New Roman"/>
                        </a:rPr>
                        <a:t>John</a:t>
                      </a:r>
                      <a:r>
                        <a:rPr lang="en-US" sz="1800" b="1" i="1" dirty="0" err="1" smtClean="0">
                          <a:solidFill>
                            <a:srgbClr val="CC3300"/>
                          </a:solidFill>
                          <a:effectLst/>
                          <a:latin typeface="Verdana"/>
                          <a:ea typeface="Calibri"/>
                          <a:cs typeface="Times New Roman"/>
                        </a:rPr>
                        <a:t>$a</a:t>
                      </a:r>
                      <a:r>
                        <a:rPr lang="en-US" sz="1800" b="1" i="1" dirty="0" smtClean="0">
                          <a:solidFill>
                            <a:srgbClr val="CC3300"/>
                          </a:solidFill>
                          <a:effectLst/>
                          <a:latin typeface="Verdana"/>
                          <a:ea typeface="Calibri"/>
                          <a:cs typeface="Times New Roman"/>
                        </a:rPr>
                        <a:t/>
                      </a:r>
                      <a:br>
                        <a:rPr lang="en-US" sz="1800" b="1" i="1" dirty="0" smtClean="0">
                          <a:solidFill>
                            <a:srgbClr val="CC3300"/>
                          </a:solidFill>
                          <a:effectLst/>
                          <a:latin typeface="Verdana"/>
                          <a:ea typeface="Calibri"/>
                          <a:cs typeface="Times New Roman"/>
                        </a:rPr>
                      </a:br>
                      <a:r>
                        <a:rPr lang="de-DE" sz="1800" i="1" dirty="0" err="1" smtClean="0">
                          <a:effectLst/>
                          <a:latin typeface="Verdana"/>
                          <a:ea typeface="Calibri"/>
                          <a:cs typeface="Times New Roman"/>
                        </a:rPr>
                        <a:t>Liberalism</a:t>
                      </a:r>
                      <a:r>
                        <a:rPr lang="de-DE" sz="1800" i="1" dirty="0" smtClean="0">
                          <a:effectLst/>
                          <a:latin typeface="Verdana"/>
                          <a:ea typeface="Calibri"/>
                          <a:cs typeface="Times New Roman"/>
                        </a:rPr>
                        <a:t> </a:t>
                      </a:r>
                      <a:r>
                        <a:rPr lang="de-DE" sz="1800" i="1" dirty="0" err="1" smtClean="0">
                          <a:effectLst/>
                          <a:latin typeface="Verdana"/>
                          <a:ea typeface="Calibri"/>
                          <a:cs typeface="Times New Roman"/>
                        </a:rPr>
                        <a:t>and</a:t>
                      </a:r>
                      <a:r>
                        <a:rPr lang="de-DE" sz="1800" i="1" dirty="0" smtClean="0">
                          <a:effectLst/>
                          <a:latin typeface="Verdana"/>
                          <a:ea typeface="Calibri"/>
                          <a:cs typeface="Times New Roman"/>
                        </a:rPr>
                        <a:t> </a:t>
                      </a:r>
                      <a:r>
                        <a:rPr lang="de-DE" sz="1800" i="1" dirty="0" err="1" smtClean="0">
                          <a:effectLst/>
                          <a:latin typeface="Verdana"/>
                          <a:ea typeface="Calibri"/>
                          <a:cs typeface="Times New Roman"/>
                        </a:rPr>
                        <a:t>social</a:t>
                      </a:r>
                      <a:r>
                        <a:rPr lang="de-DE" sz="1800" i="1" dirty="0" smtClean="0">
                          <a:effectLst/>
                          <a:latin typeface="Verdana"/>
                          <a:ea typeface="Calibri"/>
                          <a:cs typeface="Times New Roman"/>
                        </a:rPr>
                        <a:t> </a:t>
                      </a:r>
                      <a:r>
                        <a:rPr lang="de-DE" sz="1800" i="1" dirty="0" err="1" smtClean="0">
                          <a:effectLst/>
                          <a:latin typeface="Verdana"/>
                          <a:ea typeface="Calibri"/>
                          <a:cs typeface="Times New Roman"/>
                        </a:rPr>
                        <a:t>action</a:t>
                      </a:r>
                      <a:endParaRPr lang="de-DE" sz="1800" i="1" dirty="0" smtClean="0">
                        <a:effectLst/>
                        <a:latin typeface="Verdana"/>
                        <a:ea typeface="Calibri"/>
                        <a:cs typeface="Times New Roman"/>
                      </a:endParaRP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i="1" dirty="0" smtClean="0">
                          <a:solidFill>
                            <a:srgbClr val="000000"/>
                          </a:solidFill>
                          <a:effectLst/>
                          <a:latin typeface="Verdana"/>
                          <a:ea typeface="Times New Roman"/>
                          <a:cs typeface="Arial"/>
                        </a:rPr>
                        <a:t>nicht: …</a:t>
                      </a:r>
                      <a:r>
                        <a:rPr lang="en-US" sz="1800" b="1" i="1" dirty="0" smtClean="0">
                          <a:solidFill>
                            <a:srgbClr val="CC3300"/>
                          </a:solidFill>
                          <a:effectLst/>
                          <a:latin typeface="Verdana"/>
                          <a:ea typeface="Calibri"/>
                          <a:cs typeface="Times New Roman"/>
                        </a:rPr>
                        <a:t>$a</a:t>
                      </a:r>
                      <a:r>
                        <a:rPr lang="de-DE" sz="1800" i="1" dirty="0" smtClean="0">
                          <a:solidFill>
                            <a:srgbClr val="000000"/>
                          </a:solidFill>
                          <a:effectLst/>
                          <a:latin typeface="Verdana"/>
                          <a:ea typeface="Times New Roman"/>
                          <a:cs typeface="Arial"/>
                        </a:rPr>
                        <a:t>Essays. Auswahl</a:t>
                      </a:r>
                    </a:p>
                  </a:txBody>
                  <a:tcPr anchor="ctr"/>
                </a:tc>
              </a:tr>
              <a:tr h="573289">
                <a:tc rowSpan="3">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indent="0">
                        <a:lnSpc>
                          <a:spcPct val="100000"/>
                        </a:lnSpc>
                        <a:spcBef>
                          <a:spcPts val="600"/>
                        </a:spcBef>
                        <a:spcAft>
                          <a:spcPts val="600"/>
                        </a:spcAft>
                        <a:buNone/>
                      </a:pPr>
                      <a:r>
                        <a:rPr lang="de-DE" sz="1800" dirty="0" smtClean="0">
                          <a:solidFill>
                            <a:srgbClr val="000000"/>
                          </a:solidFill>
                          <a:effectLst/>
                          <a:latin typeface="Verdana"/>
                          <a:ea typeface="Times New Roman"/>
                          <a:cs typeface="Arial"/>
                        </a:rPr>
                        <a:t>Liberalismus und gesellschaftliches Handeln / John Dewey ; herausgegeben und übersetzt von Achim und Nora Eschbach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804956">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a:t>
                      </a: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de-DE" sz="16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lichkeits</a:t>
                      </a: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-angabe </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798439">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a:t>
                      </a:r>
                      <a:r>
                        <a:rPr lang="de-DE" sz="16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keitsangabe</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40590480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2" cstate="print">
            <a:extLst>
              <a:ext uri="{28A0092B-C50C-407E-A947-70E740481C1C}">
                <a14:useLocalDpi xmlns:a14="http://schemas.microsoft.com/office/drawing/2010/main" val="0"/>
              </a:ext>
            </a:extLst>
          </a:blip>
          <a:srcRect l="55195" t="3766" r="5974" b="42975"/>
          <a:stretch/>
        </p:blipFill>
        <p:spPr>
          <a:xfrm>
            <a:off x="128436" y="1772816"/>
            <a:ext cx="2794039" cy="3250921"/>
          </a:xfrm>
          <a:prstGeom prst="rect">
            <a:avLst/>
          </a:prstGeom>
          <a:ln w="3175">
            <a:solidFill>
              <a:schemeClr val="tx1"/>
            </a:solidFill>
          </a:ln>
        </p:spPr>
      </p:pic>
      <p:sp>
        <p:nvSpPr>
          <p:cNvPr id="8" name="Textfeld 7"/>
          <p:cNvSpPr txBox="1"/>
          <p:nvPr/>
        </p:nvSpPr>
        <p:spPr>
          <a:xfrm>
            <a:off x="403647" y="5023737"/>
            <a:ext cx="2358411"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Eine Ausgabe aller Hagiographien von Wace</a:t>
            </a:r>
          </a:p>
        </p:txBody>
      </p:sp>
      <p:sp>
        <p:nvSpPr>
          <p:cNvPr id="9" name="Titel 1"/>
          <p:cNvSpPr>
            <a:spLocks noGrp="1"/>
          </p:cNvSpPr>
          <p:nvPr>
            <p:ph type="title"/>
          </p:nvPr>
        </p:nvSpPr>
        <p:spPr>
          <a:xfrm>
            <a:off x="340772" y="116632"/>
            <a:ext cx="8803228" cy="508918"/>
          </a:xfrm>
        </p:spPr>
        <p:txBody>
          <a:bodyPr/>
          <a:lstStyle/>
          <a:p>
            <a:r>
              <a:rPr lang="de-DE" smtClean="0"/>
              <a:t>Einzelner geistiger </a:t>
            </a:r>
            <a:r>
              <a:rPr lang="de-DE" dirty="0"/>
              <a:t>Schöpfer, übergeordneter Titel </a:t>
            </a:r>
            <a:r>
              <a:rPr lang="de-DE" dirty="0" smtClean="0"/>
              <a:t>-9-</a:t>
            </a:r>
            <a:endParaRPr lang="de-DE" dirty="0"/>
          </a:p>
        </p:txBody>
      </p:sp>
      <p:sp>
        <p:nvSpPr>
          <p:cNvPr id="10" name="Rechteck 9"/>
          <p:cNvSpPr/>
          <p:nvPr/>
        </p:nvSpPr>
        <p:spPr>
          <a:xfrm>
            <a:off x="930269" y="1307342"/>
            <a:ext cx="1305165"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Beispiel </a:t>
            </a: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19</a:t>
            </a:fld>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2390623093"/>
              </p:ext>
            </p:extLst>
          </p:nvPr>
        </p:nvGraphicFramePr>
        <p:xfrm>
          <a:off x="3059832" y="692696"/>
          <a:ext cx="5970005" cy="5617680"/>
        </p:xfrm>
        <a:graphic>
          <a:graphicData uri="http://schemas.openxmlformats.org/drawingml/2006/table">
            <a:tbl>
              <a:tblPr firstRow="1" bandRow="1">
                <a:tableStyleId>{5C22544A-7EE6-4342-B048-85BDC9FD1C3A}</a:tableStyleId>
              </a:tblPr>
              <a:tblGrid>
                <a:gridCol w="864096"/>
                <a:gridCol w="792088"/>
                <a:gridCol w="1728192"/>
                <a:gridCol w="2585629"/>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680">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19.2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lnSpc>
                          <a:spcPct val="100000"/>
                        </a:lnSpc>
                        <a:spcAft>
                          <a:spcPts val="600"/>
                        </a:spcAft>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3"/>
                        </a:rPr>
                        <a:t>!118805827!</a:t>
                      </a:r>
                      <a:r>
                        <a:rPr lang="de-DE" sz="1800" i="1" dirty="0" smtClean="0">
                          <a:effectLst/>
                          <a:latin typeface="Verdana"/>
                          <a:ea typeface="Calibri"/>
                          <a:cs typeface="Times New Roman"/>
                        </a:rPr>
                        <a:t>Wace</a:t>
                      </a:r>
                      <a:br>
                        <a:rPr lang="de-DE" sz="1800" i="1" dirty="0" smtClean="0">
                          <a:effectLst/>
                          <a:latin typeface="Verdana"/>
                          <a:ea typeface="Calibri"/>
                          <a:cs typeface="Times New Roman"/>
                        </a:rPr>
                      </a:br>
                      <a:r>
                        <a:rPr lang="de-DE" sz="1800" b="1" i="1" kern="1200" dirty="0" smtClean="0">
                          <a:solidFill>
                            <a:srgbClr val="CC3300"/>
                          </a:solidFill>
                          <a:effectLst/>
                          <a:latin typeface="Verdana"/>
                          <a:ea typeface="Calibri"/>
                          <a:cs typeface="Times New Roman"/>
                        </a:rPr>
                        <a:t>$B</a:t>
                      </a:r>
                      <a:r>
                        <a:rPr lang="de-DE" sz="1800" b="0" i="1" kern="1200" dirty="0" smtClean="0">
                          <a:solidFill>
                            <a:schemeClr val="tx1"/>
                          </a:solidFill>
                          <a:effectLst/>
                          <a:latin typeface="Verdana"/>
                          <a:ea typeface="Calibri"/>
                          <a:cs typeface="Times New Roman"/>
                        </a:rPr>
                        <a:t>Verfasser</a:t>
                      </a: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768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effectLst/>
                          <a:latin typeface="Verdana" panose="020B0604030504040204" pitchFamily="34" charset="0"/>
                          <a:ea typeface="Verdana" panose="020B0604030504040204" pitchFamily="34" charset="0"/>
                          <a:cs typeface="Verdana" panose="020B0604030504040204" pitchFamily="34" charset="0"/>
                        </a:rPr>
                        <a:t>18.5</a:t>
                      </a: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smtClean="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vMerge="1">
                  <a:txBody>
                    <a:bodyPr/>
                    <a:lstStyle/>
                    <a:p>
                      <a:endParaRPr lang="de-DE"/>
                    </a:p>
                  </a:txBody>
                  <a:tcPr/>
                </a:tc>
              </a:tr>
              <a:tr h="97303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der </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Manifesta-tion</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verkör-pertes</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en-US" sz="1800" u="sng" dirty="0" smtClean="0">
                          <a:solidFill>
                            <a:srgbClr val="0000FF"/>
                          </a:solidFill>
                          <a:effectLst/>
                          <a:latin typeface="Verdana"/>
                          <a:ea typeface="Calibri"/>
                          <a:cs typeface="Times New Roman"/>
                          <a:hlinkClick r:id="rId4"/>
                        </a:rPr>
                        <a:t>!740992470!</a:t>
                      </a:r>
                      <a:r>
                        <a:rPr lang="de-DE" sz="1800" i="1" dirty="0" smtClean="0">
                          <a:effectLst/>
                          <a:latin typeface="Verdana"/>
                          <a:ea typeface="Calibri"/>
                          <a:cs typeface="Times New Roman"/>
                        </a:rPr>
                        <a:t>Wace</a:t>
                      </a:r>
                      <a:br>
                        <a:rPr lang="de-DE" sz="1800" i="1" dirty="0" smtClean="0">
                          <a:effectLst/>
                          <a:latin typeface="Verdana"/>
                          <a:ea typeface="Calibri"/>
                          <a:cs typeface="Times New Roman"/>
                        </a:rPr>
                      </a:br>
                      <a:r>
                        <a:rPr lang="en-US" sz="1800" b="1" i="1" dirty="0" smtClean="0">
                          <a:solidFill>
                            <a:srgbClr val="CC3300"/>
                          </a:solidFill>
                          <a:effectLst/>
                          <a:latin typeface="Verdana"/>
                          <a:ea typeface="Calibri"/>
                          <a:cs typeface="Times New Roman"/>
                        </a:rPr>
                        <a:t>$</a:t>
                      </a:r>
                      <a:r>
                        <a:rPr lang="en-US" sz="1800" b="1" i="1" dirty="0" err="1" smtClean="0">
                          <a:solidFill>
                            <a:srgbClr val="CC3300"/>
                          </a:solidFill>
                          <a:effectLst/>
                          <a:latin typeface="Verdana"/>
                          <a:ea typeface="Calibri"/>
                          <a:cs typeface="Times New Roman"/>
                        </a:rPr>
                        <a:t>a</a:t>
                      </a:r>
                      <a:r>
                        <a:rPr lang="en-US" sz="1800" i="1" dirty="0" err="1" smtClean="0">
                          <a:effectLst/>
                          <a:latin typeface="Verdana"/>
                          <a:ea typeface="Calibri"/>
                          <a:cs typeface="Times New Roman"/>
                        </a:rPr>
                        <a:t>The</a:t>
                      </a:r>
                      <a:r>
                        <a:rPr lang="en-US" sz="1800" i="1" dirty="0" smtClean="0">
                          <a:effectLst/>
                          <a:latin typeface="Verdana"/>
                          <a:ea typeface="Calibri"/>
                          <a:cs typeface="Times New Roman"/>
                        </a:rPr>
                        <a:t> @hagiographical works</a:t>
                      </a:r>
                    </a:p>
                    <a:p>
                      <a:pPr marL="0" marR="0" indent="0" algn="l" defTabSz="914400" rtl="0" eaLnBrk="1" fontAlgn="auto" latinLnBrk="0" hangingPunct="1">
                        <a:lnSpc>
                          <a:spcPct val="100000"/>
                        </a:lnSpc>
                        <a:spcBef>
                          <a:spcPts val="600"/>
                        </a:spcBef>
                        <a:spcAft>
                          <a:spcPts val="600"/>
                        </a:spcAft>
                        <a:buClrTx/>
                        <a:buSzTx/>
                        <a:buFontTx/>
                        <a:buNone/>
                        <a:tabLst/>
                        <a:defRPr/>
                      </a:pPr>
                      <a:r>
                        <a:rPr lang="de-DE" i="1" strike="noStrike" dirty="0" smtClean="0">
                          <a:latin typeface="Verdana" panose="020B0604030504040204" pitchFamily="34" charset="0"/>
                          <a:ea typeface="Verdana" panose="020B0604030504040204" pitchFamily="34" charset="0"/>
                          <a:cs typeface="Verdana" panose="020B0604030504040204" pitchFamily="34" charset="0"/>
                        </a:rPr>
                        <a:t>nicht: …</a:t>
                      </a:r>
                      <a:r>
                        <a:rPr lang="en-US" sz="1800" b="1" i="1" dirty="0" smtClean="0">
                          <a:solidFill>
                            <a:srgbClr val="CC3300"/>
                          </a:solidFill>
                          <a:effectLst/>
                          <a:latin typeface="Verdana"/>
                          <a:ea typeface="Calibri"/>
                          <a:cs typeface="Times New Roman"/>
                        </a:rPr>
                        <a:t>$a</a:t>
                      </a:r>
                      <a:r>
                        <a:rPr lang="de-DE" i="1" strike="noStrike" dirty="0" smtClean="0">
                          <a:latin typeface="Verdana" panose="020B0604030504040204" pitchFamily="34" charset="0"/>
                          <a:ea typeface="Verdana" panose="020B0604030504040204" pitchFamily="34" charset="0"/>
                          <a:cs typeface="Verdana" panose="020B0604030504040204" pitchFamily="34" charset="0"/>
                        </a:rPr>
                        <a:t>Hagiographien</a:t>
                      </a:r>
                    </a:p>
                  </a:txBody>
                  <a:tcPr anchor="ctr"/>
                </a:tc>
              </a:tr>
              <a:tr h="740880">
                <a:tc rowSpan="3">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en-US" sz="1800" dirty="0" smtClean="0">
                          <a:solidFill>
                            <a:srgbClr val="000000"/>
                          </a:solidFill>
                          <a:effectLst/>
                          <a:latin typeface="Verdana"/>
                          <a:ea typeface="Times New Roman"/>
                          <a:cs typeface="Arial"/>
                        </a:rPr>
                        <a:t>The @hagiographical works / Wace ; translated with introduction and notes by Jean Blacker, Glyn S. Burgess and Amy V. Ogden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92480">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a:t>
                      </a: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de-DE" sz="16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lichkeits</a:t>
                      </a: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-angabe </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762000">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a:t>
                      </a:r>
                      <a:r>
                        <a:rPr lang="de-DE" sz="16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de-DE" sz="16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lichkeitsan</a:t>
                      </a:r>
                      <a:r>
                        <a:rPr lang="de-DE" sz="16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-gabe</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1403620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Zusammenstellungen:</a:t>
            </a:r>
            <a:br>
              <a:rPr lang="de-DE" sz="2800" dirty="0" smtClean="0"/>
            </a:br>
            <a:r>
              <a:rPr lang="de-DE" sz="2800" dirty="0" smtClean="0"/>
              <a:t/>
            </a:r>
            <a:br>
              <a:rPr lang="de-DE" sz="2800" dirty="0" smtClean="0"/>
            </a:br>
            <a:r>
              <a:rPr lang="de-DE" dirty="0" smtClean="0"/>
              <a:t>umfassende Beschreibung</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AT" dirty="0" smtClean="0"/>
              <a:t>AG RDA Schulungsunterlagen – Modul 5A.02.01: Zusammenstellungen - umfassende Beschreibung | Stand: 13.11.2015 | PICA DNB/ZDB | CC BY-NC-SA</a:t>
            </a:r>
            <a:endParaRPr lang="de-DE" dirty="0"/>
          </a:p>
        </p:txBody>
      </p:sp>
      <p:sp>
        <p:nvSpPr>
          <p:cNvPr id="5" name="Foliennummernplatzhalter 4"/>
          <p:cNvSpPr>
            <a:spLocks noGrp="1"/>
          </p:cNvSpPr>
          <p:nvPr>
            <p:ph type="sldNum" sz="quarter" idx="4"/>
          </p:nvPr>
        </p:nvSpPr>
        <p:spPr>
          <a:xfrm>
            <a:off x="7236296" y="6376243"/>
            <a:ext cx="1907704" cy="365125"/>
          </a:xfrm>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Einzelner geistiger </a:t>
            </a:r>
            <a:r>
              <a:rPr lang="de-DE" dirty="0"/>
              <a:t>Schöpfer, übergeordneter Titel </a:t>
            </a:r>
            <a:r>
              <a:rPr lang="de-DE" dirty="0" smtClean="0"/>
              <a:t>-10-</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Sonderfall: Übergeordneter Titel identisch mit dem Titel eines enthaltenen Teilwerks</a:t>
            </a:r>
          </a:p>
          <a:p>
            <a:pPr marL="0" indent="0">
              <a:buNone/>
            </a:pPr>
            <a:endParaRPr lang="de-DE" dirty="0" smtClean="0"/>
          </a:p>
          <a:p>
            <a:pPr marL="457200" lvl="1" indent="0">
              <a:buNone/>
            </a:pPr>
            <a:r>
              <a:rPr lang="de-DE" dirty="0" smtClean="0"/>
              <a:t>Wenn für beide Werke ein normierter Sucheinstieg erfasst werden soll</a:t>
            </a:r>
            <a:r>
              <a:rPr lang="de-DE" smtClean="0"/>
              <a:t>: </a:t>
            </a:r>
            <a:br>
              <a:rPr lang="de-DE" smtClean="0"/>
            </a:br>
            <a:r>
              <a:rPr lang="de-DE" smtClean="0"/>
              <a:t/>
            </a:r>
            <a:br>
              <a:rPr lang="de-DE" smtClean="0"/>
            </a:br>
            <a:r>
              <a:rPr lang="de-DE" smtClean="0"/>
              <a:t>Unterscheidendes </a:t>
            </a:r>
            <a:r>
              <a:rPr lang="de-DE" dirty="0" smtClean="0"/>
              <a:t>Merkmal nötig, beispielsweise die Form des Werks</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800200" cy="365125"/>
          </a:xfrm>
        </p:spPr>
        <p:txBody>
          <a:bodyPr/>
          <a:lstStyle/>
          <a:p>
            <a:fld id="{8A6690F1-7CA1-4166-A522-500460961984}" type="slidenum">
              <a:rPr lang="de-DE" smtClean="0"/>
              <a:pPr/>
              <a:t>20</a:t>
            </a:fld>
            <a:endParaRPr lang="de-DE" dirty="0"/>
          </a:p>
        </p:txBody>
      </p:sp>
    </p:spTree>
    <p:extLst>
      <p:ext uri="{BB962C8B-B14F-4D97-AF65-F5344CB8AC3E}">
        <p14:creationId xmlns:p14="http://schemas.microsoft.com/office/powerpoint/2010/main" val="26930819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340772" y="116632"/>
            <a:ext cx="8803228" cy="508918"/>
          </a:xfrm>
        </p:spPr>
        <p:txBody>
          <a:bodyPr/>
          <a:lstStyle/>
          <a:p>
            <a:r>
              <a:rPr lang="de-DE" smtClean="0"/>
              <a:t>Einzelner geistiger </a:t>
            </a:r>
            <a:r>
              <a:rPr lang="de-DE" dirty="0"/>
              <a:t>Schöpfer, übergeordneter Titel </a:t>
            </a:r>
            <a:r>
              <a:rPr lang="de-DE" dirty="0" smtClean="0"/>
              <a:t>-11-</a:t>
            </a:r>
            <a:endParaRPr lang="de-DE" dirty="0"/>
          </a:p>
        </p:txBody>
      </p:sp>
      <p:sp>
        <p:nvSpPr>
          <p:cNvPr id="2" name="Textfeld 1"/>
          <p:cNvSpPr txBox="1"/>
          <p:nvPr/>
        </p:nvSpPr>
        <p:spPr>
          <a:xfrm>
            <a:off x="683568" y="5877272"/>
            <a:ext cx="1368152"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272" y="1196753"/>
            <a:ext cx="2781688" cy="5049852"/>
          </a:xfrm>
          <a:prstGeom prst="rect">
            <a:avLst/>
          </a:prstGeom>
          <a:ln w="3175">
            <a:solidFill>
              <a:schemeClr val="tx1"/>
            </a:solidFill>
          </a:ln>
        </p:spPr>
      </p:pic>
      <p:sp>
        <p:nvSpPr>
          <p:cNvPr id="3" name="Fußzeilenplatzhalter 2"/>
          <p:cNvSpPr>
            <a:spLocks noGrp="1"/>
          </p:cNvSpPr>
          <p:nvPr>
            <p:ph type="ftr" sz="quarter" idx="14"/>
          </p:nvPr>
        </p:nvSpPr>
        <p:spPr>
          <a:xfrm>
            <a:off x="467544" y="6597352"/>
            <a:ext cx="8352928" cy="260648"/>
          </a:xfrm>
        </p:spPr>
        <p:txBody>
          <a:bodyPr/>
          <a:lstStyle/>
          <a:p>
            <a:r>
              <a:rPr lang="de-DE" dirty="0"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21</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1742195059"/>
              </p:ext>
            </p:extLst>
          </p:nvPr>
        </p:nvGraphicFramePr>
        <p:xfrm>
          <a:off x="3059832" y="620688"/>
          <a:ext cx="5976665" cy="5979663"/>
        </p:xfrm>
        <a:graphic>
          <a:graphicData uri="http://schemas.openxmlformats.org/drawingml/2006/table">
            <a:tbl>
              <a:tblPr firstRow="1" bandRow="1">
                <a:tableStyleId>{5C22544A-7EE6-4342-B048-85BDC9FD1C3A}</a:tableStyleId>
              </a:tblPr>
              <a:tblGrid>
                <a:gridCol w="864096"/>
                <a:gridCol w="792088"/>
                <a:gridCol w="1944216"/>
                <a:gridCol w="2376265"/>
              </a:tblGrid>
              <a:tr h="5040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7839">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3"/>
                        </a:rPr>
                        <a:t>!129613347!</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Richter, </a:t>
                      </a:r>
                      <a:r>
                        <a:rPr lang="de-DE" sz="1800" i="1" dirty="0" err="1" smtClean="0">
                          <a:effectLst/>
                          <a:latin typeface="Verdana"/>
                          <a:ea typeface="Calibri"/>
                          <a:cs typeface="Times New Roman"/>
                        </a:rPr>
                        <a:t>Falk</a:t>
                      </a:r>
                      <a:r>
                        <a:rPr lang="de-DE" sz="1800" b="1" i="1" kern="1200" dirty="0" err="1" smtClean="0">
                          <a:solidFill>
                            <a:srgbClr val="CC3300"/>
                          </a:solidFill>
                          <a:effectLst/>
                          <a:latin typeface="Verdana"/>
                          <a:ea typeface="Calibri"/>
                          <a:cs typeface="Times New Roman"/>
                        </a:rPr>
                        <a:t>$B</a:t>
                      </a:r>
                      <a:r>
                        <a:rPr lang="de-DE" sz="1800" b="0" i="1" kern="1200" dirty="0" err="1" smtClean="0">
                          <a:solidFill>
                            <a:schemeClr val="tx1"/>
                          </a:solidFill>
                          <a:effectLst/>
                          <a:latin typeface="Verdana"/>
                          <a:ea typeface="Calibri"/>
                          <a:cs typeface="Times New Roman"/>
                        </a:rPr>
                        <a:t>Verfasser</a:t>
                      </a:r>
                      <a:r>
                        <a:rPr lang="de-DE" sz="1800" b="0" i="1" kern="1200" dirty="0" smtClean="0">
                          <a:solidFill>
                            <a:schemeClr val="tx1"/>
                          </a:solidFill>
                          <a:effectLst/>
                          <a:latin typeface="Verdana"/>
                          <a:ea typeface="Calibri"/>
                          <a:cs typeface="Times New Roman"/>
                        </a:rPr>
                        <a:t/>
                      </a:r>
                      <a:br>
                        <a:rPr lang="de-DE" sz="1800" b="0" i="1" kern="1200" dirty="0" smtClean="0">
                          <a:solidFill>
                            <a:schemeClr val="tx1"/>
                          </a:solidFill>
                          <a:effectLst/>
                          <a:latin typeface="Verdana"/>
                          <a:ea typeface="Calibri"/>
                          <a:cs typeface="Times New Roman"/>
                        </a:rPr>
                      </a:b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37839">
                <a:tc vMerge="1">
                  <a:txBody>
                    <a:bodyPr/>
                    <a:lstStyle/>
                    <a:p>
                      <a:endParaRPr lang="de-DE"/>
                    </a:p>
                  </a:txBody>
                  <a:tcP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273849">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4"/>
                        </a:rPr>
                        <a:t>!740992470!</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Richter, </a:t>
                      </a:r>
                      <a:r>
                        <a:rPr lang="de-DE" sz="1800" i="1" dirty="0" err="1" smtClean="0">
                          <a:effectLst/>
                          <a:latin typeface="Verdana"/>
                          <a:ea typeface="Calibri"/>
                          <a:cs typeface="Times New Roman"/>
                        </a:rPr>
                        <a:t>Falk</a:t>
                      </a:r>
                      <a:r>
                        <a:rPr lang="de-DE" sz="1800" b="1" i="1" dirty="0" err="1" smtClean="0">
                          <a:solidFill>
                            <a:srgbClr val="CC3300"/>
                          </a:solidFill>
                          <a:effectLst/>
                          <a:latin typeface="Verdana"/>
                          <a:ea typeface="Calibri"/>
                          <a:cs typeface="Times New Roman"/>
                        </a:rPr>
                        <a:t>$a</a:t>
                      </a:r>
                      <a:r>
                        <a:rPr lang="de-DE" sz="1800" i="1" dirty="0" err="1" smtClean="0">
                          <a:effectLst/>
                          <a:latin typeface="Verdana"/>
                          <a:ea typeface="Calibri"/>
                          <a:cs typeface="Times New Roman"/>
                        </a:rPr>
                        <a:t>Unter</a:t>
                      </a:r>
                      <a:r>
                        <a:rPr lang="de-DE" sz="1800" i="1" dirty="0" smtClean="0">
                          <a:effectLst/>
                          <a:latin typeface="Verdana"/>
                          <a:ea typeface="Calibri"/>
                          <a:cs typeface="Times New Roman"/>
                        </a:rPr>
                        <a:t> </a:t>
                      </a:r>
                      <a:r>
                        <a:rPr lang="de-DE" sz="1800" i="1" dirty="0" err="1" smtClean="0">
                          <a:effectLst/>
                          <a:latin typeface="Verdana"/>
                          <a:ea typeface="Calibri"/>
                          <a:cs typeface="Times New Roman"/>
                        </a:rPr>
                        <a:t>Eis</a:t>
                      </a:r>
                      <a:r>
                        <a:rPr lang="de-DE" sz="1800" b="1" i="1" dirty="0" err="1" smtClean="0">
                          <a:solidFill>
                            <a:srgbClr val="CC3300"/>
                          </a:solidFill>
                          <a:effectLst/>
                          <a:latin typeface="Verdana"/>
                          <a:ea typeface="Calibri"/>
                          <a:cs typeface="Times New Roman"/>
                        </a:rPr>
                        <a:t>$g</a:t>
                      </a:r>
                      <a:r>
                        <a:rPr lang="de-DE" sz="1800" b="1" i="1" dirty="0" smtClean="0">
                          <a:solidFill>
                            <a:srgbClr val="CC3300"/>
                          </a:solidFill>
                          <a:effectLst/>
                          <a:latin typeface="Verdana"/>
                          <a:ea typeface="Calibri"/>
                          <a:cs typeface="Times New Roman"/>
                        </a:rPr>
                        <a:t/>
                      </a:r>
                      <a:br>
                        <a:rPr lang="de-DE" sz="1800" b="1" i="1" dirty="0" smtClean="0">
                          <a:solidFill>
                            <a:srgbClr val="CC3300"/>
                          </a:solidFill>
                          <a:effectLst/>
                          <a:latin typeface="Verdana"/>
                          <a:ea typeface="Calibri"/>
                          <a:cs typeface="Times New Roman"/>
                        </a:rPr>
                      </a:br>
                      <a:r>
                        <a:rPr lang="de-DE" sz="1800" i="1" dirty="0" smtClean="0">
                          <a:solidFill>
                            <a:srgbClr val="000000"/>
                          </a:solidFill>
                          <a:effectLst/>
                          <a:latin typeface="Verdana"/>
                          <a:ea typeface="Times New Roman"/>
                          <a:cs typeface="Arial"/>
                        </a:rPr>
                        <a:t>Zusammenstellung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20599">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17.8</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4"/>
                        </a:rPr>
                        <a:t>!740992471!</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Richter, </a:t>
                      </a:r>
                      <a:r>
                        <a:rPr lang="de-DE" sz="1800" i="1" dirty="0" err="1" smtClean="0">
                          <a:effectLst/>
                          <a:latin typeface="Verdana"/>
                          <a:ea typeface="Calibri"/>
                          <a:cs typeface="Times New Roman"/>
                        </a:rPr>
                        <a:t>Falk</a:t>
                      </a:r>
                      <a:r>
                        <a:rPr lang="de-DE" sz="1800" b="1" i="1" dirty="0" err="1" smtClean="0">
                          <a:solidFill>
                            <a:srgbClr val="CC3300"/>
                          </a:solidFill>
                          <a:effectLst/>
                          <a:latin typeface="Verdana"/>
                          <a:ea typeface="Calibri"/>
                          <a:cs typeface="Times New Roman"/>
                        </a:rPr>
                        <a:t>$a</a:t>
                      </a:r>
                      <a:r>
                        <a:rPr lang="de-DE" sz="1800" i="1" dirty="0" err="1" smtClean="0">
                          <a:effectLst/>
                          <a:latin typeface="Verdana"/>
                          <a:ea typeface="Calibri"/>
                          <a:cs typeface="Times New Roman"/>
                        </a:rPr>
                        <a:t>Unter</a:t>
                      </a:r>
                      <a:r>
                        <a:rPr lang="de-DE" sz="1800" i="1" dirty="0" smtClean="0">
                          <a:effectLst/>
                          <a:latin typeface="Verdana"/>
                          <a:ea typeface="Calibri"/>
                          <a:cs typeface="Times New Roman"/>
                        </a:rPr>
                        <a:t> </a:t>
                      </a:r>
                      <a:r>
                        <a:rPr lang="de-DE" sz="1800" i="1" dirty="0" err="1" smtClean="0">
                          <a:effectLst/>
                          <a:latin typeface="Verdana"/>
                          <a:ea typeface="Calibri"/>
                          <a:cs typeface="Times New Roman"/>
                        </a:rPr>
                        <a:t>Eis</a:t>
                      </a:r>
                      <a:r>
                        <a:rPr lang="de-DE" sz="1800" b="1" i="1" dirty="0" err="1" smtClean="0">
                          <a:solidFill>
                            <a:srgbClr val="CC3300"/>
                          </a:solidFill>
                          <a:effectLst/>
                          <a:latin typeface="Verdana"/>
                          <a:ea typeface="Calibri"/>
                          <a:cs typeface="Times New Roman"/>
                        </a:rPr>
                        <a:t>$g</a:t>
                      </a:r>
                      <a:r>
                        <a:rPr lang="de-DE" sz="1800" i="1" dirty="0" err="1" smtClean="0">
                          <a:solidFill>
                            <a:srgbClr val="000000"/>
                          </a:solidFill>
                          <a:effectLst/>
                          <a:latin typeface="Verdana"/>
                          <a:ea typeface="Times New Roman"/>
                          <a:cs typeface="Arial"/>
                        </a:rPr>
                        <a:t>Drama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16066">
                <a:tc rowSpan="3">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solidFill>
                            <a:srgbClr val="000000"/>
                          </a:solidFill>
                          <a:effectLst/>
                          <a:latin typeface="Verdana"/>
                          <a:ea typeface="Times New Roman"/>
                          <a:cs typeface="Arial"/>
                        </a:rPr>
                        <a:t>Haupttitel</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Unter Eis / Falk Richter ; mit einem Vorwort von Katrin Ullmann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75800">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err="1" smtClean="0">
                          <a:solidFill>
                            <a:srgbClr val="000000"/>
                          </a:solidFill>
                          <a:effectLst/>
                          <a:latin typeface="Verdana"/>
                          <a:ea typeface="Times New Roman"/>
                          <a:cs typeface="Arial"/>
                        </a:rPr>
                        <a:t>Verantwort</a:t>
                      </a:r>
                      <a:r>
                        <a:rPr lang="de-DE" sz="1600" b="1" dirty="0" smtClean="0">
                          <a:solidFill>
                            <a:srgbClr val="000000"/>
                          </a:solidFill>
                          <a:effectLst/>
                          <a:latin typeface="Verdana"/>
                          <a:ea typeface="Times New Roman"/>
                          <a:cs typeface="Arial"/>
                        </a:rPr>
                        <a:t>-</a:t>
                      </a:r>
                      <a:r>
                        <a:rPr lang="de-DE" sz="1600" b="1" dirty="0" err="1" smtClean="0">
                          <a:solidFill>
                            <a:srgbClr val="000000"/>
                          </a:solidFill>
                          <a:effectLst/>
                          <a:latin typeface="Verdana"/>
                          <a:ea typeface="Times New Roman"/>
                          <a:cs typeface="Arial"/>
                        </a:rPr>
                        <a:t>lichkeits</a:t>
                      </a:r>
                      <a:r>
                        <a:rPr lang="de-DE" sz="1600" b="1" dirty="0" smtClean="0">
                          <a:solidFill>
                            <a:srgbClr val="000000"/>
                          </a:solidFill>
                          <a:effectLst/>
                          <a:latin typeface="Verdana"/>
                          <a:ea typeface="Times New Roman"/>
                          <a:cs typeface="Arial"/>
                        </a:rPr>
                        <a:t>-angabe </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545933">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solidFill>
                            <a:srgbClr val="000000"/>
                          </a:solidFill>
                          <a:effectLst/>
                          <a:latin typeface="Verdana"/>
                          <a:ea typeface="Times New Roman"/>
                          <a:cs typeface="Arial"/>
                        </a:rPr>
                        <a:t>Verantwortlich-</a:t>
                      </a:r>
                      <a:r>
                        <a:rPr lang="de-DE" sz="1600" b="0" dirty="0" err="1" smtClean="0">
                          <a:solidFill>
                            <a:srgbClr val="000000"/>
                          </a:solidFill>
                          <a:effectLst/>
                          <a:latin typeface="Verdana"/>
                          <a:ea typeface="Times New Roman"/>
                          <a:cs typeface="Arial"/>
                        </a:rPr>
                        <a:t>keitsangabe</a:t>
                      </a:r>
                      <a:r>
                        <a:rPr lang="de-DE" sz="1600" b="0" dirty="0" smtClean="0">
                          <a:solidFill>
                            <a:srgbClr val="000000"/>
                          </a:solidFill>
                          <a:effectLst/>
                          <a:latin typeface="Verdana"/>
                          <a:ea typeface="Times New Roman"/>
                          <a:cs typeface="Arial"/>
                        </a:rPr>
                        <a:t> </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35316807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340772" y="116632"/>
            <a:ext cx="8803228" cy="508918"/>
          </a:xfrm>
        </p:spPr>
        <p:txBody>
          <a:bodyPr/>
          <a:lstStyle/>
          <a:p>
            <a:r>
              <a:rPr lang="de-DE" dirty="0" smtClean="0"/>
              <a:t>Einzelner geistiger </a:t>
            </a:r>
            <a:r>
              <a:rPr lang="de-DE" dirty="0"/>
              <a:t>Schöpfer, übergeordneter Titel </a:t>
            </a:r>
            <a:r>
              <a:rPr lang="de-DE" dirty="0" smtClean="0"/>
              <a:t>-12-</a:t>
            </a:r>
            <a:endParaRPr lang="de-DE" dirty="0"/>
          </a:p>
        </p:txBody>
      </p:sp>
      <p:sp>
        <p:nvSpPr>
          <p:cNvPr id="2" name="Textfeld 1"/>
          <p:cNvSpPr txBox="1"/>
          <p:nvPr/>
        </p:nvSpPr>
        <p:spPr>
          <a:xfrm>
            <a:off x="683568" y="5877272"/>
            <a:ext cx="1368152"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799" y="1034164"/>
            <a:ext cx="2671059" cy="3923424"/>
          </a:xfrm>
          <a:prstGeom prst="rect">
            <a:avLst/>
          </a:prstGeom>
          <a:ln w="3175">
            <a:solidFill>
              <a:schemeClr val="tx1"/>
            </a:solidFill>
          </a:ln>
        </p:spPr>
      </p:pic>
      <p:sp>
        <p:nvSpPr>
          <p:cNvPr id="12" name="Textfeld 11"/>
          <p:cNvSpPr txBox="1"/>
          <p:nvPr/>
        </p:nvSpPr>
        <p:spPr>
          <a:xfrm>
            <a:off x="2978858" y="616375"/>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13" name="Pfeil nach rechts 12"/>
          <p:cNvSpPr/>
          <p:nvPr/>
        </p:nvSpPr>
        <p:spPr>
          <a:xfrm rot="7660531">
            <a:off x="780314" y="2813725"/>
            <a:ext cx="1338448" cy="36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307798" y="5415607"/>
            <a:ext cx="8512674"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Als Standardelement erforderlich ist das unterscheidende Merkmal nur bei einem der beiden Werktitel</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872208" cy="365125"/>
          </a:xfrm>
        </p:spPr>
        <p:txBody>
          <a:bodyPr/>
          <a:lstStyle/>
          <a:p>
            <a:fld id="{8A6690F1-7CA1-4166-A522-500460961984}" type="slidenum">
              <a:rPr lang="de-DE" smtClean="0"/>
              <a:pPr/>
              <a:t>22</a:t>
            </a:fld>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2096815097"/>
              </p:ext>
            </p:extLst>
          </p:nvPr>
        </p:nvGraphicFramePr>
        <p:xfrm>
          <a:off x="3059832" y="1317105"/>
          <a:ext cx="5882339" cy="3357540"/>
        </p:xfrm>
        <a:graphic>
          <a:graphicData uri="http://schemas.openxmlformats.org/drawingml/2006/table">
            <a:tbl>
              <a:tblPr firstRow="1" bandRow="1">
                <a:tableStyleId>{5C22544A-7EE6-4342-B048-85BDC9FD1C3A}</a:tableStyleId>
              </a:tblPr>
              <a:tblGrid>
                <a:gridCol w="864096"/>
                <a:gridCol w="792088"/>
                <a:gridCol w="1670897"/>
                <a:gridCol w="2555258"/>
              </a:tblGrid>
              <a:tr h="644820">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3400">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6.2.2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p>
                  </a:txBody>
                  <a:tcPr anchor="ctr"/>
                </a:tc>
                <a:tc rowSpan="2">
                  <a:txBody>
                    <a:bodyPr/>
                    <a:lstStyle/>
                    <a:p>
                      <a:pPr>
                        <a:lnSpc>
                          <a:spcPct val="100000"/>
                        </a:lnSpc>
                        <a:spcBef>
                          <a:spcPts val="600"/>
                        </a:spcBef>
                        <a:spcAft>
                          <a:spcPts val="600"/>
                        </a:spcAft>
                      </a:pPr>
                      <a:r>
                        <a:rPr lang="de-DE" sz="1800" dirty="0" smtClean="0">
                          <a:solidFill>
                            <a:srgbClr val="000000"/>
                          </a:solidFill>
                          <a:effectLst/>
                          <a:latin typeface="Verdana"/>
                          <a:ea typeface="Times New Roman"/>
                          <a:cs typeface="Arial"/>
                        </a:rPr>
                        <a:t>Unter </a:t>
                      </a:r>
                      <a:r>
                        <a:rPr lang="de-DE" sz="1800" dirty="0" err="1" smtClean="0">
                          <a:solidFill>
                            <a:srgbClr val="000000"/>
                          </a:solidFill>
                          <a:effectLst/>
                          <a:latin typeface="Verdana"/>
                          <a:ea typeface="Times New Roman"/>
                          <a:cs typeface="Arial"/>
                        </a:rPr>
                        <a:t>Eis</a:t>
                      </a:r>
                      <a:r>
                        <a:rPr lang="de-DE" sz="1800" b="1" dirty="0" err="1" smtClean="0">
                          <a:solidFill>
                            <a:srgbClr val="CC3300"/>
                          </a:solidFill>
                          <a:effectLst/>
                          <a:latin typeface="Verdana"/>
                          <a:ea typeface="Calibri"/>
                          <a:cs typeface="Times New Roman"/>
                        </a:rPr>
                        <a:t>$g</a:t>
                      </a:r>
                      <a:r>
                        <a:rPr lang="de-DE" sz="1800" b="1" dirty="0" smtClean="0">
                          <a:solidFill>
                            <a:srgbClr val="CC3300"/>
                          </a:solidFill>
                          <a:effectLst/>
                          <a:latin typeface="Verdana"/>
                          <a:ea typeface="Calibri"/>
                          <a:cs typeface="Times New Roman"/>
                        </a:rPr>
                        <a:t/>
                      </a:r>
                      <a:br>
                        <a:rPr lang="de-DE" sz="1800" b="1" dirty="0" smtClean="0">
                          <a:solidFill>
                            <a:srgbClr val="CC3300"/>
                          </a:solidFill>
                          <a:effectLst/>
                          <a:latin typeface="Verdana"/>
                          <a:ea typeface="Calibri"/>
                          <a:cs typeface="Times New Roman"/>
                        </a:rPr>
                      </a:br>
                      <a:r>
                        <a:rPr lang="de-DE" sz="1800" dirty="0" smtClean="0">
                          <a:solidFill>
                            <a:srgbClr val="000000"/>
                          </a:solidFill>
                          <a:effectLst/>
                          <a:latin typeface="Verdana"/>
                          <a:ea typeface="Times New Roman"/>
                          <a:cs typeface="Arial"/>
                        </a:rPr>
                        <a:t>Zusammenstellung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3400">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6.3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Form des Werks</a:t>
                      </a:r>
                    </a:p>
                  </a:txBody>
                  <a:tcPr anchor="ctr"/>
                </a:tc>
                <a:tc vMerge="1">
                  <a:txBody>
                    <a:bodyPr/>
                    <a:lstStyle/>
                    <a:p>
                      <a:endParaRPr lang="de-DE"/>
                    </a:p>
                  </a:txBody>
                  <a:tcPr/>
                </a:tc>
              </a:tr>
              <a:tr h="533400">
                <a:tc rowSpan="2">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600" dirty="0" smtClean="0">
                          <a:effectLst/>
                          <a:latin typeface="Verdana"/>
                          <a:ea typeface="Calibri"/>
                          <a:cs typeface="Times New Roman"/>
                        </a:rPr>
                        <a:t>6.2.2</a:t>
                      </a:r>
                      <a:endParaRPr lang="de-DE" sz="16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600" dirty="0" smtClean="0">
                          <a:solidFill>
                            <a:srgbClr val="000000"/>
                          </a:solidFill>
                          <a:effectLst/>
                          <a:latin typeface="Verdana"/>
                          <a:ea typeface="Times New Roman"/>
                          <a:cs typeface="Arial"/>
                        </a:rPr>
                        <a:t>Bevorzugter </a:t>
                      </a:r>
                      <a:r>
                        <a:rPr lang="de-DE" sz="1600" dirty="0">
                          <a:solidFill>
                            <a:srgbClr val="000000"/>
                          </a:solidFill>
                          <a:effectLst/>
                          <a:latin typeface="Verdana"/>
                          <a:ea typeface="Times New Roman"/>
                          <a:cs typeface="Arial"/>
                        </a:rPr>
                        <a:t>Titel des Werks</a:t>
                      </a:r>
                      <a:endParaRPr lang="de-DE" sz="1600" dirty="0">
                        <a:effectLst/>
                        <a:latin typeface="Verdana"/>
                        <a:ea typeface="Calibri"/>
                        <a:cs typeface="Times New Roman"/>
                      </a:endParaRPr>
                    </a:p>
                  </a:txBody>
                  <a:tcPr marL="68580" marR="68580" marT="0" marB="0" anchor="ctr"/>
                </a:tc>
                <a:tc rowSpan="2">
                  <a:txBody>
                    <a:bodyPr/>
                    <a:lstStyle/>
                    <a:p>
                      <a:pPr>
                        <a:lnSpc>
                          <a:spcPct val="100000"/>
                        </a:lnSpc>
                        <a:spcBef>
                          <a:spcPts val="600"/>
                        </a:spcBef>
                        <a:spcAft>
                          <a:spcPts val="600"/>
                        </a:spcAft>
                      </a:pPr>
                      <a:r>
                        <a:rPr lang="de-DE" sz="1800" dirty="0" smtClean="0">
                          <a:effectLst/>
                          <a:latin typeface="Verdana"/>
                          <a:ea typeface="Calibri"/>
                          <a:cs typeface="Times New Roman"/>
                        </a:rPr>
                        <a:t>Unter </a:t>
                      </a:r>
                      <a:r>
                        <a:rPr lang="de-DE" sz="1800" dirty="0" err="1" smtClean="0">
                          <a:effectLst/>
                          <a:latin typeface="Verdana"/>
                          <a:ea typeface="Calibri"/>
                          <a:cs typeface="Times New Roman"/>
                        </a:rPr>
                        <a:t>Eis</a:t>
                      </a:r>
                      <a:r>
                        <a:rPr lang="de-DE" sz="1800" b="1" dirty="0" err="1" smtClean="0">
                          <a:solidFill>
                            <a:srgbClr val="CC3300"/>
                          </a:solidFill>
                          <a:effectLst/>
                          <a:latin typeface="Verdana"/>
                          <a:ea typeface="Calibri"/>
                          <a:cs typeface="Times New Roman"/>
                        </a:rPr>
                        <a:t>$g</a:t>
                      </a:r>
                      <a:r>
                        <a:rPr lang="de-DE" sz="1800" dirty="0" err="1" smtClean="0">
                          <a:solidFill>
                            <a:srgbClr val="000000"/>
                          </a:solidFill>
                          <a:effectLst/>
                          <a:latin typeface="Verdana"/>
                          <a:ea typeface="Times New Roman"/>
                          <a:cs typeface="Arial"/>
                        </a:rPr>
                        <a:t>Drama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3400">
                <a:tc vMerge="1">
                  <a:txBody>
                    <a:bodyPr/>
                    <a:lstStyle/>
                    <a:p>
                      <a:pPr>
                        <a:lnSpc>
                          <a:spcPct val="10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6.3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Form des Werks</a:t>
                      </a:r>
                    </a:p>
                  </a:txBody>
                  <a:tcPr anchor="ctr"/>
                </a:tc>
                <a:tc vMerge="1">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2064142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Einzelner geistiger Schöpfer, kein übergeordneter Titel -1-</a:t>
            </a:r>
            <a:endParaRPr lang="de-DE" dirty="0"/>
          </a:p>
        </p:txBody>
      </p:sp>
      <p:sp>
        <p:nvSpPr>
          <p:cNvPr id="3" name="Textplatzhalter 2"/>
          <p:cNvSpPr>
            <a:spLocks noGrp="1"/>
          </p:cNvSpPr>
          <p:nvPr>
            <p:ph type="body" sz="quarter" idx="13"/>
          </p:nvPr>
        </p:nvSpPr>
        <p:spPr/>
        <p:txBody>
          <a:bodyPr wrap="square"/>
          <a:lstStyle/>
          <a:p>
            <a:pPr lvl="1">
              <a:buFont typeface="Arial" panose="020B0604020202020204" pitchFamily="34" charset="0"/>
              <a:buChar char="•"/>
            </a:pPr>
            <a:endParaRPr lang="de-DE" dirty="0" smtClean="0"/>
          </a:p>
          <a:p>
            <a:pPr marL="0" indent="0">
              <a:buNone/>
            </a:pPr>
            <a:r>
              <a:rPr lang="de-DE" dirty="0" smtClean="0"/>
              <a:t>Grundregel RDA 6.2.2.10.3: Bevorzugter Titel für jedes Werk wird erfasst</a:t>
            </a:r>
          </a:p>
          <a:p>
            <a:endParaRPr lang="de-DE" dirty="0" smtClean="0"/>
          </a:p>
          <a:p>
            <a:pPr marL="0" indent="0">
              <a:buNone/>
            </a:pPr>
            <a:r>
              <a:rPr lang="de-DE" dirty="0" smtClean="0"/>
              <a:t>Alternative: Bildung eines Formaltitels gemäß RDA 6.2.2.10.1 oder 6.2.2.10.2, gefolgt von </a:t>
            </a:r>
            <a:r>
              <a:rPr lang="de-DE" i="1" dirty="0" smtClean="0"/>
              <a:t>Auswahl</a:t>
            </a:r>
          </a:p>
          <a:p>
            <a:endParaRPr lang="de-DE" i="1" dirty="0" smtClean="0"/>
          </a:p>
          <a:p>
            <a:pPr marL="0" indent="0">
              <a:buNone/>
            </a:pPr>
            <a:r>
              <a:rPr lang="de-DE" dirty="0" smtClean="0"/>
              <a:t>Alternative soll nur in Ausnahmefällen angewendet werden, wenn die Aufführung sämtlicher bevorzugter Titel zu umfangreich wird</a:t>
            </a:r>
          </a:p>
          <a:p>
            <a:endParaRPr lang="de-DE" dirty="0"/>
          </a:p>
          <a:p>
            <a:pPr marL="0" indent="0">
              <a:buNone/>
            </a:pPr>
            <a:r>
              <a:rPr lang="de-DE" dirty="0"/>
              <a:t>Herstellung einer Beziehung </a:t>
            </a:r>
            <a:r>
              <a:rPr lang="de-DE" dirty="0" smtClean="0"/>
              <a:t>nur </a:t>
            </a:r>
            <a:r>
              <a:rPr lang="de-DE" dirty="0"/>
              <a:t>für das erste </a:t>
            </a:r>
            <a:r>
              <a:rPr lang="de-DE" dirty="0" smtClean="0"/>
              <a:t>Werk </a:t>
            </a:r>
            <a:r>
              <a:rPr lang="de-DE" dirty="0"/>
              <a:t>erforderlich (RDA 17.8)</a:t>
            </a:r>
          </a:p>
          <a:p>
            <a:endParaRPr lang="de-DE" dirty="0" smtClean="0"/>
          </a:p>
          <a:p>
            <a:endParaRPr lang="de-DE" dirty="0" smtClean="0"/>
          </a:p>
          <a:p>
            <a:pPr marL="457200" lvl="1" indent="0">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23</a:t>
            </a:fld>
            <a:endParaRPr lang="de-DE" dirty="0"/>
          </a:p>
        </p:txBody>
      </p:sp>
    </p:spTree>
    <p:extLst>
      <p:ext uri="{BB962C8B-B14F-4D97-AF65-F5344CB8AC3E}">
        <p14:creationId xmlns:p14="http://schemas.microsoft.com/office/powerpoint/2010/main" val="39113795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U:\Anita dienstlich\RDA\Teil-Ganzes-Beziehungen\Zusammenstellungen\RDA-Beispiele_Zusammenstellungen\Scans\281120141384.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4000" contrast="-9000"/>
                    </a14:imgEffect>
                  </a14:imgLayer>
                </a14:imgProps>
              </a:ext>
              <a:ext uri="{28A0092B-C50C-407E-A947-70E740481C1C}">
                <a14:useLocalDpi xmlns:a14="http://schemas.microsoft.com/office/drawing/2010/main" val="0"/>
              </a:ext>
            </a:extLst>
          </a:blip>
          <a:srcRect l="3" r="19797"/>
          <a:stretch/>
        </p:blipFill>
        <p:spPr bwMode="auto">
          <a:xfrm>
            <a:off x="179512" y="1091318"/>
            <a:ext cx="2666608" cy="443309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feld 7"/>
          <p:cNvSpPr txBox="1"/>
          <p:nvPr/>
        </p:nvSpPr>
        <p:spPr>
          <a:xfrm>
            <a:off x="325262" y="5251188"/>
            <a:ext cx="2375108"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fünf Stücke ohne übergeordneten Titel</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856984" cy="508918"/>
          </a:xfrm>
        </p:spPr>
        <p:txBody>
          <a:bodyPr/>
          <a:lstStyle/>
          <a:p>
            <a:r>
              <a:rPr lang="de-DE" smtClean="0"/>
              <a:t>Einzelner geistiger </a:t>
            </a:r>
            <a:r>
              <a:rPr lang="de-DE" dirty="0"/>
              <a:t>Schöpfer, kein übergeordneter Titel </a:t>
            </a:r>
            <a:r>
              <a:rPr lang="de-DE" dirty="0" smtClean="0"/>
              <a:t>-2-</a:t>
            </a:r>
            <a:endParaRPr lang="de-DE" dirty="0"/>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3" name="Foliennummernplatzhalter 2"/>
          <p:cNvSpPr>
            <a:spLocks noGrp="1"/>
          </p:cNvSpPr>
          <p:nvPr>
            <p:ph type="sldNum" sz="quarter" idx="4"/>
          </p:nvPr>
        </p:nvSpPr>
        <p:spPr>
          <a:xfrm>
            <a:off x="7236296" y="6376243"/>
            <a:ext cx="1907704" cy="365125"/>
          </a:xfrm>
        </p:spPr>
        <p:txBody>
          <a:bodyPr/>
          <a:lstStyle/>
          <a:p>
            <a:fld id="{8A6690F1-7CA1-4166-A522-500460961984}" type="slidenum">
              <a:rPr lang="de-DE" smtClean="0"/>
              <a:pPr/>
              <a:t>24</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60175003"/>
              </p:ext>
            </p:extLst>
          </p:nvPr>
        </p:nvGraphicFramePr>
        <p:xfrm>
          <a:off x="2915816" y="1363981"/>
          <a:ext cx="6120680" cy="4160430"/>
        </p:xfrm>
        <a:graphic>
          <a:graphicData uri="http://schemas.openxmlformats.org/drawingml/2006/table">
            <a:tbl>
              <a:tblPr firstRow="1" bandRow="1">
                <a:tableStyleId>{5C22544A-7EE6-4342-B048-85BDC9FD1C3A}</a:tableStyleId>
              </a:tblPr>
              <a:tblGrid>
                <a:gridCol w="876755"/>
                <a:gridCol w="792088"/>
                <a:gridCol w="2016224"/>
                <a:gridCol w="2435613"/>
              </a:tblGrid>
              <a:tr h="448499">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10124">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5"/>
                        </a:rPr>
                        <a:t>!115547533!</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err="1" smtClean="0">
                          <a:effectLst/>
                          <a:latin typeface="Verdana"/>
                          <a:ea typeface="Calibri"/>
                          <a:cs typeface="Times New Roman"/>
                        </a:rPr>
                        <a:t>Wildenhain</a:t>
                      </a:r>
                      <a:r>
                        <a:rPr lang="de-DE" sz="1800" i="1" dirty="0" smtClean="0">
                          <a:effectLst/>
                          <a:latin typeface="Verdana"/>
                          <a:ea typeface="Calibri"/>
                          <a:cs typeface="Times New Roman"/>
                        </a:rPr>
                        <a:t>, Michael</a:t>
                      </a:r>
                      <a:br>
                        <a:rPr lang="de-DE" sz="1800" i="1" dirty="0" smtClean="0">
                          <a:effectLst/>
                          <a:latin typeface="Verdana"/>
                          <a:ea typeface="Calibri"/>
                          <a:cs typeface="Times New Roman"/>
                        </a:rPr>
                      </a:br>
                      <a:r>
                        <a:rPr lang="de-DE" sz="1800" b="1" i="1" kern="1200" dirty="0" smtClean="0">
                          <a:solidFill>
                            <a:srgbClr val="CC3300"/>
                          </a:solidFill>
                          <a:effectLst/>
                          <a:latin typeface="Verdana"/>
                          <a:ea typeface="Calibri"/>
                          <a:cs typeface="Times New Roman"/>
                        </a:rPr>
                        <a:t>$B</a:t>
                      </a:r>
                      <a:r>
                        <a:rPr lang="de-DE" sz="1800" b="0" i="1" kern="1200" dirty="0" smtClean="0">
                          <a:solidFill>
                            <a:schemeClr val="tx1"/>
                          </a:solidFill>
                          <a:effectLst/>
                          <a:latin typeface="Verdana"/>
                          <a:ea typeface="Calibri"/>
                          <a:cs typeface="Times New Roman"/>
                        </a:rPr>
                        <a:t>Verfasser</a:t>
                      </a: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10124">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rgbClr val="000000"/>
                          </a:solidFill>
                          <a:effectLst/>
                          <a:latin typeface="Verdana"/>
                          <a:ea typeface="Times New Roman"/>
                          <a:cs typeface="Arial"/>
                        </a:rPr>
                        <a:t>Beziehungskenn-zeichnung</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308124">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en-US" sz="1800" u="sng" dirty="0">
                          <a:solidFill>
                            <a:srgbClr val="0000FF"/>
                          </a:solidFill>
                          <a:effectLst/>
                          <a:latin typeface="Verdana"/>
                          <a:ea typeface="Calibri"/>
                          <a:cs typeface="Times New Roman"/>
                          <a:hlinkClick r:id="rId6"/>
                        </a:rPr>
                        <a:t>!</a:t>
                      </a:r>
                      <a:r>
                        <a:rPr lang="en-US" sz="1800" u="sng" dirty="0" smtClean="0">
                          <a:solidFill>
                            <a:srgbClr val="0000FF"/>
                          </a:solidFill>
                          <a:effectLst/>
                          <a:latin typeface="Verdana"/>
                          <a:ea typeface="Calibri"/>
                          <a:cs typeface="Times New Roman"/>
                          <a:hlinkClick r:id="rId6"/>
                        </a:rPr>
                        <a:t>750992470!</a:t>
                      </a:r>
                      <a:r>
                        <a:rPr lang="en-US" sz="1800" u="sng" dirty="0" smtClean="0">
                          <a:solidFill>
                            <a:srgbClr val="0000FF"/>
                          </a:solidFill>
                          <a:effectLst/>
                          <a:latin typeface="Verdana"/>
                          <a:ea typeface="Calibri"/>
                          <a:cs typeface="Times New Roman"/>
                        </a:rPr>
                        <a:t/>
                      </a:r>
                      <a:br>
                        <a:rPr lang="en-US" sz="1800" u="sng" dirty="0" smtClean="0">
                          <a:solidFill>
                            <a:srgbClr val="0000FF"/>
                          </a:solidFill>
                          <a:effectLst/>
                          <a:latin typeface="Verdana"/>
                          <a:ea typeface="Calibri"/>
                          <a:cs typeface="Times New Roman"/>
                        </a:rPr>
                      </a:br>
                      <a:r>
                        <a:rPr lang="de-DE" sz="1800" i="1" dirty="0" err="1" smtClean="0">
                          <a:effectLst/>
                          <a:latin typeface="Verdana"/>
                          <a:ea typeface="Calibri"/>
                          <a:cs typeface="Times New Roman"/>
                        </a:rPr>
                        <a:t>Wildenhain</a:t>
                      </a:r>
                      <a:r>
                        <a:rPr lang="de-DE" sz="1800" i="1" dirty="0">
                          <a:effectLst/>
                          <a:latin typeface="Verdana"/>
                          <a:ea typeface="Calibri"/>
                          <a:cs typeface="Times New Roman"/>
                        </a:rPr>
                        <a:t>, Michael</a:t>
                      </a:r>
                      <a:r>
                        <a:rPr lang="en-US" sz="1800" b="1" i="1" dirty="0" smtClean="0">
                          <a:solidFill>
                            <a:srgbClr val="CC3300"/>
                          </a:solidFill>
                          <a:effectLst/>
                          <a:latin typeface="Verdana"/>
                          <a:ea typeface="Calibri"/>
                          <a:cs typeface="Times New Roman"/>
                        </a:rPr>
                        <a:t>$</a:t>
                      </a:r>
                      <a:r>
                        <a:rPr lang="en-US" sz="1800" b="1" i="1" dirty="0" err="1" smtClean="0">
                          <a:solidFill>
                            <a:srgbClr val="CC3300"/>
                          </a:solidFill>
                          <a:effectLst/>
                          <a:latin typeface="Verdana"/>
                          <a:ea typeface="Calibri"/>
                          <a:cs typeface="Times New Roman"/>
                        </a:rPr>
                        <a:t>a</a:t>
                      </a:r>
                      <a:r>
                        <a:rPr lang="en-US" sz="1800" i="1" dirty="0" err="1" smtClean="0">
                          <a:effectLst/>
                          <a:latin typeface="Verdana"/>
                          <a:ea typeface="Calibri"/>
                          <a:cs typeface="Times New Roman"/>
                        </a:rPr>
                        <a:t>Dutschke</a:t>
                      </a:r>
                      <a:endParaRPr lang="de-DE" sz="1600" dirty="0">
                        <a:effectLst/>
                        <a:latin typeface="Verdana"/>
                        <a:ea typeface="Calibri"/>
                        <a:cs typeface="Times New Roman"/>
                      </a:endParaRPr>
                    </a:p>
                  </a:txBody>
                  <a:tcPr marL="68580" marR="68580" marT="0" marB="0" anchor="ctr"/>
                </a:tc>
              </a:tr>
              <a:tr h="983559">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p>
                  </a:txBody>
                  <a:tcPr anchor="ctr"/>
                </a:tc>
                <a:tc>
                  <a:txBody>
                    <a:bodyPr/>
                    <a:lstStyle/>
                    <a:p>
                      <a:pPr marL="0" algn="l" defTabSz="914400" rtl="0" eaLnBrk="1" latinLnBrk="0" hangingPunct="1">
                        <a:lnSpc>
                          <a:spcPct val="100000"/>
                        </a:lnSpc>
                        <a:spcBef>
                          <a:spcPts val="600"/>
                        </a:spcBef>
                        <a:spcAft>
                          <a:spcPts val="600"/>
                        </a:spcAft>
                      </a:pPr>
                      <a:r>
                        <a:rPr lang="de-DE" sz="16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marL="0" algn="l" defTabSz="914400" rtl="0" eaLnBrk="1" latinLnBrk="0" hangingPunct="1">
                        <a:lnSpc>
                          <a:spcPct val="100000"/>
                        </a:lnSpc>
                        <a:spcBef>
                          <a:spcPts val="600"/>
                        </a:spcBef>
                        <a:spcAft>
                          <a:spcPts val="600"/>
                        </a:spcAft>
                      </a:pPr>
                      <a:r>
                        <a:rPr lang="de-DE" sz="16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a:t>
                      </a:r>
                      <a:endParaRPr lang="de-DE" sz="16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val="1687446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Titelblatt(</a:t>
            </a:r>
            <a:r>
              <a:rPr lang="de-DE" dirty="0" err="1" smtClean="0">
                <a:latin typeface="Verdana" panose="020B0604030504040204" pitchFamily="34" charset="0"/>
                <a:ea typeface="Verdana" panose="020B0604030504040204" pitchFamily="34" charset="0"/>
                <a:cs typeface="Verdana" panose="020B0604030504040204" pitchFamily="34" charset="0"/>
              </a:rPr>
              <a:t>scan</a:t>
            </a:r>
            <a:r>
              <a:rPr lang="de-DE" dirty="0" smtClean="0">
                <a:latin typeface="Verdana" panose="020B0604030504040204" pitchFamily="34" charset="0"/>
                <a:ea typeface="Verdana" panose="020B0604030504040204" pitchFamily="34" charset="0"/>
                <a:cs typeface="Verdana" panose="020B0604030504040204" pitchFamily="34" charset="0"/>
              </a:rPr>
              <a: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p:ph type="title"/>
          </p:nvPr>
        </p:nvSpPr>
        <p:spPr>
          <a:xfrm>
            <a:off x="251520" y="183778"/>
            <a:ext cx="8784976" cy="508918"/>
          </a:xfrm>
        </p:spPr>
        <p:txBody>
          <a:bodyPr/>
          <a:lstStyle/>
          <a:p>
            <a:r>
              <a:rPr lang="de-DE" smtClean="0"/>
              <a:t>Einzelner geistiger </a:t>
            </a:r>
            <a:r>
              <a:rPr lang="de-DE" dirty="0"/>
              <a:t>Schöpfer, kein übergeordneter Titel </a:t>
            </a:r>
            <a:r>
              <a:rPr lang="de-DE" dirty="0" smtClean="0"/>
              <a:t>-3-</a:t>
            </a:r>
            <a:endParaRPr lang="de-DE" dirty="0"/>
          </a:p>
        </p:txBody>
      </p:sp>
      <p:sp>
        <p:nvSpPr>
          <p:cNvPr id="2" name="Textfeld 1"/>
          <p:cNvSpPr txBox="1"/>
          <p:nvPr/>
        </p:nvSpPr>
        <p:spPr>
          <a:xfrm>
            <a:off x="3059832" y="1124744"/>
            <a:ext cx="231959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pic>
        <p:nvPicPr>
          <p:cNvPr id="10" name="Picture 2" descr="U:\Anita dienstlich\RDA\Teil-Ganzes-Beziehungen\Zusammenstellungen\RDA-Beispiele_Zusammenstellungen\Scans\28112014138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4000" contrast="-9000"/>
                    </a14:imgEffect>
                  </a14:imgLayer>
                </a14:imgProps>
              </a:ext>
              <a:ext uri="{28A0092B-C50C-407E-A947-70E740481C1C}">
                <a14:useLocalDpi xmlns:a14="http://schemas.microsoft.com/office/drawing/2010/main" val="0"/>
              </a:ext>
            </a:extLst>
          </a:blip>
          <a:srcRect l="3" r="19797"/>
          <a:stretch/>
        </p:blipFill>
        <p:spPr bwMode="auto">
          <a:xfrm>
            <a:off x="179512" y="1091318"/>
            <a:ext cx="2666608" cy="443309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1" name="Textfeld 10"/>
          <p:cNvSpPr txBox="1"/>
          <p:nvPr/>
        </p:nvSpPr>
        <p:spPr>
          <a:xfrm>
            <a:off x="325262" y="5251188"/>
            <a:ext cx="2375108"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fünf Stücke ohne übergeordneten Titel</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12" name="Foliennummernplatzhalter 11"/>
          <p:cNvSpPr>
            <a:spLocks noGrp="1"/>
          </p:cNvSpPr>
          <p:nvPr>
            <p:ph type="sldNum" sz="quarter" idx="4"/>
          </p:nvPr>
        </p:nvSpPr>
        <p:spPr>
          <a:xfrm>
            <a:off x="7236296" y="6376243"/>
            <a:ext cx="1907704" cy="365125"/>
          </a:xfrm>
        </p:spPr>
        <p:txBody>
          <a:bodyPr/>
          <a:lstStyle/>
          <a:p>
            <a:fld id="{8A6690F1-7CA1-4166-A522-500460961984}" type="slidenum">
              <a:rPr lang="de-DE" smtClean="0"/>
              <a:pPr/>
              <a:t>25</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4798653"/>
              </p:ext>
            </p:extLst>
          </p:nvPr>
        </p:nvGraphicFramePr>
        <p:xfrm>
          <a:off x="2915816" y="1628800"/>
          <a:ext cx="6064576" cy="4543843"/>
        </p:xfrm>
        <a:graphic>
          <a:graphicData uri="http://schemas.openxmlformats.org/drawingml/2006/table">
            <a:tbl>
              <a:tblPr firstRow="1" bandRow="1">
                <a:tableStyleId>{5C22544A-7EE6-4342-B048-85BDC9FD1C3A}</a:tableStyleId>
              </a:tblPr>
              <a:tblGrid>
                <a:gridCol w="850250"/>
                <a:gridCol w="792088"/>
                <a:gridCol w="1944216"/>
                <a:gridCol w="2478022"/>
              </a:tblGrid>
              <a:tr h="386319">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800" b="1" dirty="0" smtClean="0">
                          <a:latin typeface="Verdana" panose="020B0604030504040204" pitchFamily="34" charset="0"/>
                          <a:ea typeface="Verdana" panose="020B0604030504040204" pitchFamily="34" charset="0"/>
                          <a:cs typeface="Verdana" panose="020B0604030504040204" pitchFamily="34" charset="0"/>
                        </a:rPr>
                        <a:t>RDA</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8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Dutschke</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279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Im Schlagschatten des Mondes</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279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smtClean="0">
                          <a:solidFill>
                            <a:srgbClr val="000000"/>
                          </a:solidFill>
                          <a:effectLst/>
                          <a:latin typeface="Verdana"/>
                          <a:ea typeface="Times New Roman"/>
                          <a:cs typeface="Arial"/>
                        </a:rPr>
                        <a:t>Hungrige Herzen</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279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smtClean="0">
                          <a:solidFill>
                            <a:srgbClr val="000000"/>
                          </a:solidFill>
                          <a:effectLst/>
                          <a:latin typeface="Verdana"/>
                          <a:ea typeface="Times New Roman"/>
                          <a:cs typeface="Arial"/>
                        </a:rPr>
                        <a:t>Hänsel und Gretel oder Die Armen zündet man an</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279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smtClean="0">
                          <a:solidFill>
                            <a:srgbClr val="000000"/>
                          </a:solidFill>
                          <a:effectLst/>
                          <a:latin typeface="Verdana"/>
                          <a:ea typeface="Times New Roman"/>
                          <a:cs typeface="Arial"/>
                        </a:rPr>
                        <a:t>Rote Armee Fraktion</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27901">
                <a:tc>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err="1" smtClean="0">
                          <a:solidFill>
                            <a:srgbClr val="000000"/>
                          </a:solidFill>
                          <a:effectLst/>
                          <a:latin typeface="Verdana"/>
                          <a:ea typeface="Times New Roman"/>
                          <a:cs typeface="Arial"/>
                        </a:rPr>
                        <a:t>Verantwort</a:t>
                      </a:r>
                      <a:r>
                        <a:rPr lang="de-DE" sz="1600" b="1" dirty="0" smtClean="0">
                          <a:solidFill>
                            <a:srgbClr val="000000"/>
                          </a:solidFill>
                          <a:effectLst/>
                          <a:latin typeface="Verdana"/>
                          <a:ea typeface="Times New Roman"/>
                          <a:cs typeface="Arial"/>
                        </a:rPr>
                        <a:t>-</a:t>
                      </a:r>
                      <a:r>
                        <a:rPr lang="de-DE" sz="1600" b="1" dirty="0" err="1" smtClean="0">
                          <a:solidFill>
                            <a:srgbClr val="000000"/>
                          </a:solidFill>
                          <a:effectLst/>
                          <a:latin typeface="Verdana"/>
                          <a:ea typeface="Times New Roman"/>
                          <a:cs typeface="Arial"/>
                        </a:rPr>
                        <a:t>lichkeitsan</a:t>
                      </a:r>
                      <a:r>
                        <a:rPr lang="de-DE" sz="1600" b="1" dirty="0" smtClean="0">
                          <a:solidFill>
                            <a:srgbClr val="000000"/>
                          </a:solidFill>
                          <a:effectLst/>
                          <a:latin typeface="Verdana"/>
                          <a:ea typeface="Times New Roman"/>
                          <a:cs typeface="Arial"/>
                        </a:rPr>
                        <a:t>-gabe </a:t>
                      </a:r>
                      <a:r>
                        <a:rPr lang="de-DE" sz="1600" b="0" dirty="0" smtClean="0">
                          <a:solidFill>
                            <a:srgbClr val="000000"/>
                          </a:solidFill>
                          <a:effectLst/>
                          <a:latin typeface="Verdana"/>
                          <a:ea typeface="Times New Roman"/>
                          <a:cs typeface="Arial"/>
                        </a:rPr>
                        <a:t>(Gesamt)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Michael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Wildenhain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val="24337395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dirty="0" smtClean="0"/>
              <a:t>Verschiedene geistige Schöpfer, übergeordneter Titel -1-</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Hauptsächliches Werk ist das Werk der Zusammenstellung selbst</a:t>
            </a:r>
          </a:p>
          <a:p>
            <a:endParaRPr lang="de-DE" dirty="0" smtClean="0"/>
          </a:p>
          <a:p>
            <a:pPr marL="0" indent="0">
              <a:buNone/>
            </a:pPr>
            <a:r>
              <a:rPr lang="de-DE" dirty="0" smtClean="0"/>
              <a:t>Bestimmung des bevorzugten Titels nach den allgemeinen Regeln zur Bestimmung des Werktitels RDA 6.2.2.4 und 6.2.2.5</a:t>
            </a:r>
          </a:p>
          <a:p>
            <a:endParaRPr lang="de-DE" dirty="0" smtClean="0"/>
          </a:p>
          <a:p>
            <a:pPr marL="0" indent="0">
              <a:buNone/>
            </a:pPr>
            <a:r>
              <a:rPr lang="de-DE" dirty="0" smtClean="0"/>
              <a:t>Keine Formaltitel</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29744619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784976"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-2-</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533" y="1700808"/>
            <a:ext cx="2701576" cy="4312773"/>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27</a:t>
            </a:fld>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2182837895"/>
              </p:ext>
            </p:extLst>
          </p:nvPr>
        </p:nvGraphicFramePr>
        <p:xfrm>
          <a:off x="2987824" y="1916832"/>
          <a:ext cx="5976664" cy="3672408"/>
        </p:xfrm>
        <a:graphic>
          <a:graphicData uri="http://schemas.openxmlformats.org/drawingml/2006/table">
            <a:tbl>
              <a:tblPr firstRow="1" bandRow="1">
                <a:tableStyleId>{5C22544A-7EE6-4342-B048-85BDC9FD1C3A}</a:tableStyleId>
              </a:tblPr>
              <a:tblGrid>
                <a:gridCol w="874634"/>
                <a:gridCol w="801748"/>
                <a:gridCol w="2113698"/>
                <a:gridCol w="2186584"/>
              </a:tblGrid>
              <a:tr h="470171">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94415">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3"/>
                        </a:rPr>
                        <a:t>!13159494X!</a:t>
                      </a:r>
                      <a:r>
                        <a:rPr lang="de-DE" sz="1800" u="sng" dirty="0" smtClean="0">
                          <a:solidFill>
                            <a:srgbClr val="0000FF"/>
                          </a:solidFill>
                          <a:effectLst/>
                          <a:latin typeface="Verdana"/>
                          <a:ea typeface="Calibri"/>
                          <a:cs typeface="Times New Roman"/>
                        </a:rPr>
                        <a:t/>
                      </a:r>
                      <a:br>
                        <a:rPr lang="de-DE" sz="1800" u="sng" dirty="0" smtClean="0">
                          <a:solidFill>
                            <a:srgbClr val="0000FF"/>
                          </a:solidFill>
                          <a:effectLst/>
                          <a:latin typeface="Verdana"/>
                          <a:ea typeface="Calibri"/>
                          <a:cs typeface="Times New Roman"/>
                        </a:rPr>
                      </a:br>
                      <a:r>
                        <a:rPr lang="de-DE" sz="1800" i="1" dirty="0" smtClean="0">
                          <a:effectLst/>
                          <a:latin typeface="Verdana"/>
                          <a:ea typeface="Calibri"/>
                          <a:cs typeface="Times New Roman"/>
                        </a:rPr>
                        <a:t>Haas, Eberhard </a:t>
                      </a:r>
                      <a:r>
                        <a:rPr lang="de-DE" sz="1800" i="1" dirty="0" err="1" smtClean="0">
                          <a:effectLst/>
                          <a:latin typeface="Verdana"/>
                          <a:ea typeface="Calibri"/>
                          <a:cs typeface="Times New Roman"/>
                        </a:rPr>
                        <a:t>Th</a:t>
                      </a:r>
                      <a:r>
                        <a:rPr lang="de-DE" sz="1800" i="1" dirty="0" smtClean="0">
                          <a:effectLst/>
                          <a:latin typeface="Verdana"/>
                          <a:ea typeface="Calibri"/>
                          <a:cs typeface="Times New Roman"/>
                        </a:rPr>
                        <a:t>.</a:t>
                      </a:r>
                      <a:r>
                        <a:rPr lang="de-DE" sz="1800" b="1" i="1" kern="1200" dirty="0" smtClean="0">
                          <a:solidFill>
                            <a:srgbClr val="CC3300"/>
                          </a:solidFill>
                          <a:effectLst/>
                          <a:latin typeface="Verdana"/>
                          <a:ea typeface="Calibri"/>
                          <a:cs typeface="Times New Roman"/>
                        </a:rPr>
                        <a:t> $</a:t>
                      </a:r>
                      <a:r>
                        <a:rPr lang="de-DE" sz="1800" b="1" i="1" kern="1200" dirty="0" err="1" smtClean="0">
                          <a:solidFill>
                            <a:srgbClr val="CC3300"/>
                          </a:solidFill>
                          <a:effectLst/>
                          <a:latin typeface="Verdana"/>
                          <a:ea typeface="Calibri"/>
                          <a:cs typeface="Times New Roman"/>
                        </a:rPr>
                        <a:t>B</a:t>
                      </a:r>
                      <a:r>
                        <a:rPr lang="de-DE" sz="1800" b="0" i="1" kern="1200" dirty="0" err="1" smtClean="0">
                          <a:solidFill>
                            <a:schemeClr val="tx1"/>
                          </a:solidFill>
                          <a:effectLst/>
                          <a:latin typeface="Verdana"/>
                          <a:ea typeface="Calibri"/>
                          <a:cs typeface="Times New Roman"/>
                        </a:rPr>
                        <a:t>Herausgeber</a:t>
                      </a:r>
                      <a:r>
                        <a:rPr lang="de-DE" sz="1800" b="0" i="1" kern="1200" dirty="0" smtClean="0">
                          <a:solidFill>
                            <a:schemeClr val="tx1"/>
                          </a:solidFill>
                          <a:effectLst/>
                          <a:latin typeface="Verdana"/>
                          <a:ea typeface="Calibri"/>
                          <a:cs typeface="Times New Roman"/>
                        </a:rPr>
                        <a:t/>
                      </a:r>
                      <a:br>
                        <a:rPr lang="de-DE" sz="1800" b="0" i="1" kern="1200" dirty="0" smtClean="0">
                          <a:solidFill>
                            <a:schemeClr val="tx1"/>
                          </a:solidFill>
                          <a:effectLst/>
                          <a:latin typeface="Verdana"/>
                          <a:ea typeface="Calibri"/>
                          <a:cs typeface="Times New Roman"/>
                        </a:rPr>
                      </a:b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edt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372731">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rgbClr val="000000"/>
                          </a:solidFill>
                          <a:effectLst/>
                          <a:latin typeface="Verdana"/>
                          <a:ea typeface="Times New Roman"/>
                          <a:cs typeface="Arial"/>
                        </a:rPr>
                        <a:t>Beziehungs-kennzeichnung</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33509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In der </a:t>
                      </a:r>
                      <a:r>
                        <a:rPr lang="de-DE" sz="1600" b="1" dirty="0" err="1" smtClean="0">
                          <a:solidFill>
                            <a:srgbClr val="000000"/>
                          </a:solidFill>
                          <a:effectLst/>
                          <a:latin typeface="Verdana"/>
                          <a:ea typeface="Times New Roman"/>
                          <a:cs typeface="Arial"/>
                        </a:rPr>
                        <a:t>Manifes-tation</a:t>
                      </a:r>
                      <a:r>
                        <a:rPr lang="de-DE" sz="1600" b="1" dirty="0" smtClean="0">
                          <a:solidFill>
                            <a:srgbClr val="000000"/>
                          </a:solidFill>
                          <a:effectLst/>
                          <a:latin typeface="Verdana"/>
                          <a:ea typeface="Times New Roman"/>
                          <a:cs typeface="Arial"/>
                        </a:rPr>
                        <a:t> </a:t>
                      </a:r>
                      <a:r>
                        <a:rPr lang="de-DE" sz="1600" b="1" dirty="0" err="1" smtClean="0">
                          <a:solidFill>
                            <a:srgbClr val="000000"/>
                          </a:solidFill>
                          <a:effectLst/>
                          <a:latin typeface="Verdana"/>
                          <a:ea typeface="Times New Roman"/>
                          <a:cs typeface="Arial"/>
                        </a:rPr>
                        <a:t>verkör-pertes</a:t>
                      </a:r>
                      <a:r>
                        <a:rPr lang="de-DE" sz="1600" b="1" dirty="0" smtClean="0">
                          <a:solidFill>
                            <a:srgbClr val="000000"/>
                          </a:solidFill>
                          <a:effectLst/>
                          <a:latin typeface="Verdana"/>
                          <a:ea typeface="Times New Roman"/>
                          <a:cs typeface="Arial"/>
                        </a:rPr>
                        <a:t>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4"/>
                        </a:rPr>
                        <a:t>!770992474!</a:t>
                      </a:r>
                      <a:r>
                        <a:rPr lang="de-DE" sz="1800" i="1" dirty="0" smtClean="0">
                          <a:solidFill>
                            <a:srgbClr val="000000"/>
                          </a:solidFill>
                          <a:effectLst/>
                          <a:latin typeface="Verdana"/>
                          <a:ea typeface="Times New Roman"/>
                          <a:cs typeface="Arial"/>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2870937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784976" cy="508918"/>
          </a:xfrm>
        </p:spPr>
        <p:txBody>
          <a:bodyPr/>
          <a:lstStyle/>
          <a:p>
            <a:r>
              <a:rPr lang="de-DE" dirty="0"/>
              <a:t>Verschiedene</a:t>
            </a:r>
            <a:r>
              <a:rPr lang="de-DE" dirty="0" smtClean="0"/>
              <a:t> </a:t>
            </a:r>
            <a:r>
              <a:rPr lang="de-DE" dirty="0"/>
              <a:t>geistige Schöpfer, </a:t>
            </a:r>
            <a:r>
              <a:rPr lang="de-DE" dirty="0" smtClean="0"/>
              <a:t>übergeordneter Titel -3-</a:t>
            </a:r>
            <a:endParaRPr lang="de-DE" dirty="0"/>
          </a:p>
        </p:txBody>
      </p:sp>
      <p:sp>
        <p:nvSpPr>
          <p:cNvPr id="2" name="Textfeld 1"/>
          <p:cNvSpPr txBox="1"/>
          <p:nvPr/>
        </p:nvSpPr>
        <p:spPr>
          <a:xfrm>
            <a:off x="3131840" y="1300118"/>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320076"/>
            <a:ext cx="2701576" cy="4312773"/>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28</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642172569"/>
              </p:ext>
            </p:extLst>
          </p:nvPr>
        </p:nvGraphicFramePr>
        <p:xfrm>
          <a:off x="2987824" y="1844824"/>
          <a:ext cx="5904656" cy="4343923"/>
        </p:xfrm>
        <a:graphic>
          <a:graphicData uri="http://schemas.openxmlformats.org/drawingml/2006/table">
            <a:tbl>
              <a:tblPr firstRow="1" bandRow="1">
                <a:tableStyleId>{5C22544A-7EE6-4342-B048-85BDC9FD1C3A}</a:tableStyleId>
              </a:tblPr>
              <a:tblGrid>
                <a:gridCol w="864096"/>
                <a:gridCol w="792088"/>
                <a:gridCol w="1368152"/>
                <a:gridCol w="2880320"/>
              </a:tblGrid>
              <a:tr h="41200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00256">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solidFill>
                            <a:srgbClr val="000000"/>
                          </a:solidFill>
                          <a:effectLst/>
                          <a:latin typeface="Verdana"/>
                          <a:ea typeface="Times New Roman"/>
                          <a:cs typeface="Arial"/>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sz="1800" smtClean="0">
                          <a:solidFill>
                            <a:srgbClr val="000000"/>
                          </a:solidFill>
                          <a:effectLst/>
                          <a:latin typeface="Verdana"/>
                          <a:ea typeface="Times New Roman"/>
                          <a:cs typeface="Arial"/>
                        </a:rPr>
                        <a:t>100 Jahre Totem und Tabu / Eberhard Th. Haas (Hg.) ; mit Beiträgen von Elizabeth Bott Spillius, Ulrike Brunotte, Paula Elkisch, Robin Fox, René Girard, Eberhard Th. Haas, Alfred L. Kroeber, Cyril Levitt, Margaret Mead, Wolfgang Palaver, Uwe C. Steiner und Herbert Will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300257">
                <a:tc vMerge="1">
                  <a:txBody>
                    <a:bodyPr/>
                    <a:lstStyle/>
                    <a:p>
                      <a:endParaRPr lang="de-DE"/>
                    </a:p>
                  </a:txBody>
                  <a:tcP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err="1" smtClean="0">
                          <a:solidFill>
                            <a:srgbClr val="000000"/>
                          </a:solidFill>
                          <a:effectLst/>
                          <a:latin typeface="Verdana"/>
                          <a:ea typeface="Times New Roman"/>
                          <a:cs typeface="Arial"/>
                        </a:rPr>
                        <a:t>Verant</a:t>
                      </a:r>
                      <a:r>
                        <a:rPr lang="de-DE" sz="1600" b="1" dirty="0" smtClean="0">
                          <a:solidFill>
                            <a:srgbClr val="000000"/>
                          </a:solidFill>
                          <a:effectLst/>
                          <a:latin typeface="Verdana"/>
                          <a:ea typeface="Times New Roman"/>
                          <a:cs typeface="Arial"/>
                        </a:rPr>
                        <a:t>-wort-</a:t>
                      </a:r>
                      <a:r>
                        <a:rPr lang="de-DE" sz="1600" b="1" dirty="0" err="1" smtClean="0">
                          <a:solidFill>
                            <a:srgbClr val="000000"/>
                          </a:solidFill>
                          <a:effectLst/>
                          <a:latin typeface="Verdana"/>
                          <a:ea typeface="Times New Roman"/>
                          <a:cs typeface="Arial"/>
                        </a:rPr>
                        <a:t>lichkeits</a:t>
                      </a:r>
                      <a:r>
                        <a:rPr lang="de-DE" sz="1600" b="1" dirty="0" smtClean="0">
                          <a:solidFill>
                            <a:srgbClr val="000000"/>
                          </a:solidFill>
                          <a:effectLst/>
                          <a:latin typeface="Verdana"/>
                          <a:ea typeface="Times New Roman"/>
                          <a:cs typeface="Arial"/>
                        </a:rPr>
                        <a:t>-angabe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300256">
                <a:tc vMerge="1">
                  <a:txBody>
                    <a:bodyPr/>
                    <a:lstStyle/>
                    <a:p>
                      <a:endParaRPr lang="de-DE"/>
                    </a:p>
                  </a:txBody>
                  <a:tcP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err="1" smtClean="0">
                          <a:solidFill>
                            <a:srgbClr val="000000"/>
                          </a:solidFill>
                          <a:effectLst/>
                          <a:latin typeface="Verdana"/>
                          <a:ea typeface="Times New Roman"/>
                          <a:cs typeface="Arial"/>
                        </a:rPr>
                        <a:t>Verant</a:t>
                      </a:r>
                      <a:r>
                        <a:rPr lang="de-DE" sz="1600" dirty="0" smtClean="0">
                          <a:solidFill>
                            <a:srgbClr val="000000"/>
                          </a:solidFill>
                          <a:effectLst/>
                          <a:latin typeface="Verdana"/>
                          <a:ea typeface="Times New Roman"/>
                          <a:cs typeface="Arial"/>
                        </a:rPr>
                        <a:t>-wort-</a:t>
                      </a:r>
                      <a:r>
                        <a:rPr lang="de-DE" sz="1600" dirty="0" err="1" smtClean="0">
                          <a:solidFill>
                            <a:srgbClr val="000000"/>
                          </a:solidFill>
                          <a:effectLst/>
                          <a:latin typeface="Verdana"/>
                          <a:ea typeface="Times New Roman"/>
                          <a:cs typeface="Arial"/>
                        </a:rPr>
                        <a:t>lichkeits</a:t>
                      </a:r>
                      <a:r>
                        <a:rPr lang="de-DE" sz="1600" dirty="0" smtClean="0">
                          <a:solidFill>
                            <a:srgbClr val="000000"/>
                          </a:solidFill>
                          <a:effectLst/>
                          <a:latin typeface="Verdana"/>
                          <a:ea typeface="Times New Roman"/>
                          <a:cs typeface="Arial"/>
                        </a:rPr>
                        <a:t>-angabe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25473959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dirty="0"/>
              <a:t>Verschiedene geistige Schöpfer, übergeordneter Titel </a:t>
            </a:r>
            <a:r>
              <a:rPr lang="de-DE" dirty="0" smtClean="0"/>
              <a:t>-4-</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Zusätzliche Erfassung der einzelnen </a:t>
            </a:r>
            <a:r>
              <a:rPr lang="de-DE" smtClean="0"/>
              <a:t>Beiträge möglich: </a:t>
            </a:r>
            <a:br>
              <a:rPr lang="de-DE" smtClean="0"/>
            </a:br>
            <a:endParaRPr lang="de-DE" smtClean="0"/>
          </a:p>
          <a:p>
            <a:r>
              <a:rPr lang="de-DE" smtClean="0"/>
              <a:t>als </a:t>
            </a:r>
            <a:r>
              <a:rPr lang="de-DE" dirty="0"/>
              <a:t>in Beziehung stehende (enthaltene) Werke gemäß </a:t>
            </a:r>
            <a:r>
              <a:rPr lang="de-DE"/>
              <a:t>RDA </a:t>
            </a:r>
            <a:r>
              <a:rPr lang="de-DE" smtClean="0"/>
              <a:t>25.1</a:t>
            </a:r>
            <a:endParaRPr lang="de-DE"/>
          </a:p>
          <a:p>
            <a:pPr marL="0" indent="0">
              <a:buNone/>
            </a:pPr>
            <a:r>
              <a:rPr lang="de-DE" i="1" smtClean="0"/>
              <a:t>und/oder</a:t>
            </a:r>
          </a:p>
          <a:p>
            <a:r>
              <a:rPr lang="de-DE" smtClean="0"/>
              <a:t>als </a:t>
            </a:r>
            <a:r>
              <a:rPr lang="de-DE" dirty="0"/>
              <a:t>in Beziehung stehende Manifestationen </a:t>
            </a:r>
            <a:r>
              <a:rPr lang="de-DE" dirty="0" smtClean="0"/>
              <a:t>gemäß RDA 27.1</a:t>
            </a:r>
          </a:p>
          <a:p>
            <a:endParaRPr lang="de-DE" dirty="0" smtClean="0"/>
          </a:p>
          <a:p>
            <a:pPr marL="0" indent="0">
              <a:buNone/>
            </a:pPr>
            <a:r>
              <a:rPr lang="de-DE" dirty="0" smtClean="0"/>
              <a:t>Erfassung der Beiträge ist kein Standardelement, also grundsätzlich optional</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573974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r>
              <a:rPr lang="de-DE" dirty="0" smtClean="0"/>
              <a:t>Allgemeine Aspekte von Zusammenstellungen</a:t>
            </a:r>
          </a:p>
          <a:p>
            <a:pPr lvl="1"/>
            <a:r>
              <a:rPr lang="de-DE" dirty="0" smtClean="0"/>
              <a:t>Definition</a:t>
            </a:r>
          </a:p>
          <a:p>
            <a:pPr lvl="1"/>
            <a:r>
              <a:rPr lang="de-DE" dirty="0" smtClean="0"/>
              <a:t>Arten von Zusammenstellungen  </a:t>
            </a:r>
          </a:p>
          <a:p>
            <a:pPr lvl="1"/>
            <a:r>
              <a:rPr lang="de-DE" dirty="0" smtClean="0"/>
              <a:t>Arten der Beschreibung</a:t>
            </a:r>
          </a:p>
          <a:p>
            <a:pPr lvl="1"/>
            <a:r>
              <a:rPr lang="de-DE" dirty="0" smtClean="0"/>
              <a:t>In der Manifestation verkörpertes Werk</a:t>
            </a:r>
          </a:p>
          <a:p>
            <a:pPr lvl="1"/>
            <a:r>
              <a:rPr lang="de-DE" dirty="0" smtClean="0"/>
              <a:t>Beziehungskennzeichnungen Zusammenstellender/Herausgeber </a:t>
            </a:r>
          </a:p>
          <a:p>
            <a:r>
              <a:rPr lang="de-DE" dirty="0" smtClean="0"/>
              <a:t>Umfassende Beschreibung von Zusammen-stellungen</a:t>
            </a:r>
          </a:p>
          <a:p>
            <a:pPr lvl="1"/>
            <a:r>
              <a:rPr lang="de-DE" dirty="0" smtClean="0"/>
              <a:t>Zusammenstellungen einzelner geistiger Schöpfer </a:t>
            </a:r>
          </a:p>
          <a:p>
            <a:pPr lvl="2"/>
            <a:r>
              <a:rPr lang="de-DE" dirty="0" smtClean="0"/>
              <a:t>Mit übergeordnetem Titel; Formaltitel</a:t>
            </a:r>
          </a:p>
          <a:p>
            <a:pPr lvl="2"/>
            <a:r>
              <a:rPr lang="de-DE" dirty="0" smtClean="0"/>
              <a:t>Ohne übergeordneten Titel </a:t>
            </a:r>
          </a:p>
          <a:p>
            <a:pPr lvl="1"/>
            <a:r>
              <a:rPr lang="de-DE" dirty="0" smtClean="0"/>
              <a:t>Zusammenstellungen verschiedener geistiger Schöpfer</a:t>
            </a:r>
          </a:p>
          <a:p>
            <a:pPr lvl="2"/>
            <a:r>
              <a:rPr lang="de-DE" dirty="0" smtClean="0"/>
              <a:t>Mit übergeordnetem Titel</a:t>
            </a:r>
            <a:r>
              <a:rPr lang="de-DE" dirty="0" smtClean="0">
                <a:solidFill>
                  <a:srgbClr val="FF0000"/>
                </a:solidFill>
              </a:rPr>
              <a:t> </a:t>
            </a:r>
            <a:endParaRPr lang="de-DE" dirty="0" smtClean="0"/>
          </a:p>
          <a:p>
            <a:pPr lvl="2"/>
            <a:r>
              <a:rPr lang="de-DE" dirty="0" smtClean="0"/>
              <a:t>Ohne übergeordneten Titel </a:t>
            </a:r>
          </a:p>
          <a:p>
            <a:r>
              <a:rPr lang="de-DE" dirty="0" smtClean="0"/>
              <a:t>Zusammenstellung oder Hauptwerk/Ergänzung?</a:t>
            </a:r>
          </a:p>
          <a:p>
            <a:pPr lvl="1"/>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28139663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892480" cy="508918"/>
          </a:xfrm>
        </p:spPr>
        <p:txBody>
          <a:bodyPr/>
          <a:lstStyle/>
          <a:p>
            <a:r>
              <a:rPr lang="de-DE" dirty="0"/>
              <a:t>Verschiedene</a:t>
            </a:r>
            <a:r>
              <a:rPr lang="de-DE" dirty="0" smtClean="0"/>
              <a:t> </a:t>
            </a:r>
            <a:r>
              <a:rPr lang="de-DE" dirty="0"/>
              <a:t>geistige Schöpfer</a:t>
            </a:r>
            <a:r>
              <a:rPr lang="de-DE"/>
              <a:t>, </a:t>
            </a:r>
            <a:r>
              <a:rPr lang="de-DE" smtClean="0"/>
              <a:t>übergeordneter </a:t>
            </a:r>
            <a:r>
              <a:rPr lang="de-DE"/>
              <a:t>Titel </a:t>
            </a:r>
            <a:r>
              <a:rPr lang="de-DE" smtClean="0"/>
              <a:t>-5-</a:t>
            </a:r>
            <a:endParaRPr lang="de-DE" dirty="0"/>
          </a:p>
        </p:txBody>
      </p:sp>
      <p:sp>
        <p:nvSpPr>
          <p:cNvPr id="7" name="Textfeld 6"/>
          <p:cNvSpPr txBox="1"/>
          <p:nvPr/>
        </p:nvSpPr>
        <p:spPr>
          <a:xfrm>
            <a:off x="289727" y="980728"/>
            <a:ext cx="835292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normierter Sucheinstiege auf Werkebene</a:t>
            </a: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3" name="Foliennummernplatzhalter 2"/>
          <p:cNvSpPr>
            <a:spLocks noGrp="1"/>
          </p:cNvSpPr>
          <p:nvPr>
            <p:ph type="sldNum" sz="quarter" idx="4"/>
          </p:nvPr>
        </p:nvSpPr>
        <p:spPr>
          <a:xfrm>
            <a:off x="7236296" y="6376243"/>
            <a:ext cx="1872208" cy="365125"/>
          </a:xfrm>
        </p:spPr>
        <p:txBody>
          <a:bodyPr/>
          <a:lstStyle/>
          <a:p>
            <a:fld id="{8A6690F1-7CA1-4166-A522-500460961984}" type="slidenum">
              <a:rPr lang="de-DE" smtClean="0"/>
              <a:pPr/>
              <a:t>30</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630312101"/>
              </p:ext>
            </p:extLst>
          </p:nvPr>
        </p:nvGraphicFramePr>
        <p:xfrm>
          <a:off x="179512" y="1772816"/>
          <a:ext cx="8712968" cy="4250213"/>
        </p:xfrm>
        <a:graphic>
          <a:graphicData uri="http://schemas.openxmlformats.org/drawingml/2006/table">
            <a:tbl>
              <a:tblPr firstRow="1" bandRow="1">
                <a:tableStyleId>{5C22544A-7EE6-4342-B048-85BDC9FD1C3A}</a:tableStyleId>
              </a:tblPr>
              <a:tblGrid>
                <a:gridCol w="864096"/>
                <a:gridCol w="792088"/>
                <a:gridCol w="3168352"/>
                <a:gridCol w="3888432"/>
              </a:tblGrid>
              <a:tr h="549469">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65647">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2"/>
                        </a:rPr>
                        <a:t>!13159494X!</a:t>
                      </a:r>
                      <a:r>
                        <a:rPr lang="de-DE" sz="1800" i="1" dirty="0" smtClean="0">
                          <a:effectLst/>
                          <a:latin typeface="Verdana"/>
                          <a:ea typeface="Calibri"/>
                          <a:cs typeface="Times New Roman"/>
                        </a:rPr>
                        <a:t>Haas, Eberhard </a:t>
                      </a:r>
                      <a:r>
                        <a:rPr lang="de-DE" sz="1800" i="1" dirty="0" err="1" smtClean="0">
                          <a:effectLst/>
                          <a:latin typeface="Verdana"/>
                          <a:ea typeface="Calibri"/>
                          <a:cs typeface="Times New Roman"/>
                        </a:rPr>
                        <a:t>Th</a:t>
                      </a:r>
                      <a:r>
                        <a:rPr lang="de-DE" sz="1800" i="1" dirty="0" smtClean="0">
                          <a:effectLst/>
                          <a:latin typeface="Verdana"/>
                          <a:ea typeface="Calibri"/>
                          <a:cs typeface="Times New Roman"/>
                        </a:rPr>
                        <a:t>.</a:t>
                      </a:r>
                      <a:r>
                        <a:rPr lang="de-DE" sz="1800" b="1" i="1" kern="1200" dirty="0" smtClean="0">
                          <a:solidFill>
                            <a:srgbClr val="CC3300"/>
                          </a:solidFill>
                          <a:effectLst/>
                          <a:latin typeface="Verdana"/>
                          <a:ea typeface="Calibri"/>
                          <a:cs typeface="Times New Roman"/>
                        </a:rPr>
                        <a:t> $B</a:t>
                      </a:r>
                      <a:r>
                        <a:rPr lang="de-DE" sz="1800" b="0" i="1" kern="1200" dirty="0" smtClean="0">
                          <a:solidFill>
                            <a:schemeClr val="tx1"/>
                          </a:solidFill>
                          <a:effectLst/>
                          <a:latin typeface="Verdana"/>
                          <a:ea typeface="Calibri"/>
                          <a:cs typeface="Times New Roman"/>
                        </a:rPr>
                        <a:t>Herausgeber</a:t>
                      </a: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edt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65647">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rgbClr val="000000"/>
                          </a:solidFill>
                          <a:effectLst/>
                          <a:latin typeface="Verdana"/>
                          <a:ea typeface="Times New Roman"/>
                          <a:cs typeface="Arial"/>
                        </a:rPr>
                        <a:t>Beziehungskennzeichnung</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96157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17.8</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In der Manifestation verkörpertes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u="sng" smtClean="0">
                          <a:solidFill>
                            <a:srgbClr val="0000FF"/>
                          </a:solidFill>
                          <a:effectLst/>
                          <a:latin typeface="Verdana"/>
                          <a:ea typeface="Calibri"/>
                          <a:cs typeface="Times New Roman"/>
                          <a:hlinkClick r:id="rId3"/>
                        </a:rPr>
                        <a:t>!770992474!</a:t>
                      </a:r>
                      <a:r>
                        <a:rPr lang="de-DE" sz="1800" i="1" smtClean="0">
                          <a:solidFill>
                            <a:srgbClr val="000000"/>
                          </a:solidFill>
                          <a:effectLst/>
                          <a:latin typeface="Verdana"/>
                          <a:ea typeface="Times New Roman"/>
                          <a:cs typeface="Arial"/>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607879">
                <a:tc>
                  <a:txBody>
                    <a:bodyPr/>
                    <a:lstStyle/>
                    <a:p>
                      <a:pPr>
                        <a:lnSpc>
                          <a:spcPct val="1000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17.8</a:t>
                      </a: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In der Manifestation verkörpertes Werk</a:t>
                      </a:r>
                    </a:p>
                  </a:txBody>
                  <a:tcPr anchor="ctr"/>
                </a:tc>
                <a:tc>
                  <a:txBody>
                    <a:bodyPr/>
                    <a:lstStyle/>
                    <a:p>
                      <a:pPr>
                        <a:lnSpc>
                          <a:spcPct val="100000"/>
                        </a:lnSpc>
                        <a:spcBef>
                          <a:spcPts val="600"/>
                        </a:spcBef>
                        <a:spcAft>
                          <a:spcPts val="600"/>
                        </a:spcAft>
                      </a:pPr>
                      <a:r>
                        <a:rPr lang="en-US" sz="1800" u="sng" dirty="0" smtClean="0">
                          <a:solidFill>
                            <a:srgbClr val="0000FF"/>
                          </a:solidFill>
                          <a:effectLst/>
                          <a:latin typeface="Verdana"/>
                          <a:ea typeface="Calibri"/>
                          <a:cs typeface="Times New Roman"/>
                          <a:hlinkClick r:id="rId3"/>
                        </a:rPr>
                        <a:t>!780992471!</a:t>
                      </a:r>
                      <a:r>
                        <a:rPr lang="en-US" sz="1800" i="1" dirty="0" smtClean="0">
                          <a:effectLst/>
                          <a:latin typeface="Verdana"/>
                          <a:ea typeface="Calibri"/>
                          <a:cs typeface="Times New Roman"/>
                        </a:rPr>
                        <a:t>Mead, </a:t>
                      </a:r>
                      <a:r>
                        <a:rPr lang="en-US" sz="1800" i="1" dirty="0" err="1" smtClean="0">
                          <a:effectLst/>
                          <a:latin typeface="Verdana"/>
                          <a:ea typeface="Calibri"/>
                          <a:cs typeface="Times New Roman"/>
                        </a:rPr>
                        <a:t>Margaret</a:t>
                      </a:r>
                      <a:r>
                        <a:rPr lang="en-US" sz="1800" b="1" i="1" dirty="0" err="1" smtClean="0">
                          <a:solidFill>
                            <a:srgbClr val="CC3300"/>
                          </a:solidFill>
                          <a:effectLst/>
                          <a:latin typeface="Verdana"/>
                          <a:ea typeface="Calibri"/>
                          <a:cs typeface="Times New Roman"/>
                        </a:rPr>
                        <a:t>$a</a:t>
                      </a:r>
                      <a:r>
                        <a:rPr lang="en-US" sz="1800" i="1" dirty="0" err="1" smtClean="0">
                          <a:solidFill>
                            <a:srgbClr val="000000"/>
                          </a:solidFill>
                          <a:effectLst/>
                          <a:latin typeface="Verdana"/>
                          <a:ea typeface="Times New Roman"/>
                          <a:cs typeface="Arial"/>
                        </a:rPr>
                        <a:t>An</a:t>
                      </a:r>
                      <a:r>
                        <a:rPr lang="en-US" sz="1800" i="1" dirty="0" smtClean="0">
                          <a:solidFill>
                            <a:srgbClr val="000000"/>
                          </a:solidFill>
                          <a:effectLst/>
                          <a:latin typeface="Verdana"/>
                          <a:ea typeface="Times New Roman"/>
                          <a:cs typeface="Arial"/>
                        </a:rPr>
                        <a:t> @ethnologist’s footnote to "Totem and Taboo"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8858090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892480" cy="508918"/>
          </a:xfrm>
        </p:spPr>
        <p:txBody>
          <a:bodyPr/>
          <a:lstStyle/>
          <a:p>
            <a:r>
              <a:rPr lang="de-DE" dirty="0"/>
              <a:t>Verschiedene</a:t>
            </a:r>
            <a:r>
              <a:rPr lang="de-DE" dirty="0" smtClean="0"/>
              <a:t> </a:t>
            </a:r>
            <a:r>
              <a:rPr lang="de-DE" dirty="0"/>
              <a:t>geistige Schöpfer</a:t>
            </a:r>
            <a:r>
              <a:rPr lang="de-DE"/>
              <a:t>, </a:t>
            </a:r>
            <a:r>
              <a:rPr lang="de-DE" smtClean="0"/>
              <a:t>übergeordneter </a:t>
            </a:r>
            <a:r>
              <a:rPr lang="de-DE"/>
              <a:t>Titel </a:t>
            </a:r>
            <a:r>
              <a:rPr lang="de-DE" smtClean="0"/>
              <a:t>-6-</a:t>
            </a:r>
            <a:endParaRPr lang="de-DE" dirty="0"/>
          </a:p>
        </p:txBody>
      </p:sp>
      <p:sp>
        <p:nvSpPr>
          <p:cNvPr id="2" name="Textfeld 1"/>
          <p:cNvSpPr txBox="1"/>
          <p:nvPr/>
        </p:nvSpPr>
        <p:spPr>
          <a:xfrm>
            <a:off x="395536" y="951226"/>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31</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80379334"/>
              </p:ext>
            </p:extLst>
          </p:nvPr>
        </p:nvGraphicFramePr>
        <p:xfrm>
          <a:off x="179512" y="1320558"/>
          <a:ext cx="8784976" cy="5022631"/>
        </p:xfrm>
        <a:graphic>
          <a:graphicData uri="http://schemas.openxmlformats.org/drawingml/2006/table">
            <a:tbl>
              <a:tblPr firstRow="1" bandRow="1">
                <a:tableStyleId>{5C22544A-7EE6-4342-B048-85BDC9FD1C3A}</a:tableStyleId>
              </a:tblPr>
              <a:tblGrid>
                <a:gridCol w="864096"/>
                <a:gridCol w="792088"/>
                <a:gridCol w="2088232"/>
                <a:gridCol w="5040560"/>
              </a:tblGrid>
              <a:tr h="402692">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6057">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17.8</a:t>
                      </a: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In der Manifestation verkörpertes Werk</a:t>
                      </a:r>
                    </a:p>
                  </a:txBody>
                  <a:tcPr anchor="ctr"/>
                </a:tc>
                <a:tc>
                  <a:txBody>
                    <a:bodyPr/>
                    <a:lstStyle/>
                    <a:p>
                      <a:pPr>
                        <a:lnSpc>
                          <a:spcPct val="100000"/>
                        </a:lnSpc>
                        <a:spcBef>
                          <a:spcPts val="600"/>
                        </a:spcBef>
                        <a:spcAft>
                          <a:spcPts val="600"/>
                        </a:spcAft>
                      </a:pPr>
                      <a:r>
                        <a:rPr lang="en-US" sz="1800" u="sng" smtClean="0">
                          <a:solidFill>
                            <a:srgbClr val="0000FF"/>
                          </a:solidFill>
                          <a:effectLst/>
                          <a:latin typeface="Verdana"/>
                          <a:ea typeface="Calibri"/>
                          <a:cs typeface="Times New Roman"/>
                          <a:hlinkClick r:id="rId2"/>
                        </a:rPr>
                        <a:t>!780992472!</a:t>
                      </a:r>
                      <a:r>
                        <a:rPr lang="en-US" sz="1800" i="1" smtClean="0">
                          <a:effectLst/>
                          <a:latin typeface="Verdana"/>
                          <a:ea typeface="Calibri"/>
                          <a:cs typeface="Times New Roman"/>
                        </a:rPr>
                        <a:t>Kroeber, Alfred L.</a:t>
                      </a:r>
                      <a:r>
                        <a:rPr lang="en-US" sz="1800" b="1" i="1" smtClean="0">
                          <a:solidFill>
                            <a:srgbClr val="CC3300"/>
                          </a:solidFill>
                          <a:effectLst/>
                          <a:latin typeface="Verdana"/>
                          <a:ea typeface="Calibri"/>
                          <a:cs typeface="Times New Roman"/>
                        </a:rPr>
                        <a:t>$a</a:t>
                      </a:r>
                      <a:r>
                        <a:rPr lang="en-US" sz="1800" i="1" smtClean="0">
                          <a:solidFill>
                            <a:srgbClr val="000000"/>
                          </a:solidFill>
                          <a:effectLst/>
                          <a:latin typeface="Verdana"/>
                          <a:ea typeface="Times New Roman"/>
                          <a:cs typeface="Arial"/>
                        </a:rPr>
                        <a:t>Totem and taboo in retrospect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93627">
                <a:tc>
                  <a:txBody>
                    <a:bodyPr/>
                    <a:lstStyle/>
                    <a:p>
                      <a:pPr>
                        <a:lnSpc>
                          <a:spcPct val="1000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17.8</a:t>
                      </a:r>
                    </a:p>
                  </a:txBody>
                  <a:tcPr anchor="ctr"/>
                </a:tc>
                <a:tc>
                  <a:txBody>
                    <a:bodyPr/>
                    <a:lstStyle/>
                    <a:p>
                      <a:pPr>
                        <a:lnSpc>
                          <a:spcPct val="100000"/>
                        </a:lnSpc>
                        <a:spcBef>
                          <a:spcPts val="600"/>
                        </a:spcBef>
                        <a:spcAft>
                          <a:spcPts val="600"/>
                        </a:spcAft>
                      </a:pPr>
                      <a:r>
                        <a:rPr lang="de-DE" sz="1600" dirty="0" err="1" smtClean="0">
                          <a:solidFill>
                            <a:srgbClr val="000000"/>
                          </a:solidFill>
                          <a:effectLst/>
                          <a:latin typeface="Verdana"/>
                          <a:ea typeface="Times New Roman"/>
                          <a:cs typeface="Arial"/>
                        </a:rPr>
                        <a:t>s.o</a:t>
                      </a:r>
                      <a:endParaRPr lang="de-DE" sz="1600" dirty="0" smtClean="0">
                        <a:solidFill>
                          <a:srgbClr val="000000"/>
                        </a:solidFill>
                        <a:effectLst/>
                        <a:latin typeface="Verdana"/>
                        <a:ea typeface="Times New Roman"/>
                        <a:cs typeface="Arial"/>
                      </a:endParaRPr>
                    </a:p>
                  </a:txBody>
                  <a:tcPr anchor="ctr"/>
                </a:tc>
                <a:tc>
                  <a:txBody>
                    <a:bodyPr/>
                    <a:lstStyle/>
                    <a:p>
                      <a:pPr>
                        <a:lnSpc>
                          <a:spcPct val="100000"/>
                        </a:lnSpc>
                        <a:spcBef>
                          <a:spcPts val="600"/>
                        </a:spcBef>
                        <a:spcAft>
                          <a:spcPts val="600"/>
                        </a:spcAft>
                      </a:pPr>
                      <a:r>
                        <a:rPr lang="en-US" sz="1800" u="sng" smtClean="0">
                          <a:solidFill>
                            <a:srgbClr val="0000FF"/>
                          </a:solidFill>
                          <a:effectLst/>
                          <a:latin typeface="Verdana"/>
                          <a:ea typeface="Calibri"/>
                          <a:cs typeface="Times New Roman"/>
                          <a:hlinkClick r:id="rId2"/>
                        </a:rPr>
                        <a:t>!780992473!</a:t>
                      </a:r>
                      <a:r>
                        <a:rPr lang="en-US" sz="1800" i="1" smtClean="0">
                          <a:effectLst/>
                          <a:latin typeface="Verdana"/>
                          <a:ea typeface="Calibri"/>
                          <a:cs typeface="Times New Roman"/>
                        </a:rPr>
                        <a:t>Fox, Robin</a:t>
                      </a:r>
                      <a:r>
                        <a:rPr lang="en-US" sz="1800" b="1" i="1" smtClean="0">
                          <a:solidFill>
                            <a:srgbClr val="CC3300"/>
                          </a:solidFill>
                          <a:effectLst/>
                          <a:latin typeface="Verdana"/>
                          <a:ea typeface="Calibri"/>
                          <a:cs typeface="Times New Roman"/>
                        </a:rPr>
                        <a:t>$a</a:t>
                      </a:r>
                      <a:r>
                        <a:rPr lang="en-US" sz="1800" i="1" smtClean="0">
                          <a:solidFill>
                            <a:srgbClr val="000000"/>
                          </a:solidFill>
                          <a:effectLst/>
                          <a:latin typeface="Verdana"/>
                          <a:ea typeface="Times New Roman"/>
                          <a:cs typeface="Arial"/>
                        </a:rPr>
                        <a:t>Totem and taboo reconsidered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05448">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17.8</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38269">
                <a:tc rowSpan="3">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Haupttitel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sz="1800" dirty="0" smtClean="0">
                          <a:solidFill>
                            <a:srgbClr val="000000"/>
                          </a:solidFill>
                          <a:effectLst/>
                          <a:latin typeface="Verdana"/>
                          <a:ea typeface="Times New Roman"/>
                          <a:cs typeface="Arial"/>
                        </a:rPr>
                        <a:t>100 Jahre Totem und Tabu / Eberhard </a:t>
                      </a:r>
                      <a:r>
                        <a:rPr lang="de-DE" sz="1800" dirty="0" err="1" smtClean="0">
                          <a:solidFill>
                            <a:srgbClr val="000000"/>
                          </a:solidFill>
                          <a:effectLst/>
                          <a:latin typeface="Verdana"/>
                          <a:ea typeface="Times New Roman"/>
                          <a:cs typeface="Arial"/>
                        </a:rPr>
                        <a:t>Th</a:t>
                      </a:r>
                      <a:r>
                        <a:rPr lang="de-DE" sz="1800" dirty="0" smtClean="0">
                          <a:solidFill>
                            <a:srgbClr val="000000"/>
                          </a:solidFill>
                          <a:effectLst/>
                          <a:latin typeface="Verdana"/>
                          <a:ea typeface="Times New Roman"/>
                          <a:cs typeface="Arial"/>
                        </a:rPr>
                        <a:t>. Haas (</a:t>
                      </a:r>
                      <a:r>
                        <a:rPr lang="de-DE" sz="1800" dirty="0" err="1" smtClean="0">
                          <a:solidFill>
                            <a:srgbClr val="000000"/>
                          </a:solidFill>
                          <a:effectLst/>
                          <a:latin typeface="Verdana"/>
                          <a:ea typeface="Times New Roman"/>
                          <a:cs typeface="Arial"/>
                        </a:rPr>
                        <a:t>Hg</a:t>
                      </a:r>
                      <a:r>
                        <a:rPr lang="de-DE" sz="1800" dirty="0" smtClean="0">
                          <a:solidFill>
                            <a:srgbClr val="000000"/>
                          </a:solidFill>
                          <a:effectLst/>
                          <a:latin typeface="Verdana"/>
                          <a:ea typeface="Times New Roman"/>
                          <a:cs typeface="Arial"/>
                        </a:rPr>
                        <a:t>.) ; mit Beiträgen von Elizabeth Bott </a:t>
                      </a:r>
                      <a:r>
                        <a:rPr lang="de-DE" sz="1800" dirty="0" err="1" smtClean="0">
                          <a:solidFill>
                            <a:srgbClr val="000000"/>
                          </a:solidFill>
                          <a:effectLst/>
                          <a:latin typeface="Verdana"/>
                          <a:ea typeface="Times New Roman"/>
                          <a:cs typeface="Arial"/>
                        </a:rPr>
                        <a:t>Spillius</a:t>
                      </a:r>
                      <a:r>
                        <a:rPr lang="de-DE" sz="1800" dirty="0" smtClean="0">
                          <a:solidFill>
                            <a:srgbClr val="000000"/>
                          </a:solidFill>
                          <a:effectLst/>
                          <a:latin typeface="Verdana"/>
                          <a:ea typeface="Times New Roman"/>
                          <a:cs typeface="Arial"/>
                        </a:rPr>
                        <a:t>, Ulrike Brunotte, Paula </a:t>
                      </a:r>
                      <a:r>
                        <a:rPr lang="de-DE" sz="1800" dirty="0" err="1" smtClean="0">
                          <a:solidFill>
                            <a:srgbClr val="000000"/>
                          </a:solidFill>
                          <a:effectLst/>
                          <a:latin typeface="Verdana"/>
                          <a:ea typeface="Times New Roman"/>
                          <a:cs typeface="Arial"/>
                        </a:rPr>
                        <a:t>Elkisch</a:t>
                      </a:r>
                      <a:r>
                        <a:rPr lang="de-DE" sz="1800" dirty="0" smtClean="0">
                          <a:solidFill>
                            <a:srgbClr val="000000"/>
                          </a:solidFill>
                          <a:effectLst/>
                          <a:latin typeface="Verdana"/>
                          <a:ea typeface="Times New Roman"/>
                          <a:cs typeface="Arial"/>
                        </a:rPr>
                        <a:t>, Robin Fox, René Girard, Eberhard </a:t>
                      </a:r>
                      <a:r>
                        <a:rPr lang="de-DE" sz="1800" dirty="0" err="1" smtClean="0">
                          <a:solidFill>
                            <a:srgbClr val="000000"/>
                          </a:solidFill>
                          <a:effectLst/>
                          <a:latin typeface="Verdana"/>
                          <a:ea typeface="Times New Roman"/>
                          <a:cs typeface="Arial"/>
                        </a:rPr>
                        <a:t>Th</a:t>
                      </a:r>
                      <a:r>
                        <a:rPr lang="de-DE" sz="1800" dirty="0" smtClean="0">
                          <a:solidFill>
                            <a:srgbClr val="000000"/>
                          </a:solidFill>
                          <a:effectLst/>
                          <a:latin typeface="Verdana"/>
                          <a:ea typeface="Times New Roman"/>
                          <a:cs typeface="Arial"/>
                        </a:rPr>
                        <a:t>. Haas, Alfred L. Kroeber, Cyril </a:t>
                      </a:r>
                      <a:r>
                        <a:rPr lang="de-DE" sz="1800" dirty="0" err="1" smtClean="0">
                          <a:solidFill>
                            <a:srgbClr val="000000"/>
                          </a:solidFill>
                          <a:effectLst/>
                          <a:latin typeface="Verdana"/>
                          <a:ea typeface="Times New Roman"/>
                          <a:cs typeface="Arial"/>
                        </a:rPr>
                        <a:t>Levitt</a:t>
                      </a:r>
                      <a:r>
                        <a:rPr lang="de-DE" sz="1800" dirty="0" smtClean="0">
                          <a:solidFill>
                            <a:srgbClr val="000000"/>
                          </a:solidFill>
                          <a:effectLst/>
                          <a:latin typeface="Verdana"/>
                          <a:ea typeface="Times New Roman"/>
                          <a:cs typeface="Arial"/>
                        </a:rPr>
                        <a:t>, Margaret Mead, Wolfgang Palaver, Uwe C. Steiner und Herbert Will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38269">
                <a:tc vMerge="1">
                  <a:txBody>
                    <a:bodyPr/>
                    <a:lstStyle/>
                    <a:p>
                      <a:endParaRPr lang="de-DE"/>
                    </a:p>
                  </a:txBody>
                  <a:tcP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Verantwortlich-</a:t>
                      </a:r>
                      <a:r>
                        <a:rPr lang="de-DE" sz="1600" b="1" dirty="0" err="1" smtClean="0">
                          <a:solidFill>
                            <a:srgbClr val="000000"/>
                          </a:solidFill>
                          <a:effectLst/>
                          <a:latin typeface="Verdana"/>
                          <a:ea typeface="Times New Roman"/>
                          <a:cs typeface="Arial"/>
                        </a:rPr>
                        <a:t>keitsangabe</a:t>
                      </a:r>
                      <a:r>
                        <a:rPr lang="de-DE" sz="1600" b="1" dirty="0" smtClean="0">
                          <a:solidFill>
                            <a:srgbClr val="000000"/>
                          </a:solidFill>
                          <a:effectLst/>
                          <a:latin typeface="Verdana"/>
                          <a:ea typeface="Times New Roman"/>
                          <a:cs typeface="Arial"/>
                        </a:rPr>
                        <a:t>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738269">
                <a:tc vMerge="1">
                  <a:txBody>
                    <a:bodyPr/>
                    <a:lstStyle/>
                    <a:p>
                      <a:endParaRPr lang="de-DE"/>
                    </a:p>
                  </a:txBody>
                  <a:tcP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Verantwortlich-</a:t>
                      </a:r>
                      <a:r>
                        <a:rPr lang="de-DE" sz="1600" dirty="0" err="1" smtClean="0">
                          <a:solidFill>
                            <a:srgbClr val="000000"/>
                          </a:solidFill>
                          <a:effectLst/>
                          <a:latin typeface="Verdana"/>
                          <a:ea typeface="Times New Roman"/>
                          <a:cs typeface="Arial"/>
                        </a:rPr>
                        <a:t>keitsangabe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16234434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892480" cy="508918"/>
          </a:xfrm>
        </p:spPr>
        <p:txBody>
          <a:bodyPr/>
          <a:lstStyle/>
          <a:p>
            <a:r>
              <a:rPr lang="de-DE" dirty="0"/>
              <a:t>Verschiedene</a:t>
            </a:r>
            <a:r>
              <a:rPr lang="de-DE" dirty="0" smtClean="0"/>
              <a:t> </a:t>
            </a:r>
            <a:r>
              <a:rPr lang="de-DE" dirty="0"/>
              <a:t>geistige Schöpfer</a:t>
            </a:r>
            <a:r>
              <a:rPr lang="de-DE"/>
              <a:t>, </a:t>
            </a:r>
            <a:r>
              <a:rPr lang="de-DE" smtClean="0"/>
              <a:t>übergeordneter </a:t>
            </a:r>
            <a:r>
              <a:rPr lang="de-DE"/>
              <a:t>Titel </a:t>
            </a:r>
            <a:r>
              <a:rPr lang="de-DE" smtClean="0"/>
              <a:t>-7-</a:t>
            </a:r>
            <a:endParaRPr lang="de-DE" dirty="0"/>
          </a:p>
        </p:txBody>
      </p:sp>
      <p:sp>
        <p:nvSpPr>
          <p:cNvPr id="2" name="Textfeld 1"/>
          <p:cNvSpPr txBox="1"/>
          <p:nvPr/>
        </p:nvSpPr>
        <p:spPr>
          <a:xfrm>
            <a:off x="289727" y="980728"/>
            <a:ext cx="835292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strukturierter Beschreibung auf Manifestationsebene</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872208" cy="365125"/>
          </a:xfrm>
        </p:spPr>
        <p:txBody>
          <a:bodyPr/>
          <a:lstStyle/>
          <a:p>
            <a:fld id="{8A6690F1-7CA1-4166-A522-500460961984}" type="slidenum">
              <a:rPr lang="de-DE" smtClean="0"/>
              <a:pPr/>
              <a:t>32</a:t>
            </a:fld>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3645976591"/>
              </p:ext>
            </p:extLst>
          </p:nvPr>
        </p:nvGraphicFramePr>
        <p:xfrm>
          <a:off x="179512" y="1772816"/>
          <a:ext cx="8712968" cy="4176463"/>
        </p:xfrm>
        <a:graphic>
          <a:graphicData uri="http://schemas.openxmlformats.org/drawingml/2006/table">
            <a:tbl>
              <a:tblPr firstRow="1" bandRow="1">
                <a:tableStyleId>{5C22544A-7EE6-4342-B048-85BDC9FD1C3A}</a:tableStyleId>
              </a:tblPr>
              <a:tblGrid>
                <a:gridCol w="864096"/>
                <a:gridCol w="792088"/>
                <a:gridCol w="2376264"/>
                <a:gridCol w="4680520"/>
              </a:tblGrid>
              <a:tr h="400985">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3935">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2"/>
                        </a:rPr>
                        <a:t>!13159494X!</a:t>
                      </a:r>
                      <a:r>
                        <a:rPr lang="de-DE" sz="1800" i="1" dirty="0" smtClean="0">
                          <a:effectLst/>
                          <a:latin typeface="Verdana"/>
                          <a:ea typeface="Calibri"/>
                          <a:cs typeface="Times New Roman"/>
                        </a:rPr>
                        <a:t>Haas, Eberhard </a:t>
                      </a:r>
                      <a:r>
                        <a:rPr lang="de-DE" sz="1800" i="1" dirty="0" err="1" smtClean="0">
                          <a:effectLst/>
                          <a:latin typeface="Verdana"/>
                          <a:ea typeface="Calibri"/>
                          <a:cs typeface="Times New Roman"/>
                        </a:rPr>
                        <a:t>Th</a:t>
                      </a:r>
                      <a:r>
                        <a:rPr lang="de-DE" sz="1800" i="1" dirty="0" smtClean="0">
                          <a:effectLst/>
                          <a:latin typeface="Verdana"/>
                          <a:ea typeface="Calibri"/>
                          <a:cs typeface="Times New Roman"/>
                        </a:rPr>
                        <a:t>.</a:t>
                      </a:r>
                      <a:r>
                        <a:rPr lang="de-DE" sz="1800" b="1" i="1" kern="1200" dirty="0" smtClean="0">
                          <a:solidFill>
                            <a:srgbClr val="CC3300"/>
                          </a:solidFill>
                          <a:effectLst/>
                          <a:latin typeface="Verdana"/>
                          <a:ea typeface="Calibri"/>
                          <a:cs typeface="Times New Roman"/>
                        </a:rPr>
                        <a:t> $B</a:t>
                      </a:r>
                      <a:r>
                        <a:rPr lang="de-DE" sz="1800" b="0" i="1" kern="1200" dirty="0" smtClean="0">
                          <a:solidFill>
                            <a:schemeClr val="tx1"/>
                          </a:solidFill>
                          <a:effectLst/>
                          <a:latin typeface="Verdana"/>
                          <a:ea typeface="Calibri"/>
                          <a:cs typeface="Times New Roman"/>
                        </a:rPr>
                        <a:t>Herausgeber</a:t>
                      </a: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edt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34893">
                <a:tc vMerge="1">
                  <a:txBody>
                    <a:bodyPr/>
                    <a:lstStyle/>
                    <a:p>
                      <a:endParaRPr lang="de-DE"/>
                    </a:p>
                  </a:txBody>
                  <a:tcP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902217">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In der Manifestation verkörpertes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u="sng" smtClean="0">
                          <a:solidFill>
                            <a:srgbClr val="0000FF"/>
                          </a:solidFill>
                          <a:effectLst/>
                          <a:latin typeface="Verdana"/>
                          <a:ea typeface="Calibri"/>
                          <a:cs typeface="Times New Roman"/>
                          <a:hlinkClick r:id="rId3"/>
                        </a:rPr>
                        <a:t>!770992474!</a:t>
                      </a:r>
                      <a:r>
                        <a:rPr lang="de-DE" sz="1800" i="1" smtClean="0">
                          <a:solidFill>
                            <a:srgbClr val="000000"/>
                          </a:solidFill>
                          <a:effectLst/>
                          <a:latin typeface="Verdana"/>
                          <a:ea typeface="Times New Roman"/>
                          <a:cs typeface="Arial"/>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1160">
                <a:tc rowSpan="3">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sz="1800" smtClean="0">
                          <a:solidFill>
                            <a:srgbClr val="000000"/>
                          </a:solidFill>
                          <a:effectLst/>
                          <a:latin typeface="Verdana"/>
                          <a:ea typeface="Times New Roman"/>
                          <a:cs typeface="Arial"/>
                        </a:rPr>
                        <a:t>100 Jahre Totem und Tabu / Eberhard Th. Haas (Hg.) ; mit Beiträgen von Elizabeth Bott Spillius [und 12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58380">
                <a:tc vMerge="1">
                  <a:txBody>
                    <a:bodyPr/>
                    <a:lstStyle/>
                    <a:p>
                      <a:endParaRPr lang="de-DE"/>
                    </a:p>
                  </a:txBody>
                  <a:tcP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Verantwortlich-</a:t>
                      </a:r>
                      <a:r>
                        <a:rPr lang="de-DE" sz="1600" b="1" dirty="0" err="1" smtClean="0">
                          <a:solidFill>
                            <a:srgbClr val="000000"/>
                          </a:solidFill>
                          <a:effectLst/>
                          <a:latin typeface="Verdana"/>
                          <a:ea typeface="Times New Roman"/>
                          <a:cs typeface="Arial"/>
                        </a:rPr>
                        <a:t>keitsangabe</a:t>
                      </a:r>
                      <a:r>
                        <a:rPr lang="de-DE" sz="1600" b="1" dirty="0" smtClean="0">
                          <a:solidFill>
                            <a:srgbClr val="000000"/>
                          </a:solidFill>
                          <a:effectLst/>
                          <a:latin typeface="Verdana"/>
                          <a:ea typeface="Times New Roman"/>
                          <a:cs typeface="Arial"/>
                        </a:rPr>
                        <a:t>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634893">
                <a:tc vMerge="1">
                  <a:txBody>
                    <a:bodyPr/>
                    <a:lstStyle/>
                    <a:p>
                      <a:endParaRPr lang="de-DE"/>
                    </a:p>
                  </a:txBody>
                  <a:tcP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Verantwortlich-</a:t>
                      </a:r>
                      <a:r>
                        <a:rPr lang="de-DE" sz="1600" dirty="0" err="1" smtClean="0">
                          <a:solidFill>
                            <a:srgbClr val="000000"/>
                          </a:solidFill>
                          <a:effectLst/>
                          <a:latin typeface="Verdana"/>
                          <a:ea typeface="Times New Roman"/>
                          <a:cs typeface="Arial"/>
                        </a:rPr>
                        <a:t>keitsangabe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892480" cy="508918"/>
          </a:xfrm>
        </p:spPr>
        <p:txBody>
          <a:bodyPr/>
          <a:lstStyle/>
          <a:p>
            <a:r>
              <a:rPr lang="de-DE" dirty="0"/>
              <a:t>Verschiedene</a:t>
            </a:r>
            <a:r>
              <a:rPr lang="de-DE" dirty="0" smtClean="0"/>
              <a:t> </a:t>
            </a:r>
            <a:r>
              <a:rPr lang="de-DE" dirty="0"/>
              <a:t>geistige Schöpfer</a:t>
            </a:r>
            <a:r>
              <a:rPr lang="de-DE"/>
              <a:t>, </a:t>
            </a:r>
            <a:r>
              <a:rPr lang="de-DE" smtClean="0"/>
              <a:t>übergeordneter Titel -8-</a:t>
            </a:r>
            <a:endParaRPr lang="de-DE" dirty="0"/>
          </a:p>
        </p:txBody>
      </p:sp>
      <p:sp>
        <p:nvSpPr>
          <p:cNvPr id="2" name="Textfeld 1"/>
          <p:cNvSpPr txBox="1"/>
          <p:nvPr/>
        </p:nvSpPr>
        <p:spPr>
          <a:xfrm>
            <a:off x="366674" y="1167374"/>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33</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2675515296"/>
              </p:ext>
            </p:extLst>
          </p:nvPr>
        </p:nvGraphicFramePr>
        <p:xfrm>
          <a:off x="179512" y="1844824"/>
          <a:ext cx="8784976" cy="3805177"/>
        </p:xfrm>
        <a:graphic>
          <a:graphicData uri="http://schemas.openxmlformats.org/drawingml/2006/table">
            <a:tbl>
              <a:tblPr firstRow="1" bandRow="1">
                <a:tableStyleId>{5C22544A-7EE6-4342-B048-85BDC9FD1C3A}</a:tableStyleId>
              </a:tblPr>
              <a:tblGrid>
                <a:gridCol w="864096"/>
                <a:gridCol w="792088"/>
                <a:gridCol w="2736304"/>
                <a:gridCol w="4392488"/>
              </a:tblGrid>
              <a:tr h="383177">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96943">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27.1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In Beziehung stehende Manifestation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lnSpc>
                          <a:spcPct val="100000"/>
                        </a:lnSpc>
                        <a:spcAft>
                          <a:spcPts val="600"/>
                        </a:spcAft>
                      </a:pPr>
                      <a:r>
                        <a:rPr lang="de-DE" sz="1600" b="1" smtClean="0">
                          <a:solidFill>
                            <a:srgbClr val="CC3300"/>
                          </a:solidFill>
                          <a:effectLst/>
                          <a:latin typeface="Verdana"/>
                          <a:ea typeface="Calibri"/>
                          <a:cs typeface="Times New Roman"/>
                        </a:rPr>
                        <a:t>$t</a:t>
                      </a:r>
                      <a:r>
                        <a:rPr lang="de-DE" sz="1800" smtClean="0">
                          <a:solidFill>
                            <a:srgbClr val="000000"/>
                          </a:solidFill>
                          <a:effectLst/>
                          <a:latin typeface="Verdana"/>
                          <a:ea typeface="Times New Roman"/>
                          <a:cs typeface="Arial"/>
                        </a:rPr>
                        <a:t>Fußnote einer Ethnologin zu Totem und Tabu</a:t>
                      </a:r>
                      <a:r>
                        <a:rPr lang="de-DE" sz="1600" b="1" smtClean="0">
                          <a:solidFill>
                            <a:srgbClr val="CC3300"/>
                          </a:solidFill>
                          <a:effectLst/>
                          <a:latin typeface="Verdana"/>
                          <a:ea typeface="Calibri"/>
                          <a:cs typeface="Times New Roman"/>
                        </a:rPr>
                        <a:t>$h</a:t>
                      </a:r>
                      <a:r>
                        <a:rPr lang="de-DE" sz="1800" smtClean="0">
                          <a:solidFill>
                            <a:srgbClr val="000000"/>
                          </a:solidFill>
                          <a:effectLst/>
                          <a:latin typeface="Verdana"/>
                          <a:ea typeface="Times New Roman"/>
                          <a:cs typeface="Arial"/>
                        </a:rPr>
                        <a:t>Margaret Mead</a:t>
                      </a:r>
                      <a:endParaRPr lang="de-DE" sz="1800">
                        <a:effectLst/>
                        <a:latin typeface="Verdana"/>
                        <a:ea typeface="Calibri"/>
                        <a:cs typeface="Times New Roman"/>
                      </a:endParaRPr>
                    </a:p>
                  </a:txBody>
                  <a:tcPr marL="89535" marR="89535" marT="0" marB="0" anchor="ctr"/>
                </a:tc>
              </a:tr>
              <a:tr h="576064">
                <a:tc>
                  <a:txBody>
                    <a:bodyPr/>
                    <a:lstStyle/>
                    <a:p>
                      <a:pPr>
                        <a:lnSpc>
                          <a:spcPct val="1000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4222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27.1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In Beziehung stehende Manifestation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lnSpc>
                          <a:spcPct val="100000"/>
                        </a:lnSpc>
                        <a:spcAft>
                          <a:spcPts val="600"/>
                        </a:spcAft>
                      </a:pPr>
                      <a:endParaRPr lang="de-DE" sz="1600" b="1" smtClean="0">
                        <a:solidFill>
                          <a:srgbClr val="CC3300"/>
                        </a:solidFill>
                        <a:effectLst/>
                        <a:latin typeface="Verdana"/>
                        <a:ea typeface="Calibri"/>
                        <a:cs typeface="Times New Roman"/>
                      </a:endParaRPr>
                    </a:p>
                    <a:p>
                      <a:pPr algn="l">
                        <a:lnSpc>
                          <a:spcPct val="100000"/>
                        </a:lnSpc>
                        <a:spcAft>
                          <a:spcPts val="600"/>
                        </a:spcAft>
                      </a:pPr>
                      <a:r>
                        <a:rPr lang="de-DE" sz="1600" b="1" smtClean="0">
                          <a:solidFill>
                            <a:srgbClr val="CC3300"/>
                          </a:solidFill>
                          <a:effectLst/>
                          <a:latin typeface="Verdana"/>
                          <a:ea typeface="Calibri"/>
                          <a:cs typeface="Times New Roman"/>
                        </a:rPr>
                        <a:t>$t</a:t>
                      </a:r>
                      <a:r>
                        <a:rPr lang="de-DE" sz="1800" smtClean="0">
                          <a:solidFill>
                            <a:srgbClr val="000000"/>
                          </a:solidFill>
                          <a:effectLst/>
                          <a:latin typeface="Verdana"/>
                          <a:ea typeface="Times New Roman"/>
                          <a:cs typeface="Arial"/>
                        </a:rPr>
                        <a:t>Totem und Tabu im Rückblick</a:t>
                      </a:r>
                      <a:r>
                        <a:rPr lang="de-DE" sz="1600" b="1" smtClean="0">
                          <a:solidFill>
                            <a:srgbClr val="CC3300"/>
                          </a:solidFill>
                          <a:effectLst/>
                          <a:latin typeface="Verdana"/>
                          <a:ea typeface="Calibri"/>
                          <a:cs typeface="Times New Roman"/>
                        </a:rPr>
                        <a:t>$h</a:t>
                      </a:r>
                      <a:r>
                        <a:rPr lang="de-DE" sz="1800" smtClean="0">
                          <a:solidFill>
                            <a:srgbClr val="000000"/>
                          </a:solidFill>
                          <a:effectLst/>
                          <a:latin typeface="Verdana"/>
                          <a:ea typeface="Times New Roman"/>
                          <a:cs typeface="Arial"/>
                        </a:rPr>
                        <a:t>Alfred L. Kroeber</a:t>
                      </a:r>
                      <a:endParaRPr lang="de-DE" sz="1800">
                        <a:effectLst/>
                        <a:latin typeface="Verdana"/>
                        <a:ea typeface="Calibri"/>
                        <a:cs typeface="Times New Roman"/>
                      </a:endParaRPr>
                    </a:p>
                  </a:txBody>
                  <a:tcPr marL="89535" marR="89535" marT="0" marB="0"/>
                </a:tc>
              </a:tr>
              <a:tr h="941977">
                <a:tc>
                  <a:txBody>
                    <a:bodyPr/>
                    <a:lstStyle/>
                    <a:p>
                      <a:pPr>
                        <a:lnSpc>
                          <a:spcPct val="1000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4222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27.1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In Beziehung stehende Manifestation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lnSpc>
                          <a:spcPct val="100000"/>
                        </a:lnSpc>
                        <a:spcAft>
                          <a:spcPts val="600"/>
                        </a:spcAft>
                      </a:pPr>
                      <a:r>
                        <a:rPr lang="de-DE" sz="1800" i="1" smtClean="0">
                          <a:solidFill>
                            <a:srgbClr val="000000"/>
                          </a:solidFill>
                          <a:effectLst/>
                          <a:latin typeface="Verdana"/>
                          <a:ea typeface="Times New Roman"/>
                          <a:cs typeface="Arial"/>
                        </a:rPr>
                        <a:t/>
                      </a:r>
                      <a:br>
                        <a:rPr lang="de-DE" sz="1800" i="1" smtClean="0">
                          <a:solidFill>
                            <a:srgbClr val="000000"/>
                          </a:solidFill>
                          <a:effectLst/>
                          <a:latin typeface="Verdana"/>
                          <a:ea typeface="Times New Roman"/>
                          <a:cs typeface="Arial"/>
                        </a:rPr>
                      </a:br>
                      <a:r>
                        <a:rPr lang="de-DE" sz="1600" b="1" smtClean="0">
                          <a:solidFill>
                            <a:srgbClr val="CC3300"/>
                          </a:solidFill>
                          <a:effectLst/>
                          <a:latin typeface="Verdana"/>
                          <a:ea typeface="Calibri"/>
                          <a:cs typeface="Times New Roman"/>
                        </a:rPr>
                        <a:t>$t</a:t>
                      </a:r>
                      <a:r>
                        <a:rPr lang="de-DE" sz="1800" smtClean="0">
                          <a:solidFill>
                            <a:srgbClr val="000000"/>
                          </a:solidFill>
                          <a:effectLst/>
                          <a:latin typeface="Verdana"/>
                          <a:ea typeface="Times New Roman"/>
                          <a:cs typeface="Arial"/>
                        </a:rPr>
                        <a:t>Ein @neuer Blick auf Totem und Tabu</a:t>
                      </a:r>
                      <a:r>
                        <a:rPr lang="de-DE" sz="1600" b="1" smtClean="0">
                          <a:solidFill>
                            <a:srgbClr val="CC3300"/>
                          </a:solidFill>
                          <a:effectLst/>
                          <a:latin typeface="Verdana"/>
                          <a:ea typeface="Calibri"/>
                          <a:cs typeface="Times New Roman"/>
                        </a:rPr>
                        <a:t>$h</a:t>
                      </a:r>
                      <a:r>
                        <a:rPr lang="de-DE" sz="1800" smtClean="0">
                          <a:solidFill>
                            <a:srgbClr val="000000"/>
                          </a:solidFill>
                          <a:effectLst/>
                          <a:latin typeface="Verdana"/>
                          <a:ea typeface="Times New Roman"/>
                          <a:cs typeface="Arial"/>
                        </a:rPr>
                        <a:t>Robin Fox</a:t>
                      </a:r>
                      <a:endParaRPr lang="de-DE" sz="1800" i="1">
                        <a:effectLst/>
                        <a:latin typeface="Verdana"/>
                        <a:ea typeface="Calibri"/>
                        <a:cs typeface="Times New Roman"/>
                      </a:endParaRPr>
                    </a:p>
                  </a:txBody>
                  <a:tcPr marL="89535" marR="89535" marT="0" marB="0"/>
                </a:tc>
              </a:tr>
              <a:tr h="601442">
                <a:tc>
                  <a:txBody>
                    <a:bodyPr/>
                    <a:lstStyle/>
                    <a:p>
                      <a:pPr>
                        <a:lnSpc>
                          <a:spcPct val="1000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4222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27.1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s.o.</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sz="1800" b="0" i="1" dirty="0" smtClean="0">
                          <a:latin typeface="Verdana" panose="020B0604030504040204" pitchFamily="34" charset="0"/>
                          <a:ea typeface="Verdana" panose="020B0604030504040204" pitchFamily="34" charset="0"/>
                          <a:cs typeface="Verdana" panose="020B0604030504040204" pitchFamily="34" charset="0"/>
                        </a:rPr>
                        <a:t>Erfassung beliebig vieler weiterer in Beziehung stehender Werke</a:t>
                      </a:r>
                      <a:r>
                        <a:rPr lang="de-DE" sz="1800" b="0" i="1" baseline="0" dirty="0" smtClean="0">
                          <a:latin typeface="Verdana" panose="020B0604030504040204" pitchFamily="34" charset="0"/>
                          <a:ea typeface="Verdana" panose="020B0604030504040204" pitchFamily="34" charset="0"/>
                          <a:cs typeface="Verdana" panose="020B0604030504040204" pitchFamily="34" charset="0"/>
                        </a:rPr>
                        <a:t> und Manifestationen möglich</a:t>
                      </a:r>
                      <a:endParaRPr lang="de-DE" sz="1800" b="0" i="1"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2546741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892480" cy="508918"/>
          </a:xfrm>
        </p:spPr>
        <p:txBody>
          <a:bodyPr/>
          <a:lstStyle/>
          <a:p>
            <a:r>
              <a:rPr lang="de-DE" dirty="0"/>
              <a:t>Verschiedene geistige Schöpfer</a:t>
            </a:r>
            <a:r>
              <a:rPr lang="de-DE"/>
              <a:t>, </a:t>
            </a:r>
            <a:r>
              <a:rPr lang="de-DE" smtClean="0"/>
              <a:t>übergeordneter </a:t>
            </a:r>
            <a:r>
              <a:rPr lang="de-DE" dirty="0"/>
              <a:t>Titel </a:t>
            </a:r>
            <a:r>
              <a:rPr lang="de-DE" dirty="0" smtClean="0"/>
              <a:t>-9-</a:t>
            </a:r>
            <a:endParaRPr lang="de-DE" dirty="0"/>
          </a:p>
        </p:txBody>
      </p:sp>
      <p:sp>
        <p:nvSpPr>
          <p:cNvPr id="7" name="Textfeld 6"/>
          <p:cNvSpPr txBox="1"/>
          <p:nvPr/>
        </p:nvSpPr>
        <p:spPr>
          <a:xfrm>
            <a:off x="289726" y="980728"/>
            <a:ext cx="8458737"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strukturierter Beschreibung auf Manifestationsebene sowie normierter Sucheinstiege auf Werkebene</a:t>
            </a: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3" name="Foliennummernplatzhalter 2"/>
          <p:cNvSpPr>
            <a:spLocks noGrp="1"/>
          </p:cNvSpPr>
          <p:nvPr>
            <p:ph type="sldNum" sz="quarter" idx="4"/>
          </p:nvPr>
        </p:nvSpPr>
        <p:spPr>
          <a:xfrm>
            <a:off x="7236296" y="6376243"/>
            <a:ext cx="1907704" cy="365125"/>
          </a:xfrm>
        </p:spPr>
        <p:txBody>
          <a:bodyPr/>
          <a:lstStyle/>
          <a:p>
            <a:fld id="{8A6690F1-7CA1-4166-A522-500460961984}" type="slidenum">
              <a:rPr lang="de-DE" smtClean="0"/>
              <a:pPr/>
              <a:t>34</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194914465"/>
              </p:ext>
            </p:extLst>
          </p:nvPr>
        </p:nvGraphicFramePr>
        <p:xfrm>
          <a:off x="215007" y="1988840"/>
          <a:ext cx="8677473" cy="3828821"/>
        </p:xfrm>
        <a:graphic>
          <a:graphicData uri="http://schemas.openxmlformats.org/drawingml/2006/table">
            <a:tbl>
              <a:tblPr firstRow="1" bandRow="1">
                <a:tableStyleId>{5C22544A-7EE6-4342-B048-85BDC9FD1C3A}</a:tableStyleId>
              </a:tblPr>
              <a:tblGrid>
                <a:gridCol w="844994"/>
                <a:gridCol w="792088"/>
                <a:gridCol w="3384376"/>
                <a:gridCol w="3656015"/>
              </a:tblGrid>
              <a:tr h="311002">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36557">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2"/>
                        </a:rPr>
                        <a:t>!13159494X!</a:t>
                      </a:r>
                      <a:r>
                        <a:rPr lang="de-DE" sz="1800" i="1" dirty="0" smtClean="0">
                          <a:effectLst/>
                          <a:latin typeface="Verdana"/>
                          <a:ea typeface="Calibri"/>
                          <a:cs typeface="Times New Roman"/>
                        </a:rPr>
                        <a:t>Haas, Eberhard </a:t>
                      </a:r>
                      <a:r>
                        <a:rPr lang="de-DE" sz="1800" i="1" dirty="0" err="1" smtClean="0">
                          <a:effectLst/>
                          <a:latin typeface="Verdana"/>
                          <a:ea typeface="Calibri"/>
                          <a:cs typeface="Times New Roman"/>
                        </a:rPr>
                        <a:t>Th</a:t>
                      </a:r>
                      <a:r>
                        <a:rPr lang="de-DE" sz="1800" i="1" dirty="0" smtClean="0">
                          <a:effectLst/>
                          <a:latin typeface="Verdana"/>
                          <a:ea typeface="Calibri"/>
                          <a:cs typeface="Times New Roman"/>
                        </a:rPr>
                        <a:t>.</a:t>
                      </a:r>
                      <a:r>
                        <a:rPr lang="de-DE" sz="1800" b="1" i="1" kern="1200" dirty="0" smtClean="0">
                          <a:solidFill>
                            <a:srgbClr val="CC3300"/>
                          </a:solidFill>
                          <a:effectLst/>
                          <a:latin typeface="Verdana"/>
                          <a:ea typeface="Calibri"/>
                          <a:cs typeface="Times New Roman"/>
                        </a:rPr>
                        <a:t> $B</a:t>
                      </a:r>
                      <a:r>
                        <a:rPr lang="de-DE" sz="1800" b="0" i="1" kern="1200" dirty="0" smtClean="0">
                          <a:solidFill>
                            <a:schemeClr val="tx1"/>
                          </a:solidFill>
                          <a:effectLst/>
                          <a:latin typeface="Verdana"/>
                          <a:ea typeface="Calibri"/>
                          <a:cs typeface="Times New Roman"/>
                        </a:rPr>
                        <a:t>Herausgeber</a:t>
                      </a: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edt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36557">
                <a:tc vMerge="1">
                  <a:txBody>
                    <a:bodyPr/>
                    <a:lstStyle/>
                    <a:p>
                      <a:endParaRPr lang="de-DE"/>
                    </a:p>
                  </a:txBody>
                  <a:tcP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492419">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Bevorzugter Titel des Werks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smtClean="0">
                          <a:solidFill>
                            <a:srgbClr val="000000"/>
                          </a:solidFill>
                          <a:effectLst/>
                          <a:latin typeface="Verdana"/>
                          <a:ea typeface="Times New Roman"/>
                          <a:cs typeface="Arial"/>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20075">
                <a:tc>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In der Manifestation verkörpertes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u="sng" smtClean="0">
                          <a:solidFill>
                            <a:srgbClr val="0000FF"/>
                          </a:solidFill>
                          <a:effectLst/>
                          <a:latin typeface="Verdana"/>
                          <a:ea typeface="Calibri"/>
                          <a:cs typeface="Times New Roman"/>
                          <a:hlinkClick r:id="rId3"/>
                        </a:rPr>
                        <a:t>!770992474!</a:t>
                      </a:r>
                      <a:r>
                        <a:rPr lang="de-DE" sz="1800" i="1" smtClean="0">
                          <a:solidFill>
                            <a:srgbClr val="000000"/>
                          </a:solidFill>
                          <a:effectLst/>
                          <a:latin typeface="Verdana"/>
                          <a:ea typeface="Times New Roman"/>
                          <a:cs typeface="Arial"/>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90226">
                <a:tc>
                  <a:txBody>
                    <a:bodyPr/>
                    <a:lstStyle/>
                    <a:p>
                      <a:pPr>
                        <a:lnSpc>
                          <a:spcPct val="1000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17.8</a:t>
                      </a: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In der Manifestation verkörpertes Werk</a:t>
                      </a:r>
                    </a:p>
                  </a:txBody>
                  <a:tcPr anchor="ctr"/>
                </a:tc>
                <a:tc>
                  <a:txBody>
                    <a:bodyPr/>
                    <a:lstStyle/>
                    <a:p>
                      <a:pPr>
                        <a:lnSpc>
                          <a:spcPct val="100000"/>
                        </a:lnSpc>
                        <a:spcBef>
                          <a:spcPts val="600"/>
                        </a:spcBef>
                        <a:spcAft>
                          <a:spcPts val="600"/>
                        </a:spcAft>
                      </a:pPr>
                      <a:r>
                        <a:rPr lang="en-US" sz="1800" u="sng" smtClean="0">
                          <a:solidFill>
                            <a:srgbClr val="0000FF"/>
                          </a:solidFill>
                          <a:effectLst/>
                          <a:latin typeface="Verdana"/>
                          <a:ea typeface="Calibri"/>
                          <a:cs typeface="Times New Roman"/>
                          <a:hlinkClick r:id="rId3"/>
                        </a:rPr>
                        <a:t>!780992471!</a:t>
                      </a:r>
                      <a:r>
                        <a:rPr lang="en-US" sz="1800" i="1" smtClean="0">
                          <a:effectLst/>
                          <a:latin typeface="Verdana"/>
                          <a:ea typeface="Calibri"/>
                          <a:cs typeface="Times New Roman"/>
                        </a:rPr>
                        <a:t>Mead, Margaret</a:t>
                      </a:r>
                      <a:r>
                        <a:rPr lang="en-US" sz="1800" b="1" i="1" smtClean="0">
                          <a:solidFill>
                            <a:srgbClr val="CC3300"/>
                          </a:solidFill>
                          <a:effectLst/>
                          <a:latin typeface="Verdana"/>
                          <a:ea typeface="Calibri"/>
                          <a:cs typeface="Times New Roman"/>
                        </a:rPr>
                        <a:t>$a</a:t>
                      </a:r>
                      <a:r>
                        <a:rPr lang="en-US" sz="1800" i="1" smtClean="0">
                          <a:solidFill>
                            <a:srgbClr val="000000"/>
                          </a:solidFill>
                          <a:effectLst/>
                          <a:latin typeface="Verdana"/>
                          <a:ea typeface="Times New Roman"/>
                          <a:cs typeface="Arial"/>
                        </a:rPr>
                        <a:t>An @ethnologist’s footnote to "Totem and Taboo"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2027">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17.8</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6667798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892480" cy="508918"/>
          </a:xfrm>
        </p:spPr>
        <p:txBody>
          <a:bodyPr/>
          <a:lstStyle/>
          <a:p>
            <a:r>
              <a:rPr lang="de-DE" dirty="0"/>
              <a:t>Verschiedene geistige Schöpfer</a:t>
            </a:r>
            <a:r>
              <a:rPr lang="de-DE"/>
              <a:t>, </a:t>
            </a:r>
            <a:r>
              <a:rPr lang="de-DE" smtClean="0"/>
              <a:t>übergeordneter </a:t>
            </a:r>
            <a:r>
              <a:rPr lang="de-DE" dirty="0"/>
              <a:t>Titel </a:t>
            </a:r>
            <a:r>
              <a:rPr lang="de-DE" dirty="0" smtClean="0"/>
              <a:t>-10-</a:t>
            </a:r>
            <a:endParaRPr lang="de-DE" dirty="0"/>
          </a:p>
        </p:txBody>
      </p:sp>
      <p:sp>
        <p:nvSpPr>
          <p:cNvPr id="2" name="Textfeld 1"/>
          <p:cNvSpPr txBox="1"/>
          <p:nvPr/>
        </p:nvSpPr>
        <p:spPr>
          <a:xfrm>
            <a:off x="467544" y="908720"/>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35</a:t>
            </a:fld>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2162383869"/>
              </p:ext>
            </p:extLst>
          </p:nvPr>
        </p:nvGraphicFramePr>
        <p:xfrm>
          <a:off x="251520" y="1412776"/>
          <a:ext cx="8712968" cy="4600177"/>
        </p:xfrm>
        <a:graphic>
          <a:graphicData uri="http://schemas.openxmlformats.org/drawingml/2006/table">
            <a:tbl>
              <a:tblPr firstRow="1" bandRow="1">
                <a:tableStyleId>{5C22544A-7EE6-4342-B048-85BDC9FD1C3A}</a:tableStyleId>
              </a:tblPr>
              <a:tblGrid>
                <a:gridCol w="864096"/>
                <a:gridCol w="792088"/>
                <a:gridCol w="2246555"/>
                <a:gridCol w="4810229"/>
              </a:tblGrid>
              <a:tr h="383177">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0919">
                <a:tc rowSpan="3">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sz="1800" smtClean="0">
                          <a:solidFill>
                            <a:srgbClr val="000000"/>
                          </a:solidFill>
                          <a:effectLst/>
                          <a:latin typeface="Verdana"/>
                          <a:ea typeface="Times New Roman"/>
                          <a:cs typeface="Arial"/>
                        </a:rPr>
                        <a:t>100 Jahre Totem und Tabu / Eberhard Th. Haas (Hg.) ; mit Beiträgen von Elizabeth Bott Spillius, Ulrike Brunotte, Paula Elkisch, Robin Fox, René Girard, Eberhard Th. Haas, Alfred L. Kroeber, Cyril Levitt, Margaret Mead, Wolfgang Palaver, Uwe C. Steiner und Herbert Will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92088">
                <a:tc vMerge="1">
                  <a:txBody>
                    <a:bodyPr/>
                    <a:lstStyle/>
                    <a:p>
                      <a:endParaRPr lang="de-DE"/>
                    </a:p>
                  </a:txBody>
                  <a:tcP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Verantwortlich-</a:t>
                      </a:r>
                      <a:r>
                        <a:rPr lang="de-DE" sz="1600" b="1" dirty="0" err="1" smtClean="0">
                          <a:solidFill>
                            <a:srgbClr val="000000"/>
                          </a:solidFill>
                          <a:effectLst/>
                          <a:latin typeface="Verdana"/>
                          <a:ea typeface="Times New Roman"/>
                          <a:cs typeface="Arial"/>
                        </a:rPr>
                        <a:t>keitsangabe</a:t>
                      </a:r>
                      <a:r>
                        <a:rPr lang="de-DE" sz="1600" b="1" dirty="0" smtClean="0">
                          <a:solidFill>
                            <a:srgbClr val="000000"/>
                          </a:solidFill>
                          <a:effectLst/>
                          <a:latin typeface="Verdana"/>
                          <a:ea typeface="Times New Roman"/>
                          <a:cs typeface="Arial"/>
                        </a:rPr>
                        <a:t>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680720">
                <a:tc vMerge="1">
                  <a:txBody>
                    <a:bodyPr/>
                    <a:lstStyle/>
                    <a:p>
                      <a:endParaRPr lang="de-DE"/>
                    </a:p>
                  </a:txBody>
                  <a:tcP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2.4.2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0"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600" b="0" dirty="0" smtClean="0">
                          <a:latin typeface="Verdana" panose="020B0604030504040204" pitchFamily="34" charset="0"/>
                          <a:ea typeface="Verdana" panose="020B0604030504040204" pitchFamily="34" charset="0"/>
                          <a:cs typeface="Verdana" panose="020B0604030504040204" pitchFamily="34" charset="0"/>
                        </a:rPr>
                        <a:t>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016600">
                <a:tc>
                  <a:txBody>
                    <a:bodyPr/>
                    <a:lstStyle/>
                    <a:p>
                      <a:pPr>
                        <a:lnSpc>
                          <a:spcPct val="1000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4222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27.1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In Beziehung stehende Manifestation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lnSpc>
                          <a:spcPct val="100000"/>
                        </a:lnSpc>
                        <a:spcAft>
                          <a:spcPts val="600"/>
                        </a:spcAft>
                      </a:pPr>
                      <a:r>
                        <a:rPr lang="de-DE" sz="1600" b="1" smtClean="0">
                          <a:solidFill>
                            <a:srgbClr val="CC3300"/>
                          </a:solidFill>
                          <a:effectLst/>
                          <a:latin typeface="Verdana"/>
                          <a:ea typeface="Calibri"/>
                          <a:cs typeface="Times New Roman"/>
                        </a:rPr>
                        <a:t>$t</a:t>
                      </a:r>
                      <a:r>
                        <a:rPr lang="de-DE" sz="1800" smtClean="0">
                          <a:solidFill>
                            <a:srgbClr val="000000"/>
                          </a:solidFill>
                          <a:effectLst/>
                          <a:latin typeface="Verdana"/>
                          <a:ea typeface="Times New Roman"/>
                          <a:cs typeface="Arial"/>
                        </a:rPr>
                        <a:t>Fußnote einer Ethnologin zu Totem und Tabu</a:t>
                      </a:r>
                      <a:r>
                        <a:rPr lang="de-DE" sz="1600" b="1" smtClean="0">
                          <a:solidFill>
                            <a:srgbClr val="CC3300"/>
                          </a:solidFill>
                          <a:effectLst/>
                          <a:latin typeface="Verdana"/>
                          <a:ea typeface="Calibri"/>
                          <a:cs typeface="Times New Roman"/>
                        </a:rPr>
                        <a:t>$h</a:t>
                      </a:r>
                      <a:r>
                        <a:rPr lang="de-DE" sz="1800" smtClean="0">
                          <a:solidFill>
                            <a:srgbClr val="000000"/>
                          </a:solidFill>
                          <a:effectLst/>
                          <a:latin typeface="Verdana"/>
                          <a:ea typeface="Times New Roman"/>
                          <a:cs typeface="Arial"/>
                        </a:rPr>
                        <a:t>Margaret Mead</a:t>
                      </a:r>
                      <a:endParaRPr lang="de-DE" sz="1800">
                        <a:effectLst/>
                        <a:latin typeface="Verdana"/>
                        <a:ea typeface="Calibri"/>
                        <a:cs typeface="Times New Roman"/>
                      </a:endParaRPr>
                    </a:p>
                  </a:txBody>
                  <a:tcPr marL="89535" marR="89535" marT="0" marB="0" anchor="ctr"/>
                </a:tc>
              </a:tr>
              <a:tr h="385419">
                <a:tc>
                  <a:txBody>
                    <a:bodyPr/>
                    <a:lstStyle/>
                    <a:p>
                      <a:pPr>
                        <a:lnSpc>
                          <a:spcPct val="1000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4222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27.1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s.o.</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sz="1800" b="0" i="1" dirty="0" smtClean="0">
                          <a:latin typeface="Verdana" panose="020B0604030504040204" pitchFamily="34" charset="0"/>
                          <a:ea typeface="Verdana" panose="020B0604030504040204" pitchFamily="34" charset="0"/>
                          <a:cs typeface="Verdana" panose="020B0604030504040204" pitchFamily="34" charset="0"/>
                        </a:rPr>
                        <a:t>  Erfassung beliebig vieler weiterer in Beziehung stehender Werke</a:t>
                      </a:r>
                      <a:r>
                        <a:rPr lang="de-DE" sz="1800" b="0" i="1" baseline="0" dirty="0" smtClean="0">
                          <a:latin typeface="Verdana" panose="020B0604030504040204" pitchFamily="34" charset="0"/>
                          <a:ea typeface="Verdana" panose="020B0604030504040204" pitchFamily="34" charset="0"/>
                          <a:cs typeface="Verdana" panose="020B0604030504040204" pitchFamily="34" charset="0"/>
                        </a:rPr>
                        <a:t> und Manifestationen möglich</a:t>
                      </a:r>
                      <a:endParaRPr lang="de-DE" sz="1800" b="0" i="1"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0234584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dirty="0"/>
              <a:t>Verschiedene geistige Schöpfer, </a:t>
            </a:r>
            <a:r>
              <a:rPr lang="de-DE" smtClean="0"/>
              <a:t>kein übergeordneter </a:t>
            </a:r>
            <a:r>
              <a:rPr lang="de-DE" dirty="0"/>
              <a:t>Titel </a:t>
            </a:r>
            <a:r>
              <a:rPr lang="de-DE" dirty="0" smtClean="0"/>
              <a:t>-1-</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Erfassung der bevorzugten Titel für jedes Werk</a:t>
            </a:r>
          </a:p>
          <a:p>
            <a:endParaRPr lang="de-DE" dirty="0" smtClean="0"/>
          </a:p>
          <a:p>
            <a:pPr marL="0" indent="0">
              <a:buNone/>
            </a:pPr>
            <a:r>
              <a:rPr lang="de-DE" dirty="0" smtClean="0"/>
              <a:t>Die Alternative, Titel zu fingieren, wird nicht angewendet (RDA 2.3.2.9 D-A-CH)</a:t>
            </a:r>
          </a:p>
          <a:p>
            <a:pPr lvl="1">
              <a:buFont typeface="Arial" panose="020B0604020202020204" pitchFamily="34" charset="0"/>
              <a:buChar char="•"/>
            </a:pPr>
            <a:endParaRPr lang="de-DE" dirty="0"/>
          </a:p>
          <a:p>
            <a:pPr marL="457200" lvl="1" indent="0">
              <a:buNone/>
            </a:pPr>
            <a:endParaRPr lang="de-DE" sz="1200" dirty="0" smtClean="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36</a:t>
            </a:fld>
            <a:endParaRPr lang="de-DE" dirty="0"/>
          </a:p>
        </p:txBody>
      </p:sp>
    </p:spTree>
    <p:extLst>
      <p:ext uri="{BB962C8B-B14F-4D97-AF65-F5344CB8AC3E}">
        <p14:creationId xmlns:p14="http://schemas.microsoft.com/office/powerpoint/2010/main" val="10979090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Anita dienstlich\RDA\Teil-Ganzes-Beziehungen\Zusammenstellungen\RDA-Beispiele_Zusammenstellungen\Scans\1311.jp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63000"/>
                    </a14:imgEffect>
                    <a14:imgEffect>
                      <a14:brightnessContrast bright="8000" contrast="79000"/>
                    </a14:imgEffect>
                  </a14:imgLayer>
                </a14:imgProps>
              </a:ext>
              <a:ext uri="{28A0092B-C50C-407E-A947-70E740481C1C}">
                <a14:useLocalDpi xmlns:a14="http://schemas.microsoft.com/office/drawing/2010/main" val="0"/>
              </a:ext>
            </a:extLst>
          </a:blip>
          <a:srcRect/>
          <a:stretch>
            <a:fillRect/>
          </a:stretch>
        </p:blipFill>
        <p:spPr bwMode="auto">
          <a:xfrm>
            <a:off x="107504" y="1196752"/>
            <a:ext cx="2770312" cy="369374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feld 7"/>
          <p:cNvSpPr txBox="1"/>
          <p:nvPr/>
        </p:nvSpPr>
        <p:spPr>
          <a:xfrm>
            <a:off x="196516" y="4552568"/>
            <a:ext cx="2592288" cy="1754326"/>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Bei „Kriegstagebuch ...“ handelt es sich um einen Titelzusatz und nicht um einen Haupttitel eines weiteren Werkes.</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640960" cy="508918"/>
          </a:xfrm>
        </p:spPr>
        <p:txBody>
          <a:bodyPr/>
          <a:lstStyle/>
          <a:p>
            <a:r>
              <a:rPr lang="de-DE" dirty="0"/>
              <a:t>Verschiedene geistige Schöpfer, kein übergeordneter Titel </a:t>
            </a:r>
            <a:r>
              <a:rPr lang="de-DE" dirty="0" smtClean="0"/>
              <a:t>-2-</a:t>
            </a:r>
            <a:endParaRPr lang="de-DE" dirty="0"/>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3" name="Foliennummernplatzhalter 2"/>
          <p:cNvSpPr>
            <a:spLocks noGrp="1"/>
          </p:cNvSpPr>
          <p:nvPr>
            <p:ph type="sldNum" sz="quarter" idx="4"/>
          </p:nvPr>
        </p:nvSpPr>
        <p:spPr>
          <a:xfrm>
            <a:off x="7236296" y="6376243"/>
            <a:ext cx="1907704" cy="365125"/>
          </a:xfrm>
        </p:spPr>
        <p:txBody>
          <a:bodyPr/>
          <a:lstStyle/>
          <a:p>
            <a:fld id="{8A6690F1-7CA1-4166-A522-500460961984}" type="slidenum">
              <a:rPr lang="de-DE" smtClean="0"/>
              <a:pPr/>
              <a:t>37</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373760316"/>
              </p:ext>
            </p:extLst>
          </p:nvPr>
        </p:nvGraphicFramePr>
        <p:xfrm>
          <a:off x="2877816" y="836712"/>
          <a:ext cx="6048671" cy="5577840"/>
        </p:xfrm>
        <a:graphic>
          <a:graphicData uri="http://schemas.openxmlformats.org/drawingml/2006/table">
            <a:tbl>
              <a:tblPr firstRow="1" bandRow="1">
                <a:tableStyleId>{5C22544A-7EE6-4342-B048-85BDC9FD1C3A}</a:tableStyleId>
              </a:tblPr>
              <a:tblGrid>
                <a:gridCol w="900812"/>
                <a:gridCol w="755372"/>
                <a:gridCol w="1764908"/>
                <a:gridCol w="2627579"/>
              </a:tblGrid>
              <a:tr h="353979">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79929">
                <a:tc rowSpan="2">
                  <a:txBody>
                    <a:bodyPr/>
                    <a:lstStyle/>
                    <a:p>
                      <a:pPr>
                        <a:lnSpc>
                          <a:spcPct val="100000"/>
                        </a:lnSpc>
                        <a:spcAft>
                          <a:spcPts val="600"/>
                        </a:spcAft>
                      </a:pPr>
                      <a:r>
                        <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rPr>
                        <a:t>3010</a:t>
                      </a:r>
                    </a:p>
                  </a:txBody>
                  <a:tcPr marL="68580" marR="68580" marT="0" marB="0" anchor="ctr"/>
                </a:tc>
                <a:tc>
                  <a:txBody>
                    <a:bodyPr/>
                    <a:lstStyle/>
                    <a:p>
                      <a:pPr>
                        <a:lnSpc>
                          <a:spcPct val="100000"/>
                        </a:lnSpc>
                        <a:spcAft>
                          <a:spcPts val="600"/>
                        </a:spcAft>
                      </a:pPr>
                      <a:r>
                        <a:rPr lang="de-DE" sz="1600" dirty="0">
                          <a:solidFill>
                            <a:srgbClr val="000000"/>
                          </a:solidFill>
                          <a:effectLst/>
                          <a:latin typeface="Verdana"/>
                          <a:ea typeface="Times New Roman"/>
                          <a:cs typeface="Arial"/>
                        </a:rPr>
                        <a:t>-</a:t>
                      </a:r>
                      <a:endParaRPr lang="de-DE" sz="16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600" b="0" kern="1200" dirty="0" smtClean="0">
                          <a:solidFill>
                            <a:srgbClr val="000000"/>
                          </a:solidFill>
                          <a:effectLst/>
                          <a:latin typeface="Verdana"/>
                          <a:ea typeface="Times New Roman"/>
                          <a:cs typeface="Arial"/>
                        </a:rPr>
                        <a:t>(</a:t>
                      </a:r>
                      <a:r>
                        <a:rPr lang="de-DE" sz="1600" b="0" kern="1200" dirty="0">
                          <a:solidFill>
                            <a:srgbClr val="000000"/>
                          </a:solidFill>
                          <a:effectLst/>
                          <a:latin typeface="Verdana"/>
                          <a:ea typeface="Times New Roman"/>
                          <a:cs typeface="Arial"/>
                        </a:rPr>
                        <a:t>geistiger Schöpfer, der zu einem </a:t>
                      </a:r>
                      <a:r>
                        <a:rPr lang="de-DE" sz="1600" b="0" kern="1200" dirty="0" err="1">
                          <a:solidFill>
                            <a:srgbClr val="000000"/>
                          </a:solidFill>
                          <a:effectLst/>
                          <a:latin typeface="Verdana"/>
                          <a:ea typeface="Times New Roman"/>
                          <a:cs typeface="Arial"/>
                        </a:rPr>
                        <a:t>Teilwerk</a:t>
                      </a:r>
                      <a:r>
                        <a:rPr lang="de-DE" sz="1600" b="0" kern="1200" dirty="0">
                          <a:solidFill>
                            <a:srgbClr val="000000"/>
                          </a:solidFill>
                          <a:effectLst/>
                          <a:latin typeface="Verdana"/>
                          <a:ea typeface="Times New Roman"/>
                          <a:cs typeface="Arial"/>
                        </a:rPr>
                        <a:t> gehört)</a:t>
                      </a:r>
                    </a:p>
                  </a:txBody>
                  <a:tcPr marL="68580" marR="68580" marT="0" marB="0" anchor="ctr"/>
                </a:tc>
                <a:tc rowSpan="2">
                  <a:txBody>
                    <a:bodyPr/>
                    <a:lstStyle/>
                    <a:p>
                      <a:pPr>
                        <a:lnSpc>
                          <a:spcPct val="100000"/>
                        </a:lnSpc>
                        <a:spcAft>
                          <a:spcPts val="600"/>
                        </a:spcAft>
                      </a:pPr>
                      <a:r>
                        <a:rPr lang="de-DE" sz="1600" u="none" strike="noStrike" dirty="0">
                          <a:solidFill>
                            <a:srgbClr val="000000"/>
                          </a:solidFill>
                          <a:effectLst/>
                          <a:latin typeface="Verdana"/>
                          <a:ea typeface="Calibri"/>
                          <a:cs typeface="Times New Roman"/>
                          <a:hlinkClick r:id="rId4"/>
                        </a:rPr>
                        <a:t>!178907286</a:t>
                      </a:r>
                      <a:r>
                        <a:rPr lang="de-DE" sz="1600" u="none" strike="noStrike" dirty="0" smtClean="0">
                          <a:solidFill>
                            <a:srgbClr val="000000"/>
                          </a:solidFill>
                          <a:effectLst/>
                          <a:latin typeface="Verdana"/>
                          <a:ea typeface="Calibri"/>
                          <a:cs typeface="Times New Roman"/>
                          <a:hlinkClick r:id="rId4"/>
                        </a:rPr>
                        <a:t>!</a:t>
                      </a:r>
                      <a:r>
                        <a:rPr lang="de-DE" sz="1600" u="none" strike="noStrike" dirty="0" smtClean="0">
                          <a:solidFill>
                            <a:srgbClr val="000000"/>
                          </a:solidFill>
                          <a:effectLst/>
                          <a:latin typeface="Verdana"/>
                          <a:ea typeface="Calibri"/>
                          <a:cs typeface="Times New Roman"/>
                        </a:rPr>
                        <a:t/>
                      </a:r>
                      <a:br>
                        <a:rPr lang="de-DE" sz="1600" u="none" strike="noStrike" dirty="0" smtClean="0">
                          <a:solidFill>
                            <a:srgbClr val="000000"/>
                          </a:solidFill>
                          <a:effectLst/>
                          <a:latin typeface="Verdana"/>
                          <a:ea typeface="Calibri"/>
                          <a:cs typeface="Times New Roman"/>
                        </a:rPr>
                      </a:br>
                      <a:r>
                        <a:rPr lang="de-DE" sz="1600" i="1" dirty="0" smtClean="0">
                          <a:solidFill>
                            <a:srgbClr val="000000"/>
                          </a:solidFill>
                          <a:effectLst/>
                          <a:latin typeface="Verdana"/>
                          <a:ea typeface="Calibri"/>
                          <a:cs typeface="Times New Roman"/>
                        </a:rPr>
                        <a:t>Schommer</a:t>
                      </a:r>
                      <a:r>
                        <a:rPr lang="de-DE" sz="1600" i="1" dirty="0">
                          <a:solidFill>
                            <a:srgbClr val="000000"/>
                          </a:solidFill>
                          <a:effectLst/>
                          <a:latin typeface="Verdana"/>
                          <a:ea typeface="Calibri"/>
                          <a:cs typeface="Times New Roman"/>
                        </a:rPr>
                        <a:t>, </a:t>
                      </a:r>
                      <a:r>
                        <a:rPr lang="de-DE" sz="1600" i="1" dirty="0" err="1" smtClean="0">
                          <a:solidFill>
                            <a:srgbClr val="000000"/>
                          </a:solidFill>
                          <a:effectLst/>
                          <a:latin typeface="Verdana"/>
                          <a:ea typeface="Calibri"/>
                          <a:cs typeface="Times New Roman"/>
                        </a:rPr>
                        <a:t>Hubert</a:t>
                      </a:r>
                      <a:r>
                        <a:rPr lang="de-DE" sz="1600" b="1" i="1" kern="1200" dirty="0" err="1" smtClean="0">
                          <a:solidFill>
                            <a:srgbClr val="CC3300"/>
                          </a:solidFill>
                          <a:effectLst/>
                          <a:latin typeface="Verdana"/>
                          <a:ea typeface="Calibri"/>
                          <a:cs typeface="Times New Roman"/>
                        </a:rPr>
                        <a:t>$B</a:t>
                      </a:r>
                      <a:r>
                        <a:rPr lang="de-DE" sz="1600" i="1" dirty="0" err="1" smtClean="0">
                          <a:solidFill>
                            <a:srgbClr val="000000"/>
                          </a:solidFill>
                          <a:effectLst/>
                          <a:latin typeface="Verdana"/>
                          <a:ea typeface="Calibri"/>
                          <a:cs typeface="Times New Roman"/>
                        </a:rPr>
                        <a:t>Verfasser</a:t>
                      </a:r>
                      <a:r>
                        <a:rPr lang="de-DE" sz="1600" i="1" dirty="0" smtClean="0">
                          <a:solidFill>
                            <a:srgbClr val="000000"/>
                          </a:solidFill>
                          <a:effectLst/>
                          <a:latin typeface="Verdana"/>
                          <a:ea typeface="Calibri"/>
                          <a:cs typeface="Times New Roman"/>
                        </a:rPr>
                        <a:t/>
                      </a:r>
                      <a:br>
                        <a:rPr lang="de-DE" sz="1600" i="1" dirty="0" smtClean="0">
                          <a:solidFill>
                            <a:srgbClr val="000000"/>
                          </a:solidFill>
                          <a:effectLst/>
                          <a:latin typeface="Verdana"/>
                          <a:ea typeface="Calibri"/>
                          <a:cs typeface="Times New Roman"/>
                        </a:rPr>
                      </a:br>
                      <a:r>
                        <a:rPr lang="de-DE" sz="1600" b="1" i="0" kern="1200" dirty="0" smtClean="0">
                          <a:solidFill>
                            <a:srgbClr val="CC3300"/>
                          </a:solidFill>
                          <a:effectLst/>
                          <a:latin typeface="Verdana"/>
                          <a:ea typeface="Calibri"/>
                          <a:cs typeface="Times New Roman"/>
                        </a:rPr>
                        <a:t>$4</a:t>
                      </a:r>
                      <a:r>
                        <a:rPr lang="de-DE" sz="1600" dirty="0" smtClean="0">
                          <a:solidFill>
                            <a:srgbClr val="000000"/>
                          </a:solidFill>
                          <a:effectLst/>
                          <a:latin typeface="Verdana"/>
                          <a:ea typeface="Calibri"/>
                          <a:cs typeface="Times New Roman"/>
                        </a:rPr>
                        <a:t>aut</a:t>
                      </a:r>
                      <a:endParaRPr lang="de-DE" sz="1600" dirty="0">
                        <a:effectLst/>
                        <a:latin typeface="Verdana"/>
                        <a:ea typeface="Calibri"/>
                        <a:cs typeface="Times New Roman"/>
                      </a:endParaRPr>
                    </a:p>
                  </a:txBody>
                  <a:tcPr marL="68580" marR="68580" marT="0" marB="0" anchor="ctr"/>
                </a:tc>
              </a:tr>
              <a:tr h="471971">
                <a:tc vMerge="1">
                  <a:txBody>
                    <a:bodyPr/>
                    <a:lstStyle/>
                    <a:p>
                      <a:endParaRPr lang="de-DE"/>
                    </a:p>
                  </a:txBody>
                  <a:tcPr/>
                </a:tc>
                <a:tc>
                  <a:txBody>
                    <a:bodyPr/>
                    <a:lstStyle/>
                    <a:p>
                      <a:pPr>
                        <a:lnSpc>
                          <a:spcPct val="100000"/>
                        </a:lnSpc>
                        <a:spcAft>
                          <a:spcPts val="600"/>
                        </a:spcAft>
                      </a:pPr>
                      <a:r>
                        <a:rPr lang="de-DE" sz="1600" dirty="0">
                          <a:solidFill>
                            <a:srgbClr val="000000"/>
                          </a:solidFill>
                          <a:effectLst/>
                          <a:latin typeface="Verdana"/>
                          <a:ea typeface="Times New Roman"/>
                          <a:cs typeface="Arial"/>
                        </a:rPr>
                        <a:t>18.5</a:t>
                      </a:r>
                      <a:endParaRPr lang="de-DE" sz="16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600" b="0" kern="1200" dirty="0" smtClean="0">
                          <a:solidFill>
                            <a:srgbClr val="000000"/>
                          </a:solidFill>
                          <a:effectLst/>
                          <a:latin typeface="Verdana"/>
                          <a:ea typeface="Times New Roman"/>
                          <a:cs typeface="Arial"/>
                        </a:rPr>
                        <a:t>Beziehungskennzeichnung</a:t>
                      </a:r>
                      <a:endParaRPr lang="de-DE" sz="1600" b="0" kern="1200" dirty="0">
                        <a:solidFill>
                          <a:srgbClr val="000000"/>
                        </a:solidFill>
                        <a:effectLst/>
                        <a:latin typeface="Verdana"/>
                        <a:ea typeface="Times New Roman"/>
                        <a:cs typeface="Arial"/>
                      </a:endParaRPr>
                    </a:p>
                  </a:txBody>
                  <a:tcPr marL="68580" marR="68580" marT="0" marB="0" anchor="ctr"/>
                </a:tc>
                <a:tc vMerge="1">
                  <a:txBody>
                    <a:bodyPr/>
                    <a:lstStyle/>
                    <a:p>
                      <a:endParaRPr lang="de-DE" dirty="0"/>
                    </a:p>
                  </a:txBody>
                  <a:tcPr/>
                </a:tc>
              </a:tr>
              <a:tr h="1179929">
                <a:tc rowSpan="2">
                  <a:txBody>
                    <a:bodyPr/>
                    <a:lstStyle/>
                    <a:p>
                      <a:pPr>
                        <a:lnSpc>
                          <a:spcPct val="100000"/>
                        </a:lnSpc>
                        <a:spcAft>
                          <a:spcPts val="600"/>
                        </a:spcAft>
                      </a:pPr>
                      <a:r>
                        <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rPr>
                        <a:t>3010</a:t>
                      </a:r>
                    </a:p>
                  </a:txBody>
                  <a:tcPr marL="68580" marR="68580" marT="0" marB="0" anchor="ctr"/>
                </a:tc>
                <a:tc>
                  <a:txBody>
                    <a:bodyPr/>
                    <a:lstStyle/>
                    <a:p>
                      <a:pPr>
                        <a:lnSpc>
                          <a:spcPct val="100000"/>
                        </a:lnSpc>
                        <a:spcAft>
                          <a:spcPts val="600"/>
                        </a:spcAft>
                      </a:pPr>
                      <a:r>
                        <a:rPr lang="de-DE" sz="1600" dirty="0">
                          <a:solidFill>
                            <a:srgbClr val="000000"/>
                          </a:solidFill>
                          <a:effectLst/>
                          <a:latin typeface="Verdana"/>
                          <a:ea typeface="Times New Roman"/>
                          <a:cs typeface="Arial"/>
                        </a:rPr>
                        <a:t>-</a:t>
                      </a:r>
                      <a:endParaRPr lang="de-DE" sz="16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600" b="0" kern="1200" dirty="0" smtClean="0">
                          <a:solidFill>
                            <a:srgbClr val="000000"/>
                          </a:solidFill>
                          <a:effectLst/>
                          <a:latin typeface="Verdana"/>
                          <a:ea typeface="Times New Roman"/>
                          <a:cs typeface="Arial"/>
                        </a:rPr>
                        <a:t>(geistiger Schöpfer, der zu einem </a:t>
                      </a:r>
                      <a:r>
                        <a:rPr lang="de-DE" sz="1600" b="0" kern="1200" dirty="0" err="1" smtClean="0">
                          <a:solidFill>
                            <a:srgbClr val="000000"/>
                          </a:solidFill>
                          <a:effectLst/>
                          <a:latin typeface="Verdana"/>
                          <a:ea typeface="Times New Roman"/>
                          <a:cs typeface="Arial"/>
                        </a:rPr>
                        <a:t>Teilwerk</a:t>
                      </a:r>
                      <a:r>
                        <a:rPr lang="de-DE" sz="1600" b="0" kern="1200" dirty="0" smtClean="0">
                          <a:solidFill>
                            <a:srgbClr val="000000"/>
                          </a:solidFill>
                          <a:effectLst/>
                          <a:latin typeface="Verdana"/>
                          <a:ea typeface="Times New Roman"/>
                          <a:cs typeface="Arial"/>
                        </a:rPr>
                        <a:t> gehört)</a:t>
                      </a:r>
                      <a:endParaRPr lang="de-DE" sz="1600" b="0" kern="1200" dirty="0">
                        <a:solidFill>
                          <a:srgbClr val="000000"/>
                        </a:solidFill>
                        <a:effectLst/>
                        <a:latin typeface="Verdana"/>
                        <a:ea typeface="Times New Roman"/>
                        <a:cs typeface="Arial"/>
                      </a:endParaRPr>
                    </a:p>
                  </a:txBody>
                  <a:tcPr marL="68580" marR="68580" marT="0" marB="0" anchor="ctr"/>
                </a:tc>
                <a:tc rowSpan="2">
                  <a:txBody>
                    <a:bodyPr/>
                    <a:lstStyle/>
                    <a:p>
                      <a:pPr>
                        <a:lnSpc>
                          <a:spcPct val="100000"/>
                        </a:lnSpc>
                        <a:spcAft>
                          <a:spcPts val="600"/>
                        </a:spcAft>
                      </a:pPr>
                      <a:r>
                        <a:rPr lang="de-DE" sz="1600" u="none" strike="noStrike"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hlinkClick r:id="rId5"/>
                        </a:rPr>
                        <a:t>!110486382!</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Enderlein, </a:t>
                      </a:r>
                      <a:r>
                        <a:rPr lang="de-DE" sz="16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a:t>
                      </a:r>
                      <a:r>
                        <a:rPr lang="de-DE" sz="1600" b="1" i="1" kern="1200" dirty="0" err="1" smtClean="0">
                          <a:solidFill>
                            <a:srgbClr val="CC3300"/>
                          </a:solidFill>
                          <a:effectLst/>
                          <a:latin typeface="Verdana"/>
                          <a:ea typeface="Calibri"/>
                          <a:cs typeface="Times New Roman"/>
                        </a:rPr>
                        <a:t>$B</a:t>
                      </a:r>
                      <a:r>
                        <a:rPr lang="de-DE" sz="16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b="1" i="0" kern="1200" dirty="0" smtClean="0">
                          <a:solidFill>
                            <a:srgbClr val="CC3300"/>
                          </a:solidFill>
                          <a:effectLst/>
                          <a:latin typeface="Verdana"/>
                          <a:ea typeface="Calibri"/>
                          <a:cs typeface="Times New Roman"/>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471971">
                <a:tc vMerge="1">
                  <a:txBody>
                    <a:bodyPr/>
                    <a:lstStyle/>
                    <a:p>
                      <a:endParaRPr lang="de-DE"/>
                    </a:p>
                  </a:txBody>
                  <a:tcPr/>
                </a:tc>
                <a:tc>
                  <a:txBody>
                    <a:bodyPr/>
                    <a:lstStyle/>
                    <a:p>
                      <a:pPr>
                        <a:lnSpc>
                          <a:spcPct val="100000"/>
                        </a:lnSpc>
                        <a:spcAft>
                          <a:spcPts val="600"/>
                        </a:spcAft>
                      </a:pPr>
                      <a:r>
                        <a:rPr lang="de-DE" sz="1600" dirty="0">
                          <a:solidFill>
                            <a:srgbClr val="000000"/>
                          </a:solidFill>
                          <a:effectLst/>
                          <a:latin typeface="Verdana"/>
                          <a:ea typeface="Times New Roman"/>
                          <a:cs typeface="Arial"/>
                        </a:rPr>
                        <a:t>18.5</a:t>
                      </a:r>
                      <a:endParaRPr lang="de-DE" sz="16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b="0" kern="1200" dirty="0" smtClean="0">
                          <a:solidFill>
                            <a:srgbClr val="000000"/>
                          </a:solidFill>
                          <a:effectLst/>
                          <a:latin typeface="Verdana"/>
                          <a:ea typeface="Times New Roman"/>
                          <a:cs typeface="Arial"/>
                        </a:rPr>
                        <a:t>Beziehungskennzeichnung</a:t>
                      </a:r>
                    </a:p>
                  </a:txBody>
                  <a:tcPr marL="68580" marR="68580" marT="0" marB="0" anchor="ctr"/>
                </a:tc>
                <a:tc vMerge="1">
                  <a:txBody>
                    <a:bodyPr/>
                    <a:lstStyle/>
                    <a:p>
                      <a:pPr>
                        <a:lnSpc>
                          <a:spcPct val="100000"/>
                        </a:lnSpc>
                        <a:spcAft>
                          <a:spcPts val="600"/>
                        </a:spcAft>
                      </a:pPr>
                      <a:endParaRPr lang="de-DE" sz="1600" dirty="0">
                        <a:effectLst/>
                        <a:latin typeface="Verdana"/>
                        <a:ea typeface="Calibri"/>
                        <a:cs typeface="Times New Roman"/>
                      </a:endParaRPr>
                    </a:p>
                  </a:txBody>
                  <a:tcPr marL="68580" marR="68580" marT="0" marB="0" anchor="ctr"/>
                </a:tc>
              </a:tr>
              <a:tr h="154907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600" b="1" dirty="0" smtClean="0">
                          <a:effectLst/>
                          <a:latin typeface="Verdana"/>
                          <a:ea typeface="Calibri"/>
                          <a:cs typeface="Times New Roman"/>
                        </a:rPr>
                        <a:t>17.8</a:t>
                      </a:r>
                      <a:endParaRPr lang="de-DE" sz="16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600" b="1" dirty="0" smtClean="0">
                          <a:solidFill>
                            <a:srgbClr val="000000"/>
                          </a:solidFill>
                          <a:effectLst/>
                          <a:latin typeface="Verdana"/>
                          <a:ea typeface="Times New Roman"/>
                          <a:cs typeface="Arial"/>
                        </a:rPr>
                        <a:t>In </a:t>
                      </a:r>
                      <a:r>
                        <a:rPr lang="de-DE" sz="1600" b="1" dirty="0">
                          <a:solidFill>
                            <a:srgbClr val="000000"/>
                          </a:solidFill>
                          <a:effectLst/>
                          <a:latin typeface="Verdana"/>
                          <a:ea typeface="Times New Roman"/>
                          <a:cs typeface="Arial"/>
                        </a:rPr>
                        <a:t>der </a:t>
                      </a:r>
                      <a:r>
                        <a:rPr lang="de-DE" sz="1600" b="1" dirty="0" err="1" smtClean="0">
                          <a:solidFill>
                            <a:srgbClr val="000000"/>
                          </a:solidFill>
                          <a:effectLst/>
                          <a:latin typeface="Verdana"/>
                          <a:ea typeface="Times New Roman"/>
                          <a:cs typeface="Arial"/>
                        </a:rPr>
                        <a:t>Manifes-tation</a:t>
                      </a:r>
                      <a:r>
                        <a:rPr lang="de-DE" sz="1600" b="1" dirty="0" smtClean="0">
                          <a:solidFill>
                            <a:srgbClr val="000000"/>
                          </a:solidFill>
                          <a:effectLst/>
                          <a:latin typeface="Verdana"/>
                          <a:ea typeface="Times New Roman"/>
                          <a:cs typeface="Arial"/>
                        </a:rPr>
                        <a:t> </a:t>
                      </a:r>
                      <a:r>
                        <a:rPr lang="de-DE" sz="1600" b="1" dirty="0" err="1" smtClean="0">
                          <a:solidFill>
                            <a:srgbClr val="000000"/>
                          </a:solidFill>
                          <a:effectLst/>
                          <a:latin typeface="Verdana"/>
                          <a:ea typeface="Times New Roman"/>
                          <a:cs typeface="Arial"/>
                        </a:rPr>
                        <a:t>verkör-pertes</a:t>
                      </a:r>
                      <a:r>
                        <a:rPr lang="de-DE" sz="1600" b="1" dirty="0" smtClean="0">
                          <a:solidFill>
                            <a:srgbClr val="000000"/>
                          </a:solidFill>
                          <a:effectLst/>
                          <a:latin typeface="Verdana"/>
                          <a:ea typeface="Times New Roman"/>
                          <a:cs typeface="Arial"/>
                        </a:rPr>
                        <a:t> </a:t>
                      </a:r>
                      <a:r>
                        <a:rPr lang="de-DE" sz="1600" b="1" dirty="0">
                          <a:solidFill>
                            <a:srgbClr val="000000"/>
                          </a:solidFill>
                          <a:effectLst/>
                          <a:latin typeface="Verdana"/>
                          <a:ea typeface="Times New Roman"/>
                          <a:cs typeface="Arial"/>
                        </a:rPr>
                        <a:t>Werk</a:t>
                      </a:r>
                      <a:endParaRPr lang="de-DE" sz="14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u="sng" dirty="0" smtClean="0">
                          <a:solidFill>
                            <a:srgbClr val="0000FF"/>
                          </a:solidFill>
                          <a:effectLst/>
                          <a:latin typeface="Verdana"/>
                          <a:ea typeface="Calibri"/>
                          <a:cs typeface="Times New Roman"/>
                          <a:hlinkClick r:id="rId6"/>
                        </a:rPr>
                        <a:t>!790992470!</a:t>
                      </a:r>
                      <a:r>
                        <a:rPr lang="de-DE" sz="1600" i="1" dirty="0" smtClean="0">
                          <a:solidFill>
                            <a:srgbClr val="000000"/>
                          </a:solidFill>
                          <a:effectLst/>
                          <a:latin typeface="Verdana"/>
                          <a:ea typeface="Times New Roman"/>
                          <a:cs typeface="Arial"/>
                        </a:rPr>
                        <a:t>Schommer, </a:t>
                      </a:r>
                      <a:r>
                        <a:rPr lang="de-DE" sz="1600" i="1" dirty="0" err="1" smtClean="0">
                          <a:solidFill>
                            <a:srgbClr val="000000"/>
                          </a:solidFill>
                          <a:effectLst/>
                          <a:latin typeface="Verdana"/>
                          <a:ea typeface="Times New Roman"/>
                          <a:cs typeface="Arial"/>
                        </a:rPr>
                        <a:t>Hubert</a:t>
                      </a:r>
                      <a:r>
                        <a:rPr lang="de-DE" sz="1600" b="1" i="1" dirty="0" err="1" smtClean="0">
                          <a:solidFill>
                            <a:srgbClr val="CC3300"/>
                          </a:solidFill>
                          <a:effectLst/>
                          <a:latin typeface="Verdana"/>
                          <a:ea typeface="Calibri"/>
                          <a:cs typeface="Times New Roman"/>
                        </a:rPr>
                        <a:t>$a</a:t>
                      </a:r>
                      <a:r>
                        <a:rPr lang="de-DE" sz="1600" i="1" dirty="0" err="1" smtClean="0">
                          <a:solidFill>
                            <a:srgbClr val="000000"/>
                          </a:solidFill>
                          <a:effectLst/>
                          <a:latin typeface="Verdana"/>
                          <a:ea typeface="Times New Roman"/>
                          <a:cs typeface="Arial"/>
                        </a:rPr>
                        <a:t>Die</a:t>
                      </a:r>
                      <a:r>
                        <a:rPr lang="de-DE" sz="1600" i="1" dirty="0" smtClean="0">
                          <a:solidFill>
                            <a:srgbClr val="000000"/>
                          </a:solidFill>
                          <a:effectLst/>
                          <a:latin typeface="Verdana"/>
                          <a:ea typeface="Times New Roman"/>
                          <a:cs typeface="Arial"/>
                        </a:rPr>
                        <a:t> @Region Merzig von der Französischen Revolution bis zur preußischen Herrschaft (1789-1816)</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164614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640960" cy="508918"/>
          </a:xfrm>
        </p:spPr>
        <p:txBody>
          <a:bodyPr/>
          <a:lstStyle/>
          <a:p>
            <a:r>
              <a:rPr lang="de-DE" dirty="0"/>
              <a:t>Verschiedene geistige Schöpfer, kein übergeordneter Titel </a:t>
            </a:r>
            <a:r>
              <a:rPr lang="de-DE" dirty="0" smtClean="0"/>
              <a:t>-3-</a:t>
            </a:r>
            <a:endParaRPr lang="de-DE" dirty="0"/>
          </a:p>
        </p:txBody>
      </p:sp>
      <p:sp>
        <p:nvSpPr>
          <p:cNvPr id="2" name="Textfeld 1"/>
          <p:cNvSpPr txBox="1"/>
          <p:nvPr/>
        </p:nvSpPr>
        <p:spPr>
          <a:xfrm>
            <a:off x="539552" y="891401"/>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3" name="Fußzeilenplatzhalter 2"/>
          <p:cNvSpPr>
            <a:spLocks noGrp="1"/>
          </p:cNvSpPr>
          <p:nvPr>
            <p:ph type="ftr" sz="quarter" idx="14"/>
          </p:nvPr>
        </p:nvSpPr>
        <p:spPr>
          <a:xfrm>
            <a:off x="467544" y="6376243"/>
            <a:ext cx="8280920" cy="365125"/>
          </a:xfrm>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38</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182251095"/>
              </p:ext>
            </p:extLst>
          </p:nvPr>
        </p:nvGraphicFramePr>
        <p:xfrm>
          <a:off x="251520" y="1340768"/>
          <a:ext cx="8568952" cy="4968551"/>
        </p:xfrm>
        <a:graphic>
          <a:graphicData uri="http://schemas.openxmlformats.org/drawingml/2006/table">
            <a:tbl>
              <a:tblPr firstRow="1" bandRow="1">
                <a:tableStyleId>{5C22544A-7EE6-4342-B048-85BDC9FD1C3A}</a:tableStyleId>
              </a:tblPr>
              <a:tblGrid>
                <a:gridCol w="936104"/>
                <a:gridCol w="792088"/>
                <a:gridCol w="2016224"/>
                <a:gridCol w="4824536"/>
              </a:tblGrid>
              <a:tr h="538509">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2087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600" b="1" dirty="0" smtClean="0">
                          <a:effectLst/>
                          <a:latin typeface="Verdana"/>
                          <a:ea typeface="Calibri"/>
                          <a:cs typeface="Times New Roman"/>
                        </a:rPr>
                        <a:t>17.8</a:t>
                      </a:r>
                      <a:endParaRPr lang="de-DE" sz="1600" b="1" dirty="0">
                        <a:effectLst/>
                        <a:latin typeface="Verdana"/>
                        <a:ea typeface="Calibri"/>
                        <a:cs typeface="Times New Roman"/>
                      </a:endParaRPr>
                    </a:p>
                  </a:txBody>
                  <a:tcPr anchor="ctr"/>
                </a:tc>
                <a:tc>
                  <a:txBody>
                    <a:bodyPr/>
                    <a:lstStyle/>
                    <a:p>
                      <a:pPr>
                        <a:lnSpc>
                          <a:spcPct val="100000"/>
                        </a:lnSpc>
                        <a:spcAft>
                          <a:spcPts val="600"/>
                        </a:spcAft>
                      </a:pPr>
                      <a:r>
                        <a:rPr lang="de-DE" sz="1600" b="1" dirty="0" smtClean="0">
                          <a:solidFill>
                            <a:srgbClr val="000000"/>
                          </a:solidFill>
                          <a:effectLst/>
                          <a:latin typeface="Verdana"/>
                          <a:ea typeface="Times New Roman"/>
                          <a:cs typeface="Arial"/>
                        </a:rPr>
                        <a:t>In der Manifestation verkörpertes Werk</a:t>
                      </a:r>
                      <a:endParaRPr lang="de-DE" sz="1400" b="1" dirty="0">
                        <a:effectLst/>
                        <a:latin typeface="Verdana"/>
                        <a:ea typeface="Calibri"/>
                        <a:cs typeface="Times New Roman"/>
                      </a:endParaRPr>
                    </a:p>
                  </a:txBody>
                  <a:tcPr anchor="ctr"/>
                </a:tc>
                <a:tc>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2"/>
                        </a:rPr>
                        <a:t>!790992471!</a:t>
                      </a:r>
                      <a:r>
                        <a:rPr lang="de-DE" sz="1800" i="1" dirty="0" smtClean="0">
                          <a:solidFill>
                            <a:srgbClr val="000000"/>
                          </a:solidFill>
                          <a:effectLst/>
                          <a:latin typeface="Verdana"/>
                          <a:ea typeface="Times New Roman"/>
                          <a:cs typeface="Arial"/>
                        </a:rPr>
                        <a:t>Enderlein, </a:t>
                      </a:r>
                      <a:r>
                        <a:rPr lang="de-DE" sz="1800" i="1" dirty="0" err="1" smtClean="0">
                          <a:solidFill>
                            <a:srgbClr val="000000"/>
                          </a:solidFill>
                          <a:effectLst/>
                          <a:latin typeface="Verdana"/>
                          <a:ea typeface="Times New Roman"/>
                          <a:cs typeface="Arial"/>
                        </a:rPr>
                        <a:t>Albert</a:t>
                      </a:r>
                      <a:r>
                        <a:rPr lang="de-DE" sz="1800" b="1" i="1" dirty="0" err="1" smtClean="0">
                          <a:solidFill>
                            <a:srgbClr val="CC3300"/>
                          </a:solidFill>
                          <a:effectLst/>
                          <a:latin typeface="Verdana"/>
                          <a:ea typeface="Calibri"/>
                          <a:cs typeface="Times New Roman"/>
                        </a:rPr>
                        <a:t>$a</a:t>
                      </a:r>
                      <a:r>
                        <a:rPr lang="de-DE" sz="1800" b="1" i="1" dirty="0" smtClean="0">
                          <a:solidFill>
                            <a:srgbClr val="CC3300"/>
                          </a:solidFill>
                          <a:effectLst/>
                          <a:latin typeface="Verdana"/>
                          <a:ea typeface="Calibri"/>
                          <a:cs typeface="Times New Roman"/>
                        </a:rPr>
                        <a:t/>
                      </a:r>
                      <a:br>
                        <a:rPr lang="de-DE" sz="1800" b="1" i="1" dirty="0" smtClean="0">
                          <a:solidFill>
                            <a:srgbClr val="CC3300"/>
                          </a:solidFill>
                          <a:effectLst/>
                          <a:latin typeface="Verdana"/>
                          <a:ea typeface="Calibri"/>
                          <a:cs typeface="Times New Roman"/>
                        </a:rPr>
                      </a:br>
                      <a:r>
                        <a:rPr lang="de-DE" sz="1800" i="1" dirty="0" smtClean="0">
                          <a:solidFill>
                            <a:srgbClr val="000000"/>
                          </a:solidFill>
                          <a:effectLst/>
                          <a:latin typeface="Verdana"/>
                          <a:ea typeface="Times New Roman"/>
                          <a:cs typeface="Arial"/>
                        </a:rPr>
                        <a:t>Kriegshandlungen und Ereignisse aus dem 1. Koalitionskrieg im Raum Merzig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62762">
                <a:tc rowSpan="2">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Haupttitel </a:t>
                      </a:r>
                      <a:b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a:t>
                      </a:r>
                      <a:r>
                        <a:rPr lang="de-DE" sz="1600" b="1"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Teil</a:t>
                      </a: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Die @Region Merzig von der Französischen Revolution bis zur preußischen Herrschaft (1789-1816) / Hubert Schommer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4182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Verantwort-lichkeitsangabe</a:t>
                      </a: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b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 Teil)</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662762">
                <a:tc rowSpan="2">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4010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Haupttitel </a:t>
                      </a:r>
                      <a:b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(2. Teil)</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Kriegshandlungen und Ereignisse aus dem 1. Koalitionskrieg im Raum Merzig / Dr. Albert </a:t>
                      </a:r>
                      <a:r>
                        <a:rPr lang="de-DE" sz="18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Enderlein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4182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Verantwort-lichkeitsangabe</a:t>
                      </a: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b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(2. Teil)</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34465093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Hauptwerk mit Ergänzung -1- (RDA 6.27.1.4 D-A-CH)</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In der bevorzugten Informationsquelle ist</a:t>
            </a:r>
          </a:p>
          <a:p>
            <a:endParaRPr lang="de-DE" dirty="0" smtClean="0"/>
          </a:p>
          <a:p>
            <a:pPr lvl="1">
              <a:buFont typeface="Arial" panose="020B0604020202020204" pitchFamily="34" charset="0"/>
              <a:buChar char="•"/>
            </a:pPr>
            <a:r>
              <a:rPr lang="de-DE" dirty="0" smtClean="0"/>
              <a:t>entweder nur das Hauptwerk </a:t>
            </a:r>
            <a:r>
              <a:rPr lang="de-DE" smtClean="0"/>
              <a:t>genannt </a:t>
            </a:r>
            <a:br>
              <a:rPr lang="de-DE" smtClean="0"/>
            </a:br>
            <a:r>
              <a:rPr lang="de-DE" smtClean="0"/>
              <a:t>oder</a:t>
            </a:r>
            <a:endParaRPr lang="de-DE" dirty="0" smtClean="0"/>
          </a:p>
          <a:p>
            <a:pPr lvl="1">
              <a:buFont typeface="Arial" panose="020B0604020202020204" pitchFamily="34" charset="0"/>
              <a:buChar char="•"/>
            </a:pPr>
            <a:r>
              <a:rPr lang="de-DE" dirty="0" smtClean="0"/>
              <a:t>die Ergänzungen werden als </a:t>
            </a:r>
            <a:r>
              <a:rPr lang="de-DE" smtClean="0"/>
              <a:t>nachrangig präsentiert</a:t>
            </a:r>
            <a:endParaRPr lang="de-DE" dirty="0" smtClean="0"/>
          </a:p>
          <a:p>
            <a:pPr lvl="1"/>
            <a:endParaRPr lang="de-DE" dirty="0"/>
          </a:p>
          <a:p>
            <a:pPr marL="57150" indent="0">
              <a:buNone/>
            </a:pPr>
            <a:r>
              <a:rPr lang="de-DE" dirty="0" smtClean="0"/>
              <a:t>Erfasst wird vorrangig </a:t>
            </a:r>
            <a:r>
              <a:rPr lang="de-DE" smtClean="0"/>
              <a:t>das Hauptwerk</a:t>
            </a:r>
            <a:br>
              <a:rPr lang="de-DE" smtClean="0"/>
            </a:br>
            <a:endParaRPr lang="de-DE" dirty="0" smtClean="0"/>
          </a:p>
          <a:p>
            <a:pPr marL="57150" indent="0">
              <a:buNone/>
            </a:pPr>
            <a:r>
              <a:rPr lang="de-DE" dirty="0" smtClean="0"/>
              <a:t>Zur Ergänzung kann eine Beziehung nach RDA 25.1 </a:t>
            </a:r>
            <a:r>
              <a:rPr lang="de-DE" smtClean="0"/>
              <a:t>hergestellt werden</a:t>
            </a:r>
            <a:br>
              <a:rPr lang="de-DE" smtClean="0"/>
            </a:br>
            <a:endParaRPr lang="de-DE" dirty="0" smtClean="0"/>
          </a:p>
          <a:p>
            <a:pPr marL="57150" indent="0">
              <a:buNone/>
            </a:pPr>
            <a:r>
              <a:rPr lang="de-DE" dirty="0" smtClean="0"/>
              <a:t>Empfohlene Beziehungskennzeichnung: erweitert durch (RDA </a:t>
            </a:r>
            <a:r>
              <a:rPr lang="de-DE" smtClean="0"/>
              <a:t>Anhang J.2.5</a:t>
            </a:r>
            <a:r>
              <a:rPr lang="de-DE" dirty="0" smtClean="0"/>
              <a:t>)</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872208" cy="365125"/>
          </a:xfrm>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4111141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lnSpc>
                <a:spcPct val="150000"/>
              </a:lnSpc>
              <a:buNone/>
            </a:pPr>
            <a:r>
              <a:rPr lang="de-DE" dirty="0" smtClean="0"/>
              <a:t>Ressourcen</a:t>
            </a:r>
            <a:r>
              <a:rPr lang="de-DE" dirty="0"/>
              <a:t>, die als einzelne Einheit erscheinen, deren Manifestation aber mehrere Werke verkörpert, werden als Zusammenstellungen bezeichnet (das gilt analog für mehrteilige Monographien gleichen Charakters). Dabei sollten mindestens zwei im Wesentlichen gleichrangige Werke enthalten sein. </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6983167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U:\Anita dienstlich\RDA\Teil-Ganzes-Beziehungen\Zusammenstellungen\RDA-Beispiele_Zusammenstellungen\Scans\20150309_14413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16000"/>
                    </a14:imgEffect>
                    <a14:imgEffect>
                      <a14:brightnessContrast bright="38000" contrast="47000"/>
                    </a14:imgEffect>
                  </a14:imgLayer>
                </a14:imgProps>
              </a:ext>
              <a:ext uri="{28A0092B-C50C-407E-A947-70E740481C1C}">
                <a14:useLocalDpi xmlns:a14="http://schemas.microsoft.com/office/drawing/2010/main" val="0"/>
              </a:ext>
            </a:extLst>
          </a:blip>
          <a:srcRect r="33295"/>
          <a:stretch/>
        </p:blipFill>
        <p:spPr bwMode="auto">
          <a:xfrm>
            <a:off x="107504" y="1484784"/>
            <a:ext cx="1800000" cy="47971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Titel 1"/>
          <p:cNvSpPr>
            <a:spLocks noGrp="1"/>
          </p:cNvSpPr>
          <p:nvPr>
            <p:ph type="title"/>
          </p:nvPr>
        </p:nvSpPr>
        <p:spPr>
          <a:xfrm>
            <a:off x="251520" y="183778"/>
            <a:ext cx="8640960" cy="508918"/>
          </a:xfrm>
        </p:spPr>
        <p:txBody>
          <a:bodyPr/>
          <a:lstStyle/>
          <a:p>
            <a:r>
              <a:rPr lang="de-DE" dirty="0"/>
              <a:t>Hauptwerk mit </a:t>
            </a:r>
            <a:r>
              <a:rPr lang="de-DE" dirty="0" smtClean="0"/>
              <a:t>Ergänzung -2-</a:t>
            </a:r>
            <a:endParaRPr lang="de-DE" dirty="0"/>
          </a:p>
        </p:txBody>
      </p:sp>
      <p:sp>
        <p:nvSpPr>
          <p:cNvPr id="2" name="Textfeld 1"/>
          <p:cNvSpPr txBox="1"/>
          <p:nvPr/>
        </p:nvSpPr>
        <p:spPr>
          <a:xfrm>
            <a:off x="329641" y="807093"/>
            <a:ext cx="841413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Ergänzung als</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in Beziehung stehendes Werk mittels strukturierter Beschreibung</a:t>
            </a:r>
          </a:p>
        </p:txBody>
      </p:sp>
      <p:sp>
        <p:nvSpPr>
          <p:cNvPr id="10" name="Textfeld 9"/>
          <p:cNvSpPr txBox="1"/>
          <p:nvPr/>
        </p:nvSpPr>
        <p:spPr>
          <a:xfrm>
            <a:off x="469186" y="3356992"/>
            <a:ext cx="2283747" cy="2031325"/>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Aus dem Inhaltsverzeichnis geht hervor, dass noch ein weiteres Werk eines anderen Autoren enthalten ist. </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6147" name="Picture 3" descr="U:\Anita dienstlich\RDA\Teil-Ganzes-Beziehungen\Zusammenstellungen\RDA-Beispiele_Zusammenstellungen\Scans\20150309_152034.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36000" contrast="20000"/>
                    </a14:imgEffect>
                  </a14:imgLayer>
                </a14:imgProps>
              </a:ext>
              <a:ext uri="{28A0092B-C50C-407E-A947-70E740481C1C}">
                <a14:useLocalDpi xmlns:a14="http://schemas.microsoft.com/office/drawing/2010/main" val="0"/>
              </a:ext>
            </a:extLst>
          </a:blip>
          <a:srcRect l="11211" t="9233" r="7598" b="36703"/>
          <a:stretch/>
        </p:blipFill>
        <p:spPr bwMode="auto">
          <a:xfrm>
            <a:off x="1367846" y="1732755"/>
            <a:ext cx="1385087" cy="16398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40</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606497107"/>
              </p:ext>
            </p:extLst>
          </p:nvPr>
        </p:nvGraphicFramePr>
        <p:xfrm>
          <a:off x="2754421" y="1525940"/>
          <a:ext cx="6120680" cy="4725145"/>
        </p:xfrm>
        <a:graphic>
          <a:graphicData uri="http://schemas.openxmlformats.org/drawingml/2006/table">
            <a:tbl>
              <a:tblPr firstRow="1" bandRow="1">
                <a:tableStyleId>{5C22544A-7EE6-4342-B048-85BDC9FD1C3A}</a:tableStyleId>
              </a:tblPr>
              <a:tblGrid>
                <a:gridCol w="899944"/>
                <a:gridCol w="2448272"/>
                <a:gridCol w="2772464"/>
              </a:tblGrid>
              <a:tr h="395201">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6724">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6"/>
                        </a:rPr>
                        <a:t>!118544551!</a:t>
                      </a:r>
                      <a:r>
                        <a:rPr lang="de-DE" sz="1800" i="1" dirty="0" smtClean="0">
                          <a:effectLst/>
                          <a:latin typeface="Verdana"/>
                          <a:ea typeface="Calibri"/>
                          <a:cs typeface="Times New Roman"/>
                        </a:rPr>
                        <a:t>Härtling, </a:t>
                      </a:r>
                      <a:r>
                        <a:rPr lang="de-DE" sz="1800" i="1" dirty="0" err="1" smtClean="0">
                          <a:effectLst/>
                          <a:latin typeface="Verdana"/>
                          <a:ea typeface="Calibri"/>
                          <a:cs typeface="Times New Roman"/>
                        </a:rPr>
                        <a:t>Peter</a:t>
                      </a:r>
                      <a:r>
                        <a:rPr lang="de-DE" sz="1800" b="1" i="1" kern="1200" dirty="0" err="1" smtClean="0">
                          <a:solidFill>
                            <a:srgbClr val="CC3300"/>
                          </a:solidFill>
                          <a:effectLst/>
                          <a:latin typeface="Verdana"/>
                          <a:ea typeface="Calibri"/>
                          <a:cs typeface="Times New Roman"/>
                        </a:rPr>
                        <a:t>$B</a:t>
                      </a:r>
                      <a:r>
                        <a:rPr lang="de-DE" sz="1800" i="1" dirty="0" err="1" smtClean="0">
                          <a:solidFill>
                            <a:srgbClr val="000000"/>
                          </a:solidFill>
                          <a:effectLst/>
                          <a:latin typeface="Verdana"/>
                          <a:ea typeface="Calibri"/>
                          <a:cs typeface="Times New Roman"/>
                        </a:rPr>
                        <a:t>Verfasser</a:t>
                      </a:r>
                      <a:r>
                        <a:rPr lang="de-DE" sz="1800" i="1" dirty="0" smtClean="0">
                          <a:solidFill>
                            <a:srgbClr val="000000"/>
                          </a:solidFill>
                          <a:effectLst/>
                          <a:latin typeface="Verdana"/>
                          <a:ea typeface="Calibri"/>
                          <a:cs typeface="Times New Roman"/>
                        </a:rPr>
                        <a:t/>
                      </a:r>
                      <a:br>
                        <a:rPr lang="de-DE" sz="1800" i="1" dirty="0" smtClean="0">
                          <a:solidFill>
                            <a:srgbClr val="000000"/>
                          </a:solidFill>
                          <a:effectLst/>
                          <a:latin typeface="Verdana"/>
                          <a:ea typeface="Calibri"/>
                          <a:cs typeface="Times New Roman"/>
                        </a:rPr>
                      </a:b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5736">
                <a:tc vMerge="1">
                  <a:txBody>
                    <a:bodyPr/>
                    <a:lstStyle/>
                    <a:p>
                      <a:endParaRPr lang="de-DE"/>
                    </a:p>
                  </a:txBody>
                  <a:tcP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034463">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In der Manifestation verkörpertes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7"/>
                        </a:rPr>
                        <a:t>!790992485!</a:t>
                      </a:r>
                      <a:r>
                        <a:rPr lang="de-DE" sz="1800" i="1" dirty="0" smtClean="0">
                          <a:effectLst/>
                          <a:latin typeface="Verdana"/>
                          <a:ea typeface="Calibri"/>
                          <a:cs typeface="Times New Roman"/>
                        </a:rPr>
                        <a:t>Härtling, </a:t>
                      </a:r>
                      <a:r>
                        <a:rPr lang="de-DE" sz="1800" i="1" dirty="0" err="1" smtClean="0">
                          <a:effectLst/>
                          <a:latin typeface="Verdana"/>
                          <a:ea typeface="Calibri"/>
                          <a:cs typeface="Times New Roman"/>
                        </a:rPr>
                        <a:t>Peter</a:t>
                      </a:r>
                      <a:r>
                        <a:rPr lang="de-DE" sz="1800" b="1" i="1" dirty="0" err="1" smtClean="0">
                          <a:solidFill>
                            <a:srgbClr val="CC3300"/>
                          </a:solidFill>
                          <a:effectLst/>
                          <a:latin typeface="Verdana"/>
                          <a:ea typeface="Calibri"/>
                          <a:cs typeface="Times New Roman"/>
                        </a:rPr>
                        <a:t>$a</a:t>
                      </a:r>
                      <a:r>
                        <a:rPr lang="de-DE" sz="1800" i="1" dirty="0" err="1" smtClean="0">
                          <a:solidFill>
                            <a:srgbClr val="000000"/>
                          </a:solidFill>
                          <a:effectLst/>
                          <a:latin typeface="Verdana"/>
                          <a:ea typeface="Times New Roman"/>
                          <a:cs typeface="Arial"/>
                        </a:rPr>
                        <a:t>Der</a:t>
                      </a:r>
                      <a:r>
                        <a:rPr lang="de-DE" sz="1800" i="1" dirty="0" smtClean="0">
                          <a:solidFill>
                            <a:srgbClr val="000000"/>
                          </a:solidFill>
                          <a:effectLst/>
                          <a:latin typeface="Verdana"/>
                          <a:ea typeface="Times New Roman"/>
                          <a:cs typeface="Arial"/>
                        </a:rPr>
                        <a:t>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92822">
                <a:tc rowSpan="2">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solidFill>
                            <a:srgbClr val="000000"/>
                          </a:solidFill>
                          <a:effectLst/>
                          <a:latin typeface="Verdana"/>
                          <a:ea typeface="Times New Roman"/>
                          <a:cs typeface="Arial"/>
                        </a:rPr>
                        <a:t>Haupttitel</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indent="0">
                        <a:lnSpc>
                          <a:spcPct val="100000"/>
                        </a:lnSpc>
                        <a:spcBef>
                          <a:spcPts val="600"/>
                        </a:spcBef>
                        <a:spcAft>
                          <a:spcPts val="600"/>
                        </a:spcAft>
                        <a:buNone/>
                      </a:pPr>
                      <a:r>
                        <a:rPr lang="de-DE" sz="1800" smtClean="0">
                          <a:solidFill>
                            <a:srgbClr val="000000"/>
                          </a:solidFill>
                          <a:effectLst/>
                          <a:latin typeface="Verdana"/>
                          <a:ea typeface="Times New Roman"/>
                          <a:cs typeface="Arial"/>
                        </a:rPr>
                        <a:t>Der @Wanderer / Peter Härtling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5736">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solidFill>
                            <a:srgbClr val="000000"/>
                          </a:solidFill>
                          <a:effectLst/>
                          <a:latin typeface="Verdana"/>
                          <a:ea typeface="Times New Roman"/>
                          <a:cs typeface="Arial"/>
                        </a:rPr>
                        <a:t>Verantwortlich-</a:t>
                      </a:r>
                      <a:r>
                        <a:rPr lang="de-DE" sz="1600" b="1" dirty="0" err="1" smtClean="0">
                          <a:solidFill>
                            <a:srgbClr val="000000"/>
                          </a:solidFill>
                          <a:effectLst/>
                          <a:latin typeface="Verdana"/>
                          <a:ea typeface="Times New Roman"/>
                          <a:cs typeface="Arial"/>
                        </a:rPr>
                        <a:t>keitsangabe</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034463">
                <a:tc>
                  <a:txBody>
                    <a:bodyPr/>
                    <a:lstStyle/>
                    <a:p>
                      <a:pPr>
                        <a:lnSpc>
                          <a:spcPct val="1000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4249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rgbClr val="000000"/>
                          </a:solidFill>
                          <a:effectLst/>
                          <a:latin typeface="Verdana"/>
                          <a:ea typeface="Times New Roman"/>
                          <a:cs typeface="Arial"/>
                        </a:rPr>
                        <a:t>In Beziehung stehendes Werk</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sz="1800" dirty="0" smtClean="0">
                          <a:solidFill>
                            <a:srgbClr val="000000"/>
                          </a:solidFill>
                          <a:effectLst/>
                          <a:latin typeface="Verdana"/>
                          <a:ea typeface="Times New Roman"/>
                          <a:cs typeface="Arial"/>
                        </a:rPr>
                        <a:t>Erweitert </a:t>
                      </a:r>
                      <a:r>
                        <a:rPr lang="de-DE" sz="1800" dirty="0" err="1" smtClean="0">
                          <a:solidFill>
                            <a:srgbClr val="000000"/>
                          </a:solidFill>
                          <a:effectLst/>
                          <a:latin typeface="Verdana"/>
                          <a:ea typeface="Times New Roman"/>
                          <a:cs typeface="Arial"/>
                        </a:rPr>
                        <a:t>durch</a:t>
                      </a:r>
                      <a:r>
                        <a:rPr lang="de-DE" sz="1600" b="1" u="none" strike="noStrike" dirty="0" err="1" smtClean="0">
                          <a:solidFill>
                            <a:srgbClr val="CC3300"/>
                          </a:solidFill>
                          <a:effectLst/>
                          <a:latin typeface="Verdana"/>
                          <a:ea typeface="Calibri"/>
                          <a:cs typeface="Times New Roman"/>
                        </a:rPr>
                        <a:t>$l</a:t>
                      </a:r>
                      <a:r>
                        <a:rPr lang="de-DE" sz="1600" b="1" u="none" strike="noStrike" dirty="0" smtClean="0">
                          <a:solidFill>
                            <a:srgbClr val="CC3300"/>
                          </a:solidFill>
                          <a:effectLst/>
                          <a:latin typeface="Verdana"/>
                          <a:ea typeface="Calibri"/>
                          <a:cs typeface="Times New Roman"/>
                        </a:rPr>
                        <a:t/>
                      </a:r>
                      <a:br>
                        <a:rPr lang="de-DE" sz="1600" b="1" u="none" strike="noStrike" dirty="0" smtClean="0">
                          <a:solidFill>
                            <a:srgbClr val="CC3300"/>
                          </a:solidFill>
                          <a:effectLst/>
                          <a:latin typeface="Verdana"/>
                          <a:ea typeface="Calibri"/>
                          <a:cs typeface="Times New Roman"/>
                        </a:rPr>
                      </a:br>
                      <a:r>
                        <a:rPr lang="de-DE" sz="1800" dirty="0" smtClean="0">
                          <a:effectLst/>
                          <a:latin typeface="Verdana"/>
                          <a:ea typeface="Calibri"/>
                          <a:cs typeface="Times New Roman"/>
                        </a:rPr>
                        <a:t>Müller, </a:t>
                      </a:r>
                      <a:r>
                        <a:rPr lang="de-DE" sz="1800" dirty="0" err="1" smtClean="0">
                          <a:effectLst/>
                          <a:latin typeface="Verdana"/>
                          <a:ea typeface="Calibri"/>
                          <a:cs typeface="Times New Roman"/>
                        </a:rPr>
                        <a:t>Wilhelm</a:t>
                      </a:r>
                      <a:r>
                        <a:rPr lang="de-DE" sz="1800" b="1" dirty="0" err="1" smtClean="0">
                          <a:solidFill>
                            <a:srgbClr val="CC3300"/>
                          </a:solidFill>
                          <a:effectLst/>
                          <a:latin typeface="Verdana"/>
                          <a:ea typeface="Calibri"/>
                          <a:cs typeface="Times New Roman"/>
                        </a:rPr>
                        <a:t>$t</a:t>
                      </a:r>
                      <a:r>
                        <a:rPr lang="de-DE" sz="1800" dirty="0" err="1" smtClean="0">
                          <a:effectLst/>
                          <a:latin typeface="Verdana"/>
                          <a:ea typeface="Calibri"/>
                          <a:cs typeface="Times New Roman"/>
                        </a:rPr>
                        <a:t>Die</a:t>
                      </a:r>
                      <a:r>
                        <a:rPr lang="de-DE" sz="1800" dirty="0" smtClean="0">
                          <a:effectLst/>
                          <a:latin typeface="Verdana"/>
                          <a:ea typeface="Calibri"/>
                          <a:cs typeface="Times New Roman"/>
                        </a:rPr>
                        <a:t> @Winterreise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8555963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640960" cy="508918"/>
          </a:xfrm>
        </p:spPr>
        <p:txBody>
          <a:bodyPr/>
          <a:lstStyle/>
          <a:p>
            <a:r>
              <a:rPr lang="de-DE" dirty="0"/>
              <a:t>Hauptwerk mit Ergänzung </a:t>
            </a:r>
            <a:r>
              <a:rPr lang="de-DE" dirty="0" smtClean="0"/>
              <a:t>-3-</a:t>
            </a:r>
            <a:endParaRPr lang="de-DE" dirty="0"/>
          </a:p>
        </p:txBody>
      </p:sp>
      <p:sp>
        <p:nvSpPr>
          <p:cNvPr id="7" name="Textfeld 6"/>
          <p:cNvSpPr txBox="1"/>
          <p:nvPr/>
        </p:nvSpPr>
        <p:spPr>
          <a:xfrm>
            <a:off x="329641" y="807093"/>
            <a:ext cx="841413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Ergänzung als</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in Beziehung stehendes Werk mittels normiertem Sucheinstieg</a:t>
            </a: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3" name="Foliennummernplatzhalter 2"/>
          <p:cNvSpPr>
            <a:spLocks noGrp="1"/>
          </p:cNvSpPr>
          <p:nvPr>
            <p:ph type="sldNum" sz="quarter" idx="4"/>
          </p:nvPr>
        </p:nvSpPr>
        <p:spPr>
          <a:xfrm>
            <a:off x="7236296" y="6376243"/>
            <a:ext cx="1800200" cy="365125"/>
          </a:xfrm>
        </p:spPr>
        <p:txBody>
          <a:bodyPr/>
          <a:lstStyle/>
          <a:p>
            <a:fld id="{8A6690F1-7CA1-4166-A522-500460961984}" type="slidenum">
              <a:rPr lang="de-DE" smtClean="0"/>
              <a:pPr/>
              <a:t>41</a:t>
            </a:fld>
            <a:endParaRPr lang="de-DE"/>
          </a:p>
        </p:txBody>
      </p:sp>
      <p:graphicFrame>
        <p:nvGraphicFramePr>
          <p:cNvPr id="4" name="Tabelle 3"/>
          <p:cNvGraphicFramePr>
            <a:graphicFrameLocks noGrp="1"/>
          </p:cNvGraphicFramePr>
          <p:nvPr/>
        </p:nvGraphicFramePr>
        <p:xfrm>
          <a:off x="457200" y="1600200"/>
          <a:ext cx="8352080" cy="4107940"/>
        </p:xfrm>
        <a:graphic>
          <a:graphicData uri="http://schemas.openxmlformats.org/drawingml/2006/table">
            <a:tbl>
              <a:tblPr firstRow="1" bandRow="1">
                <a:tableStyleId>{5C22544A-7EE6-4342-B048-85BDC9FD1C3A}</a:tableStyleId>
              </a:tblPr>
              <a:tblGrid>
                <a:gridCol w="1011957"/>
                <a:gridCol w="2880320"/>
                <a:gridCol w="4459803"/>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1480">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sz="1800" u="sng" dirty="0" smtClean="0">
                          <a:solidFill>
                            <a:srgbClr val="0000FF"/>
                          </a:solidFill>
                          <a:effectLst/>
                          <a:latin typeface="Verdana"/>
                          <a:ea typeface="Calibri"/>
                          <a:cs typeface="Times New Roman"/>
                          <a:hlinkClick r:id="rId2"/>
                        </a:rPr>
                        <a:t>!118544551!</a:t>
                      </a:r>
                      <a:r>
                        <a:rPr lang="de-DE" sz="1800" i="1" dirty="0" smtClean="0">
                          <a:effectLst/>
                          <a:latin typeface="Verdana"/>
                          <a:ea typeface="Calibri"/>
                          <a:cs typeface="Times New Roman"/>
                        </a:rPr>
                        <a:t>Härtling, Peter</a:t>
                      </a:r>
                      <a:r>
                        <a:rPr lang="de-DE" sz="1800" b="1" i="1" kern="1200" dirty="0" smtClean="0">
                          <a:solidFill>
                            <a:srgbClr val="CC3300"/>
                          </a:solidFill>
                          <a:effectLst/>
                          <a:latin typeface="Verdana"/>
                          <a:ea typeface="Calibri"/>
                          <a:cs typeface="Times New Roman"/>
                        </a:rPr>
                        <a:t>$B</a:t>
                      </a:r>
                      <a:r>
                        <a:rPr lang="de-DE" sz="1800" i="1" dirty="0" smtClean="0">
                          <a:solidFill>
                            <a:srgbClr val="000000"/>
                          </a:solidFill>
                          <a:effectLst/>
                          <a:latin typeface="Verdana"/>
                          <a:ea typeface="Calibri"/>
                          <a:cs typeface="Times New Roman"/>
                        </a:rPr>
                        <a:t>Verfasser</a:t>
                      </a:r>
                      <a:r>
                        <a:rPr lang="de-DE" sz="1800" b="1" dirty="0" smtClean="0">
                          <a:solidFill>
                            <a:srgbClr val="CC3300"/>
                          </a:solidFill>
                          <a:effectLst/>
                          <a:latin typeface="Verdana"/>
                          <a:ea typeface="Calibri"/>
                          <a:cs typeface="Times New Roman"/>
                        </a:rPr>
                        <a:t>$4</a:t>
                      </a:r>
                      <a:r>
                        <a:rPr lang="de-DE" sz="1800" dirty="0" smtClean="0">
                          <a:effectLst/>
                          <a:latin typeface="Verdana"/>
                          <a:ea typeface="Calibri"/>
                          <a:cs typeface="Times New Roman"/>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1480">
                <a:tc vMerge="1">
                  <a:txBody>
                    <a:bodyPr/>
                    <a:lstStyle/>
                    <a:p>
                      <a:endParaRPr lang="de-DE"/>
                    </a:p>
                  </a:txBody>
                  <a:tcPr/>
                </a:tc>
                <a:tc>
                  <a:txBody>
                    <a:bodyPr/>
                    <a:lstStyle/>
                    <a:p>
                      <a:pPr>
                        <a:lnSpc>
                          <a:spcPct val="100000"/>
                        </a:lnSpc>
                        <a:spcBef>
                          <a:spcPts val="600"/>
                        </a:spcBef>
                        <a:spcAft>
                          <a:spcPts val="600"/>
                        </a:spcAft>
                      </a:pPr>
                      <a:r>
                        <a:rPr lang="de-DE" sz="1600" dirty="0" smtClean="0">
                          <a:solidFill>
                            <a:srgbClr val="000000"/>
                          </a:solidFill>
                          <a:effectLst/>
                          <a:latin typeface="Verdana"/>
                          <a:ea typeface="Times New Roman"/>
                          <a:cs typeface="Arial"/>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627901">
                <a:tc>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smtClean="0">
                          <a:solidFill>
                            <a:srgbClr val="000000"/>
                          </a:solidFill>
                          <a:effectLst/>
                          <a:latin typeface="Verdana"/>
                          <a:ea typeface="Times New Roman"/>
                          <a:cs typeface="Arial"/>
                        </a:rPr>
                        <a:t>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solidFill>
                            <a:srgbClr val="000000"/>
                          </a:solidFill>
                          <a:effectLst/>
                          <a:latin typeface="Verdana"/>
                          <a:ea typeface="Times New Roman"/>
                          <a:cs typeface="Arial"/>
                        </a:rPr>
                        <a:t>In der Manifestation verkörpertes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u="sng" smtClean="0">
                          <a:solidFill>
                            <a:srgbClr val="0000FF"/>
                          </a:solidFill>
                          <a:effectLst/>
                          <a:latin typeface="Verdana"/>
                          <a:ea typeface="Calibri"/>
                          <a:cs typeface="Times New Roman"/>
                          <a:hlinkClick r:id="rId3"/>
                        </a:rPr>
                        <a:t>!790992485!</a:t>
                      </a:r>
                      <a:r>
                        <a:rPr lang="de-DE" sz="1800" i="1" smtClean="0">
                          <a:effectLst/>
                          <a:latin typeface="Verdana"/>
                          <a:ea typeface="Calibri"/>
                          <a:cs typeface="Times New Roman"/>
                        </a:rPr>
                        <a:t>Härtling, Peter</a:t>
                      </a:r>
                      <a:r>
                        <a:rPr lang="de-DE" sz="1800" b="1" i="1" smtClean="0">
                          <a:solidFill>
                            <a:srgbClr val="CC3300"/>
                          </a:solidFill>
                          <a:effectLst/>
                          <a:latin typeface="Verdana"/>
                          <a:ea typeface="Calibri"/>
                          <a:cs typeface="Times New Roman"/>
                        </a:rPr>
                        <a:t>$a</a:t>
                      </a:r>
                      <a:r>
                        <a:rPr lang="de-DE" sz="1800" i="1" smtClean="0">
                          <a:solidFill>
                            <a:srgbClr val="000000"/>
                          </a:solidFill>
                          <a:effectLst/>
                          <a:latin typeface="Verdana"/>
                          <a:ea typeface="Times New Roman"/>
                          <a:cs typeface="Arial"/>
                        </a:rPr>
                        <a:t>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0" dirty="0" smtClean="0">
                          <a:solidFill>
                            <a:srgbClr val="000000"/>
                          </a:solidFill>
                          <a:effectLst/>
                          <a:latin typeface="Verdana"/>
                          <a:ea typeface="Times New Roman"/>
                          <a:cs typeface="Arial"/>
                        </a:rPr>
                        <a:t>In der Manifestation verkörpertes Werk</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u="sng" dirty="0" smtClean="0">
                          <a:solidFill>
                            <a:srgbClr val="0000FF"/>
                          </a:solidFill>
                          <a:effectLst/>
                          <a:latin typeface="Verdana"/>
                          <a:ea typeface="Calibri"/>
                          <a:cs typeface="Times New Roman"/>
                          <a:hlinkClick r:id="rId3"/>
                        </a:rPr>
                        <a:t>!790992481!</a:t>
                      </a:r>
                      <a:r>
                        <a:rPr lang="de-DE" sz="1800" i="1" dirty="0" smtClean="0">
                          <a:effectLst/>
                          <a:latin typeface="Verdana"/>
                          <a:ea typeface="Calibri"/>
                          <a:cs typeface="Times New Roman"/>
                        </a:rPr>
                        <a:t>Müller, </a:t>
                      </a:r>
                      <a:r>
                        <a:rPr lang="de-DE" sz="1800" i="1" dirty="0" err="1" smtClean="0">
                          <a:effectLst/>
                          <a:latin typeface="Verdana"/>
                          <a:ea typeface="Calibri"/>
                          <a:cs typeface="Times New Roman"/>
                        </a:rPr>
                        <a:t>Wilhelm</a:t>
                      </a:r>
                      <a:r>
                        <a:rPr lang="de-DE" sz="1800" b="1" i="1" dirty="0" err="1" smtClean="0">
                          <a:solidFill>
                            <a:srgbClr val="CC3300"/>
                          </a:solidFill>
                          <a:effectLst/>
                          <a:latin typeface="Verdana"/>
                          <a:ea typeface="Calibri"/>
                          <a:cs typeface="Times New Roman"/>
                        </a:rPr>
                        <a:t>$a</a:t>
                      </a:r>
                      <a:r>
                        <a:rPr lang="de-DE" sz="1800" i="1" dirty="0" err="1" smtClean="0">
                          <a:effectLst/>
                          <a:latin typeface="Verdana"/>
                          <a:ea typeface="Calibri"/>
                          <a:cs typeface="Times New Roman"/>
                        </a:rPr>
                        <a:t>Die</a:t>
                      </a:r>
                      <a:r>
                        <a:rPr lang="de-DE" sz="1800" i="1" dirty="0" smtClean="0">
                          <a:effectLst/>
                          <a:latin typeface="Verdana"/>
                          <a:ea typeface="Calibri"/>
                          <a:cs typeface="Times New Roman"/>
                        </a:rPr>
                        <a:t> @Winterreise</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411480">
                <a:tc rowSpan="2">
                  <a:txBody>
                    <a:bodyPr/>
                    <a:lstStyle/>
                    <a:p>
                      <a:pPr>
                        <a:lnSpc>
                          <a:spcPct val="1000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solidFill>
                            <a:srgbClr val="000000"/>
                          </a:solidFill>
                          <a:effectLst/>
                          <a:latin typeface="Verdana"/>
                          <a:ea typeface="Times New Roman"/>
                          <a:cs typeface="Arial"/>
                        </a:rPr>
                        <a:t>Haupttitel</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indent="0">
                        <a:lnSpc>
                          <a:spcPct val="100000"/>
                        </a:lnSpc>
                        <a:spcBef>
                          <a:spcPts val="600"/>
                        </a:spcBef>
                        <a:spcAft>
                          <a:spcPts val="600"/>
                        </a:spcAft>
                        <a:buNone/>
                      </a:pPr>
                      <a:r>
                        <a:rPr lang="de-DE" sz="1800" smtClean="0">
                          <a:solidFill>
                            <a:srgbClr val="000000"/>
                          </a:solidFill>
                          <a:effectLst/>
                          <a:latin typeface="Verdana"/>
                          <a:ea typeface="Times New Roman"/>
                          <a:cs typeface="Arial"/>
                        </a:rPr>
                        <a:t>Der @Wanderer / Peter Härtling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1480">
                <a:tc vMerge="1">
                  <a:txBody>
                    <a:bodyPr/>
                    <a:lstStyle/>
                    <a:p>
                      <a:endParaRPr lang="de-DE"/>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solidFill>
                            <a:srgbClr val="000000"/>
                          </a:solidFill>
                          <a:effectLst/>
                          <a:latin typeface="Verdana"/>
                          <a:ea typeface="Times New Roman"/>
                          <a:cs typeface="Arial"/>
                        </a:rPr>
                        <a:t>Verantwortlichkeits-angabe</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spTree>
    <p:extLst>
      <p:ext uri="{BB962C8B-B14F-4D97-AF65-F5344CB8AC3E}">
        <p14:creationId xmlns:p14="http://schemas.microsoft.com/office/powerpoint/2010/main" val="3388605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5</a:t>
            </a:fld>
            <a:endParaRPr lang="de-DE" dirty="0"/>
          </a:p>
        </p:txBody>
      </p:sp>
    </p:spTree>
    <p:extLst>
      <p:ext uri="{BB962C8B-B14F-4D97-AF65-F5344CB8AC3E}">
        <p14:creationId xmlns:p14="http://schemas.microsoft.com/office/powerpoint/2010/main" val="1582646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-1-</a:t>
            </a:r>
            <a:endParaRPr lang="de-DE" dirty="0"/>
          </a:p>
        </p:txBody>
      </p:sp>
      <p:sp>
        <p:nvSpPr>
          <p:cNvPr id="3" name="Textplatzhalter 2"/>
          <p:cNvSpPr>
            <a:spLocks noGrp="1"/>
          </p:cNvSpPr>
          <p:nvPr>
            <p:ph type="body" sz="quarter" idx="13"/>
          </p:nvPr>
        </p:nvSpPr>
        <p:spPr/>
        <p:txBody>
          <a:bodyPr wrap="square"/>
          <a:lstStyle/>
          <a:p>
            <a:r>
              <a:rPr lang="de-DE" dirty="0" smtClean="0"/>
              <a:t>Umfassende Beschreibung (RDA 1.5.2)</a:t>
            </a:r>
          </a:p>
          <a:p>
            <a:endParaRPr lang="de-DE" dirty="0"/>
          </a:p>
          <a:p>
            <a:endParaRPr lang="de-DE" dirty="0" smtClean="0"/>
          </a:p>
          <a:p>
            <a:endParaRPr lang="de-DE" dirty="0" smtClean="0"/>
          </a:p>
          <a:p>
            <a:endParaRPr lang="de-DE" dirty="0" smtClean="0"/>
          </a:p>
          <a:p>
            <a:endParaRPr lang="de-DE" dirty="0"/>
          </a:p>
          <a:p>
            <a:r>
              <a:rPr lang="de-DE" dirty="0" smtClean="0"/>
              <a:t>Analytische Beschreibung (RDA 1.5.3)</a:t>
            </a:r>
          </a:p>
          <a:p>
            <a:endParaRPr lang="de-DE" dirty="0"/>
          </a:p>
          <a:p>
            <a:endParaRPr lang="de-DE" dirty="0" smtClean="0"/>
          </a:p>
        </p:txBody>
      </p:sp>
      <p:pic>
        <p:nvPicPr>
          <p:cNvPr id="6" name="Grafik 5"/>
          <p:cNvPicPr/>
          <p:nvPr/>
        </p:nvPicPr>
        <p:blipFill>
          <a:blip r:embed="rId2">
            <a:extLst>
              <a:ext uri="{28A0092B-C50C-407E-A947-70E740481C1C}">
                <a14:useLocalDpi xmlns:a14="http://schemas.microsoft.com/office/drawing/2010/main" val="0"/>
              </a:ext>
            </a:extLst>
          </a:blip>
          <a:stretch>
            <a:fillRect/>
          </a:stretch>
        </p:blipFill>
        <p:spPr>
          <a:xfrm>
            <a:off x="1115616" y="1412776"/>
            <a:ext cx="2592288" cy="1800200"/>
          </a:xfrm>
          <a:prstGeom prst="rect">
            <a:avLst/>
          </a:prstGeom>
        </p:spPr>
      </p:pic>
      <p:pic>
        <p:nvPicPr>
          <p:cNvPr id="7" name="Grafik 6"/>
          <p:cNvPicPr/>
          <p:nvPr/>
        </p:nvPicPr>
        <p:blipFill>
          <a:blip r:embed="rId3">
            <a:extLst>
              <a:ext uri="{28A0092B-C50C-407E-A947-70E740481C1C}">
                <a14:useLocalDpi xmlns:a14="http://schemas.microsoft.com/office/drawing/2010/main" val="0"/>
              </a:ext>
            </a:extLst>
          </a:blip>
          <a:stretch>
            <a:fillRect/>
          </a:stretch>
        </p:blipFill>
        <p:spPr>
          <a:xfrm>
            <a:off x="1115616" y="3933057"/>
            <a:ext cx="4824536" cy="2019168"/>
          </a:xfrm>
          <a:prstGeom prst="rect">
            <a:avLst/>
          </a:prstGeom>
        </p:spPr>
      </p:pic>
      <p:sp>
        <p:nvSpPr>
          <p:cNvPr id="8" name="Fußzeilenplatzhalter 7"/>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9" name="Foliennummernplatzhalter 8"/>
          <p:cNvSpPr>
            <a:spLocks noGrp="1"/>
          </p:cNvSpPr>
          <p:nvPr>
            <p:ph type="sldNum" sz="quarter" idx="4"/>
          </p:nvPr>
        </p:nvSpPr>
        <p:spPr>
          <a:xfrm>
            <a:off x="7236296" y="6376243"/>
            <a:ext cx="1907704" cy="365125"/>
          </a:xfrm>
        </p:spPr>
        <p:txBody>
          <a:bodyPr/>
          <a:lstStyle/>
          <a:p>
            <a:fld id="{8A6690F1-7CA1-4166-A522-500460961984}" type="slidenum">
              <a:rPr lang="de-DE" smtClean="0"/>
              <a:pPr/>
              <a:t>6</a:t>
            </a:fld>
            <a:endParaRPr lang="de-DE" dirty="0"/>
          </a:p>
        </p:txBody>
      </p:sp>
    </p:spTree>
    <p:extLst>
      <p:ext uri="{BB962C8B-B14F-4D97-AF65-F5344CB8AC3E}">
        <p14:creationId xmlns:p14="http://schemas.microsoft.com/office/powerpoint/2010/main" val="387243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-2-</a:t>
            </a:r>
            <a:endParaRPr lang="de-DE" dirty="0"/>
          </a:p>
        </p:txBody>
      </p:sp>
      <p:sp>
        <p:nvSpPr>
          <p:cNvPr id="3" name="Textplatzhalter 2"/>
          <p:cNvSpPr>
            <a:spLocks noGrp="1"/>
          </p:cNvSpPr>
          <p:nvPr>
            <p:ph type="body" sz="quarter" idx="13"/>
          </p:nvPr>
        </p:nvSpPr>
        <p:spPr/>
        <p:txBody>
          <a:bodyPr wrap="square"/>
          <a:lstStyle/>
          <a:p>
            <a:r>
              <a:rPr lang="de-DE" dirty="0" smtClean="0"/>
              <a:t>Hierarchische Beschreibung (RDA 1.5.4)</a:t>
            </a:r>
          </a:p>
          <a:p>
            <a:endParaRPr lang="de-DE" dirty="0" smtClean="0"/>
          </a:p>
        </p:txBody>
      </p:sp>
      <p:pic>
        <p:nvPicPr>
          <p:cNvPr id="8" name="Grafik 7"/>
          <p:cNvPicPr/>
          <p:nvPr/>
        </p:nvPicPr>
        <p:blipFill>
          <a:blip r:embed="rId2">
            <a:extLst>
              <a:ext uri="{28A0092B-C50C-407E-A947-70E740481C1C}">
                <a14:useLocalDpi xmlns:a14="http://schemas.microsoft.com/office/drawing/2010/main" val="0"/>
              </a:ext>
            </a:extLst>
          </a:blip>
          <a:stretch>
            <a:fillRect/>
          </a:stretch>
        </p:blipFill>
        <p:spPr>
          <a:xfrm>
            <a:off x="755576" y="1340768"/>
            <a:ext cx="3012926" cy="4802475"/>
          </a:xfrm>
          <a:prstGeom prst="rect">
            <a:avLst/>
          </a:prstGeom>
        </p:spPr>
      </p:pic>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545999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der Manifestation verkörpertes Werk (RDA 17.8)</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Besonderheit bei Zusammenstellungen: </a:t>
            </a:r>
            <a:r>
              <a:rPr lang="de-DE" smtClean="0"/>
              <a:t>In </a:t>
            </a:r>
            <a:r>
              <a:rPr lang="de-DE" b="1" smtClean="0"/>
              <a:t>einer</a:t>
            </a:r>
            <a:r>
              <a:rPr lang="de-DE" smtClean="0"/>
              <a:t> </a:t>
            </a:r>
            <a:r>
              <a:rPr lang="de-DE" dirty="0" smtClean="0"/>
              <a:t>Manifestation sind mehrere Werke verkörpert</a:t>
            </a:r>
          </a:p>
          <a:p>
            <a:pPr lvl="1">
              <a:buFont typeface="Arial" panose="020B0604020202020204" pitchFamily="34" charset="0"/>
              <a:buChar char="•"/>
            </a:pPr>
            <a:r>
              <a:rPr lang="de-DE" dirty="0" smtClean="0"/>
              <a:t>Werk der Zusammenstellung selbst</a:t>
            </a:r>
          </a:p>
          <a:p>
            <a:pPr lvl="1">
              <a:buFont typeface="Arial" panose="020B0604020202020204" pitchFamily="34" charset="0"/>
              <a:buChar char="•"/>
            </a:pPr>
            <a:r>
              <a:rPr lang="de-DE" dirty="0" smtClean="0"/>
              <a:t>Teilwerke, die in der Zusammenstellung enthalten sind</a:t>
            </a:r>
          </a:p>
        </p:txBody>
      </p:sp>
      <p:pic>
        <p:nvPicPr>
          <p:cNvPr id="6" name="Grafik 5"/>
          <p:cNvPicPr/>
          <p:nvPr/>
        </p:nvPicPr>
        <p:blipFill>
          <a:blip r:embed="rId2">
            <a:extLst>
              <a:ext uri="{28A0092B-C50C-407E-A947-70E740481C1C}">
                <a14:useLocalDpi xmlns:a14="http://schemas.microsoft.com/office/drawing/2010/main" val="0"/>
              </a:ext>
            </a:extLst>
          </a:blip>
          <a:stretch>
            <a:fillRect/>
          </a:stretch>
        </p:blipFill>
        <p:spPr>
          <a:xfrm>
            <a:off x="1475656" y="2492896"/>
            <a:ext cx="4380979" cy="3816424"/>
          </a:xfrm>
          <a:prstGeom prst="rect">
            <a:avLst/>
          </a:prstGeom>
        </p:spPr>
      </p:pic>
      <p:sp>
        <p:nvSpPr>
          <p:cNvPr id="7" name="Fußzeilenplatzhalter 6"/>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8" name="Foliennummernplatzhalter 7"/>
          <p:cNvSpPr>
            <a:spLocks noGrp="1"/>
          </p:cNvSpPr>
          <p:nvPr>
            <p:ph type="sldNum" sz="quarter" idx="4"/>
          </p:nvPr>
        </p:nvSpPr>
        <p:spPr>
          <a:xfrm>
            <a:off x="7236296" y="6376243"/>
            <a:ext cx="1907704" cy="365125"/>
          </a:xfrm>
        </p:spPr>
        <p:txBody>
          <a:bodyPr/>
          <a:lstStyle/>
          <a:p>
            <a:fld id="{8A6690F1-7CA1-4166-A522-500460961984}" type="slidenum">
              <a:rPr lang="de-DE" smtClean="0"/>
              <a:pPr/>
              <a:t>8</a:t>
            </a:fld>
            <a:endParaRPr lang="de-DE" dirty="0"/>
          </a:p>
        </p:txBody>
      </p:sp>
    </p:spTree>
    <p:extLst>
      <p:ext uri="{BB962C8B-B14F-4D97-AF65-F5344CB8AC3E}">
        <p14:creationId xmlns:p14="http://schemas.microsoft.com/office/powerpoint/2010/main" val="976160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Zusammenstellender </a:t>
            </a:r>
            <a:r>
              <a:rPr lang="de-DE" smtClean="0"/>
              <a:t>oder Herausgeber</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Beziehungskennzeichnung Zusammenstellender (RDA </a:t>
            </a:r>
            <a:r>
              <a:rPr lang="de-DE" smtClean="0"/>
              <a:t>I.2.1)</a:t>
            </a:r>
            <a:endParaRPr lang="de-DE" dirty="0" smtClean="0"/>
          </a:p>
          <a:p>
            <a:pPr lvl="1"/>
            <a:r>
              <a:rPr lang="de-DE" dirty="0" smtClean="0"/>
              <a:t>Schaffung eines neuen Werks durch Zusammentragen, Editieren usw.</a:t>
            </a:r>
          </a:p>
          <a:p>
            <a:pPr lvl="1"/>
            <a:r>
              <a:rPr lang="de-DE" dirty="0" smtClean="0"/>
              <a:t>Beispiele: eine Bibliografie, ein Verzeichnis</a:t>
            </a:r>
          </a:p>
          <a:p>
            <a:pPr lvl="1"/>
            <a:endParaRPr lang="de-DE" dirty="0"/>
          </a:p>
          <a:p>
            <a:r>
              <a:rPr lang="de-DE" dirty="0" smtClean="0"/>
              <a:t>Beziehungskennzeichnung Herausgeber (RDA I.3.1)</a:t>
            </a:r>
          </a:p>
          <a:p>
            <a:pPr lvl="1"/>
            <a:r>
              <a:rPr lang="de-DE" dirty="0" smtClean="0"/>
              <a:t>Auswählen und Zusammenstellen von Werken oder Teilen von Werken anderer geistiger Schöpfer</a:t>
            </a:r>
          </a:p>
          <a:p>
            <a:pPr lvl="1"/>
            <a:r>
              <a:rPr lang="de-DE" dirty="0" smtClean="0"/>
              <a:t>Beispiel: Aufsatzband mit Beiträgen verschiedener Verfasser</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13.11.2015 | PICA DNB/ZDB | CC BY-NC-SA</a:t>
            </a:r>
            <a:endParaRPr lang="de-DE" dirty="0"/>
          </a:p>
        </p:txBody>
      </p:sp>
      <p:sp>
        <p:nvSpPr>
          <p:cNvPr id="7" name="Foliennummernplatzhalter 6"/>
          <p:cNvSpPr>
            <a:spLocks noGrp="1"/>
          </p:cNvSpPr>
          <p:nvPr>
            <p:ph type="sldNum" sz="quarter" idx="4"/>
          </p:nvPr>
        </p:nvSpPr>
        <p:spPr>
          <a:xfrm>
            <a:off x="7236296" y="6376243"/>
            <a:ext cx="1907704" cy="365125"/>
          </a:xfrm>
        </p:spPr>
        <p:txBody>
          <a:bodyPr/>
          <a:lstStyle/>
          <a:p>
            <a:fld id="{8A6690F1-7CA1-4166-A522-500460961984}" type="slidenum">
              <a:rPr lang="de-DE" smtClean="0"/>
              <a:pPr/>
              <a:t>9</a:t>
            </a:fld>
            <a:endParaRPr lang="de-DE" dirty="0"/>
          </a:p>
        </p:txBody>
      </p:sp>
    </p:spTree>
    <p:extLst>
      <p:ext uri="{BB962C8B-B14F-4D97-AF65-F5344CB8AC3E}">
        <p14:creationId xmlns:p14="http://schemas.microsoft.com/office/powerpoint/2010/main" val="4272058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3167</Words>
  <Application>Microsoft Office PowerPoint</Application>
  <PresentationFormat>Bildschirmpräsentation (4:3)</PresentationFormat>
  <Paragraphs>744</Paragraphs>
  <Slides>41</Slides>
  <Notes>4</Notes>
  <HiddenSlides>0</HiddenSlides>
  <MMClips>0</MMClips>
  <ScaleCrop>false</ScaleCrop>
  <HeadingPairs>
    <vt:vector size="4" baseType="variant">
      <vt:variant>
        <vt:lpstr>Design</vt:lpstr>
      </vt:variant>
      <vt:variant>
        <vt:i4>1</vt:i4>
      </vt:variant>
      <vt:variant>
        <vt:lpstr>Folientitel</vt:lpstr>
      </vt:variant>
      <vt:variant>
        <vt:i4>41</vt:i4>
      </vt:variant>
    </vt:vector>
  </HeadingPairs>
  <TitlesOfParts>
    <vt:vector size="42" baseType="lpstr">
      <vt:lpstr>Larissa</vt:lpstr>
      <vt:lpstr>Schulungsunterlagen der AG RDA</vt:lpstr>
      <vt:lpstr>Zusammenstellungen:  umfassende Beschreibung</vt:lpstr>
      <vt:lpstr>Inhalt</vt:lpstr>
      <vt:lpstr>Definition</vt:lpstr>
      <vt:lpstr>Arten von Zusammenstellungen</vt:lpstr>
      <vt:lpstr>Arten der Beschreibung -1-</vt:lpstr>
      <vt:lpstr>Arten der Beschreibung -2-</vt:lpstr>
      <vt:lpstr>In der Manifestation verkörpertes Werk (RDA 17.8)</vt:lpstr>
      <vt:lpstr>Zusammenstellender oder Herausgeber</vt:lpstr>
      <vt:lpstr>Umfassende Beschreibung</vt:lpstr>
      <vt:lpstr>Einzelner geistiger Schöpfer, übergeordneter Titel -1-</vt:lpstr>
      <vt:lpstr>Einzelner geistiger Schöpfer, übergeordneter Titel -2-</vt:lpstr>
      <vt:lpstr>Einzelner geistiger Schöpfer, übergeordneter Titel -3-</vt:lpstr>
      <vt:lpstr>Einzelner geistiger Schöpfer, übergeordneter Titel -4-</vt:lpstr>
      <vt:lpstr>Einzelner geistiger Schöpfer, übergeordneter Titel -5-</vt:lpstr>
      <vt:lpstr>Einzelner geistiger Schöpfer, übergeordneter Titel -6-</vt:lpstr>
      <vt:lpstr>Einzelner geistiger Schöpfer, übergeordneter Titel -7-</vt:lpstr>
      <vt:lpstr>Einzelner geistiger Schöpfer, übergeordneter Titel -8-</vt:lpstr>
      <vt:lpstr>Einzelner geistiger Schöpfer, übergeordneter Titel -9-</vt:lpstr>
      <vt:lpstr>Einzelner geistiger Schöpfer, übergeordneter Titel -10-</vt:lpstr>
      <vt:lpstr>Einzelner geistiger Schöpfer, übergeordneter Titel -11-</vt:lpstr>
      <vt:lpstr>Einzelner geistiger Schöpfer, übergeordneter Titel -12-</vt:lpstr>
      <vt:lpstr>Einzelner geistiger Schöpfer, kein übergeordneter Titel -1-</vt:lpstr>
      <vt:lpstr>Einzelner geistiger Schöpfer, kein übergeordneter Titel -2-</vt:lpstr>
      <vt:lpstr>Einzelner geistiger Schöpfer, kein übergeordneter Titel -3-</vt:lpstr>
      <vt:lpstr>Verschiedene geistige Schöpfer, übergeordneter Titel -1-</vt:lpstr>
      <vt:lpstr>Verschiedene geistige Schöpfer, übergeordneter Titel -2-</vt:lpstr>
      <vt:lpstr>Verschiedene geistige Schöpfer, übergeordneter Titel -3-</vt:lpstr>
      <vt:lpstr>Verschiedene geistige Schöpfer, übergeordneter Titel -4-</vt:lpstr>
      <vt:lpstr>Verschiedene geistige Schöpfer, übergeordneter Titel -5-</vt:lpstr>
      <vt:lpstr>Verschiedene geistige Schöpfer, übergeordneter Titel -6-</vt:lpstr>
      <vt:lpstr>Verschiedene geistige Schöpfer, übergeordneter Titel -7-</vt:lpstr>
      <vt:lpstr>Verschiedene geistige Schöpfer, übergeordneter Titel -8-</vt:lpstr>
      <vt:lpstr>Verschiedene geistige Schöpfer, übergeordneter Titel -9-</vt:lpstr>
      <vt:lpstr>Verschiedene geistige Schöpfer, übergeordneter Titel -10-</vt:lpstr>
      <vt:lpstr>Verschiedene geistige Schöpfer, kein übergeordneter Titel -1-</vt:lpstr>
      <vt:lpstr>Verschiedene geistige Schöpfer, kein übergeordneter Titel -2-</vt:lpstr>
      <vt:lpstr>Verschiedene geistige Schöpfer, kein übergeordneter Titel -3-</vt:lpstr>
      <vt:lpstr>Hauptwerk mit Ergänzung -1- (RDA 6.27.1.4 D-A-CH)</vt:lpstr>
      <vt:lpstr>Hauptwerk mit Ergänzung -2-</vt:lpstr>
      <vt:lpstr>Hauptwerk mit Ergänzung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127</cp:revision>
  <cp:lastPrinted>2015-03-08T17:02:14Z</cp:lastPrinted>
  <dcterms:created xsi:type="dcterms:W3CDTF">2014-02-18T07:01:40Z</dcterms:created>
  <dcterms:modified xsi:type="dcterms:W3CDTF">2016-05-09T09:47:18Z</dcterms:modified>
</cp:coreProperties>
</file>