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3"/>
  </p:notesMasterIdLst>
  <p:handoutMasterIdLst>
    <p:handoutMasterId r:id="rId44"/>
  </p:handoutMasterIdLst>
  <p:sldIdLst>
    <p:sldId id="285" r:id="rId2"/>
    <p:sldId id="259" r:id="rId3"/>
    <p:sldId id="336" r:id="rId4"/>
    <p:sldId id="344" r:id="rId5"/>
    <p:sldId id="334" r:id="rId6"/>
    <p:sldId id="338" r:id="rId7"/>
    <p:sldId id="339" r:id="rId8"/>
    <p:sldId id="340" r:id="rId9"/>
    <p:sldId id="341" r:id="rId10"/>
    <p:sldId id="303" r:id="rId11"/>
    <p:sldId id="304" r:id="rId12"/>
    <p:sldId id="294" r:id="rId13"/>
    <p:sldId id="312" r:id="rId14"/>
    <p:sldId id="305" r:id="rId15"/>
    <p:sldId id="313" r:id="rId16"/>
    <p:sldId id="314" r:id="rId17"/>
    <p:sldId id="306" r:id="rId18"/>
    <p:sldId id="315" r:id="rId19"/>
    <p:sldId id="316" r:id="rId20"/>
    <p:sldId id="308" r:id="rId21"/>
    <p:sldId id="319" r:id="rId22"/>
    <p:sldId id="318" r:id="rId23"/>
    <p:sldId id="317" r:id="rId24"/>
    <p:sldId id="311" r:id="rId25"/>
    <p:sldId id="321" r:id="rId26"/>
    <p:sldId id="343" r:id="rId27"/>
    <p:sldId id="322" r:id="rId28"/>
    <p:sldId id="323" r:id="rId29"/>
    <p:sldId id="342" r:id="rId30"/>
    <p:sldId id="326" r:id="rId31"/>
    <p:sldId id="327" r:id="rId32"/>
    <p:sldId id="298" r:id="rId33"/>
    <p:sldId id="325" r:id="rId34"/>
    <p:sldId id="328" r:id="rId35"/>
    <p:sldId id="329" r:id="rId36"/>
    <p:sldId id="309" r:id="rId37"/>
    <p:sldId id="320" r:id="rId38"/>
    <p:sldId id="331" r:id="rId39"/>
    <p:sldId id="302" r:id="rId40"/>
    <p:sldId id="332" r:id="rId41"/>
    <p:sldId id="333" r:id="rId42"/>
  </p:sldIdLst>
  <p:sldSz cx="9144000" cy="6858000" type="screen4x3"/>
  <p:notesSz cx="9723438" cy="6858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94320" autoAdjust="0"/>
  </p:normalViewPr>
  <p:slideViewPr>
    <p:cSldViewPr>
      <p:cViewPr>
        <p:scale>
          <a:sx n="80" d="100"/>
          <a:sy n="80" d="100"/>
        </p:scale>
        <p:origin x="-1968" y="-65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160"/>
        <p:guide pos="3063"/>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4213490" cy="3429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5507699" y="0"/>
            <a:ext cx="4213490" cy="342900"/>
          </a:xfrm>
          <a:prstGeom prst="rect">
            <a:avLst/>
          </a:prstGeom>
        </p:spPr>
        <p:txBody>
          <a:bodyPr vert="horz" lIns="91440" tIns="45720" rIns="91440" bIns="45720" rtlCol="0"/>
          <a:lstStyle>
            <a:lvl1pPr algn="r">
              <a:defRPr sz="1200"/>
            </a:lvl1pPr>
          </a:lstStyle>
          <a:p>
            <a:fld id="{4AC937E4-8306-4256-98BE-2853E1A1DDAD}" type="datetimeFigureOut">
              <a:rPr lang="de-DE" smtClean="0"/>
              <a:pPr/>
              <a:t>09.07.2015</a:t>
            </a:fld>
            <a:endParaRPr lang="de-DE"/>
          </a:p>
        </p:txBody>
      </p:sp>
      <p:sp>
        <p:nvSpPr>
          <p:cNvPr id="4" name="Fußzeilenplatzhalter 3"/>
          <p:cNvSpPr>
            <a:spLocks noGrp="1"/>
          </p:cNvSpPr>
          <p:nvPr>
            <p:ph type="ftr" sz="quarter" idx="2"/>
          </p:nvPr>
        </p:nvSpPr>
        <p:spPr>
          <a:xfrm>
            <a:off x="0" y="6513910"/>
            <a:ext cx="4213490" cy="3429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5507699" y="6513910"/>
            <a:ext cx="4213490" cy="3429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4213490" cy="3429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5507699" y="0"/>
            <a:ext cx="4213490" cy="342900"/>
          </a:xfrm>
          <a:prstGeom prst="rect">
            <a:avLst/>
          </a:prstGeom>
        </p:spPr>
        <p:txBody>
          <a:bodyPr vert="horz" lIns="91440" tIns="45720" rIns="91440" bIns="45720" rtlCol="0"/>
          <a:lstStyle>
            <a:lvl1pPr algn="r">
              <a:defRPr sz="1200"/>
            </a:lvl1pPr>
          </a:lstStyle>
          <a:p>
            <a:fld id="{F5EDB1F4-BB4F-44BD-AC26-B758B395BD23}" type="datetimeFigureOut">
              <a:rPr lang="de-DE" smtClean="0"/>
              <a:pPr/>
              <a:t>09.07.2015</a:t>
            </a:fld>
            <a:endParaRPr lang="de-DE"/>
          </a:p>
        </p:txBody>
      </p:sp>
      <p:sp>
        <p:nvSpPr>
          <p:cNvPr id="4" name="Folienbildplatzhalter 3"/>
          <p:cNvSpPr>
            <a:spLocks noGrp="1" noRot="1" noChangeAspect="1"/>
          </p:cNvSpPr>
          <p:nvPr>
            <p:ph type="sldImg" idx="2"/>
          </p:nvPr>
        </p:nvSpPr>
        <p:spPr>
          <a:xfrm>
            <a:off x="3148013" y="514350"/>
            <a:ext cx="3427412" cy="257175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972344" y="3257551"/>
            <a:ext cx="7778750" cy="30861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6513910"/>
            <a:ext cx="4213490" cy="3429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5507699" y="6513910"/>
            <a:ext cx="4213490" cy="3429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24</a:t>
            </a:fld>
            <a:endParaRPr lang="de-DE"/>
          </a:p>
        </p:txBody>
      </p:sp>
    </p:spTree>
    <p:extLst>
      <p:ext uri="{BB962C8B-B14F-4D97-AF65-F5344CB8AC3E}">
        <p14:creationId xmlns:p14="http://schemas.microsoft.com/office/powerpoint/2010/main" val="25772661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smtClean="0"/>
              <a:t>Aus pragmatischen Gründen ist es in der Praxis erlaubt, die Verfasser der Teilwerke in der Gesamtaufnahme mit der Beziehungskennzeichnung "Verfasser" aufzuführen, ohne Beziehungen zu den Teilwerken herzustellen. </a:t>
            </a:r>
            <a:r>
              <a:rPr lang="de-AT" smtClean="0"/>
              <a:t>Da solche Angaben keinem RDA-Element zugeordnet werden können, kommen sie in den nachfolgenden Beispielen auch nicht vor.</a:t>
            </a:r>
            <a:endParaRPr lang="de-AT"/>
          </a:p>
        </p:txBody>
      </p:sp>
      <p:sp>
        <p:nvSpPr>
          <p:cNvPr id="4" name="Foliennummernplatzhalter 3"/>
          <p:cNvSpPr>
            <a:spLocks noGrp="1"/>
          </p:cNvSpPr>
          <p:nvPr>
            <p:ph type="sldNum" sz="quarter" idx="10"/>
          </p:nvPr>
        </p:nvSpPr>
        <p:spPr/>
        <p:txBody>
          <a:bodyPr/>
          <a:lstStyle/>
          <a:p>
            <a:fld id="{5F9F8FF6-6F64-48B5-AF7B-675846B3447E}" type="slidenum">
              <a:rPr lang="de-DE" smtClean="0"/>
              <a:pPr/>
              <a:t>29</a:t>
            </a:fld>
            <a:endParaRPr lang="de-DE"/>
          </a:p>
        </p:txBody>
      </p:sp>
    </p:spTree>
    <p:extLst>
      <p:ext uri="{BB962C8B-B14F-4D97-AF65-F5344CB8AC3E}">
        <p14:creationId xmlns:p14="http://schemas.microsoft.com/office/powerpoint/2010/main" val="4376089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696744" cy="365125"/>
          </a:xfrm>
        </p:spPr>
        <p:txBody>
          <a:bodyPr/>
          <a:lstStyle>
            <a:lvl1pPr algn="l">
              <a:defRPr>
                <a:solidFill>
                  <a:schemeClr val="accent1">
                    <a:lumMod val="75000"/>
                  </a:schemeClr>
                </a:solidFill>
              </a:defRPr>
            </a:lvl1pPr>
          </a:lstStyle>
          <a:p>
            <a:r>
              <a:rPr lang="de-DE" smtClean="0"/>
              <a:t>AG RDA Schulungsunterlagen – Modul 5A.02.01: Zusammenstellungen - umfassende Beschreibung | Stand: 15.05.2015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98477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5A.02.01: Zusammenstellungen - umfassende Beschreibung | Stand: 15.05.2015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2.tmp"/><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24.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5.tmp"/><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7.tmp"/><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8.tmp"/><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microsoft.com/office/2007/relationships/hdphoto" Target="../media/hdphoto4.wdp"/></Relationships>
</file>

<file path=ppt/slides/_rels/slide25.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29.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30.tmp"/><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30.tmp"/><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31.jpe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32.jpeg"/><Relationship Id="rId1" Type="http://schemas.openxmlformats.org/officeDocument/2006/relationships/slideLayout" Target="../slideLayouts/slideLayout1.xml"/><Relationship Id="rId5" Type="http://schemas.microsoft.com/office/2007/relationships/hdphoto" Target="../media/hdphoto7.wdp"/><Relationship Id="rId4" Type="http://schemas.openxmlformats.org/officeDocument/2006/relationships/image" Target="../media/image33.jpe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Umfassende Beschreibung</a:t>
            </a:r>
            <a:endParaRPr lang="de-DE" dirty="0"/>
          </a:p>
        </p:txBody>
      </p:sp>
      <p:sp>
        <p:nvSpPr>
          <p:cNvPr id="3" name="Textplatzhalter 2"/>
          <p:cNvSpPr>
            <a:spLocks noGrp="1"/>
          </p:cNvSpPr>
          <p:nvPr>
            <p:ph type="body" sz="quarter" idx="13"/>
          </p:nvPr>
        </p:nvSpPr>
        <p:spPr/>
        <p:txBody>
          <a:bodyPr wrap="square"/>
          <a:lstStyle/>
          <a:p>
            <a:pPr marL="0" indent="0">
              <a:buNone/>
            </a:pPr>
            <a:r>
              <a:rPr lang="de-DE" smtClean="0"/>
              <a:t>Grundprinzipien:</a:t>
            </a:r>
            <a:endParaRPr lang="de-DE" dirty="0" smtClean="0"/>
          </a:p>
          <a:p>
            <a:pPr marL="0" indent="0">
              <a:buNone/>
            </a:pPr>
            <a:endParaRPr lang="de-DE" dirty="0" smtClean="0"/>
          </a:p>
          <a:p>
            <a:r>
              <a:rPr lang="de-DE" dirty="0" smtClean="0"/>
              <a:t>Mit übergeordnetem Titel (RDA 2.3.2.6)</a:t>
            </a:r>
          </a:p>
          <a:p>
            <a:pPr lvl="1"/>
            <a:r>
              <a:rPr lang="de-DE" dirty="0" smtClean="0"/>
              <a:t>Übergeordneter Titel wird zum Haupttitel der Manifestation</a:t>
            </a:r>
          </a:p>
          <a:p>
            <a:pPr lvl="1"/>
            <a:r>
              <a:rPr lang="de-DE" dirty="0" smtClean="0"/>
              <a:t>Hauptsächliches in der </a:t>
            </a:r>
            <a:r>
              <a:rPr lang="de-DE" smtClean="0"/>
              <a:t>Manifestation verkörpertes </a:t>
            </a:r>
            <a:r>
              <a:rPr lang="de-DE" dirty="0" smtClean="0"/>
              <a:t>Werk ist das Werk der Zusammenstellung, enthaltene Werke </a:t>
            </a:r>
            <a:r>
              <a:rPr lang="de-DE" i="1" dirty="0" smtClean="0"/>
              <a:t>können</a:t>
            </a:r>
            <a:r>
              <a:rPr lang="de-DE" dirty="0" smtClean="0"/>
              <a:t> als in Beziehung stehende Werke </a:t>
            </a:r>
            <a:r>
              <a:rPr lang="de-DE" smtClean="0"/>
              <a:t>erfasst werden</a:t>
            </a:r>
          </a:p>
          <a:p>
            <a:pPr lvl="1"/>
            <a:r>
              <a:rPr lang="de-DE"/>
              <a:t>vorliegenden Titel der Teile </a:t>
            </a:r>
            <a:r>
              <a:rPr lang="de-DE" i="1" smtClean="0"/>
              <a:t>können</a:t>
            </a:r>
            <a:r>
              <a:rPr lang="de-DE" smtClean="0"/>
              <a:t> als </a:t>
            </a:r>
            <a:r>
              <a:rPr lang="de-DE"/>
              <a:t>Titel von in Beziehung stehenden Manifestationen </a:t>
            </a:r>
            <a:r>
              <a:rPr lang="de-DE" smtClean="0"/>
              <a:t>erfasst werden</a:t>
            </a:r>
            <a:br>
              <a:rPr lang="de-DE" smtClean="0"/>
            </a:br>
            <a:endParaRPr lang="de-DE" smtClean="0"/>
          </a:p>
          <a:p>
            <a:r>
              <a:rPr lang="de-DE" smtClean="0"/>
              <a:t>Ohne </a:t>
            </a:r>
            <a:r>
              <a:rPr lang="de-DE" dirty="0" smtClean="0"/>
              <a:t>übergeordneten Titel (</a:t>
            </a:r>
            <a:r>
              <a:rPr lang="de-DE" smtClean="0"/>
              <a:t>RDA 2.3.2.9)</a:t>
            </a:r>
            <a:endParaRPr lang="de-DE" dirty="0" smtClean="0"/>
          </a:p>
          <a:p>
            <a:pPr lvl="1"/>
            <a:r>
              <a:rPr lang="de-DE" dirty="0" smtClean="0"/>
              <a:t>Alle Manifestationstitel werden erfasst</a:t>
            </a:r>
          </a:p>
          <a:p>
            <a:pPr lvl="1"/>
            <a:r>
              <a:rPr lang="de-DE" dirty="0" smtClean="0"/>
              <a:t>Nur das erste oder hauptsächliche in der Manifestation verkörperte Werk </a:t>
            </a:r>
            <a:r>
              <a:rPr lang="de-DE" i="1" dirty="0" smtClean="0"/>
              <a:t>muss</a:t>
            </a:r>
            <a:r>
              <a:rPr lang="de-DE" dirty="0" smtClean="0"/>
              <a:t> erfasst werden</a:t>
            </a:r>
          </a:p>
          <a:p>
            <a:pPr lvl="1"/>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a:t>AG RDA Schulungsunterlagen – Modul 5A.02.01: Zusammenstellungen - umfassende Beschreibung | Stand: 01.07.2015 | CC BY-NC-SA</a:t>
            </a:r>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a:p>
        </p:txBody>
      </p:sp>
    </p:spTree>
    <p:extLst>
      <p:ext uri="{BB962C8B-B14F-4D97-AF65-F5344CB8AC3E}">
        <p14:creationId xmlns:p14="http://schemas.microsoft.com/office/powerpoint/2010/main" val="38285086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784976" cy="508918"/>
          </a:xfrm>
        </p:spPr>
        <p:txBody>
          <a:bodyPr/>
          <a:lstStyle/>
          <a:p>
            <a:r>
              <a:rPr lang="de-DE" smtClean="0"/>
              <a:t>Einzelner</a:t>
            </a:r>
            <a:r>
              <a:rPr lang="de-DE" i="1" smtClean="0"/>
              <a:t> </a:t>
            </a:r>
            <a:r>
              <a:rPr lang="de-DE" smtClean="0"/>
              <a:t>geistiger </a:t>
            </a:r>
            <a:r>
              <a:rPr lang="de-DE" dirty="0" smtClean="0"/>
              <a:t>Schöpfer, übergeordneter Titel -1-</a:t>
            </a:r>
            <a:endParaRPr lang="de-DE" dirty="0"/>
          </a:p>
        </p:txBody>
      </p:sp>
      <p:sp>
        <p:nvSpPr>
          <p:cNvPr id="3" name="Textplatzhalter 2"/>
          <p:cNvSpPr>
            <a:spLocks noGrp="1"/>
          </p:cNvSpPr>
          <p:nvPr>
            <p:ph type="body" sz="quarter" idx="13"/>
          </p:nvPr>
        </p:nvSpPr>
        <p:spPr/>
        <p:txBody>
          <a:bodyPr wrap="square"/>
          <a:lstStyle/>
          <a:p>
            <a:endParaRPr lang="de-DE" dirty="0" smtClean="0"/>
          </a:p>
          <a:p>
            <a:pPr marL="0" indent="0">
              <a:buNone/>
            </a:pPr>
            <a:r>
              <a:rPr lang="de-DE" dirty="0" smtClean="0"/>
              <a:t>Vollständige Werke (RDA 6.2.2.10.1)</a:t>
            </a:r>
          </a:p>
          <a:p>
            <a:endParaRPr lang="de-DE" dirty="0" smtClean="0"/>
          </a:p>
          <a:p>
            <a:pPr lvl="1">
              <a:buFont typeface="Arial" panose="020B0604020202020204" pitchFamily="34" charset="0"/>
              <a:buChar char="•"/>
            </a:pPr>
            <a:r>
              <a:rPr lang="de-DE" dirty="0" smtClean="0"/>
              <a:t>Erfasst wird Formaltitel </a:t>
            </a:r>
            <a:r>
              <a:rPr lang="de-DE" i="1" dirty="0" smtClean="0"/>
              <a:t>Werke</a:t>
            </a:r>
          </a:p>
          <a:p>
            <a:pPr marL="457200" lvl="1" indent="0">
              <a:buNone/>
            </a:pPr>
            <a:endParaRPr lang="de-DE" i="1" dirty="0" smtClean="0"/>
          </a:p>
          <a:p>
            <a:pPr lvl="1">
              <a:buFont typeface="Arial" panose="020B0604020202020204" pitchFamily="34" charset="0"/>
              <a:buChar char="•"/>
            </a:pPr>
            <a:r>
              <a:rPr lang="de-DE" dirty="0" smtClean="0"/>
              <a:t>Formaltitel ist für alle Expressionen desselben Werkes gleich</a:t>
            </a:r>
          </a:p>
          <a:p>
            <a:pPr lvl="2">
              <a:buFont typeface="Symbol" panose="05050102010706020507" pitchFamily="18" charset="2"/>
              <a:buChar char="-"/>
            </a:pPr>
            <a:r>
              <a:rPr lang="de-DE" dirty="0" smtClean="0"/>
              <a:t>Beispiel: Zusammenstellungen unterschiedlicher Herausgeber </a:t>
            </a:r>
          </a:p>
          <a:p>
            <a:pPr lvl="2">
              <a:buFont typeface="Symbol" panose="05050102010706020507" pitchFamily="18" charset="2"/>
              <a:buChar char="-"/>
            </a:pPr>
            <a:r>
              <a:rPr lang="de-DE" dirty="0" smtClean="0"/>
              <a:t>Formaltitel immer: Werke</a:t>
            </a:r>
          </a:p>
          <a:p>
            <a:pPr lvl="2">
              <a:buFont typeface="Symbol" panose="05050102010706020507" pitchFamily="18" charset="2"/>
              <a:buChar char="-"/>
            </a:pPr>
            <a:r>
              <a:rPr lang="de-DE" dirty="0" smtClean="0"/>
              <a:t>Keine weiteren unterscheidenden Merkmale erforderlich</a:t>
            </a:r>
          </a:p>
        </p:txBody>
      </p:sp>
      <p:sp>
        <p:nvSpPr>
          <p:cNvPr id="4" name="Fußzeilenplatzhalter 3"/>
          <p:cNvSpPr>
            <a:spLocks noGrp="1"/>
          </p:cNvSpPr>
          <p:nvPr>
            <p:ph type="ftr" sz="quarter" idx="14"/>
          </p:nvPr>
        </p:nvSpPr>
        <p:spPr>
          <a:xfrm>
            <a:off x="467544" y="6376243"/>
            <a:ext cx="7632848" cy="365125"/>
          </a:xfrm>
        </p:spPr>
        <p:txBody>
          <a:bodyPr/>
          <a:lstStyle/>
          <a:p>
            <a:r>
              <a:rPr lang="de-DE" sz="800" dirty="0"/>
              <a:t>AG RDA Schulungsunterlagen – Modul 5A.02.01: Zusammenstellungen - umfassende Beschreibung | Stand: 01.07.2015 | CC BY-NC-SA</a:t>
            </a:r>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a:p>
        </p:txBody>
      </p:sp>
    </p:spTree>
    <p:extLst>
      <p:ext uri="{BB962C8B-B14F-4D97-AF65-F5344CB8AC3E}">
        <p14:creationId xmlns:p14="http://schemas.microsoft.com/office/powerpoint/2010/main" val="103791290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U:\Anita dienstlich\RDA\Teil-Ganzes-Beziehungen\Zusammenstellungen\RDA-Beispiele_Zusammenstellungen\Scans\20150309_144413.jpg"/>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brightnessContrast bright="44000" contrast="13000"/>
                    </a14:imgEffect>
                  </a14:imgLayer>
                </a14:imgProps>
              </a:ext>
              <a:ext uri="{28A0092B-C50C-407E-A947-70E740481C1C}">
                <a14:useLocalDpi xmlns:a14="http://schemas.microsoft.com/office/drawing/2010/main" val="0"/>
              </a:ext>
            </a:extLst>
          </a:blip>
          <a:srcRect t="3" b="23360"/>
          <a:stretch/>
        </p:blipFill>
        <p:spPr bwMode="auto">
          <a:xfrm>
            <a:off x="165950" y="1677095"/>
            <a:ext cx="2833804" cy="386104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4" name="Fußzeilenplatzhalter 3"/>
          <p:cNvSpPr>
            <a:spLocks noGrp="1"/>
          </p:cNvSpPr>
          <p:nvPr>
            <p:ph type="ftr" sz="quarter" idx="14"/>
          </p:nvPr>
        </p:nvSpPr>
        <p:spPr>
          <a:xfrm>
            <a:off x="467544" y="6376243"/>
            <a:ext cx="7416824" cy="365125"/>
          </a:xfrm>
        </p:spPr>
        <p:txBody>
          <a:bodyPr/>
          <a:lstStyle/>
          <a:p>
            <a:r>
              <a:rPr lang="de-DE" sz="800" dirty="0"/>
              <a:t>AG RDA Schulungsunterlagen – Modul 5A.02.01: Zusammenstellungen - umfassende Beschreibung | Stand: 01.07.2015 | CC BY-NC-SA</a:t>
            </a:r>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419813807"/>
              </p:ext>
            </p:extLst>
          </p:nvPr>
        </p:nvGraphicFramePr>
        <p:xfrm>
          <a:off x="3131840" y="764704"/>
          <a:ext cx="5904656" cy="5350521"/>
        </p:xfrm>
        <a:graphic>
          <a:graphicData uri="http://schemas.openxmlformats.org/drawingml/2006/table">
            <a:tbl>
              <a:tblPr firstRow="1" bandRow="1">
                <a:tableStyleId>{5C22544A-7EE6-4342-B048-85BDC9FD1C3A}</a:tableStyleId>
              </a:tblPr>
              <a:tblGrid>
                <a:gridCol w="996889"/>
                <a:gridCol w="2530567"/>
                <a:gridCol w="2377200"/>
              </a:tblGrid>
              <a:tr h="38631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Sämtliche</a:t>
                      </a:r>
                      <a:r>
                        <a:rPr lang="de-DE" baseline="0" dirty="0" smtClean="0">
                          <a:latin typeface="Verdana" panose="020B0604030504040204" pitchFamily="34" charset="0"/>
                          <a:ea typeface="Verdana" panose="020B0604030504040204" pitchFamily="34" charset="0"/>
                          <a:cs typeface="Verdana" panose="020B0604030504040204" pitchFamily="34" charset="0"/>
                        </a:rPr>
                        <a:t> Werke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a:t>
                      </a:r>
                      <a:r>
                        <a:rPr lang="de-DE" b="1" dirty="0" err="1" smtClean="0">
                          <a:latin typeface="Verdana" panose="020B0604030504040204" pitchFamily="34" charset="0"/>
                          <a:ea typeface="Verdana" panose="020B0604030504040204" pitchFamily="34" charset="0"/>
                          <a:cs typeface="Verdana" panose="020B0604030504040204" pitchFamily="34" charset="0"/>
                        </a:rPr>
                        <a:t>keitsangabe</a:t>
                      </a:r>
                      <a:r>
                        <a:rPr lang="de-DE" b="1"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Franz Kafka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r>
                        <a:rPr lang="de-DE" b="0"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mit einem Nachwort von Peter Höfle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6.2.2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Werke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a:t>
                      </a:r>
                    </a:p>
                  </a:txBody>
                  <a:tcPr anchor="ctr"/>
                </a:tc>
                <a:tc>
                  <a:txBody>
                    <a:bodyPr/>
                    <a:lstStyle/>
                    <a:p>
                      <a:pPr marL="0" indent="0">
                        <a:lnSpc>
                          <a:spcPts val="16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Kafka, Franz,</a:t>
                      </a:r>
                      <a:r>
                        <a:rPr lang="de-DE" baseline="0" dirty="0" smtClean="0">
                          <a:latin typeface="Verdana" panose="020B0604030504040204" pitchFamily="34" charset="0"/>
                          <a:ea typeface="Verdana" panose="020B0604030504040204" pitchFamily="34" charset="0"/>
                          <a:cs typeface="Verdana" panose="020B0604030504040204" pitchFamily="34" charset="0"/>
                        </a:rPr>
                        <a:t> 1883-1924. Werke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Kafka, Franz, 1883-1924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Verfasser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395536" y="4349725"/>
            <a:ext cx="2146951" cy="1754326"/>
          </a:xfrm>
          <a:prstGeom prst="rect">
            <a:avLst/>
          </a:prstGeom>
          <a:solidFill>
            <a:schemeClr val="bg1"/>
          </a:solidFill>
          <a:ln>
            <a:solidFill>
              <a:schemeClr val="tx1"/>
            </a:solidFill>
          </a:ln>
        </p:spPr>
        <p:txBody>
          <a:bodyPr wrap="square" rtlCol="0">
            <a:spAutoFit/>
          </a:bodyPr>
          <a:lstStyle/>
          <a:p>
            <a:r>
              <a:rPr lang="de-DE" smtClean="0">
                <a:latin typeface="Verdana" panose="020B0604030504040204" pitchFamily="34" charset="0"/>
                <a:ea typeface="Verdana" panose="020B0604030504040204" pitchFamily="34" charset="0"/>
                <a:cs typeface="Verdana" panose="020B0604030504040204" pitchFamily="34" charset="0"/>
              </a:rPr>
              <a:t>Enthält die Romane, Erzählungen, Aphorismen und andere Schriften Kafkas</a:t>
            </a:r>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9" name="Titel 1"/>
          <p:cNvSpPr>
            <a:spLocks noGrp="1"/>
          </p:cNvSpPr>
          <p:nvPr>
            <p:ph type="title"/>
          </p:nvPr>
        </p:nvSpPr>
        <p:spPr>
          <a:xfrm>
            <a:off x="251520" y="183778"/>
            <a:ext cx="8856984" cy="508918"/>
          </a:xfrm>
        </p:spPr>
        <p:txBody>
          <a:bodyPr/>
          <a:lstStyle/>
          <a:p>
            <a:r>
              <a:rPr lang="de-DE" smtClean="0"/>
              <a:t>Einzelner geistiger </a:t>
            </a:r>
            <a:r>
              <a:rPr lang="de-DE" dirty="0" smtClean="0"/>
              <a:t>Schöpfer, übergeordneter Titel -2-</a:t>
            </a:r>
            <a:endParaRPr lang="de-DE" dirty="0"/>
          </a:p>
        </p:txBody>
      </p:sp>
      <p:sp>
        <p:nvSpPr>
          <p:cNvPr id="2" name="Textfeld 1"/>
          <p:cNvSpPr txBox="1"/>
          <p:nvPr/>
        </p:nvSpPr>
        <p:spPr>
          <a:xfrm>
            <a:off x="683568" y="1124744"/>
            <a:ext cx="1305165" cy="369332"/>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1</a:t>
            </a:r>
          </a:p>
        </p:txBody>
      </p:sp>
    </p:spTree>
    <p:extLst>
      <p:ext uri="{BB962C8B-B14F-4D97-AF65-F5344CB8AC3E}">
        <p14:creationId xmlns:p14="http://schemas.microsoft.com/office/powerpoint/2010/main" val="3220736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6901" y="2132856"/>
            <a:ext cx="2901495" cy="2616686"/>
          </a:xfrm>
          <a:prstGeom prst="rect">
            <a:avLst/>
          </a:prstGeom>
          <a:ln w="3175">
            <a:solidFill>
              <a:schemeClr val="tx1"/>
            </a:solidFill>
          </a:ln>
        </p:spPr>
      </p:pic>
      <p:sp>
        <p:nvSpPr>
          <p:cNvPr id="4" name="Fußzeilenplatzhalter 3"/>
          <p:cNvSpPr>
            <a:spLocks noGrp="1"/>
          </p:cNvSpPr>
          <p:nvPr>
            <p:ph type="ftr" sz="quarter" idx="14"/>
          </p:nvPr>
        </p:nvSpPr>
        <p:spPr>
          <a:xfrm>
            <a:off x="467544" y="6376243"/>
            <a:ext cx="7344816" cy="365125"/>
          </a:xfrm>
        </p:spPr>
        <p:txBody>
          <a:bodyPr/>
          <a:lstStyle/>
          <a:p>
            <a:r>
              <a:rPr lang="de-DE" sz="800" dirty="0"/>
              <a:t>AG RDA Schulungsunterlagen – Modul 5A.02.01: Zusammenstellungen - umfassende Beschreibung | Stand: 01.07.2015 | CC BY-NC-SA</a:t>
            </a:r>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745050902"/>
              </p:ext>
            </p:extLst>
          </p:nvPr>
        </p:nvGraphicFramePr>
        <p:xfrm>
          <a:off x="3131840" y="908721"/>
          <a:ext cx="5904656" cy="5237827"/>
        </p:xfrm>
        <a:graphic>
          <a:graphicData uri="http://schemas.openxmlformats.org/drawingml/2006/table">
            <a:tbl>
              <a:tblPr firstRow="1" bandRow="1">
                <a:tableStyleId>{5C22544A-7EE6-4342-B048-85BDC9FD1C3A}</a:tableStyleId>
              </a:tblPr>
              <a:tblGrid>
                <a:gridCol w="996889"/>
                <a:gridCol w="2530567"/>
                <a:gridCol w="2377200"/>
              </a:tblGrid>
              <a:tr h="35573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420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Gesammelte Werke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87946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a:t>
                      </a:r>
                      <a:r>
                        <a:rPr lang="de-DE" b="1" dirty="0" err="1" smtClean="0">
                          <a:latin typeface="Verdana" panose="020B0604030504040204" pitchFamily="34" charset="0"/>
                          <a:ea typeface="Verdana" panose="020B0604030504040204" pitchFamily="34" charset="0"/>
                          <a:cs typeface="Verdana" panose="020B0604030504040204" pitchFamily="34" charset="0"/>
                        </a:rPr>
                        <a:t>keitsangabe</a:t>
                      </a:r>
                      <a:r>
                        <a:rPr lang="de-DE" b="1"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Franz Kafka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879466">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r>
                        <a:rPr lang="de-DE" b="0" dirty="0" smtClean="0">
                          <a:latin typeface="Verdana" panose="020B0604030504040204" pitchFamily="34" charset="0"/>
                          <a:ea typeface="Verdana" panose="020B0604030504040204" pitchFamily="34" charset="0"/>
                          <a:cs typeface="Verdana" panose="020B0604030504040204" pitchFamily="34" charset="0"/>
                        </a:rPr>
                        <a:t>,</a:t>
                      </a:r>
                      <a:r>
                        <a:rPr lang="de-DE" b="0"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herausgegeben</a:t>
                      </a:r>
                      <a:r>
                        <a:rPr lang="de-DE" baseline="0" dirty="0" smtClean="0">
                          <a:latin typeface="Verdana" panose="020B0604030504040204" pitchFamily="34" charset="0"/>
                          <a:ea typeface="Verdana" panose="020B0604030504040204" pitchFamily="34" charset="0"/>
                          <a:cs typeface="Verdana" panose="020B0604030504040204" pitchFamily="34" charset="0"/>
                        </a:rPr>
                        <a:t> von Max Brod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8420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6.2.2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Werke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87946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a:t>
                      </a:r>
                    </a:p>
                  </a:txBody>
                  <a:tcPr anchor="ctr"/>
                </a:tc>
                <a:tc>
                  <a:txBody>
                    <a:bodyPr/>
                    <a:lstStyle/>
                    <a:p>
                      <a:pPr marL="0" indent="0">
                        <a:lnSpc>
                          <a:spcPts val="16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Kafka, Franz,</a:t>
                      </a:r>
                      <a:r>
                        <a:rPr lang="de-DE" baseline="0" dirty="0" smtClean="0">
                          <a:latin typeface="Verdana" panose="020B0604030504040204" pitchFamily="34" charset="0"/>
                          <a:ea typeface="Verdana" panose="020B0604030504040204" pitchFamily="34" charset="0"/>
                          <a:cs typeface="Verdana" panose="020B0604030504040204" pitchFamily="34" charset="0"/>
                        </a:rPr>
                        <a:t> 1883-1924. Werke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8420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Kafka, Franz, 1883-1924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65827">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Verfasser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504172" y="4535065"/>
            <a:ext cx="2146951" cy="1200329"/>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Es handelt sich um eine voll-ständige Werk-ausgabe</a:t>
            </a:r>
          </a:p>
        </p:txBody>
      </p:sp>
      <p:sp>
        <p:nvSpPr>
          <p:cNvPr id="9" name="Titel 1"/>
          <p:cNvSpPr>
            <a:spLocks noGrp="1"/>
          </p:cNvSpPr>
          <p:nvPr>
            <p:ph type="title"/>
          </p:nvPr>
        </p:nvSpPr>
        <p:spPr>
          <a:xfrm>
            <a:off x="251520" y="183778"/>
            <a:ext cx="8784976" cy="508918"/>
          </a:xfrm>
        </p:spPr>
        <p:txBody>
          <a:bodyPr/>
          <a:lstStyle/>
          <a:p>
            <a:r>
              <a:rPr lang="de-DE" smtClean="0"/>
              <a:t>Einzelner geistiger </a:t>
            </a:r>
            <a:r>
              <a:rPr lang="de-DE" dirty="0"/>
              <a:t>Schöpfer, übergeordneter </a:t>
            </a:r>
            <a:r>
              <a:rPr lang="de-DE" dirty="0" smtClean="0"/>
              <a:t>Titel -3-</a:t>
            </a:r>
            <a:endParaRPr lang="de-DE" dirty="0"/>
          </a:p>
        </p:txBody>
      </p:sp>
      <p:sp>
        <p:nvSpPr>
          <p:cNvPr id="2" name="Textfeld 1"/>
          <p:cNvSpPr txBox="1"/>
          <p:nvPr/>
        </p:nvSpPr>
        <p:spPr>
          <a:xfrm>
            <a:off x="755575" y="1421012"/>
            <a:ext cx="1305165" cy="369332"/>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2</a:t>
            </a:r>
          </a:p>
        </p:txBody>
      </p:sp>
    </p:spTree>
    <p:extLst>
      <p:ext uri="{BB962C8B-B14F-4D97-AF65-F5344CB8AC3E}">
        <p14:creationId xmlns:p14="http://schemas.microsoft.com/office/powerpoint/2010/main" val="30870274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mtClean="0"/>
              <a:t>Einzelner geistiger </a:t>
            </a:r>
            <a:r>
              <a:rPr lang="de-DE" dirty="0"/>
              <a:t>Schöpfer, übergeordneter Titel </a:t>
            </a:r>
            <a:r>
              <a:rPr lang="de-DE" dirty="0" smtClean="0"/>
              <a:t>-4-</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pPr marL="0" indent="0">
              <a:buNone/>
            </a:pPr>
            <a:r>
              <a:rPr lang="de-DE" dirty="0" smtClean="0"/>
              <a:t>Vollständige Werke in einer einzigen Form (RDA 6.2.2.10.2 + RDA 6.2.2.10.2 D-A-CH)</a:t>
            </a:r>
          </a:p>
          <a:p>
            <a:endParaRPr lang="de-DE" dirty="0" smtClean="0"/>
          </a:p>
          <a:p>
            <a:pPr lvl="1">
              <a:buFont typeface="Arial" panose="020B0604020202020204" pitchFamily="34" charset="0"/>
              <a:buChar char="•"/>
            </a:pPr>
            <a:r>
              <a:rPr lang="de-DE" dirty="0" smtClean="0"/>
              <a:t>Feste Liste von Formen, für die ebenfalls ein Formaltitel erfasst wird</a:t>
            </a:r>
          </a:p>
          <a:p>
            <a:pPr lvl="1"/>
            <a:endParaRPr lang="de-DE" dirty="0" smtClean="0"/>
          </a:p>
          <a:p>
            <a:pPr lvl="2">
              <a:buFont typeface="Symbol" panose="05050102010706020507" pitchFamily="18" charset="2"/>
              <a:buChar char="-"/>
            </a:pPr>
            <a:r>
              <a:rPr lang="de-DE" sz="1800" dirty="0" smtClean="0"/>
              <a:t>RDA 6.2.2.10.2: Briefe</a:t>
            </a:r>
            <a:r>
              <a:rPr lang="de-DE" sz="1800" dirty="0"/>
              <a:t>, Dramen, Essays, Kurzgeschichten, Librettos, </a:t>
            </a:r>
            <a:r>
              <a:rPr lang="de-DE" sz="1800" dirty="0" smtClean="0"/>
              <a:t>Lyrics, Lyrik</a:t>
            </a:r>
            <a:r>
              <a:rPr lang="de-DE" sz="1800" dirty="0"/>
              <a:t>, Prosa, Reden, Romane </a:t>
            </a:r>
            <a:endParaRPr lang="de-DE" sz="1800" dirty="0" smtClean="0"/>
          </a:p>
          <a:p>
            <a:pPr lvl="2">
              <a:buFont typeface="Symbol" panose="05050102010706020507" pitchFamily="18" charset="2"/>
              <a:buChar char="-"/>
            </a:pPr>
            <a:r>
              <a:rPr lang="de-DE" sz="1800" dirty="0" smtClean="0"/>
              <a:t>RDA 6.2.2.10.2 D-A-CH zusätzlich: Erzählungen, Märchen, Novellen, Tagebücher</a:t>
            </a:r>
          </a:p>
          <a:p>
            <a:pPr lvl="2"/>
            <a:endParaRPr lang="de-DE" sz="1800" dirty="0"/>
          </a:p>
          <a:p>
            <a:pPr lvl="1">
              <a:buFont typeface="Arial" panose="020B0604020202020204" pitchFamily="34" charset="0"/>
              <a:buChar char="•"/>
            </a:pPr>
            <a:r>
              <a:rPr lang="de-DE" dirty="0" smtClean="0"/>
              <a:t>Keine weiteren unterscheidenden Merkmale erforderlich</a:t>
            </a:r>
          </a:p>
          <a:p>
            <a:pPr marL="457200" lvl="1" indent="0">
              <a:buNone/>
            </a:pPr>
            <a:r>
              <a:rPr lang="de-DE" dirty="0"/>
              <a:t> </a:t>
            </a:r>
            <a:r>
              <a:rPr lang="de-DE" dirty="0" smtClean="0"/>
              <a:t>	  </a:t>
            </a:r>
          </a:p>
        </p:txBody>
      </p:sp>
      <p:sp>
        <p:nvSpPr>
          <p:cNvPr id="4" name="Fußzeilenplatzhalter 3"/>
          <p:cNvSpPr>
            <a:spLocks noGrp="1"/>
          </p:cNvSpPr>
          <p:nvPr>
            <p:ph type="ftr" sz="quarter" idx="14"/>
          </p:nvPr>
        </p:nvSpPr>
        <p:spPr>
          <a:xfrm>
            <a:off x="467544" y="6376243"/>
            <a:ext cx="7632848" cy="365125"/>
          </a:xfrm>
        </p:spPr>
        <p:txBody>
          <a:bodyPr/>
          <a:lstStyle/>
          <a:p>
            <a:r>
              <a:rPr lang="de-DE" sz="800" dirty="0"/>
              <a:t>AG RDA Schulungsunterlagen – Modul 5A.02.01: Zusammenstellungen - umfassende Beschreibung | Stand: 01.07.2015 | CC BY-NC-SA</a:t>
            </a:r>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spTree>
    <p:extLst>
      <p:ext uri="{BB962C8B-B14F-4D97-AF65-F5344CB8AC3E}">
        <p14:creationId xmlns:p14="http://schemas.microsoft.com/office/powerpoint/2010/main" val="80155710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U:\Anita dienstlich\RDA\Teil-Ganzes-Beziehungen\Zusammenstellungen\RDA-Beispiele_Zusammenstellungen\Scans\20150309_152647.jpg"/>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sharpenSoften amount="-1000"/>
                    </a14:imgEffect>
                    <a14:imgEffect>
                      <a14:brightnessContrast bright="38000" contrast="43000"/>
                    </a14:imgEffect>
                  </a14:imgLayer>
                </a14:imgProps>
              </a:ext>
              <a:ext uri="{28A0092B-C50C-407E-A947-70E740481C1C}">
                <a14:useLocalDpi xmlns:a14="http://schemas.microsoft.com/office/drawing/2010/main" val="0"/>
              </a:ext>
            </a:extLst>
          </a:blip>
          <a:srcRect l="17338" t="4965" r="15467" b="26796"/>
          <a:stretch/>
        </p:blipFill>
        <p:spPr bwMode="auto">
          <a:xfrm>
            <a:off x="435967" y="1443567"/>
            <a:ext cx="2592000" cy="46800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4" name="Fußzeilenplatzhalter 3"/>
          <p:cNvSpPr>
            <a:spLocks noGrp="1"/>
          </p:cNvSpPr>
          <p:nvPr>
            <p:ph type="ftr" sz="quarter" idx="14"/>
          </p:nvPr>
        </p:nvSpPr>
        <p:spPr>
          <a:xfrm>
            <a:off x="467544" y="6376243"/>
            <a:ext cx="7344816" cy="365125"/>
          </a:xfrm>
        </p:spPr>
        <p:txBody>
          <a:bodyPr/>
          <a:lstStyle/>
          <a:p>
            <a:r>
              <a:rPr lang="de-DE" sz="800" dirty="0"/>
              <a:t>AG RDA Schulungsunterlagen – Modul 5A.02.01: Zusammenstellungen - umfassende Beschreibung | Stand: 01.07.2015 | CC BY-NC-SA</a:t>
            </a:r>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889837384"/>
              </p:ext>
            </p:extLst>
          </p:nvPr>
        </p:nvGraphicFramePr>
        <p:xfrm>
          <a:off x="3059832" y="1614547"/>
          <a:ext cx="5904656" cy="4598681"/>
        </p:xfrm>
        <a:graphic>
          <a:graphicData uri="http://schemas.openxmlformats.org/drawingml/2006/table">
            <a:tbl>
              <a:tblPr firstRow="1" bandRow="1">
                <a:tableStyleId>{5C22544A-7EE6-4342-B048-85BDC9FD1C3A}</a:tableStyleId>
              </a:tblPr>
              <a:tblGrid>
                <a:gridCol w="996889"/>
                <a:gridCol w="2530567"/>
                <a:gridCol w="2377200"/>
              </a:tblGrid>
              <a:tr h="38631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Sämtliche</a:t>
                      </a:r>
                      <a:r>
                        <a:rPr lang="de-DE" baseline="0" dirty="0" smtClean="0">
                          <a:latin typeface="Verdana" panose="020B0604030504040204" pitchFamily="34" charset="0"/>
                          <a:ea typeface="Verdana" panose="020B0604030504040204" pitchFamily="34" charset="0"/>
                          <a:cs typeface="Verdana" panose="020B0604030504040204" pitchFamily="34" charset="0"/>
                        </a:rPr>
                        <a:t> Briefe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a:t>
                      </a:r>
                      <a:r>
                        <a:rPr lang="de-DE" b="1" dirty="0" err="1" smtClean="0">
                          <a:latin typeface="Verdana" panose="020B0604030504040204" pitchFamily="34" charset="0"/>
                          <a:ea typeface="Verdana" panose="020B0604030504040204" pitchFamily="34" charset="0"/>
                          <a:cs typeface="Verdana" panose="020B0604030504040204" pitchFamily="34" charset="0"/>
                        </a:rPr>
                        <a:t>keitsangabe</a:t>
                      </a:r>
                      <a:r>
                        <a:rPr lang="de-DE" b="1"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Heinrich von Kleist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6.2.2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Briefe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a:t>
                      </a:r>
                    </a:p>
                  </a:txBody>
                  <a:tcPr anchor="ctr"/>
                </a:tc>
                <a:tc>
                  <a:txBody>
                    <a:bodyPr/>
                    <a:lstStyle/>
                    <a:p>
                      <a:pPr marL="0" indent="0">
                        <a:lnSpc>
                          <a:spcPct val="1000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Kleist,</a:t>
                      </a:r>
                      <a:r>
                        <a:rPr lang="de-DE" baseline="0" dirty="0" smtClean="0">
                          <a:latin typeface="Verdana" panose="020B0604030504040204" pitchFamily="34" charset="0"/>
                          <a:ea typeface="Verdana" panose="020B0604030504040204" pitchFamily="34" charset="0"/>
                          <a:cs typeface="Verdana" panose="020B0604030504040204" pitchFamily="34" charset="0"/>
                        </a:rPr>
                        <a:t> Heinrich von, 1777-1811. Briefe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Kleist,</a:t>
                      </a:r>
                      <a:r>
                        <a:rPr lang="de-DE" baseline="0" dirty="0" smtClean="0">
                          <a:latin typeface="Verdana" panose="020B0604030504040204" pitchFamily="34" charset="0"/>
                          <a:ea typeface="Verdana" panose="020B0604030504040204" pitchFamily="34" charset="0"/>
                          <a:cs typeface="Verdana" panose="020B0604030504040204" pitchFamily="34" charset="0"/>
                        </a:rPr>
                        <a:t> Heinrich von, 1777-1811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Verfasser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658491" y="3861048"/>
            <a:ext cx="1969293" cy="1200329"/>
          </a:xfrm>
          <a:prstGeom prst="rect">
            <a:avLst/>
          </a:prstGeom>
          <a:solidFill>
            <a:schemeClr val="bg1"/>
          </a:solidFill>
          <a:ln>
            <a:solidFill>
              <a:schemeClr val="tx1"/>
            </a:solidFill>
          </a:ln>
        </p:spPr>
        <p:txBody>
          <a:bodyPr wrap="square" rtlCol="0">
            <a:spAutoFit/>
          </a:bodyPr>
          <a:lstStyle/>
          <a:p>
            <a:r>
              <a:rPr lang="de-DE" smtClean="0">
                <a:latin typeface="Verdana" panose="020B0604030504040204" pitchFamily="34" charset="0"/>
                <a:ea typeface="Verdana" panose="020B0604030504040204" pitchFamily="34" charset="0"/>
                <a:cs typeface="Verdana" panose="020B0604030504040204" pitchFamily="34" charset="0"/>
              </a:rPr>
              <a:t>Enthält 233 Briefe von Kleist und 22 Briefe an ihn</a:t>
            </a:r>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9" name="Titel 1"/>
          <p:cNvSpPr>
            <a:spLocks noGrp="1"/>
          </p:cNvSpPr>
          <p:nvPr>
            <p:ph type="title"/>
          </p:nvPr>
        </p:nvSpPr>
        <p:spPr>
          <a:xfrm>
            <a:off x="251520" y="183778"/>
            <a:ext cx="8892480" cy="508918"/>
          </a:xfrm>
        </p:spPr>
        <p:txBody>
          <a:bodyPr/>
          <a:lstStyle/>
          <a:p>
            <a:r>
              <a:rPr lang="de-DE" smtClean="0"/>
              <a:t>Einzelner geistiger </a:t>
            </a:r>
            <a:r>
              <a:rPr lang="de-DE" dirty="0"/>
              <a:t>Schöpfer, übergeordneter Titel </a:t>
            </a:r>
            <a:r>
              <a:rPr lang="de-DE" dirty="0" smtClean="0"/>
              <a:t>-5-</a:t>
            </a:r>
            <a:endParaRPr lang="de-DE" dirty="0"/>
          </a:p>
        </p:txBody>
      </p:sp>
      <p:sp>
        <p:nvSpPr>
          <p:cNvPr id="2" name="Textfeld 1"/>
          <p:cNvSpPr txBox="1"/>
          <p:nvPr/>
        </p:nvSpPr>
        <p:spPr>
          <a:xfrm>
            <a:off x="426802" y="1062308"/>
            <a:ext cx="1305165" cy="369332"/>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1</a:t>
            </a:r>
          </a:p>
        </p:txBody>
      </p:sp>
    </p:spTree>
    <p:extLst>
      <p:ext uri="{BB962C8B-B14F-4D97-AF65-F5344CB8AC3E}">
        <p14:creationId xmlns:p14="http://schemas.microsoft.com/office/powerpoint/2010/main" val="47580658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U:\Anita dienstlich\RDA\Teil-Ganzes-Beziehungen\Zusammenstellungen\RDA-Beispiele_Zusammenstellungen\Scans\20150309_152004.jpg"/>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brightnessContrast bright="50000" contrast="47000"/>
                    </a14:imgEffect>
                  </a14:imgLayer>
                </a14:imgProps>
              </a:ext>
              <a:ext uri="{28A0092B-C50C-407E-A947-70E740481C1C}">
                <a14:useLocalDpi xmlns:a14="http://schemas.microsoft.com/office/drawing/2010/main" val="0"/>
              </a:ext>
            </a:extLst>
          </a:blip>
          <a:srcRect t="1" b="6226"/>
          <a:stretch/>
        </p:blipFill>
        <p:spPr bwMode="auto">
          <a:xfrm>
            <a:off x="611560" y="1374053"/>
            <a:ext cx="2121211" cy="3536163"/>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4" name="Fußzeilenplatzhalter 3"/>
          <p:cNvSpPr>
            <a:spLocks noGrp="1"/>
          </p:cNvSpPr>
          <p:nvPr>
            <p:ph type="ftr" sz="quarter" idx="14"/>
          </p:nvPr>
        </p:nvSpPr>
        <p:spPr>
          <a:xfrm>
            <a:off x="467544" y="6376243"/>
            <a:ext cx="7560840" cy="365125"/>
          </a:xfrm>
        </p:spPr>
        <p:txBody>
          <a:bodyPr/>
          <a:lstStyle/>
          <a:p>
            <a:r>
              <a:rPr lang="de-DE" sz="800" dirty="0"/>
              <a:t>AG RDA Schulungsunterlagen – Modul 5A.02.01: Zusammenstellungen - umfassende Beschreibung | Stand: 01.07.2015 | CC BY-NC-SA</a:t>
            </a:r>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988408805"/>
              </p:ext>
            </p:extLst>
          </p:nvPr>
        </p:nvGraphicFramePr>
        <p:xfrm>
          <a:off x="3131840" y="1510282"/>
          <a:ext cx="5904656" cy="4598681"/>
        </p:xfrm>
        <a:graphic>
          <a:graphicData uri="http://schemas.openxmlformats.org/drawingml/2006/table">
            <a:tbl>
              <a:tblPr firstRow="1" bandRow="1">
                <a:tableStyleId>{5C22544A-7EE6-4342-B048-85BDC9FD1C3A}</a:tableStyleId>
              </a:tblPr>
              <a:tblGrid>
                <a:gridCol w="996889"/>
                <a:gridCol w="2530567"/>
                <a:gridCol w="2377200"/>
              </a:tblGrid>
              <a:tr h="38631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aseline="0" dirty="0" smtClean="0">
                          <a:latin typeface="Verdana" panose="020B0604030504040204" pitchFamily="34" charset="0"/>
                          <a:ea typeface="Verdana" panose="020B0604030504040204" pitchFamily="34" charset="0"/>
                          <a:cs typeface="Verdana" panose="020B0604030504040204" pitchFamily="34" charset="0"/>
                        </a:rPr>
                        <a:t>Briefe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a:t>
                      </a:r>
                      <a:r>
                        <a:rPr lang="de-DE" b="1" dirty="0" err="1" smtClean="0">
                          <a:latin typeface="Verdana" panose="020B0604030504040204" pitchFamily="34" charset="0"/>
                          <a:ea typeface="Verdana" panose="020B0604030504040204" pitchFamily="34" charset="0"/>
                          <a:cs typeface="Verdana" panose="020B0604030504040204" pitchFamily="34" charset="0"/>
                        </a:rPr>
                        <a:t>keitsangabe</a:t>
                      </a:r>
                      <a:r>
                        <a:rPr lang="de-DE" b="1"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Heinrich von Kleist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6.2.2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Briefe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a:t>
                      </a:r>
                    </a:p>
                  </a:txBody>
                  <a:tcPr anchor="ctr"/>
                </a:tc>
                <a:tc>
                  <a:txBody>
                    <a:bodyPr/>
                    <a:lstStyle/>
                    <a:p>
                      <a:pPr marL="0" indent="0">
                        <a:lnSpc>
                          <a:spcPct val="1000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Kleist,</a:t>
                      </a:r>
                      <a:r>
                        <a:rPr lang="de-DE" baseline="0" dirty="0" smtClean="0">
                          <a:latin typeface="Verdana" panose="020B0604030504040204" pitchFamily="34" charset="0"/>
                          <a:ea typeface="Verdana" panose="020B0604030504040204" pitchFamily="34" charset="0"/>
                          <a:cs typeface="Verdana" panose="020B0604030504040204" pitchFamily="34" charset="0"/>
                        </a:rPr>
                        <a:t> Heinrich von, 1777-1811. Briefe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Kleist,</a:t>
                      </a:r>
                      <a:r>
                        <a:rPr lang="de-DE" baseline="0" dirty="0" smtClean="0">
                          <a:latin typeface="Verdana" panose="020B0604030504040204" pitchFamily="34" charset="0"/>
                          <a:ea typeface="Verdana" panose="020B0604030504040204" pitchFamily="34" charset="0"/>
                          <a:cs typeface="Verdana" panose="020B0604030504040204" pitchFamily="34" charset="0"/>
                        </a:rPr>
                        <a:t> Heinrich von, 1777-1811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Verfasser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251520" y="4293096"/>
            <a:ext cx="2709321" cy="2031325"/>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Aus der </a:t>
            </a:r>
            <a:r>
              <a:rPr lang="de-DE" smtClean="0">
                <a:latin typeface="Verdana" panose="020B0604030504040204" pitchFamily="34" charset="0"/>
                <a:ea typeface="Verdana" panose="020B0604030504040204" pitchFamily="34" charset="0"/>
                <a:cs typeface="Verdana" panose="020B0604030504040204" pitchFamily="34" charset="0"/>
              </a:rPr>
              <a:t>Ressource geht nur bei genauer Einsichtnahme hervor, dass </a:t>
            </a:r>
            <a:r>
              <a:rPr lang="de-DE" dirty="0" smtClean="0">
                <a:latin typeface="Verdana" panose="020B0604030504040204" pitchFamily="34" charset="0"/>
                <a:ea typeface="Verdana" panose="020B0604030504040204" pitchFamily="34" charset="0"/>
                <a:cs typeface="Verdana" panose="020B0604030504040204" pitchFamily="34" charset="0"/>
              </a:rPr>
              <a:t>es sich </a:t>
            </a:r>
            <a:r>
              <a:rPr lang="de-DE" smtClean="0">
                <a:latin typeface="Verdana" panose="020B0604030504040204" pitchFamily="34" charset="0"/>
                <a:ea typeface="Verdana" panose="020B0604030504040204" pitchFamily="34" charset="0"/>
                <a:cs typeface="Verdana" panose="020B0604030504040204" pitchFamily="34" charset="0"/>
              </a:rPr>
              <a:t>um eine nicht ganz vollständige Auswahl der Briefe handelt.</a:t>
            </a:r>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9" name="Titel 1"/>
          <p:cNvSpPr>
            <a:spLocks noGrp="1"/>
          </p:cNvSpPr>
          <p:nvPr>
            <p:ph type="title"/>
          </p:nvPr>
        </p:nvSpPr>
        <p:spPr>
          <a:xfrm>
            <a:off x="251520" y="183778"/>
            <a:ext cx="8784976" cy="508918"/>
          </a:xfrm>
        </p:spPr>
        <p:txBody>
          <a:bodyPr/>
          <a:lstStyle/>
          <a:p>
            <a:r>
              <a:rPr lang="de-DE" smtClean="0"/>
              <a:t>Einzelner geistiger </a:t>
            </a:r>
            <a:r>
              <a:rPr lang="de-DE" dirty="0"/>
              <a:t>Schöpfer, übergeordneter Titel </a:t>
            </a:r>
            <a:r>
              <a:rPr lang="de-DE" dirty="0" smtClean="0"/>
              <a:t>-6-</a:t>
            </a:r>
            <a:endParaRPr lang="de-DE" dirty="0"/>
          </a:p>
        </p:txBody>
      </p:sp>
      <p:sp>
        <p:nvSpPr>
          <p:cNvPr id="3" name="Rechteck 2"/>
          <p:cNvSpPr/>
          <p:nvPr/>
        </p:nvSpPr>
        <p:spPr>
          <a:xfrm>
            <a:off x="434565" y="1004721"/>
            <a:ext cx="1305165" cy="369332"/>
          </a:xfrm>
          <a:prstGeom prst="rect">
            <a:avLst/>
          </a:prstGeom>
        </p:spPr>
        <p:txBody>
          <a:bodyPr wrap="none">
            <a:spAutoFit/>
          </a:bodyPr>
          <a:lstStyle/>
          <a:p>
            <a:r>
              <a:rPr lang="de-DE" dirty="0">
                <a:latin typeface="Verdana" panose="020B0604030504040204" pitchFamily="34" charset="0"/>
                <a:ea typeface="Verdana" panose="020B0604030504040204" pitchFamily="34" charset="0"/>
                <a:cs typeface="Verdana" panose="020B0604030504040204" pitchFamily="34" charset="0"/>
              </a:rPr>
              <a:t>Beispiel </a:t>
            </a:r>
            <a:r>
              <a:rPr lang="de-DE" dirty="0" smtClean="0">
                <a:latin typeface="Verdana" panose="020B0604030504040204" pitchFamily="34" charset="0"/>
                <a:ea typeface="Verdana" panose="020B0604030504040204" pitchFamily="34" charset="0"/>
                <a:cs typeface="Verdana" panose="020B0604030504040204" pitchFamily="34" charset="0"/>
              </a:rPr>
              <a:t>2</a:t>
            </a:r>
            <a:endParaRPr lang="de-DE"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6381402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mtClean="0"/>
              <a:t>Einzelner geistiger </a:t>
            </a:r>
            <a:r>
              <a:rPr lang="de-DE" dirty="0"/>
              <a:t>Schöpfer, übergeordneter Titel </a:t>
            </a:r>
            <a:r>
              <a:rPr lang="de-DE" dirty="0" smtClean="0"/>
              <a:t>-7-</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pPr marL="0" indent="0">
              <a:buNone/>
            </a:pPr>
            <a:r>
              <a:rPr lang="de-DE" dirty="0"/>
              <a:t>Sonstige Zusammenstellungen von mehreren </a:t>
            </a:r>
            <a:r>
              <a:rPr lang="de-DE" dirty="0" smtClean="0"/>
              <a:t>Werken (RDA 6.2.2.10.3)</a:t>
            </a:r>
          </a:p>
          <a:p>
            <a:pPr lvl="1"/>
            <a:r>
              <a:rPr lang="de-DE" dirty="0" smtClean="0"/>
              <a:t>unvollständige Zusammenstellungen</a:t>
            </a:r>
          </a:p>
          <a:p>
            <a:pPr lvl="1"/>
            <a:r>
              <a:rPr lang="de-DE" dirty="0" smtClean="0"/>
              <a:t>Zusammenstellungen, die ausschließlich oder überwiegend aus Formen bestehen, die nicht in der Liste zu RDA 6.2.2.10 und RDA </a:t>
            </a:r>
            <a:r>
              <a:rPr lang="de-DE" dirty="0"/>
              <a:t>6.2.2.10.2 D-A-CH </a:t>
            </a:r>
            <a:r>
              <a:rPr lang="de-DE" dirty="0" smtClean="0"/>
              <a:t>vorkommen</a:t>
            </a:r>
          </a:p>
          <a:p>
            <a:pPr lvl="1"/>
            <a:endParaRPr lang="de-DE" dirty="0" smtClean="0"/>
          </a:p>
          <a:p>
            <a:r>
              <a:rPr lang="de-DE" dirty="0" smtClean="0"/>
              <a:t>Gelten gemäß RDA 6.2.2.10 D-A-CH als unter diesem Titel bekannt</a:t>
            </a:r>
          </a:p>
          <a:p>
            <a:endParaRPr lang="de-DE" dirty="0" smtClean="0"/>
          </a:p>
          <a:p>
            <a:r>
              <a:rPr lang="de-DE" dirty="0" smtClean="0"/>
              <a:t>Übergeordneter Titel wird zum bevorzugten Titel der Zusammenstellung</a:t>
            </a:r>
          </a:p>
          <a:p>
            <a:pPr lvl="1"/>
            <a:endParaRPr lang="de-DE" dirty="0" smtClean="0"/>
          </a:p>
          <a:p>
            <a:pPr lvl="1"/>
            <a:endParaRPr lang="de-DE" dirty="0" smtClean="0"/>
          </a:p>
          <a:p>
            <a:pPr marL="457200" lvl="1"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dirty="0"/>
              <a:t>AG RDA Schulungsunterlagen – Modul 5A.02.01: Zusammenstellungen - umfassende Beschreibung | Stand: 01.07.2015 | CC BY-NC-SA</a:t>
            </a:r>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spTree>
    <p:extLst>
      <p:ext uri="{BB962C8B-B14F-4D97-AF65-F5344CB8AC3E}">
        <p14:creationId xmlns:p14="http://schemas.microsoft.com/office/powerpoint/2010/main" val="339169281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Grafik 10"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3628" y="1159677"/>
            <a:ext cx="2689366" cy="3061412"/>
          </a:xfrm>
          <a:prstGeom prst="rect">
            <a:avLst/>
          </a:prstGeom>
          <a:ln w="3175">
            <a:solidFill>
              <a:schemeClr val="tx1"/>
            </a:solidFill>
          </a:ln>
        </p:spPr>
      </p:pic>
      <p:sp>
        <p:nvSpPr>
          <p:cNvPr id="4" name="Fußzeilenplatzhalter 3"/>
          <p:cNvSpPr>
            <a:spLocks noGrp="1"/>
          </p:cNvSpPr>
          <p:nvPr>
            <p:ph type="ftr" sz="quarter" idx="14"/>
          </p:nvPr>
        </p:nvSpPr>
        <p:spPr>
          <a:xfrm>
            <a:off x="467544" y="6376243"/>
            <a:ext cx="7416824" cy="365125"/>
          </a:xfrm>
        </p:spPr>
        <p:txBody>
          <a:bodyPr/>
          <a:lstStyle/>
          <a:p>
            <a:r>
              <a:rPr lang="de-DE" sz="800" dirty="0"/>
              <a:t>AG RDA Schulungsunterlagen – Modul 5A.02.01: Zusammenstellungen - umfassende Beschreibung | Stand: 01.07.2015 | CC BY-NC-SA</a:t>
            </a:r>
          </a:p>
        </p:txBody>
      </p:sp>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313209694"/>
              </p:ext>
            </p:extLst>
          </p:nvPr>
        </p:nvGraphicFramePr>
        <p:xfrm>
          <a:off x="2927030" y="507178"/>
          <a:ext cx="6048671" cy="5720319"/>
        </p:xfrm>
        <a:graphic>
          <a:graphicData uri="http://schemas.openxmlformats.org/drawingml/2006/table">
            <a:tbl>
              <a:tblPr firstRow="1" bandRow="1">
                <a:tableStyleId>{5C22544A-7EE6-4342-B048-85BDC9FD1C3A}</a:tableStyleId>
              </a:tblPr>
              <a:tblGrid>
                <a:gridCol w="1021203"/>
                <a:gridCol w="2592288"/>
                <a:gridCol w="2435180"/>
              </a:tblGrid>
              <a:tr h="38631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aseline="0" dirty="0" smtClean="0">
                          <a:latin typeface="Verdana" panose="020B0604030504040204" pitchFamily="34" charset="0"/>
                          <a:ea typeface="Verdana" panose="020B0604030504040204" pitchFamily="34" charset="0"/>
                          <a:cs typeface="Verdana" panose="020B0604030504040204" pitchFamily="34" charset="0"/>
                        </a:rPr>
                        <a:t>Liberalismus und gesellschaftliches Handeln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a:t>
                      </a:r>
                      <a:r>
                        <a:rPr lang="de-DE" b="1" dirty="0" err="1" smtClean="0">
                          <a:latin typeface="Verdana" panose="020B0604030504040204" pitchFamily="34" charset="0"/>
                          <a:ea typeface="Verdana" panose="020B0604030504040204" pitchFamily="34" charset="0"/>
                          <a:cs typeface="Verdana" panose="020B0604030504040204" pitchFamily="34" charset="0"/>
                        </a:rPr>
                        <a:t>keitsangabe</a:t>
                      </a:r>
                      <a:r>
                        <a:rPr lang="de-DE" b="1"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John Dewey</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6.2.2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Liberalism</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and</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social</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action</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i="1" dirty="0" smtClean="0">
                          <a:latin typeface="Verdana" panose="020B0604030504040204" pitchFamily="34" charset="0"/>
                          <a:ea typeface="Verdana" panose="020B0604030504040204" pitchFamily="34" charset="0"/>
                          <a:cs typeface="Verdana" panose="020B0604030504040204" pitchFamily="34" charset="0"/>
                        </a:rPr>
                        <a:t>(Nicht:</a:t>
                      </a:r>
                      <a:r>
                        <a:rPr lang="de-DE" i="1" baseline="0" dirty="0" smtClean="0">
                          <a:latin typeface="Verdana" panose="020B0604030504040204" pitchFamily="34" charset="0"/>
                          <a:ea typeface="Verdana" panose="020B0604030504040204" pitchFamily="34" charset="0"/>
                          <a:cs typeface="Verdana" panose="020B0604030504040204" pitchFamily="34" charset="0"/>
                        </a:rPr>
                        <a:t> Essays. Auswahl)</a:t>
                      </a:r>
                      <a:r>
                        <a:rPr lang="de-DE" dirty="0" smtClean="0">
                          <a:latin typeface="Verdana" panose="020B0604030504040204" pitchFamily="34" charset="0"/>
                          <a:ea typeface="Verdana" panose="020B0604030504040204" pitchFamily="34" charset="0"/>
                          <a:cs typeface="Verdana" panose="020B0604030504040204" pitchFamily="34" charset="0"/>
                        </a:rPr>
                        <a:t>           </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a:t>
                      </a:r>
                    </a:p>
                  </a:txBody>
                  <a:tcPr anchor="ctr"/>
                </a:tc>
                <a:tc>
                  <a:txBody>
                    <a:bodyPr/>
                    <a:lstStyle/>
                    <a:p>
                      <a:pPr marL="0" indent="0">
                        <a:lnSpc>
                          <a:spcPct val="1000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Dewey,</a:t>
                      </a:r>
                      <a:r>
                        <a:rPr lang="de-DE" baseline="0" dirty="0" smtClean="0">
                          <a:latin typeface="Verdana" panose="020B0604030504040204" pitchFamily="34" charset="0"/>
                          <a:ea typeface="Verdana" panose="020B0604030504040204" pitchFamily="34" charset="0"/>
                          <a:cs typeface="Verdana" panose="020B0604030504040204" pitchFamily="34" charset="0"/>
                        </a:rPr>
                        <a:t> John, 1859-1952. </a:t>
                      </a:r>
                      <a:r>
                        <a:rPr lang="de-DE" baseline="0" dirty="0" err="1" smtClean="0">
                          <a:latin typeface="Verdana" panose="020B0604030504040204" pitchFamily="34" charset="0"/>
                          <a:ea typeface="Verdana" panose="020B0604030504040204" pitchFamily="34" charset="0"/>
                          <a:cs typeface="Verdana" panose="020B0604030504040204" pitchFamily="34" charset="0"/>
                        </a:rPr>
                        <a:t>Liberalism</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and</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social</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action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Dewey, John, 1859-1952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Verfasser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323528" y="3789040"/>
            <a:ext cx="2448272" cy="2308324"/>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Die Ausgabe enthält mehrere, aber nicht alle Essays von John Dewey.</a:t>
            </a:r>
          </a:p>
          <a:p>
            <a:r>
              <a:rPr lang="de-DE" dirty="0" smtClean="0">
                <a:latin typeface="Verdana" panose="020B0604030504040204" pitchFamily="34" charset="0"/>
                <a:ea typeface="Verdana" panose="020B0604030504040204" pitchFamily="34" charset="0"/>
                <a:cs typeface="Verdana" panose="020B0604030504040204" pitchFamily="34" charset="0"/>
              </a:rPr>
              <a:t>Der Originaltitel lautet: </a:t>
            </a:r>
            <a:r>
              <a:rPr lang="de-DE" dirty="0" err="1" smtClean="0">
                <a:latin typeface="Verdana" panose="020B0604030504040204" pitchFamily="34" charset="0"/>
                <a:ea typeface="Verdana" panose="020B0604030504040204" pitchFamily="34" charset="0"/>
                <a:cs typeface="Verdana" panose="020B0604030504040204" pitchFamily="34" charset="0"/>
              </a:rPr>
              <a:t>Liberalism</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and</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social</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action</a:t>
            </a:r>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9" name="Titel 1"/>
          <p:cNvSpPr>
            <a:spLocks noGrp="1"/>
          </p:cNvSpPr>
          <p:nvPr>
            <p:ph type="title"/>
          </p:nvPr>
        </p:nvSpPr>
        <p:spPr>
          <a:xfrm>
            <a:off x="340772" y="116632"/>
            <a:ext cx="8839740" cy="508918"/>
          </a:xfrm>
        </p:spPr>
        <p:txBody>
          <a:bodyPr/>
          <a:lstStyle/>
          <a:p>
            <a:r>
              <a:rPr lang="de-DE" smtClean="0"/>
              <a:t>Einzelner geistiger </a:t>
            </a:r>
            <a:r>
              <a:rPr lang="de-DE" dirty="0"/>
              <a:t>Schöpfer, übergeordneter Titel </a:t>
            </a:r>
            <a:r>
              <a:rPr lang="de-DE" dirty="0" smtClean="0"/>
              <a:t>-8-</a:t>
            </a:r>
            <a:endParaRPr lang="de-DE" dirty="0"/>
          </a:p>
        </p:txBody>
      </p:sp>
      <p:sp>
        <p:nvSpPr>
          <p:cNvPr id="10" name="Textfeld 9"/>
          <p:cNvSpPr txBox="1"/>
          <p:nvPr/>
        </p:nvSpPr>
        <p:spPr>
          <a:xfrm>
            <a:off x="1187623" y="790831"/>
            <a:ext cx="1305165" cy="369332"/>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1</a:t>
            </a:r>
          </a:p>
        </p:txBody>
      </p:sp>
    </p:spTree>
    <p:extLst>
      <p:ext uri="{BB962C8B-B14F-4D97-AF65-F5344CB8AC3E}">
        <p14:creationId xmlns:p14="http://schemas.microsoft.com/office/powerpoint/2010/main" val="405904809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rotWithShape="1">
          <a:blip r:embed="rId2" cstate="print">
            <a:extLst>
              <a:ext uri="{28A0092B-C50C-407E-A947-70E740481C1C}">
                <a14:useLocalDpi xmlns:a14="http://schemas.microsoft.com/office/drawing/2010/main" val="0"/>
              </a:ext>
            </a:extLst>
          </a:blip>
          <a:srcRect l="55195" t="3766" r="5974" b="42975"/>
          <a:stretch/>
        </p:blipFill>
        <p:spPr>
          <a:xfrm>
            <a:off x="128436" y="1772816"/>
            <a:ext cx="2794039" cy="3250921"/>
          </a:xfrm>
          <a:prstGeom prst="rect">
            <a:avLst/>
          </a:prstGeom>
          <a:ln w="3175">
            <a:solidFill>
              <a:schemeClr val="tx1"/>
            </a:solidFill>
          </a:ln>
        </p:spPr>
      </p:pic>
      <p:sp>
        <p:nvSpPr>
          <p:cNvPr id="4" name="Fußzeilenplatzhalter 3"/>
          <p:cNvSpPr>
            <a:spLocks noGrp="1"/>
          </p:cNvSpPr>
          <p:nvPr>
            <p:ph type="ftr" sz="quarter" idx="14"/>
          </p:nvPr>
        </p:nvSpPr>
        <p:spPr>
          <a:xfrm>
            <a:off x="467544" y="6376243"/>
            <a:ext cx="7416824" cy="365125"/>
          </a:xfrm>
        </p:spPr>
        <p:txBody>
          <a:bodyPr/>
          <a:lstStyle/>
          <a:p>
            <a:r>
              <a:rPr lang="de-DE" sz="800" dirty="0"/>
              <a:t>AG RDA Schulungsunterlagen – Modul 5A.02.01: Zusammenstellungen - umfassende Beschreibung | Stand: 01.07.2015 | CC BY-NC-SA</a:t>
            </a:r>
          </a:p>
        </p:txBody>
      </p:sp>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984124853"/>
              </p:ext>
            </p:extLst>
          </p:nvPr>
        </p:nvGraphicFramePr>
        <p:xfrm>
          <a:off x="2987824" y="1511967"/>
          <a:ext cx="6048671" cy="4643598"/>
        </p:xfrm>
        <a:graphic>
          <a:graphicData uri="http://schemas.openxmlformats.org/drawingml/2006/table">
            <a:tbl>
              <a:tblPr firstRow="1" bandRow="1">
                <a:tableStyleId>{5C22544A-7EE6-4342-B048-85BDC9FD1C3A}</a:tableStyleId>
              </a:tblPr>
              <a:tblGrid>
                <a:gridCol w="1021203"/>
                <a:gridCol w="2592288"/>
                <a:gridCol w="2435180"/>
              </a:tblGrid>
              <a:tr h="38631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978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aseline="0" dirty="0" smtClean="0">
                          <a:latin typeface="Verdana" panose="020B0604030504040204" pitchFamily="34" charset="0"/>
                          <a:ea typeface="Verdana" panose="020B0604030504040204" pitchFamily="34" charset="0"/>
                          <a:cs typeface="Verdana" panose="020B0604030504040204" pitchFamily="34" charset="0"/>
                        </a:rPr>
                        <a:t>The </a:t>
                      </a:r>
                      <a:r>
                        <a:rPr lang="de-DE" baseline="0" dirty="0" err="1" smtClean="0">
                          <a:latin typeface="Verdana" panose="020B0604030504040204" pitchFamily="34" charset="0"/>
                          <a:ea typeface="Verdana" panose="020B0604030504040204" pitchFamily="34" charset="0"/>
                          <a:cs typeface="Verdana" panose="020B0604030504040204" pitchFamily="34" charset="0"/>
                        </a:rPr>
                        <a:t>hagiographical</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works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86409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a:t>
                      </a:r>
                      <a:r>
                        <a:rPr lang="de-DE" b="1" dirty="0" err="1" smtClean="0">
                          <a:latin typeface="Verdana" panose="020B0604030504040204" pitchFamily="34" charset="0"/>
                          <a:ea typeface="Verdana" panose="020B0604030504040204" pitchFamily="34" charset="0"/>
                          <a:cs typeface="Verdana" panose="020B0604030504040204" pitchFamily="34" charset="0"/>
                        </a:rPr>
                        <a:t>keitsangabe</a:t>
                      </a:r>
                      <a:r>
                        <a:rPr lang="de-DE" b="1"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Wace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6.2.2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The </a:t>
                      </a:r>
                      <a:r>
                        <a:rPr lang="de-DE" dirty="0" err="1" smtClean="0">
                          <a:latin typeface="Verdana" panose="020B0604030504040204" pitchFamily="34" charset="0"/>
                          <a:ea typeface="Verdana" panose="020B0604030504040204" pitchFamily="34" charset="0"/>
                          <a:cs typeface="Verdana" panose="020B0604030504040204" pitchFamily="34" charset="0"/>
                        </a:rPr>
                        <a:t>hagiographical</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err="1" smtClean="0">
                          <a:latin typeface="Verdana" panose="020B0604030504040204" pitchFamily="34" charset="0"/>
                          <a:ea typeface="Verdana" panose="020B0604030504040204" pitchFamily="34" charset="0"/>
                          <a:cs typeface="Verdana" panose="020B0604030504040204" pitchFamily="34" charset="0"/>
                        </a:rPr>
                        <a:t>works</a:t>
                      </a:r>
                      <a:r>
                        <a:rPr lang="de-DE" smtClean="0">
                          <a:latin typeface="Verdana" panose="020B0604030504040204" pitchFamily="34" charset="0"/>
                          <a:ea typeface="Verdana" panose="020B0604030504040204" pitchFamily="34" charset="0"/>
                          <a:cs typeface="Verdana" panose="020B0604030504040204" pitchFamily="34" charset="0"/>
                        </a:rPr>
                        <a:t>   </a:t>
                      </a:r>
                      <a:r>
                        <a:rPr lang="de-DE" i="1" dirty="0" smtClean="0">
                          <a:latin typeface="Verdana" panose="020B0604030504040204" pitchFamily="34" charset="0"/>
                          <a:ea typeface="Verdana" panose="020B0604030504040204" pitchFamily="34" charset="0"/>
                          <a:cs typeface="Verdana" panose="020B0604030504040204" pitchFamily="34" charset="0"/>
                        </a:rPr>
                        <a:t>(Nicht:</a:t>
                      </a:r>
                      <a:r>
                        <a:rPr lang="de-DE" i="1" baseline="0" dirty="0" smtClean="0">
                          <a:latin typeface="Verdana" panose="020B0604030504040204" pitchFamily="34" charset="0"/>
                          <a:ea typeface="Verdana" panose="020B0604030504040204" pitchFamily="34" charset="0"/>
                          <a:cs typeface="Verdana" panose="020B0604030504040204" pitchFamily="34" charset="0"/>
                        </a:rPr>
                        <a:t> Hagiographien)</a:t>
                      </a:r>
                      <a:r>
                        <a:rPr lang="de-DE" dirty="0" smtClean="0">
                          <a:latin typeface="Verdana" panose="020B0604030504040204" pitchFamily="34" charset="0"/>
                          <a:ea typeface="Verdana" panose="020B0604030504040204" pitchFamily="34" charset="0"/>
                          <a:cs typeface="Verdana" panose="020B0604030504040204" pitchFamily="34" charset="0"/>
                        </a:rPr>
                        <a:t>           </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a:t>
                      </a:r>
                    </a:p>
                  </a:txBody>
                  <a:tcPr anchor="ctr"/>
                </a:tc>
                <a:tc>
                  <a:txBody>
                    <a:bodyPr/>
                    <a:lstStyle/>
                    <a:p>
                      <a:pPr marL="0" indent="0">
                        <a:lnSpc>
                          <a:spcPct val="1000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Wace, 1100-1174. The </a:t>
                      </a:r>
                      <a:r>
                        <a:rPr lang="de-DE" dirty="0" err="1" smtClean="0">
                          <a:latin typeface="Verdana" panose="020B0604030504040204" pitchFamily="34" charset="0"/>
                          <a:ea typeface="Verdana" panose="020B0604030504040204" pitchFamily="34" charset="0"/>
                          <a:cs typeface="Verdana" panose="020B0604030504040204" pitchFamily="34" charset="0"/>
                        </a:rPr>
                        <a:t>hagiographical</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works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Wace, 1100-1174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Verfasser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403647" y="5023737"/>
            <a:ext cx="2358411" cy="923330"/>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Eine Ausgabe aller Hagiographien von Wace</a:t>
            </a:r>
          </a:p>
        </p:txBody>
      </p:sp>
      <p:sp>
        <p:nvSpPr>
          <p:cNvPr id="9" name="Titel 1"/>
          <p:cNvSpPr>
            <a:spLocks noGrp="1"/>
          </p:cNvSpPr>
          <p:nvPr>
            <p:ph type="title"/>
          </p:nvPr>
        </p:nvSpPr>
        <p:spPr>
          <a:xfrm>
            <a:off x="340772" y="116632"/>
            <a:ext cx="8803228" cy="508918"/>
          </a:xfrm>
        </p:spPr>
        <p:txBody>
          <a:bodyPr/>
          <a:lstStyle/>
          <a:p>
            <a:r>
              <a:rPr lang="de-DE" smtClean="0"/>
              <a:t>Einzelner geistiger </a:t>
            </a:r>
            <a:r>
              <a:rPr lang="de-DE" dirty="0"/>
              <a:t>Schöpfer, übergeordneter Titel </a:t>
            </a:r>
            <a:r>
              <a:rPr lang="de-DE" dirty="0" smtClean="0"/>
              <a:t>-9-</a:t>
            </a:r>
            <a:endParaRPr lang="de-DE" dirty="0"/>
          </a:p>
        </p:txBody>
      </p:sp>
      <p:sp>
        <p:nvSpPr>
          <p:cNvPr id="10" name="Rechteck 9"/>
          <p:cNvSpPr/>
          <p:nvPr/>
        </p:nvSpPr>
        <p:spPr>
          <a:xfrm>
            <a:off x="930269" y="1307342"/>
            <a:ext cx="1305165" cy="369332"/>
          </a:xfrm>
          <a:prstGeom prst="rect">
            <a:avLst/>
          </a:prstGeom>
        </p:spPr>
        <p:txBody>
          <a:bodyPr wrap="none">
            <a:spAutoFit/>
          </a:bodyPr>
          <a:lstStyle/>
          <a:p>
            <a:r>
              <a:rPr lang="de-DE" dirty="0">
                <a:latin typeface="Verdana" panose="020B0604030504040204" pitchFamily="34" charset="0"/>
                <a:ea typeface="Verdana" panose="020B0604030504040204" pitchFamily="34" charset="0"/>
                <a:cs typeface="Verdana" panose="020B0604030504040204" pitchFamily="34" charset="0"/>
              </a:rPr>
              <a:t>Beispiel </a:t>
            </a:r>
            <a:r>
              <a:rPr lang="de-DE" dirty="0" smtClean="0">
                <a:latin typeface="Verdana" panose="020B0604030504040204" pitchFamily="34" charset="0"/>
                <a:ea typeface="Verdana" panose="020B0604030504040204" pitchFamily="34" charset="0"/>
                <a:cs typeface="Verdana" panose="020B0604030504040204" pitchFamily="34" charset="0"/>
              </a:rPr>
              <a:t>2</a:t>
            </a:r>
            <a:endParaRPr lang="de-DE"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4036200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Zusammenstellungen:</a:t>
            </a:r>
            <a:br>
              <a:rPr lang="de-DE" sz="2800" dirty="0" smtClean="0"/>
            </a:br>
            <a:r>
              <a:rPr lang="de-DE" sz="2800" dirty="0" smtClean="0"/>
              <a:t/>
            </a:r>
            <a:br>
              <a:rPr lang="de-DE" sz="2800" dirty="0" smtClean="0"/>
            </a:br>
            <a:r>
              <a:rPr lang="de-DE" dirty="0" smtClean="0"/>
              <a:t>umfassende Beschreibung</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smtClean="0">
                <a:solidFill>
                  <a:schemeClr val="tx1"/>
                </a:solidFill>
                <a:latin typeface="Verdana" panose="020B0604030504040204" pitchFamily="34" charset="0"/>
                <a:ea typeface="Verdana" panose="020B0604030504040204" pitchFamily="34" charset="0"/>
                <a:cs typeface="Verdana" panose="020B0604030504040204" pitchFamily="34" charset="0"/>
              </a:rPr>
              <a:t>Modul 5A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z="800" dirty="0" smtClean="0"/>
              <a:t>AG RDA Schulungsunterlagen – Modul 5A.02.01: Zusammenstellungen - umfassende Beschreibung | Stand: 01.07.2015 | CC BY-NC-SA</a:t>
            </a:r>
            <a:endParaRPr lang="de-DE" sz="800"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mtClean="0"/>
              <a:t>Einzelner geistiger </a:t>
            </a:r>
            <a:r>
              <a:rPr lang="de-DE" dirty="0"/>
              <a:t>Schöpfer, übergeordneter Titel </a:t>
            </a:r>
            <a:r>
              <a:rPr lang="de-DE" dirty="0" smtClean="0"/>
              <a:t>-10-</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pPr marL="0" indent="0">
              <a:buNone/>
            </a:pPr>
            <a:r>
              <a:rPr lang="de-DE" dirty="0" smtClean="0"/>
              <a:t>Sonderfall: Übergeordneter Titel identisch mit dem Titel eines enthaltenen Teilwerks</a:t>
            </a:r>
          </a:p>
          <a:p>
            <a:pPr marL="0" indent="0">
              <a:buNone/>
            </a:pPr>
            <a:endParaRPr lang="de-DE" dirty="0" smtClean="0"/>
          </a:p>
          <a:p>
            <a:pPr marL="457200" lvl="1" indent="0">
              <a:buNone/>
            </a:pPr>
            <a:r>
              <a:rPr lang="de-DE" dirty="0" smtClean="0"/>
              <a:t>Wenn für beide Werke ein normierter Sucheinstieg erfasst werden soll</a:t>
            </a:r>
            <a:r>
              <a:rPr lang="de-DE" smtClean="0"/>
              <a:t>: </a:t>
            </a:r>
            <a:br>
              <a:rPr lang="de-DE" smtClean="0"/>
            </a:br>
            <a:r>
              <a:rPr lang="de-DE" smtClean="0"/>
              <a:t/>
            </a:r>
            <a:br>
              <a:rPr lang="de-DE" smtClean="0"/>
            </a:br>
            <a:r>
              <a:rPr lang="de-DE" smtClean="0"/>
              <a:t>Unterscheidendes </a:t>
            </a:r>
            <a:r>
              <a:rPr lang="de-DE" dirty="0" smtClean="0"/>
              <a:t>Merkmal nötig, beispielsweise die Form des Werks</a:t>
            </a:r>
          </a:p>
        </p:txBody>
      </p:sp>
      <p:sp>
        <p:nvSpPr>
          <p:cNvPr id="4" name="Fußzeilenplatzhalter 3"/>
          <p:cNvSpPr>
            <a:spLocks noGrp="1"/>
          </p:cNvSpPr>
          <p:nvPr>
            <p:ph type="ftr" sz="quarter" idx="14"/>
          </p:nvPr>
        </p:nvSpPr>
        <p:spPr>
          <a:xfrm>
            <a:off x="467544" y="6376243"/>
            <a:ext cx="7632848" cy="365125"/>
          </a:xfrm>
        </p:spPr>
        <p:txBody>
          <a:bodyPr/>
          <a:lstStyle/>
          <a:p>
            <a:r>
              <a:rPr lang="de-DE" sz="800" dirty="0"/>
              <a:t>AG RDA Schulungsunterlagen – Modul 5A.02.01: Zusammenstellungen - umfassende Beschreibung | Stand: 01.07.2015 | CC BY-NC-SA</a:t>
            </a:r>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spTree>
    <p:extLst>
      <p:ext uri="{BB962C8B-B14F-4D97-AF65-F5344CB8AC3E}">
        <p14:creationId xmlns:p14="http://schemas.microsoft.com/office/powerpoint/2010/main" val="269308193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416824" cy="365125"/>
          </a:xfrm>
        </p:spPr>
        <p:txBody>
          <a:bodyPr/>
          <a:lstStyle/>
          <a:p>
            <a:r>
              <a:rPr lang="de-DE" sz="800" dirty="0"/>
              <a:t>AG RDA Schulungsunterlagen – Modul 5A.02.01: Zusammenstellungen - umfassende Beschreibung | Stand: 01.07.2015 | CC BY-NC-SA</a:t>
            </a:r>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771210056"/>
              </p:ext>
            </p:extLst>
          </p:nvPr>
        </p:nvGraphicFramePr>
        <p:xfrm>
          <a:off x="2987824" y="1541466"/>
          <a:ext cx="6048671" cy="4407814"/>
        </p:xfrm>
        <a:graphic>
          <a:graphicData uri="http://schemas.openxmlformats.org/drawingml/2006/table">
            <a:tbl>
              <a:tblPr firstRow="1" bandRow="1">
                <a:tableStyleId>{5C22544A-7EE6-4342-B048-85BDC9FD1C3A}</a:tableStyleId>
              </a:tblPr>
              <a:tblGrid>
                <a:gridCol w="1021203"/>
                <a:gridCol w="2592288"/>
                <a:gridCol w="2435180"/>
              </a:tblGrid>
              <a:tr h="38631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978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aseline="0" dirty="0" smtClean="0">
                          <a:latin typeface="Verdana" panose="020B0604030504040204" pitchFamily="34" charset="0"/>
                          <a:ea typeface="Verdana" panose="020B0604030504040204" pitchFamily="34" charset="0"/>
                          <a:cs typeface="Verdana" panose="020B0604030504040204" pitchFamily="34" charset="0"/>
                        </a:rPr>
                        <a:t>Unter Eis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86409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a:t>
                      </a:r>
                      <a:r>
                        <a:rPr lang="de-DE" b="1" dirty="0" err="1" smtClean="0">
                          <a:latin typeface="Verdana" panose="020B0604030504040204" pitchFamily="34" charset="0"/>
                          <a:ea typeface="Verdana" panose="020B0604030504040204" pitchFamily="34" charset="0"/>
                          <a:cs typeface="Verdana" panose="020B0604030504040204" pitchFamily="34" charset="0"/>
                        </a:rPr>
                        <a:t>keitsangabe</a:t>
                      </a:r>
                      <a:r>
                        <a:rPr lang="de-DE" b="1"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Falk Richter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6.2.2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Unter Eis           </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Form des Werks</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Zusammenstellung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31166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a:t>
                      </a:r>
                    </a:p>
                  </a:txBody>
                  <a:tcPr anchor="ctr"/>
                </a:tc>
                <a:tc>
                  <a:txBody>
                    <a:bodyPr/>
                    <a:lstStyle/>
                    <a:p>
                      <a:pPr marL="0" indent="0">
                        <a:lnSpc>
                          <a:spcPct val="1000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Richter,</a:t>
                      </a:r>
                      <a:r>
                        <a:rPr lang="de-DE" baseline="0" dirty="0" smtClean="0">
                          <a:latin typeface="Verdana" panose="020B0604030504040204" pitchFamily="34" charset="0"/>
                          <a:ea typeface="Verdana" panose="020B0604030504040204" pitchFamily="34" charset="0"/>
                          <a:cs typeface="Verdana" panose="020B0604030504040204" pitchFamily="34" charset="0"/>
                        </a:rPr>
                        <a:t> Falk</a:t>
                      </a:r>
                      <a:r>
                        <a:rPr lang="de-DE" baseline="0" smtClean="0">
                          <a:latin typeface="Verdana" panose="020B0604030504040204" pitchFamily="34" charset="0"/>
                          <a:ea typeface="Verdana" panose="020B0604030504040204" pitchFamily="34" charset="0"/>
                          <a:cs typeface="Verdana" panose="020B0604030504040204" pitchFamily="34" charset="0"/>
                        </a:rPr>
                        <a:t>, </a:t>
                      </a:r>
                      <a:br>
                        <a:rPr lang="de-DE" baseline="0" smtClean="0">
                          <a:latin typeface="Verdana" panose="020B0604030504040204" pitchFamily="34" charset="0"/>
                          <a:ea typeface="Verdana" panose="020B0604030504040204" pitchFamily="34" charset="0"/>
                          <a:cs typeface="Verdana" panose="020B0604030504040204" pitchFamily="34" charset="0"/>
                        </a:rPr>
                      </a:br>
                      <a:r>
                        <a:rPr lang="de-DE" baseline="0" smtClean="0">
                          <a:latin typeface="Verdana" panose="020B0604030504040204" pitchFamily="34" charset="0"/>
                          <a:ea typeface="Verdana" panose="020B0604030504040204" pitchFamily="34" charset="0"/>
                          <a:cs typeface="Verdana" panose="020B0604030504040204" pitchFamily="34" charset="0"/>
                        </a:rPr>
                        <a:t>1969-</a:t>
                      </a:r>
                      <a:r>
                        <a:rPr lang="de-DE" baseline="0" dirty="0" smtClean="0">
                          <a:latin typeface="Verdana" panose="020B0604030504040204" pitchFamily="34" charset="0"/>
                          <a:ea typeface="Verdana" panose="020B0604030504040204" pitchFamily="34" charset="0"/>
                          <a:cs typeface="Verdana" panose="020B0604030504040204" pitchFamily="34" charset="0"/>
                        </a:rPr>
                        <a:t>. Unter Eis (Zusammen-stellung)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340772" y="116632"/>
            <a:ext cx="8803228" cy="508918"/>
          </a:xfrm>
        </p:spPr>
        <p:txBody>
          <a:bodyPr/>
          <a:lstStyle/>
          <a:p>
            <a:r>
              <a:rPr lang="de-DE" smtClean="0"/>
              <a:t>Einzelner geistiger </a:t>
            </a:r>
            <a:r>
              <a:rPr lang="de-DE" dirty="0"/>
              <a:t>Schöpfer, übergeordneter Titel </a:t>
            </a:r>
            <a:r>
              <a:rPr lang="de-DE" dirty="0" smtClean="0"/>
              <a:t>-11-</a:t>
            </a:r>
            <a:endParaRPr lang="de-DE" dirty="0"/>
          </a:p>
        </p:txBody>
      </p:sp>
      <p:sp>
        <p:nvSpPr>
          <p:cNvPr id="2" name="Textfeld 1"/>
          <p:cNvSpPr txBox="1"/>
          <p:nvPr/>
        </p:nvSpPr>
        <p:spPr>
          <a:xfrm>
            <a:off x="683568" y="5877272"/>
            <a:ext cx="1368152"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10" name="Grafik 9"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5272" y="1196753"/>
            <a:ext cx="2781688" cy="5049852"/>
          </a:xfrm>
          <a:prstGeom prst="rect">
            <a:avLst/>
          </a:prstGeom>
          <a:ln w="3175">
            <a:solidFill>
              <a:schemeClr val="tx1"/>
            </a:solidFill>
          </a:ln>
        </p:spPr>
      </p:pic>
    </p:spTree>
    <p:extLst>
      <p:ext uri="{BB962C8B-B14F-4D97-AF65-F5344CB8AC3E}">
        <p14:creationId xmlns:p14="http://schemas.microsoft.com/office/powerpoint/2010/main" val="353168078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416824" cy="365125"/>
          </a:xfrm>
          <a:ln>
            <a:noFill/>
          </a:ln>
        </p:spPr>
        <p:txBody>
          <a:bodyPr/>
          <a:lstStyle/>
          <a:p>
            <a:r>
              <a:rPr lang="de-DE" sz="800" dirty="0"/>
              <a:t>AG RDA Schulungsunterlagen – Modul 5A.02.01: Zusammenstellungen - umfassende Beschreibung | Stand: 01.07.2015 | CC BY-NC-SA</a:t>
            </a:r>
          </a:p>
        </p:txBody>
      </p:sp>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439811342"/>
              </p:ext>
            </p:extLst>
          </p:nvPr>
        </p:nvGraphicFramePr>
        <p:xfrm>
          <a:off x="3010141" y="1000108"/>
          <a:ext cx="6048671" cy="4271538"/>
        </p:xfrm>
        <a:graphic>
          <a:graphicData uri="http://schemas.openxmlformats.org/drawingml/2006/table">
            <a:tbl>
              <a:tblPr firstRow="1" bandRow="1">
                <a:tableStyleId>{5C22544A-7EE6-4342-B048-85BDC9FD1C3A}</a:tableStyleId>
              </a:tblPr>
              <a:tblGrid>
                <a:gridCol w="1021203"/>
                <a:gridCol w="2592288"/>
                <a:gridCol w="2435180"/>
              </a:tblGrid>
              <a:tr h="570406">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040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Richter, Falk, 1969</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70406">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Verfasser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70406">
                <a:tc>
                  <a:txBody>
                    <a:bodyPr/>
                    <a:lstStyle/>
                    <a:p>
                      <a:r>
                        <a:rPr lang="de-DE" b="0" smtClean="0">
                          <a:latin typeface="Verdana" panose="020B0604030504040204" pitchFamily="34" charset="0"/>
                          <a:ea typeface="Verdana" panose="020B0604030504040204" pitchFamily="34" charset="0"/>
                          <a:cs typeface="Verdana" panose="020B0604030504040204" pitchFamily="34" charset="0"/>
                        </a:rPr>
                        <a:t>24.5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Enthält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224136">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25.1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In Beziehung stehendes Werk,</a:t>
                      </a:r>
                      <a:r>
                        <a:rPr lang="de-DE" b="0" baseline="0" dirty="0" smtClean="0">
                          <a:latin typeface="Verdana" panose="020B0604030504040204" pitchFamily="34" charset="0"/>
                          <a:ea typeface="Verdana" panose="020B0604030504040204" pitchFamily="34" charset="0"/>
                          <a:cs typeface="Verdana" panose="020B0604030504040204" pitchFamily="34" charset="0"/>
                        </a:rPr>
                        <a:t> </a:t>
                      </a:r>
                      <a:r>
                        <a:rPr lang="de-DE" b="0" dirty="0" smtClean="0">
                          <a:latin typeface="Verdana" panose="020B0604030504040204" pitchFamily="34" charset="0"/>
                          <a:ea typeface="Verdana" panose="020B0604030504040204" pitchFamily="34" charset="0"/>
                          <a:cs typeface="Verdana" panose="020B0604030504040204" pitchFamily="34" charset="0"/>
                        </a:rPr>
                        <a:t>erfasst als normierter Sucheinstieg</a:t>
                      </a:r>
                      <a:r>
                        <a:rPr lang="de-DE" b="0" baseline="0" dirty="0" smtClean="0">
                          <a:latin typeface="Verdana" panose="020B0604030504040204" pitchFamily="34" charset="0"/>
                          <a:ea typeface="Verdana" panose="020B0604030504040204" pitchFamily="34" charset="0"/>
                          <a:cs typeface="Verdana" panose="020B0604030504040204" pitchFamily="34" charset="0"/>
                        </a:rPr>
                        <a:t>, der das in Beziehung stehende Werk repräsentiert (RDA 6.27.1)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Richter,</a:t>
                      </a:r>
                      <a:r>
                        <a:rPr lang="de-DE" b="0" baseline="0" dirty="0" smtClean="0">
                          <a:latin typeface="Verdana" panose="020B0604030504040204" pitchFamily="34" charset="0"/>
                          <a:ea typeface="Verdana" panose="020B0604030504040204" pitchFamily="34" charset="0"/>
                          <a:cs typeface="Verdana" panose="020B0604030504040204" pitchFamily="34" charset="0"/>
                        </a:rPr>
                        <a:t> Falk</a:t>
                      </a:r>
                      <a:r>
                        <a:rPr lang="de-DE" b="0" baseline="0" smtClean="0">
                          <a:latin typeface="Verdana" panose="020B0604030504040204" pitchFamily="34" charset="0"/>
                          <a:ea typeface="Verdana" panose="020B0604030504040204" pitchFamily="34" charset="0"/>
                          <a:cs typeface="Verdana" panose="020B0604030504040204" pitchFamily="34" charset="0"/>
                        </a:rPr>
                        <a:t>, </a:t>
                      </a:r>
                      <a:br>
                        <a:rPr lang="de-DE" b="0" baseline="0" smtClean="0">
                          <a:latin typeface="Verdana" panose="020B0604030504040204" pitchFamily="34" charset="0"/>
                          <a:ea typeface="Verdana" panose="020B0604030504040204" pitchFamily="34" charset="0"/>
                          <a:cs typeface="Verdana" panose="020B0604030504040204" pitchFamily="34" charset="0"/>
                        </a:rPr>
                      </a:br>
                      <a:r>
                        <a:rPr lang="de-DE" b="0" baseline="0" smtClean="0">
                          <a:latin typeface="Verdana" panose="020B0604030504040204" pitchFamily="34" charset="0"/>
                          <a:ea typeface="Verdana" panose="020B0604030504040204" pitchFamily="34" charset="0"/>
                          <a:cs typeface="Verdana" panose="020B0604030504040204" pitchFamily="34" charset="0"/>
                        </a:rPr>
                        <a:t>1969-</a:t>
                      </a:r>
                      <a:r>
                        <a:rPr lang="de-DE" b="0" baseline="0" dirty="0" smtClean="0">
                          <a:latin typeface="Verdana" panose="020B0604030504040204" pitchFamily="34" charset="0"/>
                          <a:ea typeface="Verdana" panose="020B0604030504040204" pitchFamily="34" charset="0"/>
                          <a:cs typeface="Verdana" panose="020B0604030504040204" pitchFamily="34" charset="0"/>
                        </a:rPr>
                        <a:t>. Unter Eis (Drama)</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340772" y="116632"/>
            <a:ext cx="8803228" cy="508918"/>
          </a:xfrm>
        </p:spPr>
        <p:txBody>
          <a:bodyPr/>
          <a:lstStyle/>
          <a:p>
            <a:r>
              <a:rPr lang="de-DE" smtClean="0"/>
              <a:t>Einzelner geistiger </a:t>
            </a:r>
            <a:r>
              <a:rPr lang="de-DE" dirty="0"/>
              <a:t>Schöpfer, übergeordneter Titel </a:t>
            </a:r>
            <a:r>
              <a:rPr lang="de-DE" dirty="0" smtClean="0"/>
              <a:t>-12-</a:t>
            </a:r>
            <a:endParaRPr lang="de-DE" dirty="0"/>
          </a:p>
        </p:txBody>
      </p:sp>
      <p:sp>
        <p:nvSpPr>
          <p:cNvPr id="2" name="Textfeld 1"/>
          <p:cNvSpPr txBox="1"/>
          <p:nvPr/>
        </p:nvSpPr>
        <p:spPr>
          <a:xfrm>
            <a:off x="683568" y="5877272"/>
            <a:ext cx="1368152"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11" name="Grafik 10"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7799" y="1034164"/>
            <a:ext cx="2671059" cy="3923424"/>
          </a:xfrm>
          <a:prstGeom prst="rect">
            <a:avLst/>
          </a:prstGeom>
          <a:ln w="3175">
            <a:solidFill>
              <a:schemeClr val="tx1"/>
            </a:solidFill>
          </a:ln>
        </p:spPr>
      </p:pic>
      <p:sp>
        <p:nvSpPr>
          <p:cNvPr id="12" name="Textfeld 11"/>
          <p:cNvSpPr txBox="1"/>
          <p:nvPr/>
        </p:nvSpPr>
        <p:spPr>
          <a:xfrm>
            <a:off x="2978858" y="616375"/>
            <a:ext cx="1652184" cy="369332"/>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Fortsetzung:</a:t>
            </a:r>
          </a:p>
        </p:txBody>
      </p:sp>
      <p:sp>
        <p:nvSpPr>
          <p:cNvPr id="13" name="Pfeil nach rechts 12"/>
          <p:cNvSpPr/>
          <p:nvPr/>
        </p:nvSpPr>
        <p:spPr>
          <a:xfrm rot="7660531">
            <a:off x="780314" y="2813725"/>
            <a:ext cx="1338448" cy="364300"/>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Textfeld 13"/>
          <p:cNvSpPr txBox="1"/>
          <p:nvPr/>
        </p:nvSpPr>
        <p:spPr>
          <a:xfrm>
            <a:off x="307798" y="5415607"/>
            <a:ext cx="8512674" cy="646331"/>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Hinweis: Als Standardelement erforderlich ist das unterscheidende Merkmal nur bei einem der beiden Werktitel</a:t>
            </a:r>
          </a:p>
        </p:txBody>
      </p:sp>
    </p:spTree>
    <p:extLst>
      <p:ext uri="{BB962C8B-B14F-4D97-AF65-F5344CB8AC3E}">
        <p14:creationId xmlns:p14="http://schemas.microsoft.com/office/powerpoint/2010/main" val="120641423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mtClean="0"/>
              <a:t>Einzelner geistiger </a:t>
            </a:r>
            <a:r>
              <a:rPr lang="de-DE" dirty="0" smtClean="0"/>
              <a:t>Schöpfer, kein übergeordneter Titel -1-</a:t>
            </a:r>
            <a:endParaRPr lang="de-DE" dirty="0"/>
          </a:p>
        </p:txBody>
      </p:sp>
      <p:sp>
        <p:nvSpPr>
          <p:cNvPr id="3" name="Textplatzhalter 2"/>
          <p:cNvSpPr>
            <a:spLocks noGrp="1"/>
          </p:cNvSpPr>
          <p:nvPr>
            <p:ph type="body" sz="quarter" idx="13"/>
          </p:nvPr>
        </p:nvSpPr>
        <p:spPr/>
        <p:txBody>
          <a:bodyPr wrap="square"/>
          <a:lstStyle/>
          <a:p>
            <a:pPr lvl="1">
              <a:buFont typeface="Arial" panose="020B0604020202020204" pitchFamily="34" charset="0"/>
              <a:buChar char="•"/>
            </a:pPr>
            <a:endParaRPr lang="de-DE" dirty="0" smtClean="0"/>
          </a:p>
          <a:p>
            <a:pPr marL="0" indent="0">
              <a:buNone/>
            </a:pPr>
            <a:r>
              <a:rPr lang="de-DE" dirty="0" smtClean="0"/>
              <a:t>Grundregel RDA 6.2.2.10.3: Bevorzugter Titel für jedes Werk wird erfasst</a:t>
            </a:r>
          </a:p>
          <a:p>
            <a:endParaRPr lang="de-DE" dirty="0" smtClean="0"/>
          </a:p>
          <a:p>
            <a:pPr marL="0" indent="0">
              <a:buNone/>
            </a:pPr>
            <a:r>
              <a:rPr lang="de-DE" dirty="0" smtClean="0"/>
              <a:t>Alternative: Bildung eines Formaltitels gemäß RDA 6.2.2.10.1 oder 6.2.2.10.2, gefolgt von </a:t>
            </a:r>
            <a:r>
              <a:rPr lang="de-DE" i="1" dirty="0" smtClean="0"/>
              <a:t>Auswahl</a:t>
            </a:r>
          </a:p>
          <a:p>
            <a:endParaRPr lang="de-DE" i="1" dirty="0" smtClean="0"/>
          </a:p>
          <a:p>
            <a:pPr marL="0" indent="0">
              <a:buNone/>
            </a:pPr>
            <a:r>
              <a:rPr lang="de-DE" dirty="0" smtClean="0"/>
              <a:t>Alternative soll nur in Ausnahmefällen angewendet werden, wenn die Aufführung sämtlicher bevorzugter Titel zu umfangreich wird</a:t>
            </a:r>
          </a:p>
          <a:p>
            <a:endParaRPr lang="de-DE" dirty="0"/>
          </a:p>
          <a:p>
            <a:pPr marL="0" indent="0">
              <a:buNone/>
            </a:pPr>
            <a:r>
              <a:rPr lang="de-DE" dirty="0"/>
              <a:t>Herstellung einer Beziehung </a:t>
            </a:r>
            <a:r>
              <a:rPr lang="de-DE" dirty="0" smtClean="0"/>
              <a:t>nur </a:t>
            </a:r>
            <a:r>
              <a:rPr lang="de-DE" dirty="0"/>
              <a:t>für das erste </a:t>
            </a:r>
            <a:r>
              <a:rPr lang="de-DE" dirty="0" smtClean="0"/>
              <a:t>Werk </a:t>
            </a:r>
            <a:r>
              <a:rPr lang="de-DE" dirty="0"/>
              <a:t>erforderlich (RDA 17.8)</a:t>
            </a:r>
          </a:p>
          <a:p>
            <a:endParaRPr lang="de-DE" dirty="0" smtClean="0"/>
          </a:p>
          <a:p>
            <a:endParaRPr lang="de-DE" dirty="0" smtClean="0"/>
          </a:p>
          <a:p>
            <a:pPr marL="457200" lvl="1"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dirty="0"/>
              <a:t>AG RDA Schulungsunterlagen – Modul 5A.02.01: Zusammenstellungen - umfassende Beschreibung | Stand: 01.07.2015 | CC BY-NC-SA</a:t>
            </a:r>
          </a:p>
        </p:txBody>
      </p:sp>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a:p>
        </p:txBody>
      </p:sp>
    </p:spTree>
    <p:extLst>
      <p:ext uri="{BB962C8B-B14F-4D97-AF65-F5344CB8AC3E}">
        <p14:creationId xmlns:p14="http://schemas.microsoft.com/office/powerpoint/2010/main" val="391137955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U:\Anita dienstlich\RDA\Teil-Ganzes-Beziehungen\Zusammenstellungen\RDA-Beispiele_Zusammenstellungen\Scans\281120141384.jpg"/>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brightnessContrast bright="44000" contrast="-9000"/>
                    </a14:imgEffect>
                  </a14:imgLayer>
                </a14:imgProps>
              </a:ext>
              <a:ext uri="{28A0092B-C50C-407E-A947-70E740481C1C}">
                <a14:useLocalDpi xmlns:a14="http://schemas.microsoft.com/office/drawing/2010/main" val="0"/>
              </a:ext>
            </a:extLst>
          </a:blip>
          <a:srcRect l="3" r="19797"/>
          <a:stretch/>
        </p:blipFill>
        <p:spPr bwMode="auto">
          <a:xfrm>
            <a:off x="179512" y="1091318"/>
            <a:ext cx="2666608" cy="4433093"/>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4" name="Fußzeilenplatzhalter 3"/>
          <p:cNvSpPr>
            <a:spLocks noGrp="1"/>
          </p:cNvSpPr>
          <p:nvPr>
            <p:ph type="ftr" sz="quarter" idx="14"/>
          </p:nvPr>
        </p:nvSpPr>
        <p:spPr>
          <a:xfrm>
            <a:off x="467544" y="6376243"/>
            <a:ext cx="7560840" cy="365125"/>
          </a:xfrm>
        </p:spPr>
        <p:txBody>
          <a:bodyPr/>
          <a:lstStyle/>
          <a:p>
            <a:r>
              <a:rPr lang="de-DE" sz="800" dirty="0"/>
              <a:t>AG RDA Schulungsunterlagen – Modul 5A.02.01: Zusammenstellungen - umfassende Beschreibung | Stand: 01.07.2015 | CC BY-NC-SA</a:t>
            </a:r>
          </a:p>
        </p:txBody>
      </p:sp>
      <p:sp>
        <p:nvSpPr>
          <p:cNvPr id="5" name="Foliennummernplatzhalter 4"/>
          <p:cNvSpPr>
            <a:spLocks noGrp="1"/>
          </p:cNvSpPr>
          <p:nvPr>
            <p:ph type="sldNum" sz="quarter" idx="4"/>
          </p:nvPr>
        </p:nvSpPr>
        <p:spPr/>
        <p:txBody>
          <a:bodyPr/>
          <a:lstStyle/>
          <a:p>
            <a:fld id="{8A6690F1-7CA1-4166-A522-500460961984}" type="slidenum">
              <a:rPr lang="de-DE" smtClean="0"/>
              <a:pPr/>
              <a:t>24</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901225221"/>
              </p:ext>
            </p:extLst>
          </p:nvPr>
        </p:nvGraphicFramePr>
        <p:xfrm>
          <a:off x="2915816" y="1340768"/>
          <a:ext cx="5904656" cy="4686322"/>
        </p:xfrm>
        <a:graphic>
          <a:graphicData uri="http://schemas.openxmlformats.org/drawingml/2006/table">
            <a:tbl>
              <a:tblPr firstRow="1" bandRow="1">
                <a:tableStyleId>{5C22544A-7EE6-4342-B048-85BDC9FD1C3A}</a:tableStyleId>
              </a:tblPr>
              <a:tblGrid>
                <a:gridCol w="996889"/>
                <a:gridCol w="2530567"/>
                <a:gridCol w="2377200"/>
              </a:tblGrid>
              <a:tr h="38631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mtClean="0">
                          <a:latin typeface="Verdana" panose="020B0604030504040204" pitchFamily="34" charset="0"/>
                          <a:ea typeface="Verdana" panose="020B0604030504040204" pitchFamily="34" charset="0"/>
                          <a:cs typeface="Verdana" panose="020B0604030504040204" pitchFamily="34" charset="0"/>
                        </a:rPr>
                        <a:t>Dutschke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 usw. bis</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aseline="0" smtClean="0">
                          <a:latin typeface="Verdana" panose="020B0604030504040204" pitchFamily="34" charset="0"/>
                          <a:ea typeface="Verdana" panose="020B0604030504040204" pitchFamily="34" charset="0"/>
                          <a:cs typeface="Verdana" panose="020B0604030504040204" pitchFamily="34" charset="0"/>
                        </a:rPr>
                        <a:t>Rote Armee Fraktion</a:t>
                      </a:r>
                      <a:endParaRPr lang="de-DE" smtClean="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a:t>
                      </a:r>
                      <a:r>
                        <a:rPr lang="de-DE" b="1" dirty="0" err="1" smtClean="0">
                          <a:latin typeface="Verdana" panose="020B0604030504040204" pitchFamily="34" charset="0"/>
                          <a:ea typeface="Verdana" panose="020B0604030504040204" pitchFamily="34" charset="0"/>
                          <a:cs typeface="Verdana" panose="020B0604030504040204" pitchFamily="34" charset="0"/>
                        </a:rPr>
                        <a:t>keitsangabe</a:t>
                      </a:r>
                      <a:r>
                        <a:rPr lang="de-DE" b="1" dirty="0" smtClean="0">
                          <a:latin typeface="Verdana" panose="020B0604030504040204" pitchFamily="34" charset="0"/>
                          <a:ea typeface="Verdana" panose="020B0604030504040204" pitchFamily="34" charset="0"/>
                          <a:cs typeface="Verdana" panose="020B0604030504040204" pitchFamily="34" charset="0"/>
                        </a:rPr>
                        <a:t>,</a:t>
                      </a:r>
                      <a:r>
                        <a:rPr lang="de-DE" b="1"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Michael </a:t>
                      </a:r>
                      <a:r>
                        <a:rPr lang="de-DE" dirty="0" err="1" smtClean="0">
                          <a:latin typeface="Verdana" panose="020B0604030504040204" pitchFamily="34" charset="0"/>
                          <a:ea typeface="Verdana" panose="020B0604030504040204" pitchFamily="34" charset="0"/>
                          <a:cs typeface="Verdana" panose="020B0604030504040204" pitchFamily="34" charset="0"/>
                        </a:rPr>
                        <a:t>Wildenhain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6.2.2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Bevorzugter Titel</a:t>
                      </a:r>
                      <a:r>
                        <a:rPr lang="de-DE" b="1" baseline="0" dirty="0" smtClean="0">
                          <a:latin typeface="Verdana" panose="020B0604030504040204" pitchFamily="34" charset="0"/>
                          <a:ea typeface="Verdana" panose="020B0604030504040204" pitchFamily="34" charset="0"/>
                          <a:cs typeface="Verdana" panose="020B0604030504040204" pitchFamily="34" charset="0"/>
                        </a:rPr>
                        <a:t> des Werks</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Dutschke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6.2.2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 usw. bis</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6.2.2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Rote Armee Fraktion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325262" y="5251188"/>
            <a:ext cx="2375108" cy="1200329"/>
          </a:xfrm>
          <a:prstGeom prst="rect">
            <a:avLst/>
          </a:prstGeom>
          <a:solidFill>
            <a:schemeClr val="bg1"/>
          </a:solidFill>
          <a:ln>
            <a:solidFill>
              <a:schemeClr val="tx1"/>
            </a:solidFill>
          </a:ln>
        </p:spPr>
        <p:txBody>
          <a:bodyPr wrap="square" rtlCol="0">
            <a:spAutoFit/>
          </a:bodyPr>
          <a:lstStyle/>
          <a:p>
            <a:r>
              <a:rPr lang="de-DE" smtClean="0">
                <a:latin typeface="Verdana" panose="020B0604030504040204" pitchFamily="34" charset="0"/>
                <a:ea typeface="Verdana" panose="020B0604030504040204" pitchFamily="34" charset="0"/>
                <a:cs typeface="Verdana" panose="020B0604030504040204" pitchFamily="34" charset="0"/>
              </a:rPr>
              <a:t>Enthält fünf Stücke ohne übergeordneten Titel</a:t>
            </a:r>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9" name="Titel 1"/>
          <p:cNvSpPr>
            <a:spLocks noGrp="1"/>
          </p:cNvSpPr>
          <p:nvPr>
            <p:ph type="title"/>
          </p:nvPr>
        </p:nvSpPr>
        <p:spPr>
          <a:xfrm>
            <a:off x="251520" y="183778"/>
            <a:ext cx="8856984" cy="508918"/>
          </a:xfrm>
        </p:spPr>
        <p:txBody>
          <a:bodyPr/>
          <a:lstStyle/>
          <a:p>
            <a:r>
              <a:rPr lang="de-DE" smtClean="0"/>
              <a:t>Einzelner geistiger </a:t>
            </a:r>
            <a:r>
              <a:rPr lang="de-DE" dirty="0"/>
              <a:t>Schöpfer, kein übergeordneter Titel </a:t>
            </a:r>
            <a:r>
              <a:rPr lang="de-DE" dirty="0" smtClean="0"/>
              <a:t>-2-</a:t>
            </a:r>
            <a:endParaRPr lang="de-DE" dirty="0"/>
          </a:p>
        </p:txBody>
      </p:sp>
    </p:spTree>
    <p:extLst>
      <p:ext uri="{BB962C8B-B14F-4D97-AF65-F5344CB8AC3E}">
        <p14:creationId xmlns:p14="http://schemas.microsoft.com/office/powerpoint/2010/main" val="168744688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560840" cy="365125"/>
          </a:xfrm>
        </p:spPr>
        <p:txBody>
          <a:bodyPr/>
          <a:lstStyle/>
          <a:p>
            <a:r>
              <a:rPr lang="de-DE" sz="800" dirty="0"/>
              <a:t>AG RDA Schulungsunterlagen – Modul 5A.02.01: Zusammenstellungen - umfassende Beschreibung | Stand: 01.07.2015 | CC BY-NC-SA</a:t>
            </a:r>
          </a:p>
        </p:txBody>
      </p:sp>
      <p:sp>
        <p:nvSpPr>
          <p:cNvPr id="5" name="Foliennummernplatzhalter 4"/>
          <p:cNvSpPr>
            <a:spLocks noGrp="1"/>
          </p:cNvSpPr>
          <p:nvPr>
            <p:ph type="sldNum" sz="quarter" idx="4"/>
          </p:nvPr>
        </p:nvSpPr>
        <p:spPr/>
        <p:txBody>
          <a:bodyPr/>
          <a:lstStyle/>
          <a:p>
            <a:fld id="{8A6690F1-7CA1-4166-A522-500460961984}" type="slidenum">
              <a:rPr lang="de-DE" smtClean="0"/>
              <a:pPr/>
              <a:t>25</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153466279"/>
              </p:ext>
            </p:extLst>
          </p:nvPr>
        </p:nvGraphicFramePr>
        <p:xfrm>
          <a:off x="3053463" y="1628800"/>
          <a:ext cx="5904656" cy="4446281"/>
        </p:xfrm>
        <a:graphic>
          <a:graphicData uri="http://schemas.openxmlformats.org/drawingml/2006/table">
            <a:tbl>
              <a:tblPr firstRow="1" bandRow="1">
                <a:tableStyleId>{5C22544A-7EE6-4342-B048-85BDC9FD1C3A}</a:tableStyleId>
              </a:tblPr>
              <a:tblGrid>
                <a:gridCol w="996889"/>
                <a:gridCol w="2530567"/>
                <a:gridCol w="2377200"/>
              </a:tblGrid>
              <a:tr h="38631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a:t>
                      </a:r>
                      <a:r>
                        <a:rPr lang="de-DE" b="1" baseline="0" dirty="0" smtClean="0">
                          <a:latin typeface="Verdana" panose="020B0604030504040204" pitchFamily="34" charset="0"/>
                          <a:ea typeface="Verdana" panose="020B0604030504040204" pitchFamily="34" charset="0"/>
                          <a:cs typeface="Verdana" panose="020B0604030504040204" pitchFamily="34" charset="0"/>
                        </a:rPr>
                        <a:t> Werk</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Wildenhain</a:t>
                      </a:r>
                      <a:r>
                        <a:rPr lang="de-DE" dirty="0" smtClean="0">
                          <a:latin typeface="Verdana" panose="020B0604030504040204" pitchFamily="34" charset="0"/>
                          <a:ea typeface="Verdana" panose="020B0604030504040204" pitchFamily="34" charset="0"/>
                          <a:cs typeface="Verdana" panose="020B0604030504040204" pitchFamily="34" charset="0"/>
                        </a:rPr>
                        <a:t>,</a:t>
                      </a:r>
                      <a:r>
                        <a:rPr lang="de-DE" baseline="0" dirty="0" smtClean="0">
                          <a:latin typeface="Verdana" panose="020B0604030504040204" pitchFamily="34" charset="0"/>
                          <a:ea typeface="Verdana" panose="020B0604030504040204" pitchFamily="34" charset="0"/>
                          <a:cs typeface="Verdana" panose="020B0604030504040204" pitchFamily="34" charset="0"/>
                        </a:rPr>
                        <a:t> Michael, 1958-. Dutschke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17.8</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In</a:t>
                      </a:r>
                      <a:r>
                        <a:rPr lang="de-DE" b="0" baseline="0" dirty="0" smtClean="0">
                          <a:latin typeface="Verdana" panose="020B0604030504040204" pitchFamily="34" charset="0"/>
                          <a:ea typeface="Verdana" panose="020B0604030504040204" pitchFamily="34" charset="0"/>
                          <a:cs typeface="Verdana" panose="020B0604030504040204" pitchFamily="34" charset="0"/>
                        </a:rPr>
                        <a:t> der Manifestation verkörpertes Werk</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Wildenhain</a:t>
                      </a:r>
                      <a:r>
                        <a:rPr lang="de-DE" dirty="0" smtClean="0">
                          <a:latin typeface="Verdana" panose="020B0604030504040204" pitchFamily="34" charset="0"/>
                          <a:ea typeface="Verdana" panose="020B0604030504040204" pitchFamily="34" charset="0"/>
                          <a:cs typeface="Verdana" panose="020B0604030504040204" pitchFamily="34" charset="0"/>
                        </a:rPr>
                        <a:t>, Michael, 1958-. Im Schlagschatten des Mondes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17.8</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 usw. bis</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17.8</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In</a:t>
                      </a:r>
                      <a:r>
                        <a:rPr lang="de-DE" b="0" baseline="0" dirty="0" smtClean="0">
                          <a:latin typeface="Verdana" panose="020B0604030504040204" pitchFamily="34" charset="0"/>
                          <a:ea typeface="Verdana" panose="020B0604030504040204" pitchFamily="34" charset="0"/>
                          <a:cs typeface="Verdana" panose="020B0604030504040204" pitchFamily="34" charset="0"/>
                        </a:rPr>
                        <a:t> der Manifestation verkörpertes Werk</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ts val="16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Rote</a:t>
                      </a:r>
                      <a:r>
                        <a:rPr lang="de-DE" baseline="0" dirty="0" smtClean="0">
                          <a:latin typeface="Verdana" panose="020B0604030504040204" pitchFamily="34" charset="0"/>
                          <a:ea typeface="Verdana" panose="020B0604030504040204" pitchFamily="34" charset="0"/>
                          <a:cs typeface="Verdana" panose="020B0604030504040204" pitchFamily="34" charset="0"/>
                        </a:rPr>
                        <a:t> Armee Fraktion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Geistiger</a:t>
                      </a:r>
                      <a:r>
                        <a:rPr lang="de-DE" b="1" baseline="0" dirty="0" smtClean="0">
                          <a:latin typeface="Verdana" panose="020B0604030504040204" pitchFamily="34" charset="0"/>
                          <a:ea typeface="Verdana" panose="020B0604030504040204" pitchFamily="34" charset="0"/>
                          <a:cs typeface="Verdana" panose="020B0604030504040204" pitchFamily="34" charset="0"/>
                        </a:rPr>
                        <a:t> Schöpfer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Wildenhain</a:t>
                      </a:r>
                      <a:r>
                        <a:rPr lang="de-DE" baseline="0" dirty="0" smtClean="0">
                          <a:latin typeface="Verdana" panose="020B0604030504040204" pitchFamily="34" charset="0"/>
                          <a:ea typeface="Verdana" panose="020B0604030504040204" pitchFamily="34" charset="0"/>
                          <a:cs typeface="Verdana" panose="020B0604030504040204" pitchFamily="34" charset="0"/>
                        </a:rPr>
                        <a:t>, Michael, 1958-</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Verfasser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Textfeld 6"/>
          <p:cNvSpPr txBox="1"/>
          <p:nvPr/>
        </p:nvSpPr>
        <p:spPr>
          <a:xfrm>
            <a:off x="343693" y="1124744"/>
            <a:ext cx="2478320" cy="3693319"/>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Titelblatt(</a:t>
            </a:r>
            <a:r>
              <a:rPr lang="de-DE" dirty="0" err="1" smtClean="0">
                <a:latin typeface="Verdana" panose="020B0604030504040204" pitchFamily="34" charset="0"/>
                <a:ea typeface="Verdana" panose="020B0604030504040204" pitchFamily="34" charset="0"/>
                <a:cs typeface="Verdana" panose="020B0604030504040204" pitchFamily="34" charset="0"/>
              </a:rPr>
              <a:t>scan</a:t>
            </a:r>
            <a:r>
              <a:rPr lang="de-DE" dirty="0" smtClean="0">
                <a:latin typeface="Verdana" panose="020B0604030504040204" pitchFamily="34" charset="0"/>
                <a:ea typeface="Verdana" panose="020B0604030504040204" pitchFamily="34" charset="0"/>
                <a:cs typeface="Verdana" panose="020B0604030504040204" pitchFamily="34" charset="0"/>
              </a:rPr>
              <a:t>)</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8" name="Textfeld 7"/>
          <p:cNvSpPr txBox="1"/>
          <p:nvPr/>
        </p:nvSpPr>
        <p:spPr>
          <a:xfrm>
            <a:off x="555153" y="4581128"/>
            <a:ext cx="2146951" cy="923330"/>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Weitere bibliografische Informationen</a:t>
            </a:r>
          </a:p>
        </p:txBody>
      </p:sp>
      <p:sp>
        <p:nvSpPr>
          <p:cNvPr id="9" name="Titel 1"/>
          <p:cNvSpPr>
            <a:spLocks noGrp="1"/>
          </p:cNvSpPr>
          <p:nvPr>
            <p:ph type="title"/>
          </p:nvPr>
        </p:nvSpPr>
        <p:spPr>
          <a:xfrm>
            <a:off x="251520" y="183778"/>
            <a:ext cx="8784976" cy="508918"/>
          </a:xfrm>
        </p:spPr>
        <p:txBody>
          <a:bodyPr/>
          <a:lstStyle/>
          <a:p>
            <a:r>
              <a:rPr lang="de-DE" smtClean="0"/>
              <a:t>Einzelner geistiger </a:t>
            </a:r>
            <a:r>
              <a:rPr lang="de-DE" dirty="0"/>
              <a:t>Schöpfer, kein übergeordneter Titel </a:t>
            </a:r>
            <a:r>
              <a:rPr lang="de-DE" dirty="0" smtClean="0"/>
              <a:t>-3-</a:t>
            </a:r>
            <a:endParaRPr lang="de-DE" dirty="0"/>
          </a:p>
        </p:txBody>
      </p:sp>
      <p:sp>
        <p:nvSpPr>
          <p:cNvPr id="2" name="Textfeld 1"/>
          <p:cNvSpPr txBox="1"/>
          <p:nvPr/>
        </p:nvSpPr>
        <p:spPr>
          <a:xfrm>
            <a:off x="3059832" y="1124744"/>
            <a:ext cx="2319591"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Fortsetzung:</a:t>
            </a:r>
          </a:p>
        </p:txBody>
      </p:sp>
      <p:pic>
        <p:nvPicPr>
          <p:cNvPr id="10" name="Picture 2" descr="U:\Anita dienstlich\RDA\Teil-Ganzes-Beziehungen\Zusammenstellungen\RDA-Beispiele_Zusammenstellungen\Scans\281120141384.jpg"/>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brightnessContrast bright="44000" contrast="-9000"/>
                    </a14:imgEffect>
                  </a14:imgLayer>
                </a14:imgProps>
              </a:ext>
              <a:ext uri="{28A0092B-C50C-407E-A947-70E740481C1C}">
                <a14:useLocalDpi xmlns:a14="http://schemas.microsoft.com/office/drawing/2010/main" val="0"/>
              </a:ext>
            </a:extLst>
          </a:blip>
          <a:srcRect l="3" r="19797"/>
          <a:stretch/>
        </p:blipFill>
        <p:spPr bwMode="auto">
          <a:xfrm>
            <a:off x="179512" y="1091318"/>
            <a:ext cx="2666608" cy="4433093"/>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1" name="Textfeld 10"/>
          <p:cNvSpPr txBox="1"/>
          <p:nvPr/>
        </p:nvSpPr>
        <p:spPr>
          <a:xfrm>
            <a:off x="325262" y="5251188"/>
            <a:ext cx="2375108" cy="1200329"/>
          </a:xfrm>
          <a:prstGeom prst="rect">
            <a:avLst/>
          </a:prstGeom>
          <a:solidFill>
            <a:schemeClr val="bg1"/>
          </a:solidFill>
          <a:ln>
            <a:solidFill>
              <a:schemeClr val="tx1"/>
            </a:solidFill>
          </a:ln>
        </p:spPr>
        <p:txBody>
          <a:bodyPr wrap="square" rtlCol="0">
            <a:spAutoFit/>
          </a:bodyPr>
          <a:lstStyle/>
          <a:p>
            <a:r>
              <a:rPr lang="de-DE" smtClean="0">
                <a:latin typeface="Verdana" panose="020B0604030504040204" pitchFamily="34" charset="0"/>
                <a:ea typeface="Verdana" panose="020B0604030504040204" pitchFamily="34" charset="0"/>
                <a:cs typeface="Verdana" panose="020B0604030504040204" pitchFamily="34" charset="0"/>
              </a:rPr>
              <a:t>Enthält fünf Stücke ohne übergeordneten Titel</a:t>
            </a:r>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43373959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784976" cy="508918"/>
          </a:xfrm>
        </p:spPr>
        <p:txBody>
          <a:bodyPr/>
          <a:lstStyle/>
          <a:p>
            <a:r>
              <a:rPr lang="de-DE" dirty="0" smtClean="0"/>
              <a:t>Verschiedene geistige Schöpfer, übergeordneter Titel -1-</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pPr marL="0" indent="0">
              <a:buNone/>
            </a:pPr>
            <a:r>
              <a:rPr lang="de-DE" dirty="0" smtClean="0"/>
              <a:t>Hauptsächliches Werk ist das Werk der Zusammenstellung selbst</a:t>
            </a:r>
          </a:p>
          <a:p>
            <a:endParaRPr lang="de-DE" dirty="0" smtClean="0"/>
          </a:p>
          <a:p>
            <a:pPr marL="0" indent="0">
              <a:buNone/>
            </a:pPr>
            <a:r>
              <a:rPr lang="de-DE" dirty="0" smtClean="0"/>
              <a:t>Bestimmung des bevorzugten Titels nach den allgemeinen Regeln zur Bestimmung des Werktitels RDA 6.2.2.4 und 6.2.2.5</a:t>
            </a:r>
          </a:p>
          <a:p>
            <a:endParaRPr lang="de-DE" dirty="0" smtClean="0"/>
          </a:p>
          <a:p>
            <a:pPr marL="0" indent="0">
              <a:buNone/>
            </a:pPr>
            <a:r>
              <a:rPr lang="de-DE" dirty="0" smtClean="0"/>
              <a:t>Keine Formaltitel</a:t>
            </a:r>
          </a:p>
        </p:txBody>
      </p:sp>
      <p:sp>
        <p:nvSpPr>
          <p:cNvPr id="4" name="Fußzeilenplatzhalter 3"/>
          <p:cNvSpPr>
            <a:spLocks noGrp="1"/>
          </p:cNvSpPr>
          <p:nvPr>
            <p:ph type="ftr" sz="quarter" idx="14"/>
          </p:nvPr>
        </p:nvSpPr>
        <p:spPr>
          <a:xfrm>
            <a:off x="467544" y="6376243"/>
            <a:ext cx="7632848" cy="365125"/>
          </a:xfrm>
        </p:spPr>
        <p:txBody>
          <a:bodyPr/>
          <a:lstStyle/>
          <a:p>
            <a:r>
              <a:rPr lang="de-DE" sz="800" dirty="0"/>
              <a:t>AG RDA Schulungsunterlagen – Modul 5A.02.01: Zusammenstellungen - umfassende Beschreibung | Stand: 01.07.2015 | CC BY-NC-SA</a:t>
            </a:r>
          </a:p>
        </p:txBody>
      </p:sp>
      <p:sp>
        <p:nvSpPr>
          <p:cNvPr id="5" name="Foliennummernplatzhalter 4"/>
          <p:cNvSpPr>
            <a:spLocks noGrp="1"/>
          </p:cNvSpPr>
          <p:nvPr>
            <p:ph type="sldNum" sz="quarter" idx="4"/>
          </p:nvPr>
        </p:nvSpPr>
        <p:spPr/>
        <p:txBody>
          <a:bodyPr/>
          <a:lstStyle/>
          <a:p>
            <a:fld id="{8A6690F1-7CA1-4166-A522-500460961984}" type="slidenum">
              <a:rPr lang="de-DE" smtClean="0"/>
              <a:pPr/>
              <a:t>26</a:t>
            </a:fld>
            <a:endParaRPr lang="de-DE"/>
          </a:p>
        </p:txBody>
      </p:sp>
    </p:spTree>
    <p:extLst>
      <p:ext uri="{BB962C8B-B14F-4D97-AF65-F5344CB8AC3E}">
        <p14:creationId xmlns:p14="http://schemas.microsoft.com/office/powerpoint/2010/main" val="297446193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560840" cy="365125"/>
          </a:xfrm>
        </p:spPr>
        <p:txBody>
          <a:bodyPr/>
          <a:lstStyle/>
          <a:p>
            <a:r>
              <a:rPr lang="de-DE" sz="800" dirty="0"/>
              <a:t>AG RDA Schulungsunterlagen – Modul 5A.02.01: Zusammenstellungen - umfassende Beschreibung | Stand: 01.07.2015 | CC BY-NC-SA</a:t>
            </a:r>
          </a:p>
        </p:txBody>
      </p:sp>
      <p:sp>
        <p:nvSpPr>
          <p:cNvPr id="5" name="Foliennummernplatzhalter 4"/>
          <p:cNvSpPr>
            <a:spLocks noGrp="1"/>
          </p:cNvSpPr>
          <p:nvPr>
            <p:ph type="sldNum" sz="quarter" idx="4"/>
          </p:nvPr>
        </p:nvSpPr>
        <p:spPr/>
        <p:txBody>
          <a:bodyPr/>
          <a:lstStyle/>
          <a:p>
            <a:fld id="{8A6690F1-7CA1-4166-A522-500460961984}" type="slidenum">
              <a:rPr lang="de-DE" smtClean="0"/>
              <a:pPr/>
              <a:t>27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479293580"/>
              </p:ext>
            </p:extLst>
          </p:nvPr>
        </p:nvGraphicFramePr>
        <p:xfrm>
          <a:off x="2908619" y="1196752"/>
          <a:ext cx="5904656" cy="4854700"/>
        </p:xfrm>
        <a:graphic>
          <a:graphicData uri="http://schemas.openxmlformats.org/drawingml/2006/table">
            <a:tbl>
              <a:tblPr firstRow="1" bandRow="1">
                <a:tableStyleId>{5C22544A-7EE6-4342-B048-85BDC9FD1C3A}</a:tableStyleId>
              </a:tblPr>
              <a:tblGrid>
                <a:gridCol w="996889"/>
                <a:gridCol w="2530567"/>
                <a:gridCol w="2377200"/>
              </a:tblGrid>
              <a:tr h="38631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100 Jahre Totem und Tabu</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a:t>
                      </a:r>
                      <a:r>
                        <a:rPr lang="de-DE" b="1" dirty="0" err="1" smtClean="0">
                          <a:latin typeface="Verdana" panose="020B0604030504040204" pitchFamily="34" charset="0"/>
                          <a:ea typeface="Verdana" panose="020B0604030504040204" pitchFamily="34" charset="0"/>
                          <a:cs typeface="Verdana" panose="020B0604030504040204" pitchFamily="34" charset="0"/>
                        </a:rPr>
                        <a:t>keitsangabe</a:t>
                      </a:r>
                      <a:r>
                        <a:rPr lang="de-DE" b="1" dirty="0" smtClean="0">
                          <a:latin typeface="Verdana" panose="020B0604030504040204" pitchFamily="34" charset="0"/>
                          <a:ea typeface="Verdana" panose="020B0604030504040204" pitchFamily="34" charset="0"/>
                          <a:cs typeface="Verdana" panose="020B0604030504040204" pitchFamily="34" charset="0"/>
                        </a:rPr>
                        <a:t>,</a:t>
                      </a:r>
                      <a:r>
                        <a:rPr lang="de-DE" b="1"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Eberhard </a:t>
                      </a:r>
                      <a:r>
                        <a:rPr lang="de-DE" dirty="0" err="1" smtClean="0">
                          <a:latin typeface="Verdana" panose="020B0604030504040204" pitchFamily="34" charset="0"/>
                          <a:ea typeface="Verdana" panose="020B0604030504040204" pitchFamily="34" charset="0"/>
                          <a:cs typeface="Verdana" panose="020B0604030504040204" pitchFamily="34" charset="0"/>
                        </a:rPr>
                        <a:t>Th</a:t>
                      </a:r>
                      <a:r>
                        <a:rPr lang="de-DE" dirty="0" smtClean="0">
                          <a:latin typeface="Verdana" panose="020B0604030504040204" pitchFamily="34" charset="0"/>
                          <a:ea typeface="Verdana" panose="020B0604030504040204" pitchFamily="34" charset="0"/>
                          <a:cs typeface="Verdana" panose="020B0604030504040204" pitchFamily="34" charset="0"/>
                        </a:rPr>
                        <a:t>. Haas (</a:t>
                      </a:r>
                      <a:r>
                        <a:rPr lang="de-DE" dirty="0" err="1" smtClean="0">
                          <a:latin typeface="Verdana" panose="020B0604030504040204" pitchFamily="34" charset="0"/>
                          <a:ea typeface="Verdana" panose="020B0604030504040204" pitchFamily="34" charset="0"/>
                          <a:cs typeface="Verdana" panose="020B0604030504040204" pitchFamily="34" charset="0"/>
                        </a:rPr>
                        <a:t>Hg</a:t>
                      </a:r>
                      <a:r>
                        <a:rPr lang="de-DE" dirty="0" smtClean="0">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r>
                        <a:rPr lang="de-DE" b="0"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mit Beiträgen von Elizabeth Bott </a:t>
                      </a:r>
                      <a:r>
                        <a:rPr lang="de-DE" dirty="0" err="1" smtClean="0">
                          <a:latin typeface="Verdana" panose="020B0604030504040204" pitchFamily="34" charset="0"/>
                          <a:ea typeface="Verdana" panose="020B0604030504040204" pitchFamily="34" charset="0"/>
                          <a:cs typeface="Verdana" panose="020B0604030504040204" pitchFamily="34" charset="0"/>
                        </a:rPr>
                        <a:t>Spillius</a:t>
                      </a:r>
                      <a:r>
                        <a:rPr lang="de-DE" dirty="0" smtClean="0">
                          <a:latin typeface="Verdana" panose="020B0604030504040204" pitchFamily="34" charset="0"/>
                          <a:ea typeface="Verdana" panose="020B0604030504040204" pitchFamily="34" charset="0"/>
                          <a:cs typeface="Verdana" panose="020B0604030504040204" pitchFamily="34" charset="0"/>
                        </a:rPr>
                        <a:t>, Ulrike Brunotte, Paula </a:t>
                      </a:r>
                      <a:r>
                        <a:rPr lang="de-DE" dirty="0" err="1" smtClean="0">
                          <a:latin typeface="Verdana" panose="020B0604030504040204" pitchFamily="34" charset="0"/>
                          <a:ea typeface="Verdana" panose="020B0604030504040204" pitchFamily="34" charset="0"/>
                          <a:cs typeface="Verdana" panose="020B0604030504040204" pitchFamily="34" charset="0"/>
                        </a:rPr>
                        <a:t>Elkisch</a:t>
                      </a:r>
                      <a:r>
                        <a:rPr lang="de-DE" dirty="0" smtClean="0">
                          <a:latin typeface="Verdana" panose="020B0604030504040204" pitchFamily="34" charset="0"/>
                          <a:ea typeface="Verdana" panose="020B0604030504040204" pitchFamily="34" charset="0"/>
                          <a:cs typeface="Verdana" panose="020B0604030504040204" pitchFamily="34" charset="0"/>
                        </a:rPr>
                        <a:t>, Robin</a:t>
                      </a:r>
                      <a:r>
                        <a:rPr lang="de-DE" baseline="0" dirty="0" smtClean="0">
                          <a:latin typeface="Verdana" panose="020B0604030504040204" pitchFamily="34" charset="0"/>
                          <a:ea typeface="Verdana" panose="020B0604030504040204" pitchFamily="34" charset="0"/>
                          <a:cs typeface="Verdana" panose="020B0604030504040204" pitchFamily="34" charset="0"/>
                        </a:rPr>
                        <a:t> Fox, René Girard, Eberhard </a:t>
                      </a:r>
                      <a:r>
                        <a:rPr lang="de-DE" baseline="0" dirty="0" err="1" smtClean="0">
                          <a:latin typeface="Verdana" panose="020B0604030504040204" pitchFamily="34" charset="0"/>
                          <a:ea typeface="Verdana" panose="020B0604030504040204" pitchFamily="34" charset="0"/>
                          <a:cs typeface="Verdana" panose="020B0604030504040204" pitchFamily="34" charset="0"/>
                        </a:rPr>
                        <a:t>Th</a:t>
                      </a:r>
                      <a:r>
                        <a:rPr lang="de-DE" baseline="0" dirty="0" smtClean="0">
                          <a:latin typeface="Verdana" panose="020B0604030504040204" pitchFamily="34" charset="0"/>
                          <a:ea typeface="Verdana" panose="020B0604030504040204" pitchFamily="34" charset="0"/>
                          <a:cs typeface="Verdana" panose="020B0604030504040204" pitchFamily="34" charset="0"/>
                        </a:rPr>
                        <a:t>. Haas, Alfred L. Kroeber, Cyril </a:t>
                      </a:r>
                      <a:r>
                        <a:rPr lang="de-DE" baseline="0" dirty="0" err="1" smtClean="0">
                          <a:latin typeface="Verdana" panose="020B0604030504040204" pitchFamily="34" charset="0"/>
                          <a:ea typeface="Verdana" panose="020B0604030504040204" pitchFamily="34" charset="0"/>
                          <a:cs typeface="Verdana" panose="020B0604030504040204" pitchFamily="34" charset="0"/>
                        </a:rPr>
                        <a:t>Levitt</a:t>
                      </a:r>
                      <a:r>
                        <a:rPr lang="de-DE" baseline="0" dirty="0" smtClean="0">
                          <a:latin typeface="Verdana" panose="020B0604030504040204" pitchFamily="34" charset="0"/>
                          <a:ea typeface="Verdana" panose="020B0604030504040204" pitchFamily="34" charset="0"/>
                          <a:cs typeface="Verdana" panose="020B0604030504040204" pitchFamily="34" charset="0"/>
                        </a:rPr>
                        <a:t>, Margaret Mead, Wolfgang Palaver, Uwe C. Steiner und Herbert Will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784976" cy="508918"/>
          </a:xfrm>
        </p:spPr>
        <p:txBody>
          <a:bodyPr/>
          <a:lstStyle/>
          <a:p>
            <a:r>
              <a:rPr lang="de-DE" dirty="0"/>
              <a:t>Verschiedene</a:t>
            </a:r>
            <a:r>
              <a:rPr lang="de-DE" dirty="0" smtClean="0"/>
              <a:t> </a:t>
            </a:r>
            <a:r>
              <a:rPr lang="de-DE" dirty="0"/>
              <a:t>geistige Schöpfer, </a:t>
            </a:r>
            <a:r>
              <a:rPr lang="de-DE" dirty="0" smtClean="0"/>
              <a:t>übergeordneter </a:t>
            </a:r>
            <a:r>
              <a:rPr lang="de-DE" dirty="0"/>
              <a:t>Titel </a:t>
            </a:r>
            <a:r>
              <a:rPr lang="de-DE" dirty="0" smtClean="0"/>
              <a:t>-2-</a:t>
            </a:r>
            <a:endParaRPr lang="de-DE" dirty="0"/>
          </a:p>
        </p:txBody>
      </p:sp>
      <p:pic>
        <p:nvPicPr>
          <p:cNvPr id="2" name="Grafik 1"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533" y="1700808"/>
            <a:ext cx="2701576" cy="4312773"/>
          </a:xfrm>
          <a:prstGeom prst="rect">
            <a:avLst/>
          </a:prstGeom>
          <a:ln w="3175">
            <a:solidFill>
              <a:schemeClr val="tx1"/>
            </a:solidFill>
          </a:ln>
        </p:spPr>
      </p:pic>
    </p:spTree>
    <p:extLst>
      <p:ext uri="{BB962C8B-B14F-4D97-AF65-F5344CB8AC3E}">
        <p14:creationId xmlns:p14="http://schemas.microsoft.com/office/powerpoint/2010/main" val="228709377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560840" cy="365125"/>
          </a:xfrm>
        </p:spPr>
        <p:txBody>
          <a:bodyPr/>
          <a:lstStyle/>
          <a:p>
            <a:r>
              <a:rPr lang="de-DE" sz="800" dirty="0"/>
              <a:t>AG RDA Schulungsunterlagen – Modul 5A.02.01: Zusammenstellungen - umfassende Beschreibung | Stand: 01.07.2015 | CC BY-NC-SA</a:t>
            </a:r>
          </a:p>
        </p:txBody>
      </p:sp>
      <p:sp>
        <p:nvSpPr>
          <p:cNvPr id="5" name="Foliennummernplatzhalter 4"/>
          <p:cNvSpPr>
            <a:spLocks noGrp="1"/>
          </p:cNvSpPr>
          <p:nvPr>
            <p:ph type="sldNum" sz="quarter" idx="4"/>
          </p:nvPr>
        </p:nvSpPr>
        <p:spPr/>
        <p:txBody>
          <a:bodyPr/>
          <a:lstStyle/>
          <a:p>
            <a:fld id="{8A6690F1-7CA1-4166-A522-500460961984}" type="slidenum">
              <a:rPr lang="de-DE" smtClean="0"/>
              <a:pPr/>
              <a:t>28</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439277310"/>
              </p:ext>
            </p:extLst>
          </p:nvPr>
        </p:nvGraphicFramePr>
        <p:xfrm>
          <a:off x="2987824" y="1910981"/>
          <a:ext cx="5904656" cy="2914140"/>
        </p:xfrm>
        <a:graphic>
          <a:graphicData uri="http://schemas.openxmlformats.org/drawingml/2006/table">
            <a:tbl>
              <a:tblPr firstRow="1" bandRow="1">
                <a:tableStyleId>{5C22544A-7EE6-4342-B048-85BDC9FD1C3A}</a:tableStyleId>
              </a:tblPr>
              <a:tblGrid>
                <a:gridCol w="996889"/>
                <a:gridCol w="2530567"/>
                <a:gridCol w="2377200"/>
              </a:tblGrid>
              <a:tr h="38631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6.2.2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Bevorzugter Titel</a:t>
                      </a:r>
                      <a:r>
                        <a:rPr lang="de-DE" b="1" baseline="0" dirty="0" smtClean="0">
                          <a:latin typeface="Verdana" panose="020B0604030504040204" pitchFamily="34" charset="0"/>
                          <a:ea typeface="Verdana" panose="020B0604030504040204" pitchFamily="34" charset="0"/>
                          <a:cs typeface="Verdana" panose="020B0604030504040204" pitchFamily="34" charset="0"/>
                        </a:rPr>
                        <a:t> des Werks</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100 Jahre Totem und Tabu</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a:t>
                      </a:r>
                    </a:p>
                  </a:txBody>
                  <a:tcPr anchor="ctr"/>
                </a:tc>
                <a:tc>
                  <a:txBody>
                    <a:bodyPr/>
                    <a:lstStyle/>
                    <a:p>
                      <a:pPr marL="0" indent="0">
                        <a:lnSpc>
                          <a:spcPts val="16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100 Jahre Totem und Tabu</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20.2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 </a:t>
                      </a:r>
                      <a:r>
                        <a:rPr lang="de-DE"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Haas, Eberhard </a:t>
                      </a:r>
                      <a:r>
                        <a:rPr lang="de-DE" dirty="0" err="1" smtClean="0">
                          <a:latin typeface="Verdana" panose="020B0604030504040204" pitchFamily="34" charset="0"/>
                          <a:ea typeface="Verdana" panose="020B0604030504040204" pitchFamily="34" charset="0"/>
                          <a:cs typeface="Verdana" panose="020B0604030504040204" pitchFamily="34" charset="0"/>
                        </a:rPr>
                        <a:t>Th</a:t>
                      </a:r>
                      <a:r>
                        <a:rPr lang="de-DE" dirty="0" smtClean="0">
                          <a:latin typeface="Verdana" panose="020B0604030504040204" pitchFamily="34" charset="0"/>
                          <a:ea typeface="Verdana" panose="020B0604030504040204" pitchFamily="34" charset="0"/>
                          <a:cs typeface="Verdana" panose="020B0604030504040204" pitchFamily="34" charset="0"/>
                        </a:rPr>
                        <a:t>.,</a:t>
                      </a:r>
                      <a:r>
                        <a:rPr lang="de-DE" baseline="0" dirty="0" smtClean="0">
                          <a:latin typeface="Verdana" panose="020B0604030504040204" pitchFamily="34" charset="0"/>
                          <a:ea typeface="Verdana" panose="020B0604030504040204" pitchFamily="34" charset="0"/>
                          <a:cs typeface="Verdana" panose="020B0604030504040204" pitchFamily="34" charset="0"/>
                        </a:rPr>
                        <a:t> 1942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Herausgeber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784976" cy="508918"/>
          </a:xfrm>
        </p:spPr>
        <p:txBody>
          <a:bodyPr/>
          <a:lstStyle/>
          <a:p>
            <a:r>
              <a:rPr lang="de-DE" dirty="0"/>
              <a:t>Verschiedene</a:t>
            </a:r>
            <a:r>
              <a:rPr lang="de-DE" dirty="0" smtClean="0"/>
              <a:t> </a:t>
            </a:r>
            <a:r>
              <a:rPr lang="de-DE" dirty="0"/>
              <a:t>geistige Schöpfer, </a:t>
            </a:r>
            <a:r>
              <a:rPr lang="de-DE" dirty="0" smtClean="0"/>
              <a:t>übergeordneter Titel -3-</a:t>
            </a:r>
            <a:endParaRPr lang="de-DE" dirty="0"/>
          </a:p>
        </p:txBody>
      </p:sp>
      <p:sp>
        <p:nvSpPr>
          <p:cNvPr id="2" name="Textfeld 1"/>
          <p:cNvSpPr txBox="1"/>
          <p:nvPr/>
        </p:nvSpPr>
        <p:spPr>
          <a:xfrm>
            <a:off x="3131840" y="1300118"/>
            <a:ext cx="1652184" cy="369332"/>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Fortsetzung:</a:t>
            </a:r>
          </a:p>
        </p:txBody>
      </p:sp>
      <p:pic>
        <p:nvPicPr>
          <p:cNvPr id="10" name="Grafik 9"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320076"/>
            <a:ext cx="2701576" cy="4312773"/>
          </a:xfrm>
          <a:prstGeom prst="rect">
            <a:avLst/>
          </a:prstGeom>
          <a:ln w="3175">
            <a:solidFill>
              <a:schemeClr val="tx1"/>
            </a:solidFill>
          </a:ln>
        </p:spPr>
      </p:pic>
    </p:spTree>
    <p:extLst>
      <p:ext uri="{BB962C8B-B14F-4D97-AF65-F5344CB8AC3E}">
        <p14:creationId xmlns:p14="http://schemas.microsoft.com/office/powerpoint/2010/main" val="254739590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784976" cy="508918"/>
          </a:xfrm>
        </p:spPr>
        <p:txBody>
          <a:bodyPr/>
          <a:lstStyle/>
          <a:p>
            <a:r>
              <a:rPr lang="de-DE" dirty="0"/>
              <a:t>Verschiedene geistige Schöpfer, übergeordneter Titel </a:t>
            </a:r>
            <a:r>
              <a:rPr lang="de-DE" dirty="0" smtClean="0"/>
              <a:t>-4-</a:t>
            </a:r>
            <a:endParaRPr lang="de-DE" dirty="0"/>
          </a:p>
        </p:txBody>
      </p:sp>
      <p:sp>
        <p:nvSpPr>
          <p:cNvPr id="3" name="Textplatzhalter 2"/>
          <p:cNvSpPr>
            <a:spLocks noGrp="1"/>
          </p:cNvSpPr>
          <p:nvPr>
            <p:ph type="body" sz="quarter" idx="13"/>
          </p:nvPr>
        </p:nvSpPr>
        <p:spPr/>
        <p:txBody>
          <a:bodyPr wrap="square"/>
          <a:lstStyle/>
          <a:p>
            <a:endParaRPr lang="de-DE" dirty="0" smtClean="0"/>
          </a:p>
          <a:p>
            <a:pPr marL="0" indent="0">
              <a:buNone/>
            </a:pPr>
            <a:r>
              <a:rPr lang="de-DE" dirty="0" smtClean="0"/>
              <a:t>Zusätzliche Erfassung der einzelnen </a:t>
            </a:r>
            <a:r>
              <a:rPr lang="de-DE" smtClean="0"/>
              <a:t>Beiträge möglich: </a:t>
            </a:r>
            <a:br>
              <a:rPr lang="de-DE" smtClean="0"/>
            </a:br>
            <a:endParaRPr lang="de-DE" smtClean="0"/>
          </a:p>
          <a:p>
            <a:r>
              <a:rPr lang="de-DE" smtClean="0"/>
              <a:t>als </a:t>
            </a:r>
            <a:r>
              <a:rPr lang="de-DE" dirty="0"/>
              <a:t>in Beziehung stehende (enthaltene) Werke gemäß </a:t>
            </a:r>
            <a:r>
              <a:rPr lang="de-DE"/>
              <a:t>RDA </a:t>
            </a:r>
            <a:r>
              <a:rPr lang="de-DE" smtClean="0"/>
              <a:t>25.1</a:t>
            </a:r>
            <a:endParaRPr lang="de-DE"/>
          </a:p>
          <a:p>
            <a:pPr marL="0" indent="0">
              <a:buNone/>
            </a:pPr>
            <a:r>
              <a:rPr lang="de-DE" i="1" smtClean="0"/>
              <a:t>und/oder</a:t>
            </a:r>
          </a:p>
          <a:p>
            <a:r>
              <a:rPr lang="de-DE" smtClean="0"/>
              <a:t>als </a:t>
            </a:r>
            <a:r>
              <a:rPr lang="de-DE" dirty="0"/>
              <a:t>in Beziehung stehende Manifestationen </a:t>
            </a:r>
            <a:r>
              <a:rPr lang="de-DE" dirty="0" smtClean="0"/>
              <a:t>gemäß RDA 27.1</a:t>
            </a:r>
          </a:p>
          <a:p>
            <a:endParaRPr lang="de-DE" dirty="0" smtClean="0"/>
          </a:p>
          <a:p>
            <a:pPr marL="0" indent="0">
              <a:buNone/>
            </a:pPr>
            <a:r>
              <a:rPr lang="de-DE" dirty="0" smtClean="0"/>
              <a:t>Erfassung der Beiträge ist kein Standardelement, also grundsätzlich optional</a:t>
            </a:r>
          </a:p>
        </p:txBody>
      </p:sp>
      <p:sp>
        <p:nvSpPr>
          <p:cNvPr id="4" name="Fußzeilenplatzhalter 3"/>
          <p:cNvSpPr>
            <a:spLocks noGrp="1"/>
          </p:cNvSpPr>
          <p:nvPr>
            <p:ph type="ftr" sz="quarter" idx="14"/>
          </p:nvPr>
        </p:nvSpPr>
        <p:spPr>
          <a:xfrm>
            <a:off x="467544" y="6376243"/>
            <a:ext cx="7632848" cy="365125"/>
          </a:xfrm>
        </p:spPr>
        <p:txBody>
          <a:bodyPr/>
          <a:lstStyle/>
          <a:p>
            <a:r>
              <a:rPr lang="de-DE" sz="800" dirty="0"/>
              <a:t>AG RDA Schulungsunterlagen – Modul 5A.02.01: Zusammenstellungen - umfassende Beschreibung | Stand: 01.07.2015 | CC BY-NC-SA</a:t>
            </a:r>
          </a:p>
        </p:txBody>
      </p:sp>
      <p:sp>
        <p:nvSpPr>
          <p:cNvPr id="5" name="Foliennummernplatzhalter 4"/>
          <p:cNvSpPr>
            <a:spLocks noGrp="1"/>
          </p:cNvSpPr>
          <p:nvPr>
            <p:ph type="sldNum" sz="quarter" idx="4"/>
          </p:nvPr>
        </p:nvSpPr>
        <p:spPr/>
        <p:txBody>
          <a:bodyPr/>
          <a:lstStyle/>
          <a:p>
            <a:fld id="{8A6690F1-7CA1-4166-A522-500460961984}" type="slidenum">
              <a:rPr lang="de-DE" smtClean="0"/>
              <a:pPr/>
              <a:t>29</a:t>
            </a:fld>
            <a:endParaRPr lang="de-DE"/>
          </a:p>
        </p:txBody>
      </p:sp>
    </p:spTree>
    <p:extLst>
      <p:ext uri="{BB962C8B-B14F-4D97-AF65-F5344CB8AC3E}">
        <p14:creationId xmlns:p14="http://schemas.microsoft.com/office/powerpoint/2010/main" val="35739740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Inhalt</a:t>
            </a:r>
            <a:endParaRPr lang="de-DE" dirty="0"/>
          </a:p>
        </p:txBody>
      </p:sp>
      <p:sp>
        <p:nvSpPr>
          <p:cNvPr id="3" name="Textplatzhalter 2"/>
          <p:cNvSpPr>
            <a:spLocks noGrp="1"/>
          </p:cNvSpPr>
          <p:nvPr>
            <p:ph type="body" sz="quarter" idx="13"/>
          </p:nvPr>
        </p:nvSpPr>
        <p:spPr/>
        <p:txBody>
          <a:bodyPr wrap="square"/>
          <a:lstStyle/>
          <a:p>
            <a:r>
              <a:rPr lang="de-DE" dirty="0" smtClean="0"/>
              <a:t>Allgemeine Aspekte von Zusammenstellungen</a:t>
            </a:r>
          </a:p>
          <a:p>
            <a:pPr lvl="1"/>
            <a:r>
              <a:rPr lang="de-DE" dirty="0" smtClean="0"/>
              <a:t>Definition</a:t>
            </a:r>
          </a:p>
          <a:p>
            <a:pPr lvl="1"/>
            <a:r>
              <a:rPr lang="de-DE" dirty="0" smtClean="0"/>
              <a:t>Arten von Zusammenstellungen  </a:t>
            </a:r>
          </a:p>
          <a:p>
            <a:pPr lvl="1"/>
            <a:r>
              <a:rPr lang="de-DE" dirty="0" smtClean="0"/>
              <a:t>Arten der Beschreibung</a:t>
            </a:r>
          </a:p>
          <a:p>
            <a:pPr lvl="1"/>
            <a:r>
              <a:rPr lang="de-DE" dirty="0" smtClean="0"/>
              <a:t>In der Manifestation verkörpertes Werk</a:t>
            </a:r>
          </a:p>
          <a:p>
            <a:pPr lvl="1"/>
            <a:r>
              <a:rPr lang="de-DE" dirty="0" smtClean="0"/>
              <a:t>Beziehungskennzeichnungen Zusammenstellender/Herausgeber </a:t>
            </a:r>
          </a:p>
          <a:p>
            <a:r>
              <a:rPr lang="de-DE" dirty="0" smtClean="0"/>
              <a:t>Umfassende Beschreibung von Zusammen-stellungen</a:t>
            </a:r>
          </a:p>
          <a:p>
            <a:pPr lvl="1"/>
            <a:r>
              <a:rPr lang="de-DE" dirty="0" smtClean="0"/>
              <a:t>Zusammenstellungen einzelner geistiger Schöpfer </a:t>
            </a:r>
          </a:p>
          <a:p>
            <a:pPr lvl="2"/>
            <a:r>
              <a:rPr lang="de-DE" dirty="0" smtClean="0"/>
              <a:t>Mit übergeordnetem Titel; Formaltitel</a:t>
            </a:r>
          </a:p>
          <a:p>
            <a:pPr lvl="2"/>
            <a:r>
              <a:rPr lang="de-DE" dirty="0" smtClean="0"/>
              <a:t>Ohne übergeordneten Titel </a:t>
            </a:r>
          </a:p>
          <a:p>
            <a:pPr lvl="1"/>
            <a:r>
              <a:rPr lang="de-DE" dirty="0" smtClean="0"/>
              <a:t>Zusammenstellungen verschiedener geistiger Schöpfer</a:t>
            </a:r>
          </a:p>
          <a:p>
            <a:pPr lvl="2"/>
            <a:r>
              <a:rPr lang="de-DE" dirty="0" smtClean="0"/>
              <a:t>Mit übergeordnetem Titel</a:t>
            </a:r>
            <a:r>
              <a:rPr lang="de-DE" dirty="0" smtClean="0">
                <a:solidFill>
                  <a:srgbClr val="FF0000"/>
                </a:solidFill>
              </a:rPr>
              <a:t> </a:t>
            </a:r>
            <a:endParaRPr lang="de-DE" dirty="0" smtClean="0"/>
          </a:p>
          <a:p>
            <a:pPr lvl="2"/>
            <a:r>
              <a:rPr lang="de-DE" dirty="0" smtClean="0"/>
              <a:t>Ohne übergeordneten Titel </a:t>
            </a:r>
          </a:p>
          <a:p>
            <a:r>
              <a:rPr lang="de-DE" dirty="0" smtClean="0"/>
              <a:t>Zusammenstellung oder Hauptwerk/Ergänzung?</a:t>
            </a:r>
          </a:p>
          <a:p>
            <a:pPr lvl="1"/>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dirty="0"/>
              <a:t>AG RDA Schulungsunterlagen – Modul 5A.02.01: Zusammenstellungen - umfassende Beschreibung | Stand: 01.07.2015 | CC BY-NC-SA</a:t>
            </a:r>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Tree>
    <p:extLst>
      <p:ext uri="{BB962C8B-B14F-4D97-AF65-F5344CB8AC3E}">
        <p14:creationId xmlns:p14="http://schemas.microsoft.com/office/powerpoint/2010/main" val="281396639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416824" cy="365125"/>
          </a:xfrm>
        </p:spPr>
        <p:txBody>
          <a:bodyPr/>
          <a:lstStyle/>
          <a:p>
            <a:r>
              <a:rPr lang="de-DE" sz="800" dirty="0"/>
              <a:t>AG RDA Schulungsunterlagen – Modul 5A.02.01: Zusammenstellungen - umfassende Beschreibung | Stand: 01.07.2015 | CC BY-NC-SA</a:t>
            </a:r>
          </a:p>
        </p:txBody>
      </p:sp>
      <p:sp>
        <p:nvSpPr>
          <p:cNvPr id="5" name="Foliennummernplatzhalter 4"/>
          <p:cNvSpPr>
            <a:spLocks noGrp="1"/>
          </p:cNvSpPr>
          <p:nvPr>
            <p:ph type="sldNum" sz="quarter" idx="4"/>
          </p:nvPr>
        </p:nvSpPr>
        <p:spPr/>
        <p:txBody>
          <a:bodyPr/>
          <a:lstStyle/>
          <a:p>
            <a:fld id="{8A6690F1-7CA1-4166-A522-500460961984}" type="slidenum">
              <a:rPr lang="de-DE" smtClean="0"/>
              <a:pPr/>
              <a:t>30</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675320140"/>
              </p:ext>
            </p:extLst>
          </p:nvPr>
        </p:nvGraphicFramePr>
        <p:xfrm>
          <a:off x="395536" y="1700808"/>
          <a:ext cx="8424935" cy="4352174"/>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462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100 Jahre Totem und Tabu</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9901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err="1" smtClean="0">
                          <a:latin typeface="Verdana" panose="020B0604030504040204" pitchFamily="34" charset="0"/>
                          <a:ea typeface="Verdana" panose="020B0604030504040204" pitchFamily="34" charset="0"/>
                          <a:cs typeface="Verdana" panose="020B0604030504040204" pitchFamily="34" charset="0"/>
                        </a:rPr>
                        <a:t>Verantwortlichkeitsan</a:t>
                      </a:r>
                      <a:r>
                        <a:rPr lang="de-DE" b="1" dirty="0" smtClean="0">
                          <a:latin typeface="Verdana" panose="020B0604030504040204" pitchFamily="34" charset="0"/>
                          <a:ea typeface="Verdana" panose="020B0604030504040204" pitchFamily="34" charset="0"/>
                          <a:cs typeface="Verdana" panose="020B0604030504040204" pitchFamily="34" charset="0"/>
                        </a:rPr>
                        <a:t>-gabe, die sich auf den Haupttitel</a:t>
                      </a:r>
                      <a:r>
                        <a:rPr lang="de-DE"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Eberhard </a:t>
                      </a:r>
                      <a:r>
                        <a:rPr lang="de-DE" dirty="0" err="1" smtClean="0">
                          <a:latin typeface="Verdana" panose="020B0604030504040204" pitchFamily="34" charset="0"/>
                          <a:ea typeface="Verdana" panose="020B0604030504040204" pitchFamily="34" charset="0"/>
                          <a:cs typeface="Verdana" panose="020B0604030504040204" pitchFamily="34" charset="0"/>
                        </a:rPr>
                        <a:t>Th</a:t>
                      </a:r>
                      <a:r>
                        <a:rPr lang="de-DE" dirty="0" smtClean="0">
                          <a:latin typeface="Verdana" panose="020B0604030504040204" pitchFamily="34" charset="0"/>
                          <a:ea typeface="Verdana" panose="020B0604030504040204" pitchFamily="34" charset="0"/>
                          <a:cs typeface="Verdana" panose="020B0604030504040204" pitchFamily="34" charset="0"/>
                        </a:rPr>
                        <a:t>. Haas (</a:t>
                      </a:r>
                      <a:r>
                        <a:rPr lang="de-DE" dirty="0" err="1" smtClean="0">
                          <a:latin typeface="Verdana" panose="020B0604030504040204" pitchFamily="34" charset="0"/>
                          <a:ea typeface="Verdana" panose="020B0604030504040204" pitchFamily="34" charset="0"/>
                          <a:cs typeface="Verdana" panose="020B0604030504040204" pitchFamily="34" charset="0"/>
                        </a:rPr>
                        <a:t>Hg</a:t>
                      </a:r>
                      <a:r>
                        <a:rPr lang="de-DE" dirty="0" smtClean="0">
                          <a:latin typeface="Verdana" panose="020B0604030504040204" pitchFamily="34" charset="0"/>
                          <a:ea typeface="Verdana" panose="020B0604030504040204" pitchFamily="34" charset="0"/>
                          <a:cs typeface="Verdana" panose="020B0604030504040204" pitchFamily="34" charset="0"/>
                        </a:rPr>
                        <a:t>.)</a:t>
                      </a:r>
                    </a:p>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955144">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2.4.2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Verantwortlichkeitsangabe, die</a:t>
                      </a:r>
                      <a:r>
                        <a:rPr lang="de-DE" baseline="0" dirty="0" smtClean="0">
                          <a:latin typeface="Verdana" panose="020B0604030504040204" pitchFamily="34" charset="0"/>
                          <a:ea typeface="Verdana" panose="020B0604030504040204" pitchFamily="34" charset="0"/>
                          <a:cs typeface="Verdana" panose="020B0604030504040204" pitchFamily="34" charset="0"/>
                        </a:rPr>
                        <a:t> sich auf den Haupttitel bezieht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mit Beiträgen</a:t>
                      </a:r>
                      <a:r>
                        <a:rPr lang="de-DE" baseline="0" dirty="0" smtClean="0">
                          <a:latin typeface="Verdana" panose="020B0604030504040204" pitchFamily="34" charset="0"/>
                          <a:ea typeface="Verdana" panose="020B0604030504040204" pitchFamily="34" charset="0"/>
                          <a:cs typeface="Verdana" panose="020B0604030504040204" pitchFamily="34" charset="0"/>
                        </a:rPr>
                        <a:t> von Elizabeth Bott, Ulrike </a:t>
                      </a:r>
                      <a:r>
                        <a:rPr lang="de-DE" baseline="0" err="1" smtClean="0">
                          <a:latin typeface="Verdana" panose="020B0604030504040204" pitchFamily="34" charset="0"/>
                          <a:ea typeface="Verdana" panose="020B0604030504040204" pitchFamily="34" charset="0"/>
                          <a:cs typeface="Verdana" panose="020B0604030504040204" pitchFamily="34" charset="0"/>
                        </a:rPr>
                        <a:t>Brunott</a:t>
                      </a:r>
                      <a:r>
                        <a:rPr lang="de-DE" baseline="0" smtClean="0">
                          <a:latin typeface="Verdana" panose="020B0604030504040204" pitchFamily="34" charset="0"/>
                          <a:ea typeface="Verdana" panose="020B0604030504040204" pitchFamily="34" charset="0"/>
                          <a:cs typeface="Verdana" panose="020B0604030504040204" pitchFamily="34" charset="0"/>
                        </a:rPr>
                        <a:t> </a:t>
                      </a:r>
                      <a:br>
                        <a:rPr lang="de-DE" baseline="0" smtClean="0">
                          <a:latin typeface="Verdana" panose="020B0604030504040204" pitchFamily="34" charset="0"/>
                          <a:ea typeface="Verdana" panose="020B0604030504040204" pitchFamily="34" charset="0"/>
                          <a:cs typeface="Verdana" panose="020B0604030504040204" pitchFamily="34" charset="0"/>
                        </a:rPr>
                      </a:br>
                      <a:r>
                        <a:rPr lang="de-DE" sz="1600" i="1" baseline="0" smtClean="0">
                          <a:latin typeface="Verdana" panose="020B0604030504040204" pitchFamily="34" charset="0"/>
                          <a:ea typeface="Verdana" panose="020B0604030504040204" pitchFamily="34" charset="0"/>
                          <a:cs typeface="Verdana" panose="020B0604030504040204" pitchFamily="34" charset="0"/>
                        </a:rPr>
                        <a:t>(</a:t>
                      </a:r>
                      <a:r>
                        <a:rPr lang="de-DE" sz="1600" i="1" baseline="0" dirty="0" smtClean="0">
                          <a:latin typeface="Verdana" panose="020B0604030504040204" pitchFamily="34" charset="0"/>
                          <a:ea typeface="Verdana" panose="020B0604030504040204" pitchFamily="34" charset="0"/>
                          <a:cs typeface="Verdana" panose="020B0604030504040204" pitchFamily="34" charset="0"/>
                        </a:rPr>
                        <a:t>weitere Verfasser hier aus Platzgründen nicht aufgeführt)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r>
              <a:tr h="500216">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6.2.2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Bevorzugter</a:t>
                      </a:r>
                      <a:r>
                        <a:rPr lang="de-DE" b="1" baseline="0" dirty="0" smtClean="0">
                          <a:latin typeface="Verdana" panose="020B0604030504040204" pitchFamily="34" charset="0"/>
                          <a:ea typeface="Verdana" panose="020B0604030504040204" pitchFamily="34" charset="0"/>
                          <a:cs typeface="Verdana" panose="020B0604030504040204" pitchFamily="34" charset="0"/>
                        </a:rPr>
                        <a:t> Titel des Werkes</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100 Jahre Totem und Tabu</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a:t>
                      </a:r>
                      <a:r>
                        <a:rPr lang="de-DE" b="1" baseline="0" dirty="0" smtClean="0">
                          <a:latin typeface="Verdana" panose="020B0604030504040204" pitchFamily="34" charset="0"/>
                          <a:ea typeface="Verdana" panose="020B0604030504040204" pitchFamily="34" charset="0"/>
                          <a:cs typeface="Verdana" panose="020B0604030504040204" pitchFamily="34" charset="0"/>
                        </a:rPr>
                        <a:t> Werk</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100 Jahre Totem und Tabu</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20.2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Haas, Eberhard </a:t>
                      </a:r>
                      <a:r>
                        <a:rPr lang="de-DE" dirty="0" err="1" smtClean="0">
                          <a:latin typeface="Verdana" panose="020B0604030504040204" pitchFamily="34" charset="0"/>
                          <a:ea typeface="Verdana" panose="020B0604030504040204" pitchFamily="34" charset="0"/>
                          <a:cs typeface="Verdana" panose="020B0604030504040204" pitchFamily="34" charset="0"/>
                        </a:rPr>
                        <a:t>Th</a:t>
                      </a:r>
                      <a:r>
                        <a:rPr lang="de-DE" dirty="0" smtClean="0">
                          <a:latin typeface="Verdana" panose="020B0604030504040204" pitchFamily="34" charset="0"/>
                          <a:ea typeface="Verdana" panose="020B0604030504040204" pitchFamily="34" charset="0"/>
                          <a:cs typeface="Verdana" panose="020B0604030504040204" pitchFamily="34" charset="0"/>
                        </a:rPr>
                        <a:t>.</a:t>
                      </a:r>
                      <a:r>
                        <a:rPr lang="de-DE" baseline="0" dirty="0" smtClean="0">
                          <a:latin typeface="Verdana" panose="020B0604030504040204" pitchFamily="34" charset="0"/>
                          <a:ea typeface="Verdana" panose="020B0604030504040204" pitchFamily="34" charset="0"/>
                          <a:cs typeface="Verdana" panose="020B0604030504040204" pitchFamily="34" charset="0"/>
                        </a:rPr>
                        <a:t>, 1942-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7442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18.5</a:t>
                      </a: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Herausgeber</a:t>
                      </a:r>
                    </a:p>
                  </a:txBody>
                  <a:tcPr anchor="ctr"/>
                </a:tc>
              </a:tr>
            </a:tbl>
          </a:graphicData>
        </a:graphic>
      </p:graphicFrame>
      <p:sp>
        <p:nvSpPr>
          <p:cNvPr id="9" name="Titel 1"/>
          <p:cNvSpPr>
            <a:spLocks noGrp="1"/>
          </p:cNvSpPr>
          <p:nvPr>
            <p:ph type="title"/>
          </p:nvPr>
        </p:nvSpPr>
        <p:spPr>
          <a:xfrm>
            <a:off x="251520" y="183778"/>
            <a:ext cx="8892480" cy="508918"/>
          </a:xfrm>
        </p:spPr>
        <p:txBody>
          <a:bodyPr/>
          <a:lstStyle/>
          <a:p>
            <a:r>
              <a:rPr lang="de-DE" dirty="0"/>
              <a:t>Verschiedene</a:t>
            </a:r>
            <a:r>
              <a:rPr lang="de-DE" dirty="0" smtClean="0"/>
              <a:t> </a:t>
            </a:r>
            <a:r>
              <a:rPr lang="de-DE" dirty="0"/>
              <a:t>geistige Schöpfer</a:t>
            </a:r>
            <a:r>
              <a:rPr lang="de-DE"/>
              <a:t>, </a:t>
            </a:r>
            <a:r>
              <a:rPr lang="de-DE" smtClean="0"/>
              <a:t>übergeordneter </a:t>
            </a:r>
            <a:r>
              <a:rPr lang="de-DE" dirty="0"/>
              <a:t>Titel </a:t>
            </a:r>
            <a:r>
              <a:rPr lang="de-DE" dirty="0" smtClean="0"/>
              <a:t>-7-</a:t>
            </a:r>
            <a:endParaRPr lang="de-DE" dirty="0"/>
          </a:p>
        </p:txBody>
      </p:sp>
      <p:sp>
        <p:nvSpPr>
          <p:cNvPr id="7" name="Textfeld 6"/>
          <p:cNvSpPr txBox="1"/>
          <p:nvPr/>
        </p:nvSpPr>
        <p:spPr>
          <a:xfrm>
            <a:off x="289727" y="980728"/>
            <a:ext cx="8352928" cy="646331"/>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Erfassung der Beiträge mittels normierter Sucheinstiege auf Werkebene</a:t>
            </a:r>
          </a:p>
        </p:txBody>
      </p:sp>
    </p:spTree>
    <p:extLst>
      <p:ext uri="{BB962C8B-B14F-4D97-AF65-F5344CB8AC3E}">
        <p14:creationId xmlns:p14="http://schemas.microsoft.com/office/powerpoint/2010/main" val="288580900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272808" cy="365125"/>
          </a:xfrm>
        </p:spPr>
        <p:txBody>
          <a:bodyPr/>
          <a:lstStyle/>
          <a:p>
            <a:r>
              <a:rPr lang="de-DE" sz="800" dirty="0"/>
              <a:t>AG RDA Schulungsunterlagen – Modul 5A.02.01: Zusammenstellungen - umfassende Beschreibung | Stand: 01.07.2015 | CC BY-NC-SA</a:t>
            </a:r>
          </a:p>
        </p:txBody>
      </p:sp>
      <p:sp>
        <p:nvSpPr>
          <p:cNvPr id="5" name="Foliennummernplatzhalter 4"/>
          <p:cNvSpPr>
            <a:spLocks noGrp="1"/>
          </p:cNvSpPr>
          <p:nvPr>
            <p:ph type="sldNum" sz="quarter" idx="4"/>
          </p:nvPr>
        </p:nvSpPr>
        <p:spPr/>
        <p:txBody>
          <a:bodyPr/>
          <a:lstStyle/>
          <a:p>
            <a:fld id="{8A6690F1-7CA1-4166-A522-500460961984}" type="slidenum">
              <a:rPr lang="de-DE" smtClean="0"/>
              <a:pPr/>
              <a:t>31</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539262968"/>
              </p:ext>
            </p:extLst>
          </p:nvPr>
        </p:nvGraphicFramePr>
        <p:xfrm>
          <a:off x="395536" y="1340768"/>
          <a:ext cx="8424935" cy="4680520"/>
        </p:xfrm>
        <a:graphic>
          <a:graphicData uri="http://schemas.openxmlformats.org/drawingml/2006/table">
            <a:tbl>
              <a:tblPr firstRow="1" bandRow="1">
                <a:tableStyleId>{5C22544A-7EE6-4342-B048-85BDC9FD1C3A}</a:tableStyleId>
              </a:tblPr>
              <a:tblGrid>
                <a:gridCol w="1465206"/>
                <a:gridCol w="3540914"/>
                <a:gridCol w="3418815"/>
              </a:tblGrid>
              <a:tr h="449961">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6143">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Enthält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188012">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25.1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In Beziehung</a:t>
                      </a:r>
                      <a:r>
                        <a:rPr lang="de-DE" b="0" baseline="0" dirty="0" smtClean="0">
                          <a:latin typeface="Verdana" panose="020B0604030504040204" pitchFamily="34" charset="0"/>
                          <a:ea typeface="Verdana" panose="020B0604030504040204" pitchFamily="34" charset="0"/>
                          <a:cs typeface="Verdana" panose="020B0604030504040204" pitchFamily="34" charset="0"/>
                        </a:rPr>
                        <a:t> stehendes Werk erfasst als normierter Sucheinstieg, der das in Beziehung stehende Werk repräsentiert (RDA 6.27.1)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Mead,</a:t>
                      </a:r>
                      <a:r>
                        <a:rPr lang="de-DE" baseline="0" dirty="0" smtClean="0">
                          <a:latin typeface="Verdana" panose="020B0604030504040204" pitchFamily="34" charset="0"/>
                          <a:ea typeface="Verdana" panose="020B0604030504040204" pitchFamily="34" charset="0"/>
                          <a:cs typeface="Verdana" panose="020B0604030504040204" pitchFamily="34" charset="0"/>
                        </a:rPr>
                        <a:t> Margaret, 1901-1978. An  </a:t>
                      </a:r>
                      <a:r>
                        <a:rPr lang="de-DE" baseline="0" dirty="0" err="1" smtClean="0">
                          <a:latin typeface="Verdana" panose="020B0604030504040204" pitchFamily="34" charset="0"/>
                          <a:ea typeface="Verdana" panose="020B0604030504040204" pitchFamily="34" charset="0"/>
                          <a:cs typeface="Verdana" panose="020B0604030504040204" pitchFamily="34" charset="0"/>
                        </a:rPr>
                        <a:t>ethnologist‘s</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footnote</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to</a:t>
                      </a:r>
                      <a:r>
                        <a:rPr lang="de-DE" baseline="0" dirty="0" smtClean="0">
                          <a:latin typeface="Verdana" panose="020B0604030504040204" pitchFamily="34" charset="0"/>
                          <a:ea typeface="Verdana" panose="020B0604030504040204" pitchFamily="34" charset="0"/>
                          <a:cs typeface="Verdana" panose="020B0604030504040204" pitchFamily="34" charset="0"/>
                        </a:rPr>
                        <a:t> „Totem </a:t>
                      </a:r>
                      <a:r>
                        <a:rPr lang="de-DE" baseline="0" dirty="0" err="1" smtClean="0">
                          <a:latin typeface="Verdana" panose="020B0604030504040204" pitchFamily="34" charset="0"/>
                          <a:ea typeface="Verdana" panose="020B0604030504040204" pitchFamily="34" charset="0"/>
                          <a:cs typeface="Verdana" panose="020B0604030504040204" pitchFamily="34" charset="0"/>
                        </a:rPr>
                        <a:t>and</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taboo</a:t>
                      </a:r>
                      <a:r>
                        <a:rPr lang="de-DE" baseline="0" dirty="0" smtClean="0">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68172">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24.5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Enthält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188012">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25.1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In Beziehung</a:t>
                      </a:r>
                      <a:r>
                        <a:rPr lang="de-DE" b="0" baseline="0" dirty="0" smtClean="0">
                          <a:latin typeface="Verdana" panose="020B0604030504040204" pitchFamily="34" charset="0"/>
                          <a:ea typeface="Verdana" panose="020B0604030504040204" pitchFamily="34" charset="0"/>
                          <a:cs typeface="Verdana" panose="020B0604030504040204" pitchFamily="34" charset="0"/>
                        </a:rPr>
                        <a:t> stehendes Werk erfasst als normierter Sucheinstieg, der das in Beziehung stehende Werk repräsentiert (RDA 6.27.1)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Kroeber, Alfred</a:t>
                      </a:r>
                      <a:r>
                        <a:rPr lang="de-DE" baseline="0" dirty="0" smtClean="0">
                          <a:latin typeface="Verdana" panose="020B0604030504040204" pitchFamily="34" charset="0"/>
                          <a:ea typeface="Verdana" panose="020B0604030504040204" pitchFamily="34" charset="0"/>
                          <a:cs typeface="Verdana" panose="020B0604030504040204" pitchFamily="34" charset="0"/>
                        </a:rPr>
                        <a:t> L., 1876-1960. Totem </a:t>
                      </a:r>
                      <a:r>
                        <a:rPr lang="de-DE" baseline="0" dirty="0" err="1" smtClean="0">
                          <a:latin typeface="Verdana" panose="020B0604030504040204" pitchFamily="34" charset="0"/>
                          <a:ea typeface="Verdana" panose="020B0604030504040204" pitchFamily="34" charset="0"/>
                          <a:cs typeface="Verdana" panose="020B0604030504040204" pitchFamily="34" charset="0"/>
                        </a:rPr>
                        <a:t>and</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taboo</a:t>
                      </a:r>
                      <a:r>
                        <a:rPr lang="de-DE" baseline="0" dirty="0" smtClean="0">
                          <a:latin typeface="Verdana" panose="020B0604030504040204" pitchFamily="34" charset="0"/>
                          <a:ea typeface="Verdana" panose="020B0604030504040204" pitchFamily="34" charset="0"/>
                          <a:cs typeface="Verdana" panose="020B0604030504040204" pitchFamily="34" charset="0"/>
                        </a:rPr>
                        <a:t> in </a:t>
                      </a:r>
                      <a:r>
                        <a:rPr lang="de-DE" baseline="0" dirty="0" err="1" smtClean="0">
                          <a:latin typeface="Verdana" panose="020B0604030504040204" pitchFamily="34" charset="0"/>
                          <a:ea typeface="Verdana" panose="020B0604030504040204" pitchFamily="34" charset="0"/>
                          <a:cs typeface="Verdana" panose="020B0604030504040204" pitchFamily="34" charset="0"/>
                        </a:rPr>
                        <a:t>retrospect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900220">
                <a:tc>
                  <a:txBody>
                    <a:bodyPr/>
                    <a:lstStyle/>
                    <a:p>
                      <a:pPr>
                        <a:lnSpc>
                          <a:spcPts val="1600"/>
                        </a:lnSpc>
                        <a:spcBef>
                          <a:spcPts val="600"/>
                        </a:spcBef>
                        <a:spcAft>
                          <a:spcPts val="600"/>
                        </a:spcAft>
                      </a:pPr>
                      <a:r>
                        <a:rPr lang="de-DE" b="0" i="1" dirty="0" smtClean="0">
                          <a:latin typeface="Verdana" panose="020B0604030504040204" pitchFamily="34" charset="0"/>
                          <a:ea typeface="Verdana" panose="020B0604030504040204" pitchFamily="34" charset="0"/>
                          <a:cs typeface="Verdana" panose="020B0604030504040204" pitchFamily="34" charset="0"/>
                        </a:rPr>
                        <a:t>25.1</a:t>
                      </a:r>
                      <a:endParaRPr lang="de-DE" b="0" i="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0" i="1" dirty="0" smtClean="0">
                          <a:latin typeface="Verdana" panose="020B0604030504040204" pitchFamily="34" charset="0"/>
                          <a:ea typeface="Verdana" panose="020B0604030504040204" pitchFamily="34" charset="0"/>
                          <a:cs typeface="Verdana" panose="020B0604030504040204" pitchFamily="34" charset="0"/>
                        </a:rPr>
                        <a:t>Erfassung beliebig vieler weiterer in Beziehung stehender Werke möglich</a:t>
                      </a:r>
                      <a:endParaRPr lang="de-DE" sz="1600" b="0" i="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i="1" dirty="0" smtClean="0">
                          <a:latin typeface="Verdana" panose="020B0604030504040204" pitchFamily="34" charset="0"/>
                          <a:ea typeface="Verdana" panose="020B0604030504040204" pitchFamily="34" charset="0"/>
                          <a:cs typeface="Verdana" panose="020B0604030504040204" pitchFamily="34" charset="0"/>
                        </a:rPr>
                        <a:t>…</a:t>
                      </a: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892480" cy="508918"/>
          </a:xfrm>
        </p:spPr>
        <p:txBody>
          <a:bodyPr/>
          <a:lstStyle/>
          <a:p>
            <a:r>
              <a:rPr lang="de-DE" dirty="0"/>
              <a:t>Verschiedene</a:t>
            </a:r>
            <a:r>
              <a:rPr lang="de-DE" dirty="0" smtClean="0"/>
              <a:t> </a:t>
            </a:r>
            <a:r>
              <a:rPr lang="de-DE" dirty="0"/>
              <a:t>geistige Schöpfer</a:t>
            </a:r>
            <a:r>
              <a:rPr lang="de-DE"/>
              <a:t>, </a:t>
            </a:r>
            <a:r>
              <a:rPr lang="de-DE" smtClean="0"/>
              <a:t>übergeordneter </a:t>
            </a:r>
            <a:r>
              <a:rPr lang="de-DE" dirty="0"/>
              <a:t>Titel </a:t>
            </a:r>
            <a:r>
              <a:rPr lang="de-DE" dirty="0" smtClean="0"/>
              <a:t>-8-</a:t>
            </a:r>
            <a:endParaRPr lang="de-DE" dirty="0"/>
          </a:p>
        </p:txBody>
      </p:sp>
      <p:sp>
        <p:nvSpPr>
          <p:cNvPr id="2" name="Textfeld 1"/>
          <p:cNvSpPr txBox="1"/>
          <p:nvPr/>
        </p:nvSpPr>
        <p:spPr>
          <a:xfrm>
            <a:off x="395536" y="951226"/>
            <a:ext cx="1652184" cy="369332"/>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Fortsetzung:</a:t>
            </a:r>
          </a:p>
        </p:txBody>
      </p:sp>
    </p:spTree>
    <p:extLst>
      <p:ext uri="{BB962C8B-B14F-4D97-AF65-F5344CB8AC3E}">
        <p14:creationId xmlns:p14="http://schemas.microsoft.com/office/powerpoint/2010/main" val="162344347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200800" cy="365125"/>
          </a:xfrm>
        </p:spPr>
        <p:txBody>
          <a:bodyPr/>
          <a:lstStyle/>
          <a:p>
            <a:r>
              <a:rPr lang="de-DE" sz="800" dirty="0"/>
              <a:t>AG RDA Schulungsunterlagen – Modul 5A.02.01: Zusammenstellungen - umfassende Beschreibung | Stand: 01.07.2015 | CC BY-NC-SA</a:t>
            </a:r>
          </a:p>
        </p:txBody>
      </p:sp>
      <p:sp>
        <p:nvSpPr>
          <p:cNvPr id="5" name="Foliennummernplatzhalter 4"/>
          <p:cNvSpPr>
            <a:spLocks noGrp="1"/>
          </p:cNvSpPr>
          <p:nvPr>
            <p:ph type="sldNum" sz="quarter" idx="4"/>
          </p:nvPr>
        </p:nvSpPr>
        <p:spPr/>
        <p:txBody>
          <a:bodyPr/>
          <a:lstStyle/>
          <a:p>
            <a:fld id="{8A6690F1-7CA1-4166-A522-500460961984}" type="slidenum">
              <a:rPr lang="de-DE" smtClean="0"/>
              <a:pPr/>
              <a:t>32</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718744722"/>
              </p:ext>
            </p:extLst>
          </p:nvPr>
        </p:nvGraphicFramePr>
        <p:xfrm>
          <a:off x="289727" y="1771075"/>
          <a:ext cx="8424935" cy="4352174"/>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462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100 Jahre Totem und Tabu</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9901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err="1" smtClean="0">
                          <a:latin typeface="Verdana" panose="020B0604030504040204" pitchFamily="34" charset="0"/>
                          <a:ea typeface="Verdana" panose="020B0604030504040204" pitchFamily="34" charset="0"/>
                          <a:cs typeface="Verdana" panose="020B0604030504040204" pitchFamily="34" charset="0"/>
                        </a:rPr>
                        <a:t>Verantwortlichkeitsan</a:t>
                      </a:r>
                      <a:r>
                        <a:rPr lang="de-DE" b="1" dirty="0" smtClean="0">
                          <a:latin typeface="Verdana" panose="020B0604030504040204" pitchFamily="34" charset="0"/>
                          <a:ea typeface="Verdana" panose="020B0604030504040204" pitchFamily="34" charset="0"/>
                          <a:cs typeface="Verdana" panose="020B0604030504040204" pitchFamily="34" charset="0"/>
                        </a:rPr>
                        <a:t>-gabe, die sich auf den Haupttitel</a:t>
                      </a:r>
                      <a:r>
                        <a:rPr lang="de-DE"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Eberhard </a:t>
                      </a:r>
                      <a:r>
                        <a:rPr lang="de-DE" dirty="0" err="1" smtClean="0">
                          <a:latin typeface="Verdana" panose="020B0604030504040204" pitchFamily="34" charset="0"/>
                          <a:ea typeface="Verdana" panose="020B0604030504040204" pitchFamily="34" charset="0"/>
                          <a:cs typeface="Verdana" panose="020B0604030504040204" pitchFamily="34" charset="0"/>
                        </a:rPr>
                        <a:t>Th</a:t>
                      </a:r>
                      <a:r>
                        <a:rPr lang="de-DE" dirty="0" smtClean="0">
                          <a:latin typeface="Verdana" panose="020B0604030504040204" pitchFamily="34" charset="0"/>
                          <a:ea typeface="Verdana" panose="020B0604030504040204" pitchFamily="34" charset="0"/>
                          <a:cs typeface="Verdana" panose="020B0604030504040204" pitchFamily="34" charset="0"/>
                        </a:rPr>
                        <a:t>. Haas (</a:t>
                      </a:r>
                      <a:r>
                        <a:rPr lang="de-DE" dirty="0" err="1" smtClean="0">
                          <a:latin typeface="Verdana" panose="020B0604030504040204" pitchFamily="34" charset="0"/>
                          <a:ea typeface="Verdana" panose="020B0604030504040204" pitchFamily="34" charset="0"/>
                          <a:cs typeface="Verdana" panose="020B0604030504040204" pitchFamily="34" charset="0"/>
                        </a:rPr>
                        <a:t>Hg</a:t>
                      </a:r>
                      <a:r>
                        <a:rPr lang="de-DE" dirty="0" smtClean="0">
                          <a:latin typeface="Verdana" panose="020B0604030504040204" pitchFamily="34" charset="0"/>
                          <a:ea typeface="Verdana" panose="020B0604030504040204" pitchFamily="34" charset="0"/>
                          <a:cs typeface="Verdana" panose="020B0604030504040204" pitchFamily="34" charset="0"/>
                        </a:rPr>
                        <a:t>.)</a:t>
                      </a:r>
                    </a:p>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955144">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2.4.2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Verantwortlichkeitsangabe, die</a:t>
                      </a:r>
                      <a:r>
                        <a:rPr lang="de-DE" baseline="0" dirty="0" smtClean="0">
                          <a:latin typeface="Verdana" panose="020B0604030504040204" pitchFamily="34" charset="0"/>
                          <a:ea typeface="Verdana" panose="020B0604030504040204" pitchFamily="34" charset="0"/>
                          <a:cs typeface="Verdana" panose="020B0604030504040204" pitchFamily="34" charset="0"/>
                        </a:rPr>
                        <a:t> sich auf den Haupttitel bezieht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mit Beiträgen</a:t>
                      </a:r>
                      <a:r>
                        <a:rPr lang="de-DE" baseline="0" dirty="0" smtClean="0">
                          <a:latin typeface="Verdana" panose="020B0604030504040204" pitchFamily="34" charset="0"/>
                          <a:ea typeface="Verdana" panose="020B0604030504040204" pitchFamily="34" charset="0"/>
                          <a:cs typeface="Verdana" panose="020B0604030504040204" pitchFamily="34" charset="0"/>
                        </a:rPr>
                        <a:t> von Elizabeth Bott, Ulrike </a:t>
                      </a:r>
                      <a:r>
                        <a:rPr lang="de-DE" baseline="0" err="1" smtClean="0">
                          <a:latin typeface="Verdana" panose="020B0604030504040204" pitchFamily="34" charset="0"/>
                          <a:ea typeface="Verdana" panose="020B0604030504040204" pitchFamily="34" charset="0"/>
                          <a:cs typeface="Verdana" panose="020B0604030504040204" pitchFamily="34" charset="0"/>
                        </a:rPr>
                        <a:t>Brunott</a:t>
                      </a:r>
                      <a:r>
                        <a:rPr lang="de-DE" baseline="0" smtClean="0">
                          <a:latin typeface="Verdana" panose="020B0604030504040204" pitchFamily="34" charset="0"/>
                          <a:ea typeface="Verdana" panose="020B0604030504040204" pitchFamily="34" charset="0"/>
                          <a:cs typeface="Verdana" panose="020B0604030504040204" pitchFamily="34" charset="0"/>
                        </a:rPr>
                        <a:t> </a:t>
                      </a:r>
                      <a:br>
                        <a:rPr lang="de-DE" baseline="0" smtClean="0">
                          <a:latin typeface="Verdana" panose="020B0604030504040204" pitchFamily="34" charset="0"/>
                          <a:ea typeface="Verdana" panose="020B0604030504040204" pitchFamily="34" charset="0"/>
                          <a:cs typeface="Verdana" panose="020B0604030504040204" pitchFamily="34" charset="0"/>
                        </a:rPr>
                      </a:br>
                      <a:r>
                        <a:rPr lang="de-DE" sz="1600" i="1" baseline="0" smtClean="0">
                          <a:latin typeface="Verdana" panose="020B0604030504040204" pitchFamily="34" charset="0"/>
                          <a:ea typeface="Verdana" panose="020B0604030504040204" pitchFamily="34" charset="0"/>
                          <a:cs typeface="Verdana" panose="020B0604030504040204" pitchFamily="34" charset="0"/>
                        </a:rPr>
                        <a:t>(</a:t>
                      </a:r>
                      <a:r>
                        <a:rPr lang="de-DE" sz="1600" i="1" baseline="0" dirty="0" smtClean="0">
                          <a:latin typeface="Verdana" panose="020B0604030504040204" pitchFamily="34" charset="0"/>
                          <a:ea typeface="Verdana" panose="020B0604030504040204" pitchFamily="34" charset="0"/>
                          <a:cs typeface="Verdana" panose="020B0604030504040204" pitchFamily="34" charset="0"/>
                        </a:rPr>
                        <a:t>weitere Verfasser hier aus Platzgründen nicht aufgeführt)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r>
              <a:tr h="500216">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6.2.2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Bevorzugter</a:t>
                      </a:r>
                      <a:r>
                        <a:rPr lang="de-DE" b="1" baseline="0" dirty="0" smtClean="0">
                          <a:latin typeface="Verdana" panose="020B0604030504040204" pitchFamily="34" charset="0"/>
                          <a:ea typeface="Verdana" panose="020B0604030504040204" pitchFamily="34" charset="0"/>
                          <a:cs typeface="Verdana" panose="020B0604030504040204" pitchFamily="34" charset="0"/>
                        </a:rPr>
                        <a:t> Titel des Werkes</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100 Jahre Totem und Tabu</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a:t>
                      </a:r>
                      <a:r>
                        <a:rPr lang="de-DE" b="1" baseline="0" dirty="0" smtClean="0">
                          <a:latin typeface="Verdana" panose="020B0604030504040204" pitchFamily="34" charset="0"/>
                          <a:ea typeface="Verdana" panose="020B0604030504040204" pitchFamily="34" charset="0"/>
                          <a:cs typeface="Verdana" panose="020B0604030504040204" pitchFamily="34" charset="0"/>
                        </a:rPr>
                        <a:t> Werk</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100 Jahre Totem und Tabu</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20.2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Haas, Eberhard </a:t>
                      </a:r>
                      <a:r>
                        <a:rPr lang="de-DE" dirty="0" err="1" smtClean="0">
                          <a:latin typeface="Verdana" panose="020B0604030504040204" pitchFamily="34" charset="0"/>
                          <a:ea typeface="Verdana" panose="020B0604030504040204" pitchFamily="34" charset="0"/>
                          <a:cs typeface="Verdana" panose="020B0604030504040204" pitchFamily="34" charset="0"/>
                        </a:rPr>
                        <a:t>Th</a:t>
                      </a:r>
                      <a:r>
                        <a:rPr lang="de-DE" dirty="0" smtClean="0">
                          <a:latin typeface="Verdana" panose="020B0604030504040204" pitchFamily="34" charset="0"/>
                          <a:ea typeface="Verdana" panose="020B0604030504040204" pitchFamily="34" charset="0"/>
                          <a:cs typeface="Verdana" panose="020B0604030504040204" pitchFamily="34" charset="0"/>
                        </a:rPr>
                        <a:t>.</a:t>
                      </a:r>
                      <a:r>
                        <a:rPr lang="de-DE" baseline="0" dirty="0" smtClean="0">
                          <a:latin typeface="Verdana" panose="020B0604030504040204" pitchFamily="34" charset="0"/>
                          <a:ea typeface="Verdana" panose="020B0604030504040204" pitchFamily="34" charset="0"/>
                          <a:cs typeface="Verdana" panose="020B0604030504040204" pitchFamily="34" charset="0"/>
                        </a:rPr>
                        <a:t>, 1942-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7442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18.5</a:t>
                      </a: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Herausgeber</a:t>
                      </a:r>
                    </a:p>
                  </a:txBody>
                  <a:tcPr anchor="ctr"/>
                </a:tc>
              </a:tr>
            </a:tbl>
          </a:graphicData>
        </a:graphic>
      </p:graphicFrame>
      <p:sp>
        <p:nvSpPr>
          <p:cNvPr id="9" name="Titel 1"/>
          <p:cNvSpPr>
            <a:spLocks noGrp="1"/>
          </p:cNvSpPr>
          <p:nvPr>
            <p:ph type="title"/>
          </p:nvPr>
        </p:nvSpPr>
        <p:spPr>
          <a:xfrm>
            <a:off x="251520" y="183778"/>
            <a:ext cx="8892480" cy="508918"/>
          </a:xfrm>
        </p:spPr>
        <p:txBody>
          <a:bodyPr/>
          <a:lstStyle/>
          <a:p>
            <a:r>
              <a:rPr lang="de-DE" dirty="0"/>
              <a:t>Verschiedene</a:t>
            </a:r>
            <a:r>
              <a:rPr lang="de-DE" dirty="0" smtClean="0"/>
              <a:t> </a:t>
            </a:r>
            <a:r>
              <a:rPr lang="de-DE" dirty="0"/>
              <a:t>geistige Schöpfer</a:t>
            </a:r>
            <a:r>
              <a:rPr lang="de-DE"/>
              <a:t>, </a:t>
            </a:r>
            <a:r>
              <a:rPr lang="de-DE" smtClean="0"/>
              <a:t>übergeordneter </a:t>
            </a:r>
            <a:r>
              <a:rPr lang="de-DE" dirty="0"/>
              <a:t>Titel </a:t>
            </a:r>
            <a:r>
              <a:rPr lang="de-DE" dirty="0" smtClean="0"/>
              <a:t>-5-</a:t>
            </a:r>
            <a:endParaRPr lang="de-DE" dirty="0"/>
          </a:p>
        </p:txBody>
      </p:sp>
      <p:sp>
        <p:nvSpPr>
          <p:cNvPr id="2" name="Textfeld 1"/>
          <p:cNvSpPr txBox="1"/>
          <p:nvPr/>
        </p:nvSpPr>
        <p:spPr>
          <a:xfrm>
            <a:off x="289727" y="980728"/>
            <a:ext cx="8352928" cy="646331"/>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Erfassung der Beiträge mittels strukturierter Beschreibung auf Manifestationsebene</a:t>
            </a:r>
          </a:p>
        </p:txBody>
      </p:sp>
    </p:spTree>
    <p:extLst>
      <p:ext uri="{BB962C8B-B14F-4D97-AF65-F5344CB8AC3E}">
        <p14:creationId xmlns:p14="http://schemas.microsoft.com/office/powerpoint/2010/main" val="417030162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81328"/>
            <a:ext cx="7272808" cy="365125"/>
          </a:xfrm>
        </p:spPr>
        <p:txBody>
          <a:bodyPr/>
          <a:lstStyle/>
          <a:p>
            <a:r>
              <a:rPr lang="de-DE" sz="800" dirty="0"/>
              <a:t>AG RDA Schulungsunterlagen – Modul 5A.02.01: Zusammenstellungen - umfassende Beschreibung | Stand: 01.07.2015 | CC BY-NC-SA</a:t>
            </a:r>
          </a:p>
        </p:txBody>
      </p:sp>
      <p:sp>
        <p:nvSpPr>
          <p:cNvPr id="5" name="Foliennummernplatzhalter 4"/>
          <p:cNvSpPr>
            <a:spLocks noGrp="1"/>
          </p:cNvSpPr>
          <p:nvPr>
            <p:ph type="sldNum" sz="quarter" idx="4"/>
          </p:nvPr>
        </p:nvSpPr>
        <p:spPr/>
        <p:txBody>
          <a:bodyPr/>
          <a:lstStyle/>
          <a:p>
            <a:fld id="{8A6690F1-7CA1-4166-A522-500460961984}" type="slidenum">
              <a:rPr lang="de-DE" smtClean="0"/>
              <a:pPr/>
              <a:t>33</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414948310"/>
              </p:ext>
            </p:extLst>
          </p:nvPr>
        </p:nvGraphicFramePr>
        <p:xfrm>
          <a:off x="395536" y="1844824"/>
          <a:ext cx="8424935" cy="3575857"/>
        </p:xfrm>
        <a:graphic>
          <a:graphicData uri="http://schemas.openxmlformats.org/drawingml/2006/table">
            <a:tbl>
              <a:tblPr firstRow="1" bandRow="1">
                <a:tableStyleId>{5C22544A-7EE6-4342-B048-85BDC9FD1C3A}</a:tableStyleId>
              </a:tblPr>
              <a:tblGrid>
                <a:gridCol w="1465206"/>
                <a:gridCol w="3540914"/>
                <a:gridCol w="3418815"/>
              </a:tblGrid>
              <a:tr h="449961">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188012">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27.1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In Beziehung</a:t>
                      </a:r>
                      <a:r>
                        <a:rPr lang="de-DE" b="0" baseline="0" dirty="0" smtClean="0">
                          <a:latin typeface="Verdana" panose="020B0604030504040204" pitchFamily="34" charset="0"/>
                          <a:ea typeface="Verdana" panose="020B0604030504040204" pitchFamily="34" charset="0"/>
                          <a:cs typeface="Verdana" panose="020B0604030504040204" pitchFamily="34" charset="0"/>
                        </a:rPr>
                        <a:t> stehende Manifestation erfasst als strukturierte Beschreibung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Enthält: Fußnote</a:t>
                      </a:r>
                      <a:r>
                        <a:rPr lang="de-DE" baseline="0" dirty="0" smtClean="0">
                          <a:latin typeface="Verdana" panose="020B0604030504040204" pitchFamily="34" charset="0"/>
                          <a:ea typeface="Verdana" panose="020B0604030504040204" pitchFamily="34" charset="0"/>
                          <a:cs typeface="Verdana" panose="020B0604030504040204" pitchFamily="34" charset="0"/>
                        </a:rPr>
                        <a:t> einer Ethnologin zu Totem und Tabu / Margaret Mead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749872">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27.1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In Beziehung</a:t>
                      </a:r>
                      <a:r>
                        <a:rPr lang="de-DE" b="0" baseline="0" dirty="0" smtClean="0">
                          <a:latin typeface="Verdana" panose="020B0604030504040204" pitchFamily="34" charset="0"/>
                          <a:ea typeface="Verdana" panose="020B0604030504040204" pitchFamily="34" charset="0"/>
                          <a:cs typeface="Verdana" panose="020B0604030504040204" pitchFamily="34" charset="0"/>
                        </a:rPr>
                        <a:t> stehende Manifestation erfasst als strukturierte Beschreibung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Enthält: Totem und Tabu im Rückblick /Alfred</a:t>
                      </a:r>
                      <a:r>
                        <a:rPr lang="de-DE" baseline="0" dirty="0" smtClean="0">
                          <a:latin typeface="Verdana" panose="020B0604030504040204" pitchFamily="34" charset="0"/>
                          <a:ea typeface="Verdana" panose="020B0604030504040204" pitchFamily="34" charset="0"/>
                          <a:cs typeface="Verdana" panose="020B0604030504040204" pitchFamily="34" charset="0"/>
                        </a:rPr>
                        <a:t> L. Kroeber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188012">
                <a:tc>
                  <a:txBody>
                    <a:bodyPr/>
                    <a:lstStyle/>
                    <a:p>
                      <a:pPr>
                        <a:lnSpc>
                          <a:spcPts val="1600"/>
                        </a:lnSpc>
                        <a:spcBef>
                          <a:spcPts val="600"/>
                        </a:spcBef>
                        <a:spcAft>
                          <a:spcPts val="600"/>
                        </a:spcAft>
                      </a:pPr>
                      <a:r>
                        <a:rPr lang="de-DE" i="1" dirty="0" smtClean="0">
                          <a:latin typeface="Verdana" panose="020B0604030504040204" pitchFamily="34" charset="0"/>
                          <a:ea typeface="Verdana" panose="020B0604030504040204" pitchFamily="34" charset="0"/>
                          <a:cs typeface="Verdana" panose="020B0604030504040204" pitchFamily="34" charset="0"/>
                        </a:rPr>
                        <a:t>27.1</a:t>
                      </a: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600" b="0" i="1" dirty="0" smtClean="0">
                          <a:latin typeface="Verdana" panose="020B0604030504040204" pitchFamily="34" charset="0"/>
                          <a:ea typeface="Verdana" panose="020B0604030504040204" pitchFamily="34" charset="0"/>
                          <a:cs typeface="Verdana" panose="020B0604030504040204" pitchFamily="34" charset="0"/>
                        </a:rPr>
                        <a:t>Erfassung beliebig vieler</a:t>
                      </a:r>
                      <a:r>
                        <a:rPr lang="de-DE" sz="1600" b="0" i="1" baseline="0" dirty="0" smtClean="0">
                          <a:latin typeface="Verdana" panose="020B0604030504040204" pitchFamily="34" charset="0"/>
                          <a:ea typeface="Verdana" panose="020B0604030504040204" pitchFamily="34" charset="0"/>
                          <a:cs typeface="Verdana" panose="020B0604030504040204" pitchFamily="34" charset="0"/>
                        </a:rPr>
                        <a:t> weiterer in Beziehung stehender Manifestationen möglich</a:t>
                      </a:r>
                      <a:endParaRPr lang="de-DE" sz="1600" i="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i="1" dirty="0" smtClean="0">
                          <a:latin typeface="Verdana" panose="020B0604030504040204" pitchFamily="34" charset="0"/>
                          <a:ea typeface="Verdana" panose="020B0604030504040204" pitchFamily="34" charset="0"/>
                          <a:cs typeface="Verdana" panose="020B0604030504040204" pitchFamily="34" charset="0"/>
                        </a:rPr>
                        <a:t>…</a:t>
                      </a: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892480" cy="508918"/>
          </a:xfrm>
        </p:spPr>
        <p:txBody>
          <a:bodyPr/>
          <a:lstStyle/>
          <a:p>
            <a:r>
              <a:rPr lang="de-DE" dirty="0"/>
              <a:t>Verschiedene</a:t>
            </a:r>
            <a:r>
              <a:rPr lang="de-DE" dirty="0" smtClean="0"/>
              <a:t> </a:t>
            </a:r>
            <a:r>
              <a:rPr lang="de-DE" dirty="0"/>
              <a:t>geistige Schöpfer</a:t>
            </a:r>
            <a:r>
              <a:rPr lang="de-DE"/>
              <a:t>, </a:t>
            </a:r>
            <a:r>
              <a:rPr lang="de-DE" smtClean="0"/>
              <a:t>übergeordneter </a:t>
            </a:r>
            <a:r>
              <a:rPr lang="de-DE" dirty="0" smtClean="0"/>
              <a:t>Titel -6-</a:t>
            </a:r>
            <a:endParaRPr lang="de-DE" dirty="0"/>
          </a:p>
        </p:txBody>
      </p:sp>
      <p:sp>
        <p:nvSpPr>
          <p:cNvPr id="2" name="Textfeld 1"/>
          <p:cNvSpPr txBox="1"/>
          <p:nvPr/>
        </p:nvSpPr>
        <p:spPr>
          <a:xfrm>
            <a:off x="366674" y="1167374"/>
            <a:ext cx="1652184" cy="369332"/>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Fortsetzung:</a:t>
            </a:r>
          </a:p>
        </p:txBody>
      </p:sp>
    </p:spTree>
    <p:extLst>
      <p:ext uri="{BB962C8B-B14F-4D97-AF65-F5344CB8AC3E}">
        <p14:creationId xmlns:p14="http://schemas.microsoft.com/office/powerpoint/2010/main" val="125467414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272808" cy="365125"/>
          </a:xfrm>
        </p:spPr>
        <p:txBody>
          <a:bodyPr/>
          <a:lstStyle/>
          <a:p>
            <a:r>
              <a:rPr lang="de-DE" sz="800" dirty="0"/>
              <a:t>AG RDA Schulungsunterlagen – Modul 5A.02.01: Zusammenstellungen - umfassende Beschreibung | Stand: 01.07.2015 | CC BY-NC-SA</a:t>
            </a:r>
          </a:p>
        </p:txBody>
      </p:sp>
      <p:sp>
        <p:nvSpPr>
          <p:cNvPr id="5" name="Foliennummernplatzhalter 4"/>
          <p:cNvSpPr>
            <a:spLocks noGrp="1"/>
          </p:cNvSpPr>
          <p:nvPr>
            <p:ph type="sldNum" sz="quarter" idx="4"/>
          </p:nvPr>
        </p:nvSpPr>
        <p:spPr/>
        <p:txBody>
          <a:bodyPr/>
          <a:lstStyle/>
          <a:p>
            <a:fld id="{8A6690F1-7CA1-4166-A522-500460961984}" type="slidenum">
              <a:rPr lang="de-DE" smtClean="0"/>
              <a:pPr/>
              <a:t>34</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134202212"/>
              </p:ext>
            </p:extLst>
          </p:nvPr>
        </p:nvGraphicFramePr>
        <p:xfrm>
          <a:off x="323528" y="1772816"/>
          <a:ext cx="8424935" cy="4352174"/>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462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100 Jahre Totem und Tabu</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9901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err="1" smtClean="0">
                          <a:latin typeface="Verdana" panose="020B0604030504040204" pitchFamily="34" charset="0"/>
                          <a:ea typeface="Verdana" panose="020B0604030504040204" pitchFamily="34" charset="0"/>
                          <a:cs typeface="Verdana" panose="020B0604030504040204" pitchFamily="34" charset="0"/>
                        </a:rPr>
                        <a:t>Verantwortlichkeitsan</a:t>
                      </a:r>
                      <a:r>
                        <a:rPr lang="de-DE" b="1" dirty="0" smtClean="0">
                          <a:latin typeface="Verdana" panose="020B0604030504040204" pitchFamily="34" charset="0"/>
                          <a:ea typeface="Verdana" panose="020B0604030504040204" pitchFamily="34" charset="0"/>
                          <a:cs typeface="Verdana" panose="020B0604030504040204" pitchFamily="34" charset="0"/>
                        </a:rPr>
                        <a:t>-gabe, die sich auf den Haupttitel</a:t>
                      </a:r>
                      <a:r>
                        <a:rPr lang="de-DE"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Eberhard </a:t>
                      </a:r>
                      <a:r>
                        <a:rPr lang="de-DE" dirty="0" err="1" smtClean="0">
                          <a:latin typeface="Verdana" panose="020B0604030504040204" pitchFamily="34" charset="0"/>
                          <a:ea typeface="Verdana" panose="020B0604030504040204" pitchFamily="34" charset="0"/>
                          <a:cs typeface="Verdana" panose="020B0604030504040204" pitchFamily="34" charset="0"/>
                        </a:rPr>
                        <a:t>Th</a:t>
                      </a:r>
                      <a:r>
                        <a:rPr lang="de-DE" dirty="0" smtClean="0">
                          <a:latin typeface="Verdana" panose="020B0604030504040204" pitchFamily="34" charset="0"/>
                          <a:ea typeface="Verdana" panose="020B0604030504040204" pitchFamily="34" charset="0"/>
                          <a:cs typeface="Verdana" panose="020B0604030504040204" pitchFamily="34" charset="0"/>
                        </a:rPr>
                        <a:t>. Haas (</a:t>
                      </a:r>
                      <a:r>
                        <a:rPr lang="de-DE" dirty="0" err="1" smtClean="0">
                          <a:latin typeface="Verdana" panose="020B0604030504040204" pitchFamily="34" charset="0"/>
                          <a:ea typeface="Verdana" panose="020B0604030504040204" pitchFamily="34" charset="0"/>
                          <a:cs typeface="Verdana" panose="020B0604030504040204" pitchFamily="34" charset="0"/>
                        </a:rPr>
                        <a:t>Hg</a:t>
                      </a:r>
                      <a:r>
                        <a:rPr lang="de-DE" dirty="0" smtClean="0">
                          <a:latin typeface="Verdana" panose="020B0604030504040204" pitchFamily="34" charset="0"/>
                          <a:ea typeface="Verdana" panose="020B0604030504040204" pitchFamily="34" charset="0"/>
                          <a:cs typeface="Verdana" panose="020B0604030504040204" pitchFamily="34" charset="0"/>
                        </a:rPr>
                        <a:t>.)</a:t>
                      </a:r>
                    </a:p>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955144">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2.4.2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Verantwortlichkeitsangabe, die</a:t>
                      </a:r>
                      <a:r>
                        <a:rPr lang="de-DE" baseline="0" dirty="0" smtClean="0">
                          <a:latin typeface="Verdana" panose="020B0604030504040204" pitchFamily="34" charset="0"/>
                          <a:ea typeface="Verdana" panose="020B0604030504040204" pitchFamily="34" charset="0"/>
                          <a:cs typeface="Verdana" panose="020B0604030504040204" pitchFamily="34" charset="0"/>
                        </a:rPr>
                        <a:t> sich auf den Haupttitel bezieht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mit Beiträgen</a:t>
                      </a:r>
                      <a:r>
                        <a:rPr lang="de-DE" baseline="0" dirty="0" smtClean="0">
                          <a:latin typeface="Verdana" panose="020B0604030504040204" pitchFamily="34" charset="0"/>
                          <a:ea typeface="Verdana" panose="020B0604030504040204" pitchFamily="34" charset="0"/>
                          <a:cs typeface="Verdana" panose="020B0604030504040204" pitchFamily="34" charset="0"/>
                        </a:rPr>
                        <a:t> von Elizabeth Bott, Ulrike </a:t>
                      </a:r>
                      <a:r>
                        <a:rPr lang="de-DE" baseline="0" err="1" smtClean="0">
                          <a:latin typeface="Verdana" panose="020B0604030504040204" pitchFamily="34" charset="0"/>
                          <a:ea typeface="Verdana" panose="020B0604030504040204" pitchFamily="34" charset="0"/>
                          <a:cs typeface="Verdana" panose="020B0604030504040204" pitchFamily="34" charset="0"/>
                        </a:rPr>
                        <a:t>Brunott</a:t>
                      </a:r>
                      <a:r>
                        <a:rPr lang="de-DE" baseline="0" smtClean="0">
                          <a:latin typeface="Verdana" panose="020B0604030504040204" pitchFamily="34" charset="0"/>
                          <a:ea typeface="Verdana" panose="020B0604030504040204" pitchFamily="34" charset="0"/>
                          <a:cs typeface="Verdana" panose="020B0604030504040204" pitchFamily="34" charset="0"/>
                        </a:rPr>
                        <a:t> </a:t>
                      </a:r>
                      <a:br>
                        <a:rPr lang="de-DE" baseline="0" smtClean="0">
                          <a:latin typeface="Verdana" panose="020B0604030504040204" pitchFamily="34" charset="0"/>
                          <a:ea typeface="Verdana" panose="020B0604030504040204" pitchFamily="34" charset="0"/>
                          <a:cs typeface="Verdana" panose="020B0604030504040204" pitchFamily="34" charset="0"/>
                        </a:rPr>
                      </a:br>
                      <a:r>
                        <a:rPr lang="de-DE" sz="1600" i="1" baseline="0" smtClean="0">
                          <a:latin typeface="Verdana" panose="020B0604030504040204" pitchFamily="34" charset="0"/>
                          <a:ea typeface="Verdana" panose="020B0604030504040204" pitchFamily="34" charset="0"/>
                          <a:cs typeface="Verdana" panose="020B0604030504040204" pitchFamily="34" charset="0"/>
                        </a:rPr>
                        <a:t>(</a:t>
                      </a:r>
                      <a:r>
                        <a:rPr lang="de-DE" sz="1600" i="1" baseline="0" dirty="0" smtClean="0">
                          <a:latin typeface="Verdana" panose="020B0604030504040204" pitchFamily="34" charset="0"/>
                          <a:ea typeface="Verdana" panose="020B0604030504040204" pitchFamily="34" charset="0"/>
                          <a:cs typeface="Verdana" panose="020B0604030504040204" pitchFamily="34" charset="0"/>
                        </a:rPr>
                        <a:t>weitere Verfasser hier aus Platzgründen nicht aufgeführt)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r>
              <a:tr h="500216">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6.2.2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Bevorzugter</a:t>
                      </a:r>
                      <a:r>
                        <a:rPr lang="de-DE" b="1" baseline="0" dirty="0" smtClean="0">
                          <a:latin typeface="Verdana" panose="020B0604030504040204" pitchFamily="34" charset="0"/>
                          <a:ea typeface="Verdana" panose="020B0604030504040204" pitchFamily="34" charset="0"/>
                          <a:cs typeface="Verdana" panose="020B0604030504040204" pitchFamily="34" charset="0"/>
                        </a:rPr>
                        <a:t> Titel des Werkes</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100 Jahre Totem und Tabu</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a:t>
                      </a:r>
                      <a:r>
                        <a:rPr lang="de-DE" b="1" baseline="0" dirty="0" smtClean="0">
                          <a:latin typeface="Verdana" panose="020B0604030504040204" pitchFamily="34" charset="0"/>
                          <a:ea typeface="Verdana" panose="020B0604030504040204" pitchFamily="34" charset="0"/>
                          <a:cs typeface="Verdana" panose="020B0604030504040204" pitchFamily="34" charset="0"/>
                        </a:rPr>
                        <a:t> Werk</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100 Jahre Totem und Tabu</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20.2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Haas, Eberhard </a:t>
                      </a:r>
                      <a:r>
                        <a:rPr lang="de-DE" dirty="0" err="1" smtClean="0">
                          <a:latin typeface="Verdana" panose="020B0604030504040204" pitchFamily="34" charset="0"/>
                          <a:ea typeface="Verdana" panose="020B0604030504040204" pitchFamily="34" charset="0"/>
                          <a:cs typeface="Verdana" panose="020B0604030504040204" pitchFamily="34" charset="0"/>
                        </a:rPr>
                        <a:t>Th</a:t>
                      </a:r>
                      <a:r>
                        <a:rPr lang="de-DE" dirty="0" smtClean="0">
                          <a:latin typeface="Verdana" panose="020B0604030504040204" pitchFamily="34" charset="0"/>
                          <a:ea typeface="Verdana" panose="020B0604030504040204" pitchFamily="34" charset="0"/>
                          <a:cs typeface="Verdana" panose="020B0604030504040204" pitchFamily="34" charset="0"/>
                        </a:rPr>
                        <a:t>.</a:t>
                      </a:r>
                      <a:r>
                        <a:rPr lang="de-DE" baseline="0" dirty="0" smtClean="0">
                          <a:latin typeface="Verdana" panose="020B0604030504040204" pitchFamily="34" charset="0"/>
                          <a:ea typeface="Verdana" panose="020B0604030504040204" pitchFamily="34" charset="0"/>
                          <a:cs typeface="Verdana" panose="020B0604030504040204" pitchFamily="34" charset="0"/>
                        </a:rPr>
                        <a:t>, 1942-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7442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18.5</a:t>
                      </a: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Herausgeber</a:t>
                      </a:r>
                    </a:p>
                  </a:txBody>
                  <a:tcPr anchor="ctr"/>
                </a:tc>
              </a:tr>
            </a:tbl>
          </a:graphicData>
        </a:graphic>
      </p:graphicFrame>
      <p:sp>
        <p:nvSpPr>
          <p:cNvPr id="9" name="Titel 1"/>
          <p:cNvSpPr>
            <a:spLocks noGrp="1"/>
          </p:cNvSpPr>
          <p:nvPr>
            <p:ph type="title"/>
          </p:nvPr>
        </p:nvSpPr>
        <p:spPr>
          <a:xfrm>
            <a:off x="251520" y="183778"/>
            <a:ext cx="8892480" cy="508918"/>
          </a:xfrm>
        </p:spPr>
        <p:txBody>
          <a:bodyPr/>
          <a:lstStyle/>
          <a:p>
            <a:r>
              <a:rPr lang="de-DE" dirty="0"/>
              <a:t>Verschiedene geistige Schöpfer</a:t>
            </a:r>
            <a:r>
              <a:rPr lang="de-DE"/>
              <a:t>, </a:t>
            </a:r>
            <a:r>
              <a:rPr lang="de-DE" smtClean="0"/>
              <a:t>übergeordneter </a:t>
            </a:r>
            <a:r>
              <a:rPr lang="de-DE" dirty="0"/>
              <a:t>Titel </a:t>
            </a:r>
            <a:r>
              <a:rPr lang="de-DE" dirty="0" smtClean="0"/>
              <a:t>-9-</a:t>
            </a:r>
            <a:endParaRPr lang="de-DE" dirty="0"/>
          </a:p>
        </p:txBody>
      </p:sp>
      <p:sp>
        <p:nvSpPr>
          <p:cNvPr id="7" name="Textfeld 6"/>
          <p:cNvSpPr txBox="1"/>
          <p:nvPr/>
        </p:nvSpPr>
        <p:spPr>
          <a:xfrm>
            <a:off x="289726" y="980728"/>
            <a:ext cx="8458737" cy="646331"/>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Erfassung der Beiträge mittels strukturierter Beschreibung auf Manifestationsebene sowie normierter Sucheinstiege auf Werkebene</a:t>
            </a:r>
          </a:p>
        </p:txBody>
      </p:sp>
    </p:spTree>
    <p:extLst>
      <p:ext uri="{BB962C8B-B14F-4D97-AF65-F5344CB8AC3E}">
        <p14:creationId xmlns:p14="http://schemas.microsoft.com/office/powerpoint/2010/main" val="66677980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200800" cy="365125"/>
          </a:xfrm>
        </p:spPr>
        <p:txBody>
          <a:bodyPr/>
          <a:lstStyle/>
          <a:p>
            <a:r>
              <a:rPr lang="de-DE" sz="800" dirty="0"/>
              <a:t>AG RDA Schulungsunterlagen – Modul 5A.02.01: Zusammenstellungen - umfassende Beschreibung | Stand: 01.07.2015 | CC BY-NC-SA</a:t>
            </a:r>
          </a:p>
        </p:txBody>
      </p:sp>
      <p:sp>
        <p:nvSpPr>
          <p:cNvPr id="5" name="Foliennummernplatzhalter 4"/>
          <p:cNvSpPr>
            <a:spLocks noGrp="1"/>
          </p:cNvSpPr>
          <p:nvPr>
            <p:ph type="sldNum" sz="quarter" idx="4"/>
          </p:nvPr>
        </p:nvSpPr>
        <p:spPr/>
        <p:txBody>
          <a:bodyPr/>
          <a:lstStyle/>
          <a:p>
            <a:fld id="{8A6690F1-7CA1-4166-A522-500460961984}" type="slidenum">
              <a:rPr lang="de-DE" smtClean="0"/>
              <a:pPr/>
              <a:t>35</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404629295"/>
              </p:ext>
            </p:extLst>
          </p:nvPr>
        </p:nvGraphicFramePr>
        <p:xfrm>
          <a:off x="395536" y="1340768"/>
          <a:ext cx="8424935" cy="4344783"/>
        </p:xfrm>
        <a:graphic>
          <a:graphicData uri="http://schemas.openxmlformats.org/drawingml/2006/table">
            <a:tbl>
              <a:tblPr firstRow="1" bandRow="1">
                <a:tableStyleId>{5C22544A-7EE6-4342-B048-85BDC9FD1C3A}</a:tableStyleId>
              </a:tblPr>
              <a:tblGrid>
                <a:gridCol w="1465206"/>
                <a:gridCol w="3540914"/>
                <a:gridCol w="3418815"/>
              </a:tblGrid>
              <a:tr h="449961">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6143">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Enthält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188012">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25.1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In Beziehung</a:t>
                      </a:r>
                      <a:r>
                        <a:rPr lang="de-DE" b="0" baseline="0" dirty="0" smtClean="0">
                          <a:latin typeface="Verdana" panose="020B0604030504040204" pitchFamily="34" charset="0"/>
                          <a:ea typeface="Verdana" panose="020B0604030504040204" pitchFamily="34" charset="0"/>
                          <a:cs typeface="Verdana" panose="020B0604030504040204" pitchFamily="34" charset="0"/>
                        </a:rPr>
                        <a:t> stehendes Werk erfasst als normierter Sucheinstieg, der das in Beziehung stehende Werk repräsentiert (RDA 6.27.1)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Mead,</a:t>
                      </a:r>
                      <a:r>
                        <a:rPr lang="de-DE" baseline="0" dirty="0" smtClean="0">
                          <a:latin typeface="Verdana" panose="020B0604030504040204" pitchFamily="34" charset="0"/>
                          <a:ea typeface="Verdana" panose="020B0604030504040204" pitchFamily="34" charset="0"/>
                          <a:cs typeface="Verdana" panose="020B0604030504040204" pitchFamily="34" charset="0"/>
                        </a:rPr>
                        <a:t> Margaret, 1901-1978. An  </a:t>
                      </a:r>
                      <a:r>
                        <a:rPr lang="de-DE" baseline="0" dirty="0" err="1" smtClean="0">
                          <a:latin typeface="Verdana" panose="020B0604030504040204" pitchFamily="34" charset="0"/>
                          <a:ea typeface="Verdana" panose="020B0604030504040204" pitchFamily="34" charset="0"/>
                          <a:cs typeface="Verdana" panose="020B0604030504040204" pitchFamily="34" charset="0"/>
                        </a:rPr>
                        <a:t>ethnologist‘s</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footnote</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to</a:t>
                      </a:r>
                      <a:r>
                        <a:rPr lang="de-DE" baseline="0" dirty="0" smtClean="0">
                          <a:latin typeface="Verdana" panose="020B0604030504040204" pitchFamily="34" charset="0"/>
                          <a:ea typeface="Verdana" panose="020B0604030504040204" pitchFamily="34" charset="0"/>
                          <a:cs typeface="Verdana" panose="020B0604030504040204" pitchFamily="34" charset="0"/>
                        </a:rPr>
                        <a:t> „Totem </a:t>
                      </a:r>
                      <a:r>
                        <a:rPr lang="de-DE" baseline="0" dirty="0" err="1" smtClean="0">
                          <a:latin typeface="Verdana" panose="020B0604030504040204" pitchFamily="34" charset="0"/>
                          <a:ea typeface="Verdana" panose="020B0604030504040204" pitchFamily="34" charset="0"/>
                          <a:cs typeface="Verdana" panose="020B0604030504040204" pitchFamily="34" charset="0"/>
                        </a:rPr>
                        <a:t>and</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taboo</a:t>
                      </a:r>
                      <a:r>
                        <a:rPr lang="de-DE" baseline="0" dirty="0" smtClean="0">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188012">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27.1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In Beziehung stehende Manifestation erfasst als strukturierte Beschreibung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Enthält: Fußnote</a:t>
                      </a:r>
                      <a:r>
                        <a:rPr lang="de-DE" baseline="0" dirty="0" smtClean="0">
                          <a:latin typeface="Verdana" panose="020B0604030504040204" pitchFamily="34" charset="0"/>
                          <a:ea typeface="Verdana" panose="020B0604030504040204" pitchFamily="34" charset="0"/>
                          <a:cs typeface="Verdana" panose="020B0604030504040204" pitchFamily="34" charset="0"/>
                        </a:rPr>
                        <a:t> einer Ethnologin zu Totem und Tabu / Margaret Mead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032655">
                <a:tc>
                  <a:txBody>
                    <a:bodyPr/>
                    <a:lstStyle/>
                    <a:p>
                      <a:pPr>
                        <a:lnSpc>
                          <a:spcPts val="1600"/>
                        </a:lnSpc>
                        <a:spcBef>
                          <a:spcPts val="600"/>
                        </a:spcBef>
                        <a:spcAft>
                          <a:spcPts val="600"/>
                        </a:spcAft>
                      </a:pPr>
                      <a:r>
                        <a:rPr lang="de-DE" b="0" i="1" smtClean="0">
                          <a:latin typeface="Verdana" panose="020B0604030504040204" pitchFamily="34" charset="0"/>
                          <a:ea typeface="Verdana" panose="020B0604030504040204" pitchFamily="34" charset="0"/>
                          <a:cs typeface="Verdana" panose="020B0604030504040204" pitchFamily="34" charset="0"/>
                        </a:rPr>
                        <a:t>25.1/27.1</a:t>
                      </a:r>
                      <a:endParaRPr lang="de-DE" b="0" i="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0" i="1" dirty="0" smtClean="0">
                          <a:latin typeface="Verdana" panose="020B0604030504040204" pitchFamily="34" charset="0"/>
                          <a:ea typeface="Verdana" panose="020B0604030504040204" pitchFamily="34" charset="0"/>
                          <a:cs typeface="Verdana" panose="020B0604030504040204" pitchFamily="34" charset="0"/>
                        </a:rPr>
                        <a:t>Erfassung beliebig vieler weiterer in Beziehung stehender Werke</a:t>
                      </a:r>
                      <a:r>
                        <a:rPr lang="de-DE" sz="1600" b="0" i="1" baseline="0" dirty="0" smtClean="0">
                          <a:latin typeface="Verdana" panose="020B0604030504040204" pitchFamily="34" charset="0"/>
                          <a:ea typeface="Verdana" panose="020B0604030504040204" pitchFamily="34" charset="0"/>
                          <a:cs typeface="Verdana" panose="020B0604030504040204" pitchFamily="34" charset="0"/>
                        </a:rPr>
                        <a:t> und Manifestationen möglich</a:t>
                      </a:r>
                      <a:endParaRPr lang="de-DE" sz="1600" b="0" i="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i="1" dirty="0" smtClean="0">
                          <a:latin typeface="Verdana" panose="020B0604030504040204" pitchFamily="34" charset="0"/>
                          <a:ea typeface="Verdana" panose="020B0604030504040204" pitchFamily="34" charset="0"/>
                          <a:cs typeface="Verdana" panose="020B0604030504040204" pitchFamily="34" charset="0"/>
                        </a:rPr>
                        <a:t>…</a:t>
                      </a: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892480" cy="508918"/>
          </a:xfrm>
        </p:spPr>
        <p:txBody>
          <a:bodyPr/>
          <a:lstStyle/>
          <a:p>
            <a:r>
              <a:rPr lang="de-DE" dirty="0"/>
              <a:t>Verschiedene geistige Schöpfer</a:t>
            </a:r>
            <a:r>
              <a:rPr lang="de-DE"/>
              <a:t>, </a:t>
            </a:r>
            <a:r>
              <a:rPr lang="de-DE" smtClean="0"/>
              <a:t>übergeordneter </a:t>
            </a:r>
            <a:r>
              <a:rPr lang="de-DE" dirty="0"/>
              <a:t>Titel </a:t>
            </a:r>
            <a:r>
              <a:rPr lang="de-DE" dirty="0" smtClean="0"/>
              <a:t>-10-</a:t>
            </a:r>
            <a:endParaRPr lang="de-DE" dirty="0"/>
          </a:p>
        </p:txBody>
      </p:sp>
      <p:sp>
        <p:nvSpPr>
          <p:cNvPr id="2" name="Textfeld 1"/>
          <p:cNvSpPr txBox="1"/>
          <p:nvPr/>
        </p:nvSpPr>
        <p:spPr>
          <a:xfrm>
            <a:off x="467544" y="908720"/>
            <a:ext cx="1652184" cy="369332"/>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Fortsetzung:</a:t>
            </a:r>
          </a:p>
        </p:txBody>
      </p:sp>
    </p:spTree>
    <p:extLst>
      <p:ext uri="{BB962C8B-B14F-4D97-AF65-F5344CB8AC3E}">
        <p14:creationId xmlns:p14="http://schemas.microsoft.com/office/powerpoint/2010/main" val="302345848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784976" cy="508918"/>
          </a:xfrm>
        </p:spPr>
        <p:txBody>
          <a:bodyPr/>
          <a:lstStyle/>
          <a:p>
            <a:r>
              <a:rPr lang="de-DE" dirty="0"/>
              <a:t>Verschiedene geistige Schöpfer, </a:t>
            </a:r>
            <a:r>
              <a:rPr lang="de-DE" smtClean="0"/>
              <a:t>kein übergeordneter </a:t>
            </a:r>
            <a:r>
              <a:rPr lang="de-DE" dirty="0"/>
              <a:t>Titel </a:t>
            </a:r>
            <a:r>
              <a:rPr lang="de-DE" dirty="0" smtClean="0"/>
              <a:t>-1-</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pPr marL="0" indent="0">
              <a:buNone/>
            </a:pPr>
            <a:r>
              <a:rPr lang="de-DE" dirty="0" smtClean="0"/>
              <a:t>Erfassung der bevorzugten Titel für jedes Werk</a:t>
            </a:r>
          </a:p>
          <a:p>
            <a:endParaRPr lang="de-DE" dirty="0" smtClean="0"/>
          </a:p>
          <a:p>
            <a:pPr marL="0" indent="0">
              <a:buNone/>
            </a:pPr>
            <a:r>
              <a:rPr lang="de-DE" dirty="0" smtClean="0"/>
              <a:t>Die Alternative, Titel zu fingieren, wird nicht angewendet (RDA 2.3.2.9 D-A-CH)</a:t>
            </a:r>
          </a:p>
          <a:p>
            <a:pPr lvl="1">
              <a:buFont typeface="Arial" panose="020B0604020202020204" pitchFamily="34" charset="0"/>
              <a:buChar char="•"/>
            </a:pPr>
            <a:endParaRPr lang="de-DE" dirty="0"/>
          </a:p>
          <a:p>
            <a:pPr marL="457200" lvl="1" indent="0">
              <a:buNone/>
            </a:pPr>
            <a:endParaRPr lang="de-DE" sz="1200"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dirty="0"/>
              <a:t>AG RDA Schulungsunterlagen – Modul 5A.02.01: Zusammenstellungen - umfassende Beschreibung | Stand: 01.07.2015 | CC BY-NC-SA</a:t>
            </a:r>
          </a:p>
        </p:txBody>
      </p:sp>
      <p:sp>
        <p:nvSpPr>
          <p:cNvPr id="5" name="Foliennummernplatzhalter 4"/>
          <p:cNvSpPr>
            <a:spLocks noGrp="1"/>
          </p:cNvSpPr>
          <p:nvPr>
            <p:ph type="sldNum" sz="quarter" idx="4"/>
          </p:nvPr>
        </p:nvSpPr>
        <p:spPr/>
        <p:txBody>
          <a:bodyPr/>
          <a:lstStyle/>
          <a:p>
            <a:fld id="{8A6690F1-7CA1-4166-A522-500460961984}" type="slidenum">
              <a:rPr lang="de-DE" smtClean="0"/>
              <a:pPr/>
              <a:t>36</a:t>
            </a:fld>
            <a:endParaRPr lang="de-DE"/>
          </a:p>
        </p:txBody>
      </p:sp>
    </p:spTree>
    <p:extLst>
      <p:ext uri="{BB962C8B-B14F-4D97-AF65-F5344CB8AC3E}">
        <p14:creationId xmlns:p14="http://schemas.microsoft.com/office/powerpoint/2010/main" val="109790903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U:\Anita dienstlich\RDA\Teil-Ganzes-Beziehungen\Zusammenstellungen\RDA-Beispiele_Zusammenstellungen\Scans\1311.jpg"/>
          <p:cNvPicPr>
            <a:picLocks noChangeAspect="1" noChangeArrowheads="1"/>
          </p:cNvPicPr>
          <p:nvPr/>
        </p:nvPicPr>
        <p:blipFill>
          <a:blip r:embed="rId2" cstate="print">
            <a:extLst>
              <a:ext uri="{BEBA8EAE-BF5A-486C-A8C5-ECC9F3942E4B}">
                <a14:imgProps xmlns:a14="http://schemas.microsoft.com/office/drawing/2010/main">
                  <a14:imgLayer r:embed="rId3">
                    <a14:imgEffect>
                      <a14:sharpenSoften amount="63000"/>
                    </a14:imgEffect>
                    <a14:imgEffect>
                      <a14:brightnessContrast bright="8000" contrast="79000"/>
                    </a14:imgEffect>
                  </a14:imgLayer>
                </a14:imgProps>
              </a:ext>
              <a:ext uri="{28A0092B-C50C-407E-A947-70E740481C1C}">
                <a14:useLocalDpi xmlns:a14="http://schemas.microsoft.com/office/drawing/2010/main" val="0"/>
              </a:ext>
            </a:extLst>
          </a:blip>
          <a:srcRect/>
          <a:stretch>
            <a:fillRect/>
          </a:stretch>
        </p:blipFill>
        <p:spPr bwMode="auto">
          <a:xfrm>
            <a:off x="107504" y="1196752"/>
            <a:ext cx="2770312" cy="369374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4" name="Fußzeilenplatzhalter 3"/>
          <p:cNvSpPr>
            <a:spLocks noGrp="1"/>
          </p:cNvSpPr>
          <p:nvPr>
            <p:ph type="ftr" sz="quarter" idx="14"/>
          </p:nvPr>
        </p:nvSpPr>
        <p:spPr>
          <a:xfrm>
            <a:off x="467544" y="6376243"/>
            <a:ext cx="7704856" cy="365125"/>
          </a:xfrm>
        </p:spPr>
        <p:txBody>
          <a:bodyPr/>
          <a:lstStyle/>
          <a:p>
            <a:r>
              <a:rPr lang="de-DE" sz="800" dirty="0"/>
              <a:t>AG RDA Schulungsunterlagen – Modul 5A.02.01: Zusammenstellungen - umfassende Beschreibung | Stand: 01.07.2015 | CC BY-NC-SA</a:t>
            </a:r>
          </a:p>
        </p:txBody>
      </p:sp>
      <p:sp>
        <p:nvSpPr>
          <p:cNvPr id="5" name="Foliennummernplatzhalter 4"/>
          <p:cNvSpPr>
            <a:spLocks noGrp="1"/>
          </p:cNvSpPr>
          <p:nvPr>
            <p:ph type="sldNum" sz="quarter" idx="4"/>
          </p:nvPr>
        </p:nvSpPr>
        <p:spPr/>
        <p:txBody>
          <a:bodyPr/>
          <a:lstStyle/>
          <a:p>
            <a:fld id="{8A6690F1-7CA1-4166-A522-500460961984}" type="slidenum">
              <a:rPr lang="de-DE" smtClean="0"/>
              <a:pPr/>
              <a:t>37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640987679"/>
              </p:ext>
            </p:extLst>
          </p:nvPr>
        </p:nvGraphicFramePr>
        <p:xfrm>
          <a:off x="2915816" y="1400597"/>
          <a:ext cx="5904656" cy="4816079"/>
        </p:xfrm>
        <a:graphic>
          <a:graphicData uri="http://schemas.openxmlformats.org/drawingml/2006/table">
            <a:tbl>
              <a:tblPr firstRow="1" bandRow="1">
                <a:tableStyleId>{5C22544A-7EE6-4342-B048-85BDC9FD1C3A}</a:tableStyleId>
              </a:tblPr>
              <a:tblGrid>
                <a:gridCol w="996889"/>
                <a:gridCol w="2530567"/>
                <a:gridCol w="2377200"/>
              </a:tblGrid>
              <a:tr h="38631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Die Region Merzig von der</a:t>
                      </a:r>
                      <a:r>
                        <a:rPr lang="de-DE" baseline="0" dirty="0" smtClean="0">
                          <a:latin typeface="Verdana" panose="020B0604030504040204" pitchFamily="34" charset="0"/>
                          <a:ea typeface="Verdana" panose="020B0604030504040204" pitchFamily="34" charset="0"/>
                          <a:cs typeface="Verdana" panose="020B0604030504040204" pitchFamily="34" charset="0"/>
                        </a:rPr>
                        <a:t> Französischen Revolution bis zur preußischen Herrschaft (1789-1816)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a:t>
                      </a:r>
                      <a:r>
                        <a:rPr lang="de-DE" b="1" dirty="0" err="1" smtClean="0">
                          <a:latin typeface="Verdana" panose="020B0604030504040204" pitchFamily="34" charset="0"/>
                          <a:ea typeface="Verdana" panose="020B0604030504040204" pitchFamily="34" charset="0"/>
                          <a:cs typeface="Verdana" panose="020B0604030504040204" pitchFamily="34" charset="0"/>
                        </a:rPr>
                        <a:t>keitsangabe</a:t>
                      </a:r>
                      <a:r>
                        <a:rPr lang="de-DE" b="1" dirty="0" smtClean="0">
                          <a:latin typeface="Verdana" panose="020B0604030504040204" pitchFamily="34" charset="0"/>
                          <a:ea typeface="Verdana" panose="020B0604030504040204" pitchFamily="34" charset="0"/>
                          <a:cs typeface="Verdana" panose="020B0604030504040204" pitchFamily="34" charset="0"/>
                        </a:rPr>
                        <a:t>,</a:t>
                      </a:r>
                      <a:r>
                        <a:rPr lang="de-DE" b="1"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Huber</a:t>
                      </a:r>
                      <a:r>
                        <a:rPr lang="de-DE" baseline="0" dirty="0" smtClean="0">
                          <a:latin typeface="Verdana" panose="020B0604030504040204" pitchFamily="34" charset="0"/>
                          <a:ea typeface="Verdana" panose="020B0604030504040204" pitchFamily="34" charset="0"/>
                          <a:cs typeface="Verdana" panose="020B0604030504040204" pitchFamily="34" charset="0"/>
                        </a:rPr>
                        <a:t> Schommer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Kriegshandlungen</a:t>
                      </a:r>
                      <a:r>
                        <a:rPr lang="de-DE" baseline="0" dirty="0" smtClean="0">
                          <a:latin typeface="Verdana" panose="020B0604030504040204" pitchFamily="34" charset="0"/>
                          <a:ea typeface="Verdana" panose="020B0604030504040204" pitchFamily="34" charset="0"/>
                          <a:cs typeface="Verdana" panose="020B0604030504040204" pitchFamily="34" charset="0"/>
                        </a:rPr>
                        <a:t> und Ereignisse aus dem 1. Koalitionskrieg im Raum Merzig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smtClean="0">
                          <a:latin typeface="Verdana" panose="020B0604030504040204" pitchFamily="34" charset="0"/>
                          <a:ea typeface="Verdana" panose="020B0604030504040204" pitchFamily="34" charset="0"/>
                          <a:cs typeface="Verdana" panose="020B0604030504040204" pitchFamily="34" charset="0"/>
                        </a:rPr>
                        <a:t>Verantwortlich-keitsangabe</a:t>
                      </a:r>
                      <a:r>
                        <a:rPr lang="de-DE" b="1" dirty="0" smtClean="0">
                          <a:latin typeface="Verdana" panose="020B0604030504040204" pitchFamily="34" charset="0"/>
                          <a:ea typeface="Verdana" panose="020B0604030504040204" pitchFamily="34" charset="0"/>
                          <a:cs typeface="Verdana" panose="020B0604030504040204" pitchFamily="34" charset="0"/>
                        </a:rPr>
                        <a:t>,</a:t>
                      </a:r>
                      <a:r>
                        <a:rPr lang="de-DE" b="1"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b="1" dirty="0" smtClean="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ts val="1600"/>
                        </a:lnSpc>
                        <a:spcBef>
                          <a:spcPts val="600"/>
                        </a:spcBef>
                        <a:spcAft>
                          <a:spcPts val="600"/>
                        </a:spcAft>
                        <a:buNone/>
                      </a:pPr>
                      <a:r>
                        <a:rPr lang="de-DE" smtClean="0">
                          <a:latin typeface="Verdana" panose="020B0604030504040204" pitchFamily="34" charset="0"/>
                          <a:ea typeface="Verdana" panose="020B0604030504040204" pitchFamily="34" charset="0"/>
                          <a:cs typeface="Verdana" panose="020B0604030504040204" pitchFamily="34" charset="0"/>
                        </a:rPr>
                        <a:t>Dr. Albert </a:t>
                      </a:r>
                      <a:r>
                        <a:rPr lang="de-DE" dirty="0" err="1" smtClean="0">
                          <a:latin typeface="Verdana" panose="020B0604030504040204" pitchFamily="34" charset="0"/>
                          <a:ea typeface="Verdana" panose="020B0604030504040204" pitchFamily="34" charset="0"/>
                          <a:cs typeface="Verdana" panose="020B0604030504040204" pitchFamily="34" charset="0"/>
                        </a:rPr>
                        <a:t>Enderlein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196516" y="4552568"/>
            <a:ext cx="2592288" cy="1754326"/>
          </a:xfrm>
          <a:prstGeom prst="rect">
            <a:avLst/>
          </a:prstGeom>
          <a:solidFill>
            <a:schemeClr val="bg1"/>
          </a:solidFill>
          <a:ln>
            <a:solidFill>
              <a:schemeClr val="tx1"/>
            </a:solidFill>
          </a:ln>
        </p:spPr>
        <p:txBody>
          <a:bodyPr wrap="square" rtlCol="0">
            <a:spAutoFit/>
          </a:bodyPr>
          <a:lstStyle/>
          <a:p>
            <a:r>
              <a:rPr lang="de-DE" smtClean="0">
                <a:latin typeface="Verdana" panose="020B0604030504040204" pitchFamily="34" charset="0"/>
                <a:ea typeface="Verdana" panose="020B0604030504040204" pitchFamily="34" charset="0"/>
                <a:cs typeface="Verdana" panose="020B0604030504040204" pitchFamily="34" charset="0"/>
              </a:rPr>
              <a:t>Bei „Kriegstagebuch ...“ handelt es sich um einen Titelzusatz und nicht um einen Haupttitel eines weiteren Werkes.</a:t>
            </a:r>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9" name="Titel 1"/>
          <p:cNvSpPr>
            <a:spLocks noGrp="1"/>
          </p:cNvSpPr>
          <p:nvPr>
            <p:ph type="title"/>
          </p:nvPr>
        </p:nvSpPr>
        <p:spPr>
          <a:xfrm>
            <a:off x="251520" y="183778"/>
            <a:ext cx="8640960" cy="508918"/>
          </a:xfrm>
        </p:spPr>
        <p:txBody>
          <a:bodyPr/>
          <a:lstStyle/>
          <a:p>
            <a:r>
              <a:rPr lang="de-DE" dirty="0"/>
              <a:t>Verschiedene geistige Schöpfer, kein übergeordneter Titel </a:t>
            </a:r>
            <a:r>
              <a:rPr lang="de-DE" dirty="0" smtClean="0"/>
              <a:t>-2-</a:t>
            </a:r>
            <a:endParaRPr lang="de-DE" dirty="0"/>
          </a:p>
        </p:txBody>
      </p:sp>
    </p:spTree>
    <p:extLst>
      <p:ext uri="{BB962C8B-B14F-4D97-AF65-F5344CB8AC3E}">
        <p14:creationId xmlns:p14="http://schemas.microsoft.com/office/powerpoint/2010/main" val="21646144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848872" cy="365125"/>
          </a:xfrm>
        </p:spPr>
        <p:txBody>
          <a:bodyPr/>
          <a:lstStyle/>
          <a:p>
            <a:r>
              <a:rPr lang="de-DE" sz="800" dirty="0"/>
              <a:t>AG RDA Schulungsunterlagen – Modul 5A.02.01: Zusammenstellungen - umfassende Beschreibung | Stand: 01.07.2015 | CC BY-NC-SA</a:t>
            </a:r>
          </a:p>
        </p:txBody>
      </p:sp>
      <p:sp>
        <p:nvSpPr>
          <p:cNvPr id="5" name="Foliennummernplatzhalter 4"/>
          <p:cNvSpPr>
            <a:spLocks noGrp="1"/>
          </p:cNvSpPr>
          <p:nvPr>
            <p:ph type="sldNum" sz="quarter" idx="4"/>
          </p:nvPr>
        </p:nvSpPr>
        <p:spPr/>
        <p:txBody>
          <a:bodyPr/>
          <a:lstStyle/>
          <a:p>
            <a:fld id="{8A6690F1-7CA1-4166-A522-500460961984}" type="slidenum">
              <a:rPr lang="de-DE" smtClean="0"/>
              <a:pPr/>
              <a:t>38</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145030150"/>
              </p:ext>
            </p:extLst>
          </p:nvPr>
        </p:nvGraphicFramePr>
        <p:xfrm>
          <a:off x="395536" y="1412776"/>
          <a:ext cx="8352927" cy="4680520"/>
        </p:xfrm>
        <a:graphic>
          <a:graphicData uri="http://schemas.openxmlformats.org/drawingml/2006/table">
            <a:tbl>
              <a:tblPr firstRow="1" bandRow="1">
                <a:tableStyleId>{5C22544A-7EE6-4342-B048-85BDC9FD1C3A}</a:tableStyleId>
              </a:tblPr>
              <a:tblGrid>
                <a:gridCol w="1410233"/>
                <a:gridCol w="3198279"/>
                <a:gridCol w="3744415"/>
              </a:tblGrid>
              <a:tr h="43204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008112">
                <a:tc>
                  <a:txBody>
                    <a:bodyPr/>
                    <a:lstStyle/>
                    <a:p>
                      <a:pPr>
                        <a:lnSpc>
                          <a:spcPts val="1600"/>
                        </a:lnSpc>
                        <a:spcBef>
                          <a:spcPts val="600"/>
                        </a:spcBef>
                        <a:spcAft>
                          <a:spcPts val="600"/>
                        </a:spcAft>
                      </a:pPr>
                      <a:r>
                        <a:rPr lang="de-DE" b="1" smtClean="0">
                          <a:latin typeface="Verdana" panose="020B0604030504040204" pitchFamily="34" charset="0"/>
                          <a:ea typeface="Verdana" panose="020B0604030504040204" pitchFamily="34" charset="0"/>
                          <a:cs typeface="Verdana" panose="020B0604030504040204" pitchFamily="34" charset="0"/>
                        </a:rPr>
                        <a:t>6.2.2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mtClean="0">
                          <a:latin typeface="Verdana" panose="020B0604030504040204" pitchFamily="34" charset="0"/>
                          <a:ea typeface="Verdana" panose="020B0604030504040204" pitchFamily="34" charset="0"/>
                          <a:cs typeface="Verdana" panose="020B0604030504040204" pitchFamily="34" charset="0"/>
                        </a:rPr>
                        <a:t>Die Region</a:t>
                      </a:r>
                      <a:r>
                        <a:rPr lang="de-DE" baseline="0" smtClean="0">
                          <a:latin typeface="Verdana" panose="020B0604030504040204" pitchFamily="34" charset="0"/>
                          <a:ea typeface="Verdana" panose="020B0604030504040204" pitchFamily="34" charset="0"/>
                          <a:cs typeface="Verdana" panose="020B0604030504040204" pitchFamily="34" charset="0"/>
                        </a:rPr>
                        <a:t> Merzig von der Französischen Revolution bis zur preußischen Herrschaft (1789-1816)</a:t>
                      </a:r>
                      <a:endParaRPr lang="de-DE" smtClean="0">
                        <a:latin typeface="Verdana" panose="020B0604030504040204" pitchFamily="34" charset="0"/>
                        <a:ea typeface="Verdana" panose="020B0604030504040204" pitchFamily="34" charset="0"/>
                        <a:cs typeface="Verdana" panose="020B0604030504040204" pitchFamily="34" charset="0"/>
                      </a:endParaRPr>
                    </a:p>
                  </a:txBody>
                  <a:tcPr anchor="ctr"/>
                </a:tc>
              </a:tr>
              <a:tr h="1008112">
                <a:tc>
                  <a:txBody>
                    <a:bodyPr/>
                    <a:lstStyle/>
                    <a:p>
                      <a:pPr>
                        <a:lnSpc>
                          <a:spcPts val="1600"/>
                        </a:lnSpc>
                        <a:spcBef>
                          <a:spcPts val="600"/>
                        </a:spcBef>
                        <a:spcAft>
                          <a:spcPts val="600"/>
                        </a:spcAft>
                      </a:pPr>
                      <a:r>
                        <a:rPr lang="de-DE" b="1" smtClean="0">
                          <a:latin typeface="Verdana" panose="020B0604030504040204" pitchFamily="34" charset="0"/>
                          <a:ea typeface="Verdana" panose="020B0604030504040204" pitchFamily="34" charset="0"/>
                          <a:cs typeface="Verdana" panose="020B0604030504040204" pitchFamily="34" charset="0"/>
                        </a:rPr>
                        <a:t>6.2.2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mtClean="0">
                          <a:latin typeface="Verdana" panose="020B0604030504040204" pitchFamily="34" charset="0"/>
                          <a:ea typeface="Verdana" panose="020B0604030504040204" pitchFamily="34" charset="0"/>
                          <a:cs typeface="Verdana" panose="020B0604030504040204" pitchFamily="34" charset="0"/>
                        </a:rPr>
                        <a:t>Kriegshandlungen und Ereignisse aus dem 1. Koalitionskrieg im Raum Merzig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00811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a:t>
                      </a:r>
                      <a:r>
                        <a:rPr lang="de-DE" b="1" baseline="0" dirty="0" smtClean="0">
                          <a:latin typeface="Verdana" panose="020B0604030504040204" pitchFamily="34" charset="0"/>
                          <a:ea typeface="Verdana" panose="020B0604030504040204" pitchFamily="34" charset="0"/>
                          <a:cs typeface="Verdana" panose="020B0604030504040204" pitchFamily="34" charset="0"/>
                        </a:rPr>
                        <a:t> Werk</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Schommer, Hubert. Die Region</a:t>
                      </a:r>
                      <a:r>
                        <a:rPr lang="de-DE" baseline="0" dirty="0" smtClean="0">
                          <a:latin typeface="Verdana" panose="020B0604030504040204" pitchFamily="34" charset="0"/>
                          <a:ea typeface="Verdana" panose="020B0604030504040204" pitchFamily="34" charset="0"/>
                          <a:cs typeface="Verdana" panose="020B0604030504040204" pitchFamily="34" charset="0"/>
                        </a:rPr>
                        <a:t> Merzig von der Französischen Revolution bis zur preußischen Herrschaft (1789-1816)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224136">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17.8</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In der Manifestation verkörpertes Werk</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Enderlein</a:t>
                      </a:r>
                      <a:r>
                        <a:rPr lang="de-DE" dirty="0" smtClean="0">
                          <a:latin typeface="Verdana" panose="020B0604030504040204" pitchFamily="34" charset="0"/>
                          <a:ea typeface="Verdana" panose="020B0604030504040204" pitchFamily="34" charset="0"/>
                          <a:cs typeface="Verdana" panose="020B0604030504040204" pitchFamily="34" charset="0"/>
                        </a:rPr>
                        <a:t>, Albert.</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dirty="0" smtClean="0">
                          <a:latin typeface="Verdana" panose="020B0604030504040204" pitchFamily="34" charset="0"/>
                          <a:ea typeface="Verdana" panose="020B0604030504040204" pitchFamily="34" charset="0"/>
                          <a:cs typeface="Verdana" panose="020B0604030504040204" pitchFamily="34" charset="0"/>
                        </a:rPr>
                        <a:t>Kriegshandlungen</a:t>
                      </a:r>
                      <a:r>
                        <a:rPr lang="de-DE" baseline="0" dirty="0" smtClean="0">
                          <a:latin typeface="Verdana" panose="020B0604030504040204" pitchFamily="34" charset="0"/>
                          <a:ea typeface="Verdana" panose="020B0604030504040204" pitchFamily="34" charset="0"/>
                          <a:cs typeface="Verdana" panose="020B0604030504040204" pitchFamily="34" charset="0"/>
                        </a:rPr>
                        <a:t> und Ereignisse aus dem 1. Koalitionskrieg im Raum Merzig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Verschiedene geistige Schöpfer, kein übergeordneter Titel </a:t>
            </a:r>
            <a:r>
              <a:rPr lang="de-DE" dirty="0" smtClean="0"/>
              <a:t>-3-</a:t>
            </a:r>
            <a:endParaRPr lang="de-DE" dirty="0"/>
          </a:p>
        </p:txBody>
      </p:sp>
      <p:sp>
        <p:nvSpPr>
          <p:cNvPr id="2" name="Textfeld 1"/>
          <p:cNvSpPr txBox="1"/>
          <p:nvPr/>
        </p:nvSpPr>
        <p:spPr>
          <a:xfrm>
            <a:off x="539552" y="891401"/>
            <a:ext cx="1652184" cy="369332"/>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Fortsetzung:</a:t>
            </a:r>
          </a:p>
        </p:txBody>
      </p:sp>
    </p:spTree>
    <p:extLst>
      <p:ext uri="{BB962C8B-B14F-4D97-AF65-F5344CB8AC3E}">
        <p14:creationId xmlns:p14="http://schemas.microsoft.com/office/powerpoint/2010/main" val="344650936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Hauptwerk mit Ergänzung -1- (RDA 6.27.1.4 D-A-CH)</a:t>
            </a:r>
            <a:endParaRPr lang="de-DE" dirty="0"/>
          </a:p>
        </p:txBody>
      </p:sp>
      <p:sp>
        <p:nvSpPr>
          <p:cNvPr id="3" name="Textplatzhalter 2"/>
          <p:cNvSpPr>
            <a:spLocks noGrp="1"/>
          </p:cNvSpPr>
          <p:nvPr>
            <p:ph type="body" sz="quarter" idx="13"/>
          </p:nvPr>
        </p:nvSpPr>
        <p:spPr/>
        <p:txBody>
          <a:bodyPr wrap="square"/>
          <a:lstStyle/>
          <a:p>
            <a:endParaRPr lang="de-DE" dirty="0" smtClean="0"/>
          </a:p>
          <a:p>
            <a:pPr marL="0" indent="0">
              <a:buNone/>
            </a:pPr>
            <a:r>
              <a:rPr lang="de-DE" dirty="0" smtClean="0"/>
              <a:t>In der bevorzugten Informationsquelle ist</a:t>
            </a:r>
          </a:p>
          <a:p>
            <a:endParaRPr lang="de-DE" dirty="0" smtClean="0"/>
          </a:p>
          <a:p>
            <a:pPr lvl="1">
              <a:buFont typeface="Arial" panose="020B0604020202020204" pitchFamily="34" charset="0"/>
              <a:buChar char="•"/>
            </a:pPr>
            <a:r>
              <a:rPr lang="de-DE" dirty="0" smtClean="0"/>
              <a:t>entweder nur das Hauptwerk </a:t>
            </a:r>
            <a:r>
              <a:rPr lang="de-DE" smtClean="0"/>
              <a:t>genannt </a:t>
            </a:r>
            <a:br>
              <a:rPr lang="de-DE" smtClean="0"/>
            </a:br>
            <a:r>
              <a:rPr lang="de-DE" smtClean="0"/>
              <a:t>oder</a:t>
            </a:r>
            <a:endParaRPr lang="de-DE" dirty="0" smtClean="0"/>
          </a:p>
          <a:p>
            <a:pPr lvl="1">
              <a:buFont typeface="Arial" panose="020B0604020202020204" pitchFamily="34" charset="0"/>
              <a:buChar char="•"/>
            </a:pPr>
            <a:r>
              <a:rPr lang="de-DE" dirty="0" smtClean="0"/>
              <a:t>die Ergänzungen werden als </a:t>
            </a:r>
            <a:r>
              <a:rPr lang="de-DE" smtClean="0"/>
              <a:t>nachrangig präsentiert</a:t>
            </a:r>
            <a:endParaRPr lang="de-DE" dirty="0" smtClean="0"/>
          </a:p>
          <a:p>
            <a:pPr lvl="1"/>
            <a:endParaRPr lang="de-DE" dirty="0"/>
          </a:p>
          <a:p>
            <a:pPr marL="57150" indent="0">
              <a:buNone/>
            </a:pPr>
            <a:r>
              <a:rPr lang="de-DE" dirty="0" smtClean="0"/>
              <a:t>Erfasst wird vorrangig </a:t>
            </a:r>
            <a:r>
              <a:rPr lang="de-DE" smtClean="0"/>
              <a:t>das Hauptwerk</a:t>
            </a:r>
            <a:br>
              <a:rPr lang="de-DE" smtClean="0"/>
            </a:br>
            <a:endParaRPr lang="de-DE" dirty="0" smtClean="0"/>
          </a:p>
          <a:p>
            <a:pPr marL="57150" indent="0">
              <a:buNone/>
            </a:pPr>
            <a:r>
              <a:rPr lang="de-DE" dirty="0" smtClean="0"/>
              <a:t>Zur Ergänzung kann eine Beziehung nach RDA 25.1 </a:t>
            </a:r>
            <a:r>
              <a:rPr lang="de-DE" smtClean="0"/>
              <a:t>hergestellt werden</a:t>
            </a:r>
            <a:br>
              <a:rPr lang="de-DE" smtClean="0"/>
            </a:br>
            <a:endParaRPr lang="de-DE" dirty="0" smtClean="0"/>
          </a:p>
          <a:p>
            <a:pPr marL="57150" indent="0">
              <a:buNone/>
            </a:pPr>
            <a:r>
              <a:rPr lang="de-DE" dirty="0" smtClean="0"/>
              <a:t>Empfohlene Beziehungskennzeichnung: erweitert durch (RDA </a:t>
            </a:r>
            <a:r>
              <a:rPr lang="de-DE" smtClean="0"/>
              <a:t>Anhang J.2.5</a:t>
            </a:r>
            <a:r>
              <a:rPr lang="de-DE" dirty="0" smtClean="0"/>
              <a:t>)</a:t>
            </a:r>
          </a:p>
        </p:txBody>
      </p:sp>
      <p:sp>
        <p:nvSpPr>
          <p:cNvPr id="4" name="Fußzeilenplatzhalter 3"/>
          <p:cNvSpPr>
            <a:spLocks noGrp="1"/>
          </p:cNvSpPr>
          <p:nvPr>
            <p:ph type="ftr" sz="quarter" idx="14"/>
          </p:nvPr>
        </p:nvSpPr>
        <p:spPr>
          <a:xfrm>
            <a:off x="467544" y="6376243"/>
            <a:ext cx="7632848" cy="365125"/>
          </a:xfrm>
        </p:spPr>
        <p:txBody>
          <a:bodyPr/>
          <a:lstStyle/>
          <a:p>
            <a:r>
              <a:rPr lang="de-DE" sz="800" dirty="0"/>
              <a:t>AG RDA Schulungsunterlagen – Modul 5A.02.01: Zusammenstellungen - umfassende Beschreibung | Stand: 01.07.2015 | CC BY-NC-SA</a:t>
            </a:r>
          </a:p>
        </p:txBody>
      </p:sp>
      <p:sp>
        <p:nvSpPr>
          <p:cNvPr id="5" name="Foliennummernplatzhalter 4"/>
          <p:cNvSpPr>
            <a:spLocks noGrp="1"/>
          </p:cNvSpPr>
          <p:nvPr>
            <p:ph type="sldNum" sz="quarter" idx="4"/>
          </p:nvPr>
        </p:nvSpPr>
        <p:spPr/>
        <p:txBody>
          <a:bodyPr/>
          <a:lstStyle/>
          <a:p>
            <a:fld id="{8A6690F1-7CA1-4166-A522-500460961984}" type="slidenum">
              <a:rPr lang="de-DE" smtClean="0"/>
              <a:pPr/>
              <a:t>39</a:t>
            </a:fld>
            <a:endParaRPr lang="de-DE"/>
          </a:p>
        </p:txBody>
      </p:sp>
    </p:spTree>
    <p:extLst>
      <p:ext uri="{BB962C8B-B14F-4D97-AF65-F5344CB8AC3E}">
        <p14:creationId xmlns:p14="http://schemas.microsoft.com/office/powerpoint/2010/main" val="41111416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Definition</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pPr marL="0" indent="0">
              <a:lnSpc>
                <a:spcPct val="150000"/>
              </a:lnSpc>
              <a:buNone/>
            </a:pPr>
            <a:r>
              <a:rPr lang="de-DE" dirty="0" smtClean="0"/>
              <a:t>Ressourcen</a:t>
            </a:r>
            <a:r>
              <a:rPr lang="de-DE" dirty="0"/>
              <a:t>, die als einzelne Einheit erscheinen, deren Manifestation aber mehrere Werke verkörpert, werden als Zusammenstellungen bezeichnet (das gilt analog für mehrteilige Monographien gleichen Charakters). Dabei sollten mindestens zwei im Wesentlichen gleichrangige Werke enthalten sein. </a:t>
            </a:r>
          </a:p>
        </p:txBody>
      </p:sp>
      <p:sp>
        <p:nvSpPr>
          <p:cNvPr id="4" name="Fußzeilenplatzhalter 3"/>
          <p:cNvSpPr>
            <a:spLocks noGrp="1"/>
          </p:cNvSpPr>
          <p:nvPr>
            <p:ph type="ftr" sz="quarter" idx="14"/>
          </p:nvPr>
        </p:nvSpPr>
        <p:spPr>
          <a:xfrm>
            <a:off x="467544" y="6376243"/>
            <a:ext cx="7632848" cy="365125"/>
          </a:xfrm>
        </p:spPr>
        <p:txBody>
          <a:bodyPr/>
          <a:lstStyle/>
          <a:p>
            <a:r>
              <a:rPr lang="de-DE" sz="800" dirty="0"/>
              <a:t>AG RDA Schulungsunterlagen – Modul 5A.02.01: Zusammenstellungen - umfassende Beschreibung | Stand: 01.07.2015 | CC BY-NC-SA</a:t>
            </a:r>
          </a:p>
        </p:txBody>
      </p:sp>
      <p:sp>
        <p:nvSpPr>
          <p:cNvPr id="5" name="Foliennummernplatzhalter 4"/>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269831674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U:\Anita dienstlich\RDA\Teil-Ganzes-Beziehungen\Zusammenstellungen\RDA-Beispiele_Zusammenstellungen\Scans\20150309_144134.jpg"/>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sharpenSoften amount="16000"/>
                    </a14:imgEffect>
                    <a14:imgEffect>
                      <a14:brightnessContrast bright="38000" contrast="47000"/>
                    </a14:imgEffect>
                  </a14:imgLayer>
                </a14:imgProps>
              </a:ext>
              <a:ext uri="{28A0092B-C50C-407E-A947-70E740481C1C}">
                <a14:useLocalDpi xmlns:a14="http://schemas.microsoft.com/office/drawing/2010/main" val="0"/>
              </a:ext>
            </a:extLst>
          </a:blip>
          <a:srcRect r="33295"/>
          <a:stretch/>
        </p:blipFill>
        <p:spPr bwMode="auto">
          <a:xfrm>
            <a:off x="107504" y="1484784"/>
            <a:ext cx="1800000" cy="4797152"/>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4" name="Fußzeilenplatzhalter 3"/>
          <p:cNvSpPr>
            <a:spLocks noGrp="1"/>
          </p:cNvSpPr>
          <p:nvPr>
            <p:ph type="ftr" sz="quarter" idx="14"/>
          </p:nvPr>
        </p:nvSpPr>
        <p:spPr>
          <a:xfrm>
            <a:off x="467544" y="6376243"/>
            <a:ext cx="7488832" cy="365125"/>
          </a:xfrm>
        </p:spPr>
        <p:txBody>
          <a:bodyPr/>
          <a:lstStyle/>
          <a:p>
            <a:r>
              <a:rPr lang="de-DE" sz="800" dirty="0"/>
              <a:t>AG RDA Schulungsunterlagen – Modul 5A.02.01: Zusammenstellungen - umfassende Beschreibung | Stand: 01.07.2015 | CC BY-NC-SA</a:t>
            </a:r>
          </a:p>
        </p:txBody>
      </p:sp>
      <p:sp>
        <p:nvSpPr>
          <p:cNvPr id="5" name="Foliennummernplatzhalter 4"/>
          <p:cNvSpPr>
            <a:spLocks noGrp="1"/>
          </p:cNvSpPr>
          <p:nvPr>
            <p:ph type="sldNum" sz="quarter" idx="4"/>
          </p:nvPr>
        </p:nvSpPr>
        <p:spPr/>
        <p:txBody>
          <a:bodyPr/>
          <a:lstStyle/>
          <a:p>
            <a:fld id="{8A6690F1-7CA1-4166-A522-500460961984}" type="slidenum">
              <a:rPr lang="de-DE" smtClean="0"/>
              <a:pPr/>
              <a:t>40</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415020814"/>
              </p:ext>
            </p:extLst>
          </p:nvPr>
        </p:nvGraphicFramePr>
        <p:xfrm>
          <a:off x="2807961" y="1453424"/>
          <a:ext cx="5904656" cy="4855896"/>
        </p:xfrm>
        <a:graphic>
          <a:graphicData uri="http://schemas.openxmlformats.org/drawingml/2006/table">
            <a:tbl>
              <a:tblPr firstRow="1" bandRow="1">
                <a:tableStyleId>{5C22544A-7EE6-4342-B048-85BDC9FD1C3A}</a:tableStyleId>
              </a:tblPr>
              <a:tblGrid>
                <a:gridCol w="996889"/>
                <a:gridCol w="2530567"/>
                <a:gridCol w="2377200"/>
              </a:tblGrid>
              <a:tr h="384111">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7504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Der Wanderer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89907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a:t>
                      </a:r>
                      <a:r>
                        <a:rPr lang="de-DE" b="1" dirty="0" err="1" smtClean="0">
                          <a:latin typeface="Verdana" panose="020B0604030504040204" pitchFamily="34" charset="0"/>
                          <a:ea typeface="Verdana" panose="020B0604030504040204" pitchFamily="34" charset="0"/>
                          <a:cs typeface="Verdana" panose="020B0604030504040204" pitchFamily="34" charset="0"/>
                        </a:rPr>
                        <a:t>keitsangabe</a:t>
                      </a:r>
                      <a:r>
                        <a:rPr lang="de-DE" b="1" dirty="0" smtClean="0">
                          <a:latin typeface="Verdana" panose="020B0604030504040204" pitchFamily="34" charset="0"/>
                          <a:ea typeface="Verdana" panose="020B0604030504040204" pitchFamily="34" charset="0"/>
                          <a:cs typeface="Verdana" panose="020B0604030504040204" pitchFamily="34" charset="0"/>
                        </a:rPr>
                        <a:t>,</a:t>
                      </a:r>
                      <a:r>
                        <a:rPr lang="de-DE" b="1"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Peter Härtling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89907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a:t>
                      </a:r>
                      <a:r>
                        <a:rPr lang="de-DE" b="1" baseline="0" dirty="0" smtClean="0">
                          <a:latin typeface="Verdana" panose="020B0604030504040204" pitchFamily="34" charset="0"/>
                          <a:ea typeface="Verdana" panose="020B0604030504040204" pitchFamily="34" charset="0"/>
                          <a:cs typeface="Verdana" panose="020B0604030504040204" pitchFamily="34" charset="0"/>
                        </a:rPr>
                        <a:t> verkörpertes Werk</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Härtling, Peter, 1933-. Der Wanderer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9499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Geistiger Schöpfer</a:t>
                      </a:r>
                    </a:p>
                  </a:txBody>
                  <a:tcPr anchor="ctr"/>
                </a:tc>
                <a:tc>
                  <a:txBody>
                    <a:bodyPr/>
                    <a:lstStyle/>
                    <a:p>
                      <a:pPr marL="0" indent="0">
                        <a:lnSpc>
                          <a:spcPts val="16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Härtling, Peter,</a:t>
                      </a:r>
                      <a:r>
                        <a:rPr lang="de-DE" baseline="0" dirty="0" smtClean="0">
                          <a:latin typeface="Verdana" panose="020B0604030504040204" pitchFamily="34" charset="0"/>
                          <a:ea typeface="Verdana" panose="020B0604030504040204" pitchFamily="34" charset="0"/>
                          <a:cs typeface="Verdana" panose="020B0604030504040204" pitchFamily="34" charset="0"/>
                        </a:rPr>
                        <a:t> 1933-</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99123">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anchor="ctr"/>
                </a:tc>
                <a:tc>
                  <a:txBody>
                    <a:bodyPr/>
                    <a:lstStyle/>
                    <a:p>
                      <a:pPr marL="0" indent="0">
                        <a:lnSpc>
                          <a:spcPts val="16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Verfasser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191296">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25.1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In</a:t>
                      </a:r>
                      <a:r>
                        <a:rPr lang="de-DE" b="0" baseline="0" dirty="0" smtClean="0">
                          <a:latin typeface="Verdana" panose="020B0604030504040204" pitchFamily="34" charset="0"/>
                          <a:ea typeface="Verdana" panose="020B0604030504040204" pitchFamily="34" charset="0"/>
                          <a:cs typeface="Verdana" panose="020B0604030504040204" pitchFamily="34" charset="0"/>
                        </a:rPr>
                        <a:t> Beziehung stehendes Werk erfasst als strukturierte Beschreibung</a:t>
                      </a:r>
                      <a:endParaRPr lang="de-DE" b="0" dirty="0" smtClean="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ts val="16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Erweitert</a:t>
                      </a:r>
                      <a:r>
                        <a:rPr lang="de-DE" baseline="0" dirty="0" smtClean="0">
                          <a:latin typeface="Verdana" panose="020B0604030504040204" pitchFamily="34" charset="0"/>
                          <a:ea typeface="Verdana" panose="020B0604030504040204" pitchFamily="34" charset="0"/>
                          <a:cs typeface="Verdana" panose="020B0604030504040204" pitchFamily="34" charset="0"/>
                        </a:rPr>
                        <a:t> durch: Die Winterreise / Wilhelm Müller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Hauptwerk mit </a:t>
            </a:r>
            <a:r>
              <a:rPr lang="de-DE" dirty="0" smtClean="0"/>
              <a:t>Ergänzung -2-</a:t>
            </a:r>
            <a:endParaRPr lang="de-DE" dirty="0"/>
          </a:p>
        </p:txBody>
      </p:sp>
      <p:sp>
        <p:nvSpPr>
          <p:cNvPr id="2" name="Textfeld 1"/>
          <p:cNvSpPr txBox="1"/>
          <p:nvPr/>
        </p:nvSpPr>
        <p:spPr>
          <a:xfrm>
            <a:off x="329641" y="807093"/>
            <a:ext cx="8414130" cy="646331"/>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Erfassung der Ergänzung als</a:t>
            </a:r>
            <a:r>
              <a:rPr lang="de-DE" dirty="0">
                <a:latin typeface="Verdana" panose="020B0604030504040204" pitchFamily="34" charset="0"/>
                <a:ea typeface="Verdana" panose="020B0604030504040204" pitchFamily="34" charset="0"/>
                <a:cs typeface="Verdana" panose="020B0604030504040204" pitchFamily="34" charset="0"/>
              </a:rPr>
              <a:t> </a:t>
            </a:r>
            <a:r>
              <a:rPr lang="de-DE" dirty="0" smtClean="0">
                <a:latin typeface="Verdana" panose="020B0604030504040204" pitchFamily="34" charset="0"/>
                <a:ea typeface="Verdana" panose="020B0604030504040204" pitchFamily="34" charset="0"/>
                <a:cs typeface="Verdana" panose="020B0604030504040204" pitchFamily="34" charset="0"/>
              </a:rPr>
              <a:t>in Beziehung stehendes Werk mittels strukturierter Beschreibung</a:t>
            </a:r>
          </a:p>
        </p:txBody>
      </p:sp>
      <p:sp>
        <p:nvSpPr>
          <p:cNvPr id="10" name="Textfeld 9"/>
          <p:cNvSpPr txBox="1"/>
          <p:nvPr/>
        </p:nvSpPr>
        <p:spPr>
          <a:xfrm>
            <a:off x="469186" y="3356992"/>
            <a:ext cx="2283747" cy="2031325"/>
          </a:xfrm>
          <a:prstGeom prst="rect">
            <a:avLst/>
          </a:prstGeom>
          <a:solidFill>
            <a:schemeClr val="bg1"/>
          </a:solidFill>
          <a:ln>
            <a:solidFill>
              <a:schemeClr val="tx1"/>
            </a:solidFill>
          </a:ln>
        </p:spPr>
        <p:txBody>
          <a:bodyPr wrap="square" rtlCol="0">
            <a:spAutoFit/>
          </a:bodyPr>
          <a:lstStyle/>
          <a:p>
            <a:r>
              <a:rPr lang="de-DE" smtClean="0">
                <a:latin typeface="Verdana" panose="020B0604030504040204" pitchFamily="34" charset="0"/>
                <a:ea typeface="Verdana" panose="020B0604030504040204" pitchFamily="34" charset="0"/>
                <a:cs typeface="Verdana" panose="020B0604030504040204" pitchFamily="34" charset="0"/>
              </a:rPr>
              <a:t>Aus dem Inhaltsverzeichnis geht hervor, dass noch ein weiteres Werk eines anderen Autoren enthalten ist. </a:t>
            </a:r>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6147" name="Picture 3" descr="U:\Anita dienstlich\RDA\Teil-Ganzes-Beziehungen\Zusammenstellungen\RDA-Beispiele_Zusammenstellungen\Scans\20150309_152034.jpg"/>
          <p:cNvPicPr>
            <a:picLocks noChangeAspect="1" noChangeArrowheads="1"/>
          </p:cNvPicPr>
          <p:nvPr/>
        </p:nvPicPr>
        <p:blipFill rotWithShape="1">
          <a:blip r:embed="rId4" cstate="print">
            <a:extLst>
              <a:ext uri="{BEBA8EAE-BF5A-486C-A8C5-ECC9F3942E4B}">
                <a14:imgProps xmlns:a14="http://schemas.microsoft.com/office/drawing/2010/main">
                  <a14:imgLayer r:embed="rId5">
                    <a14:imgEffect>
                      <a14:brightnessContrast bright="36000" contrast="20000"/>
                    </a14:imgEffect>
                  </a14:imgLayer>
                </a14:imgProps>
              </a:ext>
              <a:ext uri="{28A0092B-C50C-407E-A947-70E740481C1C}">
                <a14:useLocalDpi xmlns:a14="http://schemas.microsoft.com/office/drawing/2010/main" val="0"/>
              </a:ext>
            </a:extLst>
          </a:blip>
          <a:srcRect l="11211" t="9233" r="7598" b="36703"/>
          <a:stretch/>
        </p:blipFill>
        <p:spPr bwMode="auto">
          <a:xfrm>
            <a:off x="1367846" y="1732755"/>
            <a:ext cx="1385087" cy="163981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5559634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z="800" dirty="0"/>
              <a:t>AG RDA Schulungsunterlagen – Modul 5A.02.01: Zusammenstellungen - umfassende Beschreibung | Stand: 01.07.2015 | CC BY-NC-SA</a:t>
            </a:r>
          </a:p>
        </p:txBody>
      </p:sp>
      <p:sp>
        <p:nvSpPr>
          <p:cNvPr id="5" name="Foliennummernplatzhalter 4"/>
          <p:cNvSpPr>
            <a:spLocks noGrp="1"/>
          </p:cNvSpPr>
          <p:nvPr>
            <p:ph type="sldNum" sz="quarter" idx="4"/>
          </p:nvPr>
        </p:nvSpPr>
        <p:spPr/>
        <p:txBody>
          <a:bodyPr/>
          <a:lstStyle/>
          <a:p>
            <a:fld id="{8A6690F1-7CA1-4166-A522-500460961984}" type="slidenum">
              <a:rPr lang="de-DE" smtClean="0"/>
              <a:pPr/>
              <a:t>41</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173093326"/>
              </p:ext>
            </p:extLst>
          </p:nvPr>
        </p:nvGraphicFramePr>
        <p:xfrm>
          <a:off x="395536" y="1484784"/>
          <a:ext cx="8352080" cy="4779848"/>
        </p:xfrm>
        <a:graphic>
          <a:graphicData uri="http://schemas.openxmlformats.org/drawingml/2006/table">
            <a:tbl>
              <a:tblPr firstRow="1" bandRow="1">
                <a:tableStyleId>{5C22544A-7EE6-4342-B048-85BDC9FD1C3A}</a:tableStyleId>
              </a:tblPr>
              <a:tblGrid>
                <a:gridCol w="1410090"/>
                <a:gridCol w="3579463"/>
                <a:gridCol w="3362527"/>
              </a:tblGrid>
              <a:tr h="38631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7777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Der Wanderer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a:t>
                      </a:r>
                      <a:r>
                        <a:rPr lang="de-DE" b="1" dirty="0" err="1" smtClean="0">
                          <a:latin typeface="Verdana" panose="020B0604030504040204" pitchFamily="34" charset="0"/>
                          <a:ea typeface="Verdana" panose="020B0604030504040204" pitchFamily="34" charset="0"/>
                          <a:cs typeface="Verdana" panose="020B0604030504040204" pitchFamily="34" charset="0"/>
                        </a:rPr>
                        <a:t>keitsangabe</a:t>
                      </a:r>
                      <a:r>
                        <a:rPr lang="de-DE" b="1" dirty="0" smtClean="0">
                          <a:latin typeface="Verdana" panose="020B0604030504040204" pitchFamily="34" charset="0"/>
                          <a:ea typeface="Verdana" panose="020B0604030504040204" pitchFamily="34" charset="0"/>
                          <a:cs typeface="Verdana" panose="020B0604030504040204" pitchFamily="34" charset="0"/>
                        </a:rPr>
                        <a:t>,</a:t>
                      </a:r>
                      <a:r>
                        <a:rPr lang="de-DE" b="1"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Peter Härtling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a:t>
                      </a:r>
                      <a:r>
                        <a:rPr lang="de-DE" b="1" baseline="0" dirty="0" smtClean="0">
                          <a:latin typeface="Verdana" panose="020B0604030504040204" pitchFamily="34" charset="0"/>
                          <a:ea typeface="Verdana" panose="020B0604030504040204" pitchFamily="34" charset="0"/>
                          <a:cs typeface="Verdana" panose="020B0604030504040204" pitchFamily="34" charset="0"/>
                        </a:rPr>
                        <a:t> verkörpertes Werk</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Härtling, Peter, 1933-. Der Wanderer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6515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Geistiger Schöpfer</a:t>
                      </a:r>
                    </a:p>
                  </a:txBody>
                  <a:tcPr anchor="ctr"/>
                </a:tc>
                <a:tc>
                  <a:txBody>
                    <a:bodyPr/>
                    <a:lstStyle/>
                    <a:p>
                      <a:pPr marL="0" indent="0">
                        <a:lnSpc>
                          <a:spcPts val="16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Härtling, Peter,</a:t>
                      </a:r>
                      <a:r>
                        <a:rPr lang="de-DE" baseline="0" dirty="0" smtClean="0">
                          <a:latin typeface="Verdana" panose="020B0604030504040204" pitchFamily="34" charset="0"/>
                          <a:ea typeface="Verdana" panose="020B0604030504040204" pitchFamily="34" charset="0"/>
                          <a:cs typeface="Verdana" panose="020B0604030504040204" pitchFamily="34" charset="0"/>
                        </a:rPr>
                        <a:t> 1933-</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10164">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anchor="ctr"/>
                </a:tc>
                <a:tc>
                  <a:txBody>
                    <a:bodyPr/>
                    <a:lstStyle/>
                    <a:p>
                      <a:pPr marL="0" indent="0">
                        <a:lnSpc>
                          <a:spcPts val="16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Verfasser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04056">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anchor="ctr"/>
                </a:tc>
                <a:tc>
                  <a:txBody>
                    <a:bodyPr/>
                    <a:lstStyle/>
                    <a:p>
                      <a:pPr marL="0" indent="0">
                        <a:lnSpc>
                          <a:spcPts val="16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Erweitert durch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25.1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In</a:t>
                      </a:r>
                      <a:r>
                        <a:rPr lang="de-DE" b="0" baseline="0" dirty="0" smtClean="0">
                          <a:latin typeface="Verdana" panose="020B0604030504040204" pitchFamily="34" charset="0"/>
                          <a:ea typeface="Verdana" panose="020B0604030504040204" pitchFamily="34" charset="0"/>
                          <a:cs typeface="Verdana" panose="020B0604030504040204" pitchFamily="34" charset="0"/>
                        </a:rPr>
                        <a:t> Beziehung stehendes Werk erfasst als normierter Sucheinstieg, der das in Beziehung stehende Werk repräsentiert (RDA 6.27.1)</a:t>
                      </a:r>
                      <a:endParaRPr lang="de-DE" b="0" dirty="0" smtClean="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ts val="16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Erweitert</a:t>
                      </a:r>
                      <a:r>
                        <a:rPr lang="de-DE" baseline="0" dirty="0" smtClean="0">
                          <a:latin typeface="Verdana" panose="020B0604030504040204" pitchFamily="34" charset="0"/>
                          <a:ea typeface="Verdana" panose="020B0604030504040204" pitchFamily="34" charset="0"/>
                          <a:cs typeface="Verdana" panose="020B0604030504040204" pitchFamily="34" charset="0"/>
                        </a:rPr>
                        <a:t> durch: Die Winterreise / Wilhelm Müller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Hauptwerk mit Ergänzung </a:t>
            </a:r>
            <a:r>
              <a:rPr lang="de-DE" dirty="0" smtClean="0"/>
              <a:t>-3-</a:t>
            </a:r>
            <a:endParaRPr lang="de-DE" dirty="0"/>
          </a:p>
        </p:txBody>
      </p:sp>
      <p:sp>
        <p:nvSpPr>
          <p:cNvPr id="7" name="Textfeld 6"/>
          <p:cNvSpPr txBox="1"/>
          <p:nvPr/>
        </p:nvSpPr>
        <p:spPr>
          <a:xfrm>
            <a:off x="329641" y="807093"/>
            <a:ext cx="8414130" cy="646331"/>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Erfassung der Ergänzung als</a:t>
            </a:r>
            <a:r>
              <a:rPr lang="de-DE" dirty="0">
                <a:latin typeface="Verdana" panose="020B0604030504040204" pitchFamily="34" charset="0"/>
                <a:ea typeface="Verdana" panose="020B0604030504040204" pitchFamily="34" charset="0"/>
                <a:cs typeface="Verdana" panose="020B0604030504040204" pitchFamily="34" charset="0"/>
              </a:rPr>
              <a:t> </a:t>
            </a:r>
            <a:r>
              <a:rPr lang="de-DE" dirty="0" smtClean="0">
                <a:latin typeface="Verdana" panose="020B0604030504040204" pitchFamily="34" charset="0"/>
                <a:ea typeface="Verdana" panose="020B0604030504040204" pitchFamily="34" charset="0"/>
                <a:cs typeface="Verdana" panose="020B0604030504040204" pitchFamily="34" charset="0"/>
              </a:rPr>
              <a:t>in Beziehung stehendes Werk mittels normiertem Sucheinstieg</a:t>
            </a:r>
          </a:p>
        </p:txBody>
      </p:sp>
    </p:spTree>
    <p:extLst>
      <p:ext uri="{BB962C8B-B14F-4D97-AF65-F5344CB8AC3E}">
        <p14:creationId xmlns:p14="http://schemas.microsoft.com/office/powerpoint/2010/main" val="33886052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Arten von Zusammenstellungen</a:t>
            </a:r>
            <a:endParaRPr lang="de-DE" dirty="0"/>
          </a:p>
        </p:txBody>
      </p:sp>
      <p:sp>
        <p:nvSpPr>
          <p:cNvPr id="3" name="Textplatzhalter 2"/>
          <p:cNvSpPr>
            <a:spLocks noGrp="1"/>
          </p:cNvSpPr>
          <p:nvPr>
            <p:ph type="body" sz="quarter" idx="13"/>
          </p:nvPr>
        </p:nvSpPr>
        <p:spPr/>
        <p:txBody>
          <a:bodyPr wrap="square"/>
          <a:lstStyle/>
          <a:p>
            <a:r>
              <a:rPr lang="de-DE" dirty="0"/>
              <a:t>Zusammenstellungen von Werken von einer Person, einer Familie oder einer Körperschaft</a:t>
            </a:r>
            <a:endParaRPr lang="de-DE" dirty="0" smtClean="0"/>
          </a:p>
          <a:p>
            <a:pPr lvl="1"/>
            <a:endParaRPr lang="de-DE" dirty="0" smtClean="0"/>
          </a:p>
          <a:p>
            <a:pPr lvl="1"/>
            <a:r>
              <a:rPr lang="de-DE" dirty="0" smtClean="0"/>
              <a:t>Mit übergeordnetem Titel</a:t>
            </a:r>
          </a:p>
          <a:p>
            <a:pPr lvl="1"/>
            <a:r>
              <a:rPr lang="de-DE" dirty="0" smtClean="0"/>
              <a:t>Ohne übergeordneten Titel</a:t>
            </a:r>
            <a:endParaRPr lang="de-DE" dirty="0"/>
          </a:p>
          <a:p>
            <a:pPr lvl="1"/>
            <a:endParaRPr lang="de-DE" dirty="0" smtClean="0"/>
          </a:p>
          <a:p>
            <a:r>
              <a:rPr lang="de-DE" dirty="0"/>
              <a:t>Zusammenstellungen von Werken verschiedener Personen, Familien oder </a:t>
            </a:r>
            <a:r>
              <a:rPr lang="de-DE" dirty="0" smtClean="0"/>
              <a:t>Körperschaften</a:t>
            </a:r>
          </a:p>
          <a:p>
            <a:pPr marL="457200" indent="-457200">
              <a:buFont typeface="+mj-lt"/>
              <a:buAutoNum type="arabicPeriod"/>
            </a:pPr>
            <a:endParaRPr lang="de-DE" dirty="0"/>
          </a:p>
          <a:p>
            <a:pPr lvl="1"/>
            <a:r>
              <a:rPr lang="de-DE" dirty="0"/>
              <a:t>Mit übergeordnetem Titel</a:t>
            </a:r>
          </a:p>
          <a:p>
            <a:pPr lvl="1"/>
            <a:r>
              <a:rPr lang="de-DE" dirty="0"/>
              <a:t>Ohne übergeordneten Titel</a:t>
            </a:r>
          </a:p>
          <a:p>
            <a:pPr lvl="1"/>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a:t>AG RDA Schulungsunterlagen – Modul 5A.02.01: Zusammenstellungen - umfassende Beschreibung | Stand: 01.07.2015 | CC BY-NC-SA</a:t>
            </a:r>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spTree>
    <p:extLst>
      <p:ext uri="{BB962C8B-B14F-4D97-AF65-F5344CB8AC3E}">
        <p14:creationId xmlns:p14="http://schemas.microsoft.com/office/powerpoint/2010/main" val="15826465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Arten der Beschreibung -1-</a:t>
            </a:r>
            <a:endParaRPr lang="de-DE" dirty="0"/>
          </a:p>
        </p:txBody>
      </p:sp>
      <p:sp>
        <p:nvSpPr>
          <p:cNvPr id="3" name="Textplatzhalter 2"/>
          <p:cNvSpPr>
            <a:spLocks noGrp="1"/>
          </p:cNvSpPr>
          <p:nvPr>
            <p:ph type="body" sz="quarter" idx="13"/>
          </p:nvPr>
        </p:nvSpPr>
        <p:spPr/>
        <p:txBody>
          <a:bodyPr wrap="square"/>
          <a:lstStyle/>
          <a:p>
            <a:r>
              <a:rPr lang="de-DE" dirty="0" smtClean="0"/>
              <a:t>Umfassende Beschreibung (RDA 1.5.2)</a:t>
            </a:r>
          </a:p>
          <a:p>
            <a:endParaRPr lang="de-DE" dirty="0"/>
          </a:p>
          <a:p>
            <a:endParaRPr lang="de-DE" dirty="0" smtClean="0"/>
          </a:p>
          <a:p>
            <a:endParaRPr lang="de-DE" dirty="0" smtClean="0"/>
          </a:p>
          <a:p>
            <a:endParaRPr lang="de-DE" dirty="0" smtClean="0"/>
          </a:p>
          <a:p>
            <a:endParaRPr lang="de-DE" dirty="0"/>
          </a:p>
          <a:p>
            <a:r>
              <a:rPr lang="de-DE" dirty="0" smtClean="0"/>
              <a:t>Analytische Beschreibung (RDA 1.5.3)</a:t>
            </a:r>
          </a:p>
          <a:p>
            <a:endParaRPr lang="de-DE" dirty="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dirty="0"/>
              <a:t>AG RDA Schulungsunterlagen – Modul 5A.02.01: Zusammenstellungen - umfassende Beschreibung | Stand: 01.07.2015 | CC BY-NC-SA</a:t>
            </a:r>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pic>
        <p:nvPicPr>
          <p:cNvPr id="6" name="Grafik 5"/>
          <p:cNvPicPr/>
          <p:nvPr/>
        </p:nvPicPr>
        <p:blipFill>
          <a:blip r:embed="rId2">
            <a:extLst>
              <a:ext uri="{28A0092B-C50C-407E-A947-70E740481C1C}">
                <a14:useLocalDpi xmlns:a14="http://schemas.microsoft.com/office/drawing/2010/main" val="0"/>
              </a:ext>
            </a:extLst>
          </a:blip>
          <a:stretch>
            <a:fillRect/>
          </a:stretch>
        </p:blipFill>
        <p:spPr>
          <a:xfrm>
            <a:off x="1115616" y="1412776"/>
            <a:ext cx="2592288" cy="1800200"/>
          </a:xfrm>
          <a:prstGeom prst="rect">
            <a:avLst/>
          </a:prstGeom>
        </p:spPr>
      </p:pic>
      <p:pic>
        <p:nvPicPr>
          <p:cNvPr id="7" name="Grafik 6"/>
          <p:cNvPicPr/>
          <p:nvPr/>
        </p:nvPicPr>
        <p:blipFill>
          <a:blip r:embed="rId3">
            <a:extLst>
              <a:ext uri="{28A0092B-C50C-407E-A947-70E740481C1C}">
                <a14:useLocalDpi xmlns:a14="http://schemas.microsoft.com/office/drawing/2010/main" val="0"/>
              </a:ext>
            </a:extLst>
          </a:blip>
          <a:stretch>
            <a:fillRect/>
          </a:stretch>
        </p:blipFill>
        <p:spPr>
          <a:xfrm>
            <a:off x="1115616" y="3933057"/>
            <a:ext cx="4824536" cy="2019168"/>
          </a:xfrm>
          <a:prstGeom prst="rect">
            <a:avLst/>
          </a:prstGeom>
        </p:spPr>
      </p:pic>
    </p:spTree>
    <p:extLst>
      <p:ext uri="{BB962C8B-B14F-4D97-AF65-F5344CB8AC3E}">
        <p14:creationId xmlns:p14="http://schemas.microsoft.com/office/powerpoint/2010/main" val="3872437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Arten der Beschreibung -2-</a:t>
            </a:r>
            <a:endParaRPr lang="de-DE" dirty="0"/>
          </a:p>
        </p:txBody>
      </p:sp>
      <p:sp>
        <p:nvSpPr>
          <p:cNvPr id="3" name="Textplatzhalter 2"/>
          <p:cNvSpPr>
            <a:spLocks noGrp="1"/>
          </p:cNvSpPr>
          <p:nvPr>
            <p:ph type="body" sz="quarter" idx="13"/>
          </p:nvPr>
        </p:nvSpPr>
        <p:spPr/>
        <p:txBody>
          <a:bodyPr wrap="square"/>
          <a:lstStyle/>
          <a:p>
            <a:r>
              <a:rPr lang="de-DE" dirty="0" smtClean="0"/>
              <a:t>Hierarchische Beschreibung (RDA 1.5.4)</a:t>
            </a:r>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dirty="0"/>
              <a:t>AG RDA Schulungsunterlagen – Modul 5A.02.01: Zusammenstellungen - umfassende Beschreibung | Stand: 01.07.2015 | CC BY-NC-SA</a:t>
            </a:r>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pic>
        <p:nvPicPr>
          <p:cNvPr id="8" name="Grafik 7"/>
          <p:cNvPicPr/>
          <p:nvPr/>
        </p:nvPicPr>
        <p:blipFill>
          <a:blip r:embed="rId2">
            <a:extLst>
              <a:ext uri="{28A0092B-C50C-407E-A947-70E740481C1C}">
                <a14:useLocalDpi xmlns:a14="http://schemas.microsoft.com/office/drawing/2010/main" val="0"/>
              </a:ext>
            </a:extLst>
          </a:blip>
          <a:stretch>
            <a:fillRect/>
          </a:stretch>
        </p:blipFill>
        <p:spPr>
          <a:xfrm>
            <a:off x="755576" y="1340768"/>
            <a:ext cx="3012926" cy="4802475"/>
          </a:xfrm>
          <a:prstGeom prst="rect">
            <a:avLst/>
          </a:prstGeom>
        </p:spPr>
      </p:pic>
    </p:spTree>
    <p:extLst>
      <p:ext uri="{BB962C8B-B14F-4D97-AF65-F5344CB8AC3E}">
        <p14:creationId xmlns:p14="http://schemas.microsoft.com/office/powerpoint/2010/main" val="35459990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 der Manifestation verkörpertes Werk (RDA 17.8)</a:t>
            </a:r>
            <a:endParaRPr lang="de-DE" dirty="0"/>
          </a:p>
        </p:txBody>
      </p:sp>
      <p:sp>
        <p:nvSpPr>
          <p:cNvPr id="3" name="Textplatzhalter 2"/>
          <p:cNvSpPr>
            <a:spLocks noGrp="1"/>
          </p:cNvSpPr>
          <p:nvPr>
            <p:ph type="body" sz="quarter" idx="13"/>
          </p:nvPr>
        </p:nvSpPr>
        <p:spPr/>
        <p:txBody>
          <a:bodyPr wrap="square"/>
          <a:lstStyle/>
          <a:p>
            <a:pPr marL="0" indent="0">
              <a:buNone/>
            </a:pPr>
            <a:r>
              <a:rPr lang="de-DE" dirty="0" smtClean="0"/>
              <a:t>Besonderheit bei Zusammenstellungen: </a:t>
            </a:r>
            <a:r>
              <a:rPr lang="de-DE" smtClean="0"/>
              <a:t>In </a:t>
            </a:r>
            <a:r>
              <a:rPr lang="de-DE" b="1" smtClean="0"/>
              <a:t>einer</a:t>
            </a:r>
            <a:r>
              <a:rPr lang="de-DE" smtClean="0"/>
              <a:t> </a:t>
            </a:r>
            <a:r>
              <a:rPr lang="de-DE" dirty="0" smtClean="0"/>
              <a:t>Manifestation sind mehrere Werke verkörpert</a:t>
            </a:r>
          </a:p>
          <a:p>
            <a:pPr lvl="1">
              <a:buFont typeface="Arial" panose="020B0604020202020204" pitchFamily="34" charset="0"/>
              <a:buChar char="•"/>
            </a:pPr>
            <a:r>
              <a:rPr lang="de-DE" dirty="0" smtClean="0"/>
              <a:t>Werk der Zusammenstellung selbst</a:t>
            </a:r>
          </a:p>
          <a:p>
            <a:pPr lvl="1">
              <a:buFont typeface="Arial" panose="020B0604020202020204" pitchFamily="34" charset="0"/>
              <a:buChar char="•"/>
            </a:pPr>
            <a:r>
              <a:rPr lang="de-DE" dirty="0" smtClean="0"/>
              <a:t>Teilwerke, die in der Zusammenstellung enthalten sind</a:t>
            </a:r>
          </a:p>
        </p:txBody>
      </p:sp>
      <p:sp>
        <p:nvSpPr>
          <p:cNvPr id="4" name="Fußzeilenplatzhalter 3"/>
          <p:cNvSpPr>
            <a:spLocks noGrp="1"/>
          </p:cNvSpPr>
          <p:nvPr>
            <p:ph type="ftr" sz="quarter" idx="14"/>
          </p:nvPr>
        </p:nvSpPr>
        <p:spPr>
          <a:xfrm>
            <a:off x="467544" y="6376243"/>
            <a:ext cx="7632848" cy="365125"/>
          </a:xfrm>
        </p:spPr>
        <p:txBody>
          <a:bodyPr/>
          <a:lstStyle/>
          <a:p>
            <a:r>
              <a:rPr lang="de-DE" sz="800" dirty="0"/>
              <a:t>AG RDA Schulungsunterlagen – Modul 5A.02.01: Zusammenstellungen - umfassende Beschreibung | Stand: 01.07.2015 | CC BY-NC-SA</a:t>
            </a:r>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pic>
        <p:nvPicPr>
          <p:cNvPr id="6" name="Grafik 5"/>
          <p:cNvPicPr/>
          <p:nvPr/>
        </p:nvPicPr>
        <p:blipFill>
          <a:blip r:embed="rId2">
            <a:extLst>
              <a:ext uri="{28A0092B-C50C-407E-A947-70E740481C1C}">
                <a14:useLocalDpi xmlns:a14="http://schemas.microsoft.com/office/drawing/2010/main" val="0"/>
              </a:ext>
            </a:extLst>
          </a:blip>
          <a:stretch>
            <a:fillRect/>
          </a:stretch>
        </p:blipFill>
        <p:spPr>
          <a:xfrm>
            <a:off x="1475656" y="2492896"/>
            <a:ext cx="4380979" cy="3816424"/>
          </a:xfrm>
          <a:prstGeom prst="rect">
            <a:avLst/>
          </a:prstGeom>
        </p:spPr>
      </p:pic>
    </p:spTree>
    <p:extLst>
      <p:ext uri="{BB962C8B-B14F-4D97-AF65-F5344CB8AC3E}">
        <p14:creationId xmlns:p14="http://schemas.microsoft.com/office/powerpoint/2010/main" val="9761602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Zusammenstellender </a:t>
            </a:r>
            <a:r>
              <a:rPr lang="de-DE" smtClean="0"/>
              <a:t>oder Herausgeber</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Beziehungskennzeichnung Zusammenstellender (RDA </a:t>
            </a:r>
            <a:r>
              <a:rPr lang="de-DE" smtClean="0"/>
              <a:t>I.2.1)</a:t>
            </a:r>
            <a:endParaRPr lang="de-DE" dirty="0" smtClean="0"/>
          </a:p>
          <a:p>
            <a:pPr lvl="1"/>
            <a:r>
              <a:rPr lang="de-DE" dirty="0" smtClean="0"/>
              <a:t>Schaffung eines neuen Werks durch Zusammentragen, Editieren usw.</a:t>
            </a:r>
          </a:p>
          <a:p>
            <a:pPr lvl="1"/>
            <a:r>
              <a:rPr lang="de-DE" dirty="0" smtClean="0"/>
              <a:t>Beispiele: eine Bibliografie, ein Verzeichnis</a:t>
            </a:r>
          </a:p>
          <a:p>
            <a:pPr lvl="1"/>
            <a:endParaRPr lang="de-DE" dirty="0"/>
          </a:p>
          <a:p>
            <a:r>
              <a:rPr lang="de-DE" dirty="0" smtClean="0"/>
              <a:t>Beziehungskennzeichnung Herausgeber (RDA I.3.1)</a:t>
            </a:r>
          </a:p>
          <a:p>
            <a:pPr lvl="1"/>
            <a:r>
              <a:rPr lang="de-DE" dirty="0" smtClean="0"/>
              <a:t>Auswählen und Zusammenstellen von Werken oder Teilen von Werken anderer geistiger Schöpfer</a:t>
            </a:r>
          </a:p>
          <a:p>
            <a:pPr lvl="1"/>
            <a:r>
              <a:rPr lang="de-DE" dirty="0" smtClean="0"/>
              <a:t>Beispiel: Aufsatzband mit Beiträgen verschiedener Verfasser</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a:t>AG RDA Schulungsunterlagen – Modul 5A.02.01: Zusammenstellungen - umfassende Beschreibung | Stand: 01.07.2015 | CC BY-NC-SA</a:t>
            </a:r>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spTree>
    <p:extLst>
      <p:ext uri="{BB962C8B-B14F-4D97-AF65-F5344CB8AC3E}">
        <p14:creationId xmlns:p14="http://schemas.microsoft.com/office/powerpoint/2010/main" val="4272058536"/>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3258</Words>
  <Application>Microsoft Office PowerPoint</Application>
  <PresentationFormat>Bildschirmpräsentation (4:3)</PresentationFormat>
  <Paragraphs>719</Paragraphs>
  <Slides>41</Slides>
  <Notes>4</Notes>
  <HiddenSlides>0</HiddenSlides>
  <MMClips>0</MMClips>
  <ScaleCrop>false</ScaleCrop>
  <HeadingPairs>
    <vt:vector size="4" baseType="variant">
      <vt:variant>
        <vt:lpstr>Design</vt:lpstr>
      </vt:variant>
      <vt:variant>
        <vt:i4>1</vt:i4>
      </vt:variant>
      <vt:variant>
        <vt:lpstr>Folientitel</vt:lpstr>
      </vt:variant>
      <vt:variant>
        <vt:i4>41</vt:i4>
      </vt:variant>
    </vt:vector>
  </HeadingPairs>
  <TitlesOfParts>
    <vt:vector size="42" baseType="lpstr">
      <vt:lpstr>Larissa</vt:lpstr>
      <vt:lpstr>Schulungsunterlagen der AG RDA</vt:lpstr>
      <vt:lpstr>Zusammenstellungen:  umfassende Beschreibung</vt:lpstr>
      <vt:lpstr>Inhalt</vt:lpstr>
      <vt:lpstr>Definition</vt:lpstr>
      <vt:lpstr>Arten von Zusammenstellungen</vt:lpstr>
      <vt:lpstr>Arten der Beschreibung -1-</vt:lpstr>
      <vt:lpstr>Arten der Beschreibung -2-</vt:lpstr>
      <vt:lpstr>In der Manifestation verkörpertes Werk (RDA 17.8)</vt:lpstr>
      <vt:lpstr>Zusammenstellender oder Herausgeber</vt:lpstr>
      <vt:lpstr>Umfassende Beschreibung</vt:lpstr>
      <vt:lpstr>Einzelner geistiger Schöpfer, übergeordneter Titel -1-</vt:lpstr>
      <vt:lpstr>Einzelner geistiger Schöpfer, übergeordneter Titel -2-</vt:lpstr>
      <vt:lpstr>Einzelner geistiger Schöpfer, übergeordneter Titel -3-</vt:lpstr>
      <vt:lpstr>Einzelner geistiger Schöpfer, übergeordneter Titel -4-</vt:lpstr>
      <vt:lpstr>Einzelner geistiger Schöpfer, übergeordneter Titel -5-</vt:lpstr>
      <vt:lpstr>Einzelner geistiger Schöpfer, übergeordneter Titel -6-</vt:lpstr>
      <vt:lpstr>Einzelner geistiger Schöpfer, übergeordneter Titel -7-</vt:lpstr>
      <vt:lpstr>Einzelner geistiger Schöpfer, übergeordneter Titel -8-</vt:lpstr>
      <vt:lpstr>Einzelner geistiger Schöpfer, übergeordneter Titel -9-</vt:lpstr>
      <vt:lpstr>Einzelner geistiger Schöpfer, übergeordneter Titel -10-</vt:lpstr>
      <vt:lpstr>Einzelner geistiger Schöpfer, übergeordneter Titel -11-</vt:lpstr>
      <vt:lpstr>Einzelner geistiger Schöpfer, übergeordneter Titel -12-</vt:lpstr>
      <vt:lpstr>Einzelner geistiger Schöpfer, kein übergeordneter Titel -1-</vt:lpstr>
      <vt:lpstr>Einzelner geistiger Schöpfer, kein übergeordneter Titel -2-</vt:lpstr>
      <vt:lpstr>Einzelner geistiger Schöpfer, kein übergeordneter Titel -3-</vt:lpstr>
      <vt:lpstr>Verschiedene geistige Schöpfer, übergeordneter Titel -1-</vt:lpstr>
      <vt:lpstr>Verschiedene geistige Schöpfer, übergeordneter Titel -2-</vt:lpstr>
      <vt:lpstr>Verschiedene geistige Schöpfer, übergeordneter Titel -3-</vt:lpstr>
      <vt:lpstr>Verschiedene geistige Schöpfer, übergeordneter Titel -4-</vt:lpstr>
      <vt:lpstr>Verschiedene geistige Schöpfer, übergeordneter Titel -7-</vt:lpstr>
      <vt:lpstr>Verschiedene geistige Schöpfer, übergeordneter Titel -8-</vt:lpstr>
      <vt:lpstr>Verschiedene geistige Schöpfer, übergeordneter Titel -5-</vt:lpstr>
      <vt:lpstr>Verschiedene geistige Schöpfer, übergeordneter Titel -6-</vt:lpstr>
      <vt:lpstr>Verschiedene geistige Schöpfer, übergeordneter Titel -9-</vt:lpstr>
      <vt:lpstr>Verschiedene geistige Schöpfer, übergeordneter Titel -10-</vt:lpstr>
      <vt:lpstr>Verschiedene geistige Schöpfer, kein übergeordneter Titel -1-</vt:lpstr>
      <vt:lpstr>Verschiedene geistige Schöpfer, kein übergeordneter Titel -2-</vt:lpstr>
      <vt:lpstr>Verschiedene geistige Schöpfer, kein übergeordneter Titel -3-</vt:lpstr>
      <vt:lpstr>Hauptwerk mit Ergänzung -1- (RDA 6.27.1.4 D-A-CH)</vt:lpstr>
      <vt:lpstr>Hauptwerk mit Ergänzung -2-</vt:lpstr>
      <vt:lpstr>Hauptwerk mit Ergänzung -3-</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119</cp:revision>
  <cp:lastPrinted>2015-03-08T17:02:14Z</cp:lastPrinted>
  <dcterms:created xsi:type="dcterms:W3CDTF">2014-02-18T07:01:40Z</dcterms:created>
  <dcterms:modified xsi:type="dcterms:W3CDTF">2015-07-09T08:27:46Z</dcterms:modified>
</cp:coreProperties>
</file>