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Lst>
  <p:notesMasterIdLst>
    <p:notesMasterId r:id="rId94"/>
  </p:notesMasterIdLst>
  <p:handoutMasterIdLst>
    <p:handoutMasterId r:id="rId95"/>
  </p:handoutMasterIdLst>
  <p:sldIdLst>
    <p:sldId id="285" r:id="rId3"/>
    <p:sldId id="259" r:id="rId4"/>
    <p:sldId id="405" r:id="rId5"/>
    <p:sldId id="388" r:id="rId6"/>
    <p:sldId id="322" r:id="rId7"/>
    <p:sldId id="304" r:id="rId8"/>
    <p:sldId id="305" r:id="rId9"/>
    <p:sldId id="311" r:id="rId10"/>
    <p:sldId id="310" r:id="rId11"/>
    <p:sldId id="339" r:id="rId12"/>
    <p:sldId id="389" r:id="rId13"/>
    <p:sldId id="312" r:id="rId14"/>
    <p:sldId id="313" r:id="rId15"/>
    <p:sldId id="314" r:id="rId16"/>
    <p:sldId id="315" r:id="rId17"/>
    <p:sldId id="307" r:id="rId18"/>
    <p:sldId id="316" r:id="rId19"/>
    <p:sldId id="320" r:id="rId20"/>
    <p:sldId id="325" r:id="rId21"/>
    <p:sldId id="317" r:id="rId22"/>
    <p:sldId id="302" r:id="rId23"/>
    <p:sldId id="321" r:id="rId24"/>
    <p:sldId id="326" r:id="rId25"/>
    <p:sldId id="340" r:id="rId26"/>
    <p:sldId id="328" r:id="rId27"/>
    <p:sldId id="330" r:id="rId28"/>
    <p:sldId id="298" r:id="rId29"/>
    <p:sldId id="331" r:id="rId30"/>
    <p:sldId id="335" r:id="rId31"/>
    <p:sldId id="336" r:id="rId32"/>
    <p:sldId id="338" r:id="rId33"/>
    <p:sldId id="341" r:id="rId34"/>
    <p:sldId id="333" r:id="rId35"/>
    <p:sldId id="318" r:id="rId36"/>
    <p:sldId id="334" r:id="rId37"/>
    <p:sldId id="332" r:id="rId38"/>
    <p:sldId id="390" r:id="rId39"/>
    <p:sldId id="345" r:id="rId40"/>
    <p:sldId id="346" r:id="rId41"/>
    <p:sldId id="347" r:id="rId42"/>
    <p:sldId id="348" r:id="rId43"/>
    <p:sldId id="349" r:id="rId44"/>
    <p:sldId id="350" r:id="rId45"/>
    <p:sldId id="351" r:id="rId46"/>
    <p:sldId id="352" r:id="rId47"/>
    <p:sldId id="353" r:id="rId48"/>
    <p:sldId id="354" r:id="rId49"/>
    <p:sldId id="391" r:id="rId50"/>
    <p:sldId id="356" r:id="rId51"/>
    <p:sldId id="357" r:id="rId52"/>
    <p:sldId id="358" r:id="rId53"/>
    <p:sldId id="359" r:id="rId54"/>
    <p:sldId id="360" r:id="rId55"/>
    <p:sldId id="361" r:id="rId56"/>
    <p:sldId id="362" r:id="rId57"/>
    <p:sldId id="392" r:id="rId58"/>
    <p:sldId id="364" r:id="rId59"/>
    <p:sldId id="365" r:id="rId60"/>
    <p:sldId id="366" r:id="rId61"/>
    <p:sldId id="367" r:id="rId62"/>
    <p:sldId id="368" r:id="rId63"/>
    <p:sldId id="369" r:id="rId64"/>
    <p:sldId id="370" r:id="rId65"/>
    <p:sldId id="371" r:id="rId66"/>
    <p:sldId id="372" r:id="rId67"/>
    <p:sldId id="373" r:id="rId68"/>
    <p:sldId id="374" r:id="rId69"/>
    <p:sldId id="375" r:id="rId70"/>
    <p:sldId id="376" r:id="rId71"/>
    <p:sldId id="377" r:id="rId72"/>
    <p:sldId id="378" r:id="rId73"/>
    <p:sldId id="393" r:id="rId74"/>
    <p:sldId id="380" r:id="rId75"/>
    <p:sldId id="381" r:id="rId76"/>
    <p:sldId id="382" r:id="rId77"/>
    <p:sldId id="383" r:id="rId78"/>
    <p:sldId id="384" r:id="rId79"/>
    <p:sldId id="385" r:id="rId80"/>
    <p:sldId id="386" r:id="rId81"/>
    <p:sldId id="387" r:id="rId82"/>
    <p:sldId id="394" r:id="rId83"/>
    <p:sldId id="395" r:id="rId84"/>
    <p:sldId id="396" r:id="rId85"/>
    <p:sldId id="397" r:id="rId86"/>
    <p:sldId id="398" r:id="rId87"/>
    <p:sldId id="399" r:id="rId88"/>
    <p:sldId id="400" r:id="rId89"/>
    <p:sldId id="401" r:id="rId90"/>
    <p:sldId id="402" r:id="rId91"/>
    <p:sldId id="403" r:id="rId92"/>
    <p:sldId id="404" r:id="rId93"/>
  </p:sldIdLst>
  <p:sldSz cx="9144000" cy="6858000" type="screen4x3"/>
  <p:notesSz cx="6797675" cy="9928225"/>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2189" autoAdjust="0"/>
  </p:normalViewPr>
  <p:slideViewPr>
    <p:cSldViewPr>
      <p:cViewPr>
        <p:scale>
          <a:sx n="90" d="100"/>
          <a:sy n="90" d="100"/>
        </p:scale>
        <p:origin x="-1698" y="-4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3127"/>
        <p:guide pos="2142"/>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slide" Target="slides/slide87.xml"/><Relationship Id="rId97" Type="http://schemas.openxmlformats.org/officeDocument/2006/relationships/viewProps" Target="viewProp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handoutMaster" Target="handoutMasters/handoutMaster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notesMaster" Target="notesMasters/notesMaster1.xml"/><Relationship Id="rId9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diagrams/colors1.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C5D807B-0569-4C3C-A028-B2B2B1BD65AE}" type="doc">
      <dgm:prSet loTypeId="urn:microsoft.com/office/officeart/2005/8/layout/orgChart1" loCatId="hierarchy" qsTypeId="urn:microsoft.com/office/officeart/2005/8/quickstyle/simple1" qsCatId="simple" csTypeId="urn:microsoft.com/office/officeart/2005/8/colors/accent6_1" csCatId="accent6" phldr="1"/>
      <dgm:spPr/>
      <dgm:t>
        <a:bodyPr/>
        <a:lstStyle/>
        <a:p>
          <a:endParaRPr lang="de-DE"/>
        </a:p>
      </dgm:t>
    </dgm:pt>
    <dgm:pt modelId="{95D753E7-CC68-487A-AFBC-8EEEFF3D62D4}">
      <dgm:prSet phldrT="[Text]" custT="1"/>
      <dgm:spPr/>
      <dgm:t>
        <a:bodyPr/>
        <a:lstStyle/>
        <a:p>
          <a:r>
            <a:rPr lang="de-DE" sz="1100" dirty="0"/>
            <a:t>Übergeordnete Aufnahme</a:t>
          </a:r>
          <a:br>
            <a:rPr lang="de-DE" sz="1100" dirty="0"/>
          </a:br>
          <a:r>
            <a:rPr lang="de-DE" sz="1100" dirty="0"/>
            <a:t/>
          </a:r>
          <a:br>
            <a:rPr lang="de-DE" sz="1100" dirty="0"/>
          </a:br>
          <a:r>
            <a:rPr lang="de-DE" sz="1100" i="1" dirty="0"/>
            <a:t>enthält Angaben </a:t>
          </a:r>
        </a:p>
        <a:p>
          <a:r>
            <a:rPr lang="de-DE" sz="1100" dirty="0"/>
            <a:t>zum Ganzen</a:t>
          </a:r>
        </a:p>
      </dgm:t>
    </dgm:pt>
    <dgm:pt modelId="{6F311488-036D-4563-B3FE-382DBDFFCB4C}" type="parTrans" cxnId="{C1B86B02-4D0E-405C-A07A-642AFA662450}">
      <dgm:prSet/>
      <dgm:spPr/>
      <dgm:t>
        <a:bodyPr/>
        <a:lstStyle/>
        <a:p>
          <a:endParaRPr lang="de-DE"/>
        </a:p>
      </dgm:t>
    </dgm:pt>
    <dgm:pt modelId="{C8D6AA07-ABD9-492E-8EFD-513DED824454}" type="sibTrans" cxnId="{C1B86B02-4D0E-405C-A07A-642AFA662450}">
      <dgm:prSet/>
      <dgm:spPr/>
      <dgm:t>
        <a:bodyPr/>
        <a:lstStyle/>
        <a:p>
          <a:endParaRPr lang="de-DE"/>
        </a:p>
      </dgm:t>
    </dgm:pt>
    <dgm:pt modelId="{6285A41E-A6F7-4207-9003-775EF1E2C844}">
      <dgm:prSet phldrT="[Text]" custT="1"/>
      <dgm:spPr/>
      <dgm:t>
        <a:bodyPr/>
        <a:lstStyle/>
        <a:p>
          <a:r>
            <a:rPr lang="de-DE" sz="1100" baseline="0" dirty="0"/>
            <a:t>Untergeordnete Aufnahme Teil 1</a:t>
          </a:r>
          <a:br>
            <a:rPr lang="de-DE" sz="1100" baseline="0" dirty="0"/>
          </a:br>
          <a:r>
            <a:rPr lang="de-DE" sz="1100" baseline="0" dirty="0"/>
            <a:t/>
          </a:r>
          <a:br>
            <a:rPr lang="de-DE" sz="1100" baseline="0" dirty="0"/>
          </a:br>
          <a:r>
            <a:rPr lang="de-DE" sz="1100" i="1" baseline="0" dirty="0"/>
            <a:t>enthält Angaben</a:t>
          </a:r>
        </a:p>
        <a:p>
          <a:r>
            <a:rPr lang="de-DE" sz="1100" i="0" baseline="0" dirty="0"/>
            <a:t>zu Untergliederungen 1 - n</a:t>
          </a:r>
          <a:br>
            <a:rPr lang="de-DE" sz="1100" i="0" baseline="0" dirty="0"/>
          </a:br>
          <a:r>
            <a:rPr lang="de-DE" sz="1100" baseline="0" dirty="0"/>
            <a:t>zu Teil 1</a:t>
          </a:r>
          <a:endParaRPr lang="de-DE" sz="1100" dirty="0"/>
        </a:p>
      </dgm:t>
    </dgm:pt>
    <dgm:pt modelId="{7ED8D16A-E18B-426C-A95B-CF0002E808AC}" type="parTrans" cxnId="{21F69961-8FD7-4C78-A64D-5199FC0E6345}">
      <dgm:prSet/>
      <dgm:spPr/>
      <dgm:t>
        <a:bodyPr/>
        <a:lstStyle/>
        <a:p>
          <a:endParaRPr lang="de-DE"/>
        </a:p>
      </dgm:t>
    </dgm:pt>
    <dgm:pt modelId="{07507D97-3342-4908-874E-17AAB792B45A}" type="sibTrans" cxnId="{21F69961-8FD7-4C78-A64D-5199FC0E6345}">
      <dgm:prSet/>
      <dgm:spPr/>
      <dgm:t>
        <a:bodyPr/>
        <a:lstStyle/>
        <a:p>
          <a:endParaRPr lang="de-DE"/>
        </a:p>
      </dgm:t>
    </dgm:pt>
    <dgm:pt modelId="{08B6EEF3-61E1-4333-82C7-6D98222A6757}">
      <dgm:prSet phldrT="[Text]" custT="1"/>
      <dgm:spPr/>
      <dgm:t>
        <a:bodyPr/>
        <a:lstStyle/>
        <a:p>
          <a:r>
            <a:rPr lang="de-DE" sz="1100"/>
            <a:t>Untergeordnete Aufnahme Teil n</a:t>
          </a:r>
          <a:br>
            <a:rPr lang="de-DE" sz="1100"/>
          </a:br>
          <a:r>
            <a:rPr lang="de-DE" sz="1100"/>
            <a:t/>
          </a:r>
          <a:br>
            <a:rPr lang="de-DE" sz="1100"/>
          </a:br>
          <a:r>
            <a:rPr lang="de-DE" sz="1100" i="1"/>
            <a:t>enthält Angaben</a:t>
          </a:r>
          <a:r>
            <a:rPr lang="de-DE" sz="1100"/>
            <a:t/>
          </a:r>
          <a:br>
            <a:rPr lang="de-DE" sz="1100"/>
          </a:br>
          <a:r>
            <a:rPr lang="de-DE" sz="1100"/>
            <a:t>zu Untergliederungen 1 - n</a:t>
          </a:r>
          <a:br>
            <a:rPr lang="de-DE" sz="1100"/>
          </a:br>
          <a:r>
            <a:rPr lang="de-DE" sz="1100"/>
            <a:t>zu Teil n</a:t>
          </a:r>
        </a:p>
      </dgm:t>
    </dgm:pt>
    <dgm:pt modelId="{4E04924D-D2C9-4EB5-98B2-685872A09061}" type="parTrans" cxnId="{14129A51-9802-4E61-98F4-2A41E0CA505E}">
      <dgm:prSet/>
      <dgm:spPr/>
      <dgm:t>
        <a:bodyPr/>
        <a:lstStyle/>
        <a:p>
          <a:endParaRPr lang="de-DE"/>
        </a:p>
      </dgm:t>
    </dgm:pt>
    <dgm:pt modelId="{A030981F-76AC-48FF-8764-C539E315CEF1}" type="sibTrans" cxnId="{14129A51-9802-4E61-98F4-2A41E0CA505E}">
      <dgm:prSet/>
      <dgm:spPr/>
      <dgm:t>
        <a:bodyPr/>
        <a:lstStyle/>
        <a:p>
          <a:endParaRPr lang="de-DE"/>
        </a:p>
      </dgm:t>
    </dgm:pt>
    <dgm:pt modelId="{3671E032-C620-430C-8988-3DD4DEA05329}" type="pres">
      <dgm:prSet presAssocID="{7C5D807B-0569-4C3C-A028-B2B2B1BD65AE}" presName="hierChild1" presStyleCnt="0">
        <dgm:presLayoutVars>
          <dgm:orgChart val="1"/>
          <dgm:chPref val="1"/>
          <dgm:dir/>
          <dgm:animOne val="branch"/>
          <dgm:animLvl val="lvl"/>
          <dgm:resizeHandles/>
        </dgm:presLayoutVars>
      </dgm:prSet>
      <dgm:spPr/>
      <dgm:t>
        <a:bodyPr/>
        <a:lstStyle/>
        <a:p>
          <a:endParaRPr lang="de-DE"/>
        </a:p>
      </dgm:t>
    </dgm:pt>
    <dgm:pt modelId="{7362A9E2-B985-4B51-BA62-9EA918C767CC}" type="pres">
      <dgm:prSet presAssocID="{95D753E7-CC68-487A-AFBC-8EEEFF3D62D4}" presName="hierRoot1" presStyleCnt="0">
        <dgm:presLayoutVars>
          <dgm:hierBranch val="init"/>
        </dgm:presLayoutVars>
      </dgm:prSet>
      <dgm:spPr/>
    </dgm:pt>
    <dgm:pt modelId="{0B65E87D-E0F6-4520-8A84-6C6BEC92CAE1}" type="pres">
      <dgm:prSet presAssocID="{95D753E7-CC68-487A-AFBC-8EEEFF3D62D4}" presName="rootComposite1" presStyleCnt="0"/>
      <dgm:spPr/>
    </dgm:pt>
    <dgm:pt modelId="{9BE464FE-3806-4D6A-B40B-5A2725FB02DA}" type="pres">
      <dgm:prSet presAssocID="{95D753E7-CC68-487A-AFBC-8EEEFF3D62D4}" presName="rootText1" presStyleLbl="node0" presStyleIdx="0" presStyleCnt="1">
        <dgm:presLayoutVars>
          <dgm:chPref val="3"/>
        </dgm:presLayoutVars>
      </dgm:prSet>
      <dgm:spPr/>
      <dgm:t>
        <a:bodyPr/>
        <a:lstStyle/>
        <a:p>
          <a:endParaRPr lang="de-DE"/>
        </a:p>
      </dgm:t>
    </dgm:pt>
    <dgm:pt modelId="{081E58D7-BF89-4866-BC9D-1F5AAED5718B}" type="pres">
      <dgm:prSet presAssocID="{95D753E7-CC68-487A-AFBC-8EEEFF3D62D4}" presName="rootConnector1" presStyleLbl="node1" presStyleIdx="0" presStyleCnt="0"/>
      <dgm:spPr/>
      <dgm:t>
        <a:bodyPr/>
        <a:lstStyle/>
        <a:p>
          <a:endParaRPr lang="de-DE"/>
        </a:p>
      </dgm:t>
    </dgm:pt>
    <dgm:pt modelId="{844DE753-588A-40F1-8E8D-FD0FAF571C10}" type="pres">
      <dgm:prSet presAssocID="{95D753E7-CC68-487A-AFBC-8EEEFF3D62D4}" presName="hierChild2" presStyleCnt="0"/>
      <dgm:spPr/>
    </dgm:pt>
    <dgm:pt modelId="{587F8C8B-C3F9-4DA1-8AFF-CE7EF2AF7647}" type="pres">
      <dgm:prSet presAssocID="{7ED8D16A-E18B-426C-A95B-CF0002E808AC}" presName="Name37" presStyleLbl="parChTrans1D2" presStyleIdx="0" presStyleCnt="2"/>
      <dgm:spPr/>
      <dgm:t>
        <a:bodyPr/>
        <a:lstStyle/>
        <a:p>
          <a:endParaRPr lang="de-DE"/>
        </a:p>
      </dgm:t>
    </dgm:pt>
    <dgm:pt modelId="{6D32A120-4742-4E2A-8635-E7D4CE8CA7CC}" type="pres">
      <dgm:prSet presAssocID="{6285A41E-A6F7-4207-9003-775EF1E2C844}" presName="hierRoot2" presStyleCnt="0">
        <dgm:presLayoutVars>
          <dgm:hierBranch val="init"/>
        </dgm:presLayoutVars>
      </dgm:prSet>
      <dgm:spPr/>
    </dgm:pt>
    <dgm:pt modelId="{8DA443EA-A56A-4DB7-A5EB-9A74E880C04C}" type="pres">
      <dgm:prSet presAssocID="{6285A41E-A6F7-4207-9003-775EF1E2C844}" presName="rootComposite" presStyleCnt="0"/>
      <dgm:spPr/>
    </dgm:pt>
    <dgm:pt modelId="{989C8FFB-3E48-4253-9901-255410E5459D}" type="pres">
      <dgm:prSet presAssocID="{6285A41E-A6F7-4207-9003-775EF1E2C844}" presName="rootText" presStyleLbl="node2" presStyleIdx="0" presStyleCnt="2">
        <dgm:presLayoutVars>
          <dgm:chPref val="3"/>
        </dgm:presLayoutVars>
      </dgm:prSet>
      <dgm:spPr/>
      <dgm:t>
        <a:bodyPr/>
        <a:lstStyle/>
        <a:p>
          <a:endParaRPr lang="de-DE"/>
        </a:p>
      </dgm:t>
    </dgm:pt>
    <dgm:pt modelId="{D4BCB662-7C06-4A8E-95D5-CDE955ACB909}" type="pres">
      <dgm:prSet presAssocID="{6285A41E-A6F7-4207-9003-775EF1E2C844}" presName="rootConnector" presStyleLbl="node2" presStyleIdx="0" presStyleCnt="2"/>
      <dgm:spPr/>
      <dgm:t>
        <a:bodyPr/>
        <a:lstStyle/>
        <a:p>
          <a:endParaRPr lang="de-DE"/>
        </a:p>
      </dgm:t>
    </dgm:pt>
    <dgm:pt modelId="{BEE80F07-0A4E-4320-9A33-9C28CF6E44CA}" type="pres">
      <dgm:prSet presAssocID="{6285A41E-A6F7-4207-9003-775EF1E2C844}" presName="hierChild4" presStyleCnt="0"/>
      <dgm:spPr/>
    </dgm:pt>
    <dgm:pt modelId="{BECD62C2-7740-45DA-94C9-36EF858BAE16}" type="pres">
      <dgm:prSet presAssocID="{6285A41E-A6F7-4207-9003-775EF1E2C844}" presName="hierChild5" presStyleCnt="0"/>
      <dgm:spPr/>
    </dgm:pt>
    <dgm:pt modelId="{7C8FFAA0-C5D6-4B04-BAE1-2F7D6A31A080}" type="pres">
      <dgm:prSet presAssocID="{4E04924D-D2C9-4EB5-98B2-685872A09061}" presName="Name37" presStyleLbl="parChTrans1D2" presStyleIdx="1" presStyleCnt="2"/>
      <dgm:spPr/>
      <dgm:t>
        <a:bodyPr/>
        <a:lstStyle/>
        <a:p>
          <a:endParaRPr lang="de-DE"/>
        </a:p>
      </dgm:t>
    </dgm:pt>
    <dgm:pt modelId="{BAB9D3B9-01B4-455E-9C5D-EEEA5E377080}" type="pres">
      <dgm:prSet presAssocID="{08B6EEF3-61E1-4333-82C7-6D98222A6757}" presName="hierRoot2" presStyleCnt="0">
        <dgm:presLayoutVars>
          <dgm:hierBranch val="init"/>
        </dgm:presLayoutVars>
      </dgm:prSet>
      <dgm:spPr/>
    </dgm:pt>
    <dgm:pt modelId="{CEF7761A-E2EB-42D9-8431-91B1606CD0F9}" type="pres">
      <dgm:prSet presAssocID="{08B6EEF3-61E1-4333-82C7-6D98222A6757}" presName="rootComposite" presStyleCnt="0"/>
      <dgm:spPr/>
    </dgm:pt>
    <dgm:pt modelId="{480749E0-3124-4FF2-A335-0B008BEAD550}" type="pres">
      <dgm:prSet presAssocID="{08B6EEF3-61E1-4333-82C7-6D98222A6757}" presName="rootText" presStyleLbl="node2" presStyleIdx="1" presStyleCnt="2">
        <dgm:presLayoutVars>
          <dgm:chPref val="3"/>
        </dgm:presLayoutVars>
      </dgm:prSet>
      <dgm:spPr/>
      <dgm:t>
        <a:bodyPr/>
        <a:lstStyle/>
        <a:p>
          <a:endParaRPr lang="de-DE"/>
        </a:p>
      </dgm:t>
    </dgm:pt>
    <dgm:pt modelId="{DBE701BD-5473-481E-BFAD-D59E86A9C552}" type="pres">
      <dgm:prSet presAssocID="{08B6EEF3-61E1-4333-82C7-6D98222A6757}" presName="rootConnector" presStyleLbl="node2" presStyleIdx="1" presStyleCnt="2"/>
      <dgm:spPr/>
      <dgm:t>
        <a:bodyPr/>
        <a:lstStyle/>
        <a:p>
          <a:endParaRPr lang="de-DE"/>
        </a:p>
      </dgm:t>
    </dgm:pt>
    <dgm:pt modelId="{2F4071E0-3F8D-47C8-9EDC-9F8C04BCD1AD}" type="pres">
      <dgm:prSet presAssocID="{08B6EEF3-61E1-4333-82C7-6D98222A6757}" presName="hierChild4" presStyleCnt="0"/>
      <dgm:spPr/>
    </dgm:pt>
    <dgm:pt modelId="{6D7E29D9-A438-4A54-BF8D-31183F40FDC2}" type="pres">
      <dgm:prSet presAssocID="{08B6EEF3-61E1-4333-82C7-6D98222A6757}" presName="hierChild5" presStyleCnt="0"/>
      <dgm:spPr/>
    </dgm:pt>
    <dgm:pt modelId="{1963A053-8972-4FC1-9550-A33251EDE75E}" type="pres">
      <dgm:prSet presAssocID="{95D753E7-CC68-487A-AFBC-8EEEFF3D62D4}" presName="hierChild3" presStyleCnt="0"/>
      <dgm:spPr/>
    </dgm:pt>
  </dgm:ptLst>
  <dgm:cxnLst>
    <dgm:cxn modelId="{B0E59BCC-6591-4759-9E30-2DCBCAEDFC54}" type="presOf" srcId="{95D753E7-CC68-487A-AFBC-8EEEFF3D62D4}" destId="{081E58D7-BF89-4866-BC9D-1F5AAED5718B}" srcOrd="1" destOrd="0" presId="urn:microsoft.com/office/officeart/2005/8/layout/orgChart1"/>
    <dgm:cxn modelId="{B76BF294-AE3F-4641-A385-5EFC86067EF5}" type="presOf" srcId="{7C5D807B-0569-4C3C-A028-B2B2B1BD65AE}" destId="{3671E032-C620-430C-8988-3DD4DEA05329}" srcOrd="0" destOrd="0" presId="urn:microsoft.com/office/officeart/2005/8/layout/orgChart1"/>
    <dgm:cxn modelId="{28BBF23D-6F62-40B1-B6FA-46A6C2EB7427}" type="presOf" srcId="{6285A41E-A6F7-4207-9003-775EF1E2C844}" destId="{989C8FFB-3E48-4253-9901-255410E5459D}" srcOrd="0" destOrd="0" presId="urn:microsoft.com/office/officeart/2005/8/layout/orgChart1"/>
    <dgm:cxn modelId="{46999F3B-F117-428A-BE98-9CB55C0679E1}" type="presOf" srcId="{95D753E7-CC68-487A-AFBC-8EEEFF3D62D4}" destId="{9BE464FE-3806-4D6A-B40B-5A2725FB02DA}" srcOrd="0" destOrd="0" presId="urn:microsoft.com/office/officeart/2005/8/layout/orgChart1"/>
    <dgm:cxn modelId="{C1B86B02-4D0E-405C-A07A-642AFA662450}" srcId="{7C5D807B-0569-4C3C-A028-B2B2B1BD65AE}" destId="{95D753E7-CC68-487A-AFBC-8EEEFF3D62D4}" srcOrd="0" destOrd="0" parTransId="{6F311488-036D-4563-B3FE-382DBDFFCB4C}" sibTransId="{C8D6AA07-ABD9-492E-8EFD-513DED824454}"/>
    <dgm:cxn modelId="{A1FDF4DC-DE82-40D3-A7F0-9607876395DA}" type="presOf" srcId="{6285A41E-A6F7-4207-9003-775EF1E2C844}" destId="{D4BCB662-7C06-4A8E-95D5-CDE955ACB909}" srcOrd="1" destOrd="0" presId="urn:microsoft.com/office/officeart/2005/8/layout/orgChart1"/>
    <dgm:cxn modelId="{AEE60B51-9B6F-49C7-83CD-540EE52929D6}" type="presOf" srcId="{4E04924D-D2C9-4EB5-98B2-685872A09061}" destId="{7C8FFAA0-C5D6-4B04-BAE1-2F7D6A31A080}" srcOrd="0" destOrd="0" presId="urn:microsoft.com/office/officeart/2005/8/layout/orgChart1"/>
    <dgm:cxn modelId="{5723D794-0806-4192-8135-F64A0774F9C0}" type="presOf" srcId="{08B6EEF3-61E1-4333-82C7-6D98222A6757}" destId="{DBE701BD-5473-481E-BFAD-D59E86A9C552}" srcOrd="1" destOrd="0" presId="urn:microsoft.com/office/officeart/2005/8/layout/orgChart1"/>
    <dgm:cxn modelId="{EDB60703-AE44-4EE6-A29B-A0DC0835E571}" type="presOf" srcId="{08B6EEF3-61E1-4333-82C7-6D98222A6757}" destId="{480749E0-3124-4FF2-A335-0B008BEAD550}" srcOrd="0" destOrd="0" presId="urn:microsoft.com/office/officeart/2005/8/layout/orgChart1"/>
    <dgm:cxn modelId="{A9CA6D90-9AC7-422B-BC6A-9476C5F26792}" type="presOf" srcId="{7ED8D16A-E18B-426C-A95B-CF0002E808AC}" destId="{587F8C8B-C3F9-4DA1-8AFF-CE7EF2AF7647}" srcOrd="0" destOrd="0" presId="urn:microsoft.com/office/officeart/2005/8/layout/orgChart1"/>
    <dgm:cxn modelId="{14129A51-9802-4E61-98F4-2A41E0CA505E}" srcId="{95D753E7-CC68-487A-AFBC-8EEEFF3D62D4}" destId="{08B6EEF3-61E1-4333-82C7-6D98222A6757}" srcOrd="1" destOrd="0" parTransId="{4E04924D-D2C9-4EB5-98B2-685872A09061}" sibTransId="{A030981F-76AC-48FF-8764-C539E315CEF1}"/>
    <dgm:cxn modelId="{21F69961-8FD7-4C78-A64D-5199FC0E6345}" srcId="{95D753E7-CC68-487A-AFBC-8EEEFF3D62D4}" destId="{6285A41E-A6F7-4207-9003-775EF1E2C844}" srcOrd="0" destOrd="0" parTransId="{7ED8D16A-E18B-426C-A95B-CF0002E808AC}" sibTransId="{07507D97-3342-4908-874E-17AAB792B45A}"/>
    <dgm:cxn modelId="{5FDC1484-D649-4CE6-B20D-408A0CAEA648}" type="presParOf" srcId="{3671E032-C620-430C-8988-3DD4DEA05329}" destId="{7362A9E2-B985-4B51-BA62-9EA918C767CC}" srcOrd="0" destOrd="0" presId="urn:microsoft.com/office/officeart/2005/8/layout/orgChart1"/>
    <dgm:cxn modelId="{F95CC615-6D45-4427-9C98-A446EFD4590A}" type="presParOf" srcId="{7362A9E2-B985-4B51-BA62-9EA918C767CC}" destId="{0B65E87D-E0F6-4520-8A84-6C6BEC92CAE1}" srcOrd="0" destOrd="0" presId="urn:microsoft.com/office/officeart/2005/8/layout/orgChart1"/>
    <dgm:cxn modelId="{21558213-6F6C-4C2A-AC4F-72EBD51F96B5}" type="presParOf" srcId="{0B65E87D-E0F6-4520-8A84-6C6BEC92CAE1}" destId="{9BE464FE-3806-4D6A-B40B-5A2725FB02DA}" srcOrd="0" destOrd="0" presId="urn:microsoft.com/office/officeart/2005/8/layout/orgChart1"/>
    <dgm:cxn modelId="{C4B5BA85-41B1-4856-9945-659127FC335F}" type="presParOf" srcId="{0B65E87D-E0F6-4520-8A84-6C6BEC92CAE1}" destId="{081E58D7-BF89-4866-BC9D-1F5AAED5718B}" srcOrd="1" destOrd="0" presId="urn:microsoft.com/office/officeart/2005/8/layout/orgChart1"/>
    <dgm:cxn modelId="{B1581366-B9F3-4226-AD4A-12CCFE90373C}" type="presParOf" srcId="{7362A9E2-B985-4B51-BA62-9EA918C767CC}" destId="{844DE753-588A-40F1-8E8D-FD0FAF571C10}" srcOrd="1" destOrd="0" presId="urn:microsoft.com/office/officeart/2005/8/layout/orgChart1"/>
    <dgm:cxn modelId="{9639B530-A91C-460E-BD1D-9FB43BFBFAD9}" type="presParOf" srcId="{844DE753-588A-40F1-8E8D-FD0FAF571C10}" destId="{587F8C8B-C3F9-4DA1-8AFF-CE7EF2AF7647}" srcOrd="0" destOrd="0" presId="urn:microsoft.com/office/officeart/2005/8/layout/orgChart1"/>
    <dgm:cxn modelId="{8A07F0B1-AD7E-422B-A14E-DE5AACC0669B}" type="presParOf" srcId="{844DE753-588A-40F1-8E8D-FD0FAF571C10}" destId="{6D32A120-4742-4E2A-8635-E7D4CE8CA7CC}" srcOrd="1" destOrd="0" presId="urn:microsoft.com/office/officeart/2005/8/layout/orgChart1"/>
    <dgm:cxn modelId="{0CAB5414-2197-418E-99DC-D0036103B53C}" type="presParOf" srcId="{6D32A120-4742-4E2A-8635-E7D4CE8CA7CC}" destId="{8DA443EA-A56A-4DB7-A5EB-9A74E880C04C}" srcOrd="0" destOrd="0" presId="urn:microsoft.com/office/officeart/2005/8/layout/orgChart1"/>
    <dgm:cxn modelId="{53C3F05C-8FEA-4A51-B2F3-32938167EECD}" type="presParOf" srcId="{8DA443EA-A56A-4DB7-A5EB-9A74E880C04C}" destId="{989C8FFB-3E48-4253-9901-255410E5459D}" srcOrd="0" destOrd="0" presId="urn:microsoft.com/office/officeart/2005/8/layout/orgChart1"/>
    <dgm:cxn modelId="{FA2541B4-E4F3-4B5A-A907-C256DC457DFE}" type="presParOf" srcId="{8DA443EA-A56A-4DB7-A5EB-9A74E880C04C}" destId="{D4BCB662-7C06-4A8E-95D5-CDE955ACB909}" srcOrd="1" destOrd="0" presId="urn:microsoft.com/office/officeart/2005/8/layout/orgChart1"/>
    <dgm:cxn modelId="{6F31BDFE-07BE-48E2-8BBC-9BE2DC0B321D}" type="presParOf" srcId="{6D32A120-4742-4E2A-8635-E7D4CE8CA7CC}" destId="{BEE80F07-0A4E-4320-9A33-9C28CF6E44CA}" srcOrd="1" destOrd="0" presId="urn:microsoft.com/office/officeart/2005/8/layout/orgChart1"/>
    <dgm:cxn modelId="{C3422768-DAD8-4CD3-B2D9-DB2A2319CE49}" type="presParOf" srcId="{6D32A120-4742-4E2A-8635-E7D4CE8CA7CC}" destId="{BECD62C2-7740-45DA-94C9-36EF858BAE16}" srcOrd="2" destOrd="0" presId="urn:microsoft.com/office/officeart/2005/8/layout/orgChart1"/>
    <dgm:cxn modelId="{01E24792-49D7-4E6D-888F-002F42E8AEC2}" type="presParOf" srcId="{844DE753-588A-40F1-8E8D-FD0FAF571C10}" destId="{7C8FFAA0-C5D6-4B04-BAE1-2F7D6A31A080}" srcOrd="2" destOrd="0" presId="urn:microsoft.com/office/officeart/2005/8/layout/orgChart1"/>
    <dgm:cxn modelId="{4C39ADA5-9645-42D4-9B13-1439BB1CDA83}" type="presParOf" srcId="{844DE753-588A-40F1-8E8D-FD0FAF571C10}" destId="{BAB9D3B9-01B4-455E-9C5D-EEEA5E377080}" srcOrd="3" destOrd="0" presId="urn:microsoft.com/office/officeart/2005/8/layout/orgChart1"/>
    <dgm:cxn modelId="{6AE8C1FE-BE13-4B69-BF51-D58A27155793}" type="presParOf" srcId="{BAB9D3B9-01B4-455E-9C5D-EEEA5E377080}" destId="{CEF7761A-E2EB-42D9-8431-91B1606CD0F9}" srcOrd="0" destOrd="0" presId="urn:microsoft.com/office/officeart/2005/8/layout/orgChart1"/>
    <dgm:cxn modelId="{2DEA9EED-C83F-4CB9-8F87-0A3EAAA85573}" type="presParOf" srcId="{CEF7761A-E2EB-42D9-8431-91B1606CD0F9}" destId="{480749E0-3124-4FF2-A335-0B008BEAD550}" srcOrd="0" destOrd="0" presId="urn:microsoft.com/office/officeart/2005/8/layout/orgChart1"/>
    <dgm:cxn modelId="{62AC43CA-B651-42C7-B0CD-FD8BB4D1E0F7}" type="presParOf" srcId="{CEF7761A-E2EB-42D9-8431-91B1606CD0F9}" destId="{DBE701BD-5473-481E-BFAD-D59E86A9C552}" srcOrd="1" destOrd="0" presId="urn:microsoft.com/office/officeart/2005/8/layout/orgChart1"/>
    <dgm:cxn modelId="{7E0489D8-C7B1-4928-8A7C-0E643E137C39}" type="presParOf" srcId="{BAB9D3B9-01B4-455E-9C5D-EEEA5E377080}" destId="{2F4071E0-3F8D-47C8-9EDC-9F8C04BCD1AD}" srcOrd="1" destOrd="0" presId="urn:microsoft.com/office/officeart/2005/8/layout/orgChart1"/>
    <dgm:cxn modelId="{E88FCECF-50D2-4301-9E62-05EEBBFCA4F7}" type="presParOf" srcId="{BAB9D3B9-01B4-455E-9C5D-EEEA5E377080}" destId="{6D7E29D9-A438-4A54-BF8D-31183F40FDC2}" srcOrd="2" destOrd="0" presId="urn:microsoft.com/office/officeart/2005/8/layout/orgChart1"/>
    <dgm:cxn modelId="{B6BF19CB-7DDE-45E2-B9EE-3FE47D0613DB}" type="presParOf" srcId="{7362A9E2-B985-4B51-BA62-9EA918C767CC}" destId="{1963A053-8972-4FC1-9550-A33251EDE75E}"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8FFAA0-C5D6-4B04-BAE1-2F7D6A31A080}">
      <dsp:nvSpPr>
        <dsp:cNvPr id="0" name=""/>
        <dsp:cNvSpPr/>
      </dsp:nvSpPr>
      <dsp:spPr>
        <a:xfrm>
          <a:off x="2743200" y="1339659"/>
          <a:ext cx="1501208" cy="521080"/>
        </a:xfrm>
        <a:custGeom>
          <a:avLst/>
          <a:gdLst/>
          <a:ahLst/>
          <a:cxnLst/>
          <a:rect l="0" t="0" r="0" b="0"/>
          <a:pathLst>
            <a:path>
              <a:moveTo>
                <a:pt x="0" y="0"/>
              </a:moveTo>
              <a:lnTo>
                <a:pt x="0" y="260540"/>
              </a:lnTo>
              <a:lnTo>
                <a:pt x="1501208" y="260540"/>
              </a:lnTo>
              <a:lnTo>
                <a:pt x="1501208" y="521080"/>
              </a:lnTo>
            </a:path>
          </a:pathLst>
        </a:custGeom>
        <a:noFill/>
        <a:ln w="25400"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87F8C8B-C3F9-4DA1-8AFF-CE7EF2AF7647}">
      <dsp:nvSpPr>
        <dsp:cNvPr id="0" name=""/>
        <dsp:cNvSpPr/>
      </dsp:nvSpPr>
      <dsp:spPr>
        <a:xfrm>
          <a:off x="1241991" y="1339659"/>
          <a:ext cx="1501208" cy="521080"/>
        </a:xfrm>
        <a:custGeom>
          <a:avLst/>
          <a:gdLst/>
          <a:ahLst/>
          <a:cxnLst/>
          <a:rect l="0" t="0" r="0" b="0"/>
          <a:pathLst>
            <a:path>
              <a:moveTo>
                <a:pt x="1501208" y="0"/>
              </a:moveTo>
              <a:lnTo>
                <a:pt x="1501208" y="260540"/>
              </a:lnTo>
              <a:lnTo>
                <a:pt x="0" y="260540"/>
              </a:lnTo>
              <a:lnTo>
                <a:pt x="0" y="521080"/>
              </a:lnTo>
            </a:path>
          </a:pathLst>
        </a:custGeom>
        <a:noFill/>
        <a:ln w="25400"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BE464FE-3806-4D6A-B40B-5A2725FB02DA}">
      <dsp:nvSpPr>
        <dsp:cNvPr id="0" name=""/>
        <dsp:cNvSpPr/>
      </dsp:nvSpPr>
      <dsp:spPr>
        <a:xfrm>
          <a:off x="1502531" y="98991"/>
          <a:ext cx="2481336" cy="1240668"/>
        </a:xfrm>
        <a:prstGeom prst="rect">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de-DE" sz="1100" kern="1200" dirty="0"/>
            <a:t>Übergeordnete Aufnahme</a:t>
          </a:r>
          <a:br>
            <a:rPr lang="de-DE" sz="1100" kern="1200" dirty="0"/>
          </a:br>
          <a:r>
            <a:rPr lang="de-DE" sz="1100" kern="1200" dirty="0"/>
            <a:t/>
          </a:r>
          <a:br>
            <a:rPr lang="de-DE" sz="1100" kern="1200" dirty="0"/>
          </a:br>
          <a:r>
            <a:rPr lang="de-DE" sz="1100" i="1" kern="1200" dirty="0"/>
            <a:t>enthält Angaben </a:t>
          </a:r>
        </a:p>
        <a:p>
          <a:pPr lvl="0" algn="ctr" defTabSz="488950">
            <a:lnSpc>
              <a:spcPct val="90000"/>
            </a:lnSpc>
            <a:spcBef>
              <a:spcPct val="0"/>
            </a:spcBef>
            <a:spcAft>
              <a:spcPct val="35000"/>
            </a:spcAft>
          </a:pPr>
          <a:r>
            <a:rPr lang="de-DE" sz="1100" kern="1200" dirty="0"/>
            <a:t>zum Ganzen</a:t>
          </a:r>
        </a:p>
      </dsp:txBody>
      <dsp:txXfrm>
        <a:off x="1502531" y="98991"/>
        <a:ext cx="2481336" cy="1240668"/>
      </dsp:txXfrm>
    </dsp:sp>
    <dsp:sp modelId="{989C8FFB-3E48-4253-9901-255410E5459D}">
      <dsp:nvSpPr>
        <dsp:cNvPr id="0" name=""/>
        <dsp:cNvSpPr/>
      </dsp:nvSpPr>
      <dsp:spPr>
        <a:xfrm>
          <a:off x="1322" y="1860740"/>
          <a:ext cx="2481336" cy="1240668"/>
        </a:xfrm>
        <a:prstGeom prst="rect">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de-DE" sz="1100" kern="1200" baseline="0" dirty="0"/>
            <a:t>Untergeordnete Aufnahme Teil 1</a:t>
          </a:r>
          <a:br>
            <a:rPr lang="de-DE" sz="1100" kern="1200" baseline="0" dirty="0"/>
          </a:br>
          <a:r>
            <a:rPr lang="de-DE" sz="1100" kern="1200" baseline="0" dirty="0"/>
            <a:t/>
          </a:r>
          <a:br>
            <a:rPr lang="de-DE" sz="1100" kern="1200" baseline="0" dirty="0"/>
          </a:br>
          <a:r>
            <a:rPr lang="de-DE" sz="1100" i="1" kern="1200" baseline="0" dirty="0"/>
            <a:t>enthält Angaben</a:t>
          </a:r>
        </a:p>
        <a:p>
          <a:pPr lvl="0" algn="ctr" defTabSz="488950">
            <a:lnSpc>
              <a:spcPct val="90000"/>
            </a:lnSpc>
            <a:spcBef>
              <a:spcPct val="0"/>
            </a:spcBef>
            <a:spcAft>
              <a:spcPct val="35000"/>
            </a:spcAft>
          </a:pPr>
          <a:r>
            <a:rPr lang="de-DE" sz="1100" i="0" kern="1200" baseline="0" dirty="0"/>
            <a:t>zu Untergliederungen 1 - n</a:t>
          </a:r>
          <a:br>
            <a:rPr lang="de-DE" sz="1100" i="0" kern="1200" baseline="0" dirty="0"/>
          </a:br>
          <a:r>
            <a:rPr lang="de-DE" sz="1100" kern="1200" baseline="0" dirty="0"/>
            <a:t>zu Teil 1</a:t>
          </a:r>
          <a:endParaRPr lang="de-DE" sz="1100" kern="1200" dirty="0"/>
        </a:p>
      </dsp:txBody>
      <dsp:txXfrm>
        <a:off x="1322" y="1860740"/>
        <a:ext cx="2481336" cy="1240668"/>
      </dsp:txXfrm>
    </dsp:sp>
    <dsp:sp modelId="{480749E0-3124-4FF2-A335-0B008BEAD550}">
      <dsp:nvSpPr>
        <dsp:cNvPr id="0" name=""/>
        <dsp:cNvSpPr/>
      </dsp:nvSpPr>
      <dsp:spPr>
        <a:xfrm>
          <a:off x="3003740" y="1860740"/>
          <a:ext cx="2481336" cy="1240668"/>
        </a:xfrm>
        <a:prstGeom prst="rect">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de-DE" sz="1100" kern="1200"/>
            <a:t>Untergeordnete Aufnahme Teil n</a:t>
          </a:r>
          <a:br>
            <a:rPr lang="de-DE" sz="1100" kern="1200"/>
          </a:br>
          <a:r>
            <a:rPr lang="de-DE" sz="1100" kern="1200"/>
            <a:t/>
          </a:r>
          <a:br>
            <a:rPr lang="de-DE" sz="1100" kern="1200"/>
          </a:br>
          <a:r>
            <a:rPr lang="de-DE" sz="1100" i="1" kern="1200"/>
            <a:t>enthält Angaben</a:t>
          </a:r>
          <a:r>
            <a:rPr lang="de-DE" sz="1100" kern="1200"/>
            <a:t/>
          </a:r>
          <a:br>
            <a:rPr lang="de-DE" sz="1100" kern="1200"/>
          </a:br>
          <a:r>
            <a:rPr lang="de-DE" sz="1100" kern="1200"/>
            <a:t>zu Untergliederungen 1 - n</a:t>
          </a:r>
          <a:br>
            <a:rPr lang="de-DE" sz="1100" kern="1200"/>
          </a:br>
          <a:r>
            <a:rPr lang="de-DE" sz="1100" kern="1200"/>
            <a:t>zu Teil n</a:t>
          </a:r>
        </a:p>
      </dsp:txBody>
      <dsp:txXfrm>
        <a:off x="3003740" y="1860740"/>
        <a:ext cx="2481336" cy="1240668"/>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2945659" cy="49641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50444" y="0"/>
            <a:ext cx="2945659" cy="496412"/>
          </a:xfrm>
          <a:prstGeom prst="rect">
            <a:avLst/>
          </a:prstGeom>
        </p:spPr>
        <p:txBody>
          <a:bodyPr vert="horz" lIns="91440" tIns="45720" rIns="91440" bIns="45720" rtlCol="0"/>
          <a:lstStyle>
            <a:lvl1pPr algn="r">
              <a:defRPr sz="1200"/>
            </a:lvl1pPr>
          </a:lstStyle>
          <a:p>
            <a:fld id="{4AC937E4-8306-4256-98BE-2853E1A1DDAD}" type="datetimeFigureOut">
              <a:rPr lang="de-DE" smtClean="0"/>
              <a:pPr/>
              <a:t>28.08.2015</a:t>
            </a:fld>
            <a:endParaRPr lang="de-DE"/>
          </a:p>
        </p:txBody>
      </p:sp>
      <p:sp>
        <p:nvSpPr>
          <p:cNvPr id="4" name="Fußzeilenplatzhalter 3"/>
          <p:cNvSpPr>
            <a:spLocks noGrp="1"/>
          </p:cNvSpPr>
          <p:nvPr>
            <p:ph type="ftr" sz="quarter" idx="2"/>
          </p:nvPr>
        </p:nvSpPr>
        <p:spPr>
          <a:xfrm>
            <a:off x="1" y="9430091"/>
            <a:ext cx="2945659" cy="496412"/>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50444" y="9430091"/>
            <a:ext cx="2945659" cy="496412"/>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2945659" cy="49641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4" y="0"/>
            <a:ext cx="2945659" cy="496412"/>
          </a:xfrm>
          <a:prstGeom prst="rect">
            <a:avLst/>
          </a:prstGeom>
        </p:spPr>
        <p:txBody>
          <a:bodyPr vert="horz" lIns="91440" tIns="45720" rIns="91440" bIns="45720" rtlCol="0"/>
          <a:lstStyle>
            <a:lvl1pPr algn="r">
              <a:defRPr sz="1200"/>
            </a:lvl1pPr>
          </a:lstStyle>
          <a:p>
            <a:fld id="{F5EDB1F4-BB4F-44BD-AC26-B758B395BD23}" type="datetimeFigureOut">
              <a:rPr lang="de-DE" smtClean="0"/>
              <a:pPr/>
              <a:t>28.08.2015</a:t>
            </a:fld>
            <a:endParaRPr lang="de-DE"/>
          </a:p>
        </p:txBody>
      </p:sp>
      <p:sp>
        <p:nvSpPr>
          <p:cNvPr id="4" name="Folienbildplatzhalter 3"/>
          <p:cNvSpPr>
            <a:spLocks noGrp="1" noRot="1" noChangeAspect="1"/>
          </p:cNvSpPr>
          <p:nvPr>
            <p:ph type="sldImg" idx="2"/>
          </p:nvPr>
        </p:nvSpPr>
        <p:spPr>
          <a:xfrm>
            <a:off x="919163" y="746125"/>
            <a:ext cx="4959350" cy="3721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909"/>
            <a:ext cx="5438140" cy="4467702"/>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1" y="9430091"/>
            <a:ext cx="2945659" cy="496412"/>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4" y="9430091"/>
            <a:ext cx="2945659" cy="496412"/>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37</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48</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56</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charset="0"/>
              <a:cs typeface="Arial"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43933824-F34F-4C30-8340-07A6E0CAE819}" type="slidenum">
              <a:rPr lang="de-DE" altLang="de-DE"/>
              <a:pPr fontAlgn="base">
                <a:spcBef>
                  <a:spcPct val="0"/>
                </a:spcBef>
                <a:spcAft>
                  <a:spcPct val="0"/>
                </a:spcAft>
              </a:pPr>
              <a:t>81</a:t>
            </a:fld>
            <a:endParaRPr lang="de-DE" alt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5A.01: Mehrteilige Monografien  | PICA DNB/ZDB | Stand: 25.07.2015|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Modul 5A.01: Mehrteilige Monografien  | PICA DNB/ZDB | Stand: 25.07.2015|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70460841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5A.01: Mehrteilige Monografien  | PICA DNB/ZDB | Stand: 25.07.2015|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Modul 5A.01: Mehrteilige Monografien  | PICA DNB/ZDB | Stand: 25.07.2015|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2448148072"/>
      </p:ext>
    </p:extLst>
  </p:cSld>
  <p:clrMap bg1="lt1" tx1="dk1" bg2="lt2" tx2="dk2" accent1="accent1" accent2="accent2" accent3="accent3" accent4="accent4" accent5="accent5" accent6="accent6" hlink="hlink" folHlink="folHlink"/>
  <p:sldLayoutIdLst>
    <p:sldLayoutId id="2147483651"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hyperlink" Target="https://wiki.dnb.de/x/56SkBQ" TargetMode="Externa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hyperlink" Target="https://wiki.dnb.de/x/56SkBQ" TargetMode="Externa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hyperlink" Target="https://wiki.dnb.de/x/56SkBQ" TargetMode="Externa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hyperlink" Target="https://wiki.dnb.de/x/56SkBQ" TargetMode="Externa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Informationsquellen</a:t>
            </a:r>
            <a:endParaRPr lang="de-DE" dirty="0"/>
          </a:p>
        </p:txBody>
      </p:sp>
      <p:sp>
        <p:nvSpPr>
          <p:cNvPr id="3" name="Textplatzhalter 2"/>
          <p:cNvSpPr>
            <a:spLocks noGrp="1"/>
          </p:cNvSpPr>
          <p:nvPr>
            <p:ph type="body" sz="quarter" idx="13"/>
          </p:nvPr>
        </p:nvSpPr>
        <p:spPr>
          <a:xfrm>
            <a:off x="251520" y="836712"/>
            <a:ext cx="8784976" cy="5472608"/>
          </a:xfrm>
        </p:spPr>
        <p:txBody>
          <a:bodyPr wrap="square"/>
          <a:lstStyle/>
          <a:p>
            <a:r>
              <a:rPr lang="de-DE" dirty="0" smtClean="0"/>
              <a:t>Regeln in RDA 2.1.2.3 (Ressource, die in mehreren Teilen erscheint)</a:t>
            </a:r>
          </a:p>
          <a:p>
            <a:r>
              <a:rPr lang="de-DE" dirty="0" smtClean="0"/>
              <a:t>Regeln in RDA 2.2 (Informationsquellen)</a:t>
            </a:r>
          </a:p>
          <a:p>
            <a:r>
              <a:rPr lang="de-DE" dirty="0" smtClean="0"/>
              <a:t>Regeln bei den einzelnen Elementen, z. B. RDA 2.8.6.2 (Informationsquellen) zum Element Erscheinungsdatum    </a:t>
            </a:r>
          </a:p>
          <a:p>
            <a:pPr lvl="1"/>
            <a:r>
              <a:rPr lang="de-DE" dirty="0" smtClean="0"/>
              <a:t>folgende Reihenfolge beim Entnehmen der Erscheinungsdaten beachten:</a:t>
            </a:r>
          </a:p>
          <a:p>
            <a:pPr marL="914400" lvl="2" indent="0">
              <a:buNone/>
            </a:pPr>
            <a:r>
              <a:rPr lang="de-DE" sz="1800" dirty="0" smtClean="0"/>
              <a:t>a) aus derselben Quelle wie den Haupttitel</a:t>
            </a:r>
          </a:p>
          <a:p>
            <a:pPr marL="914400" lvl="2" indent="0">
              <a:buNone/>
            </a:pPr>
            <a:r>
              <a:rPr lang="de-DE" sz="1800" dirty="0" smtClean="0"/>
              <a:t>b) aus einer anderen Quelle innerhalb der Ressource selbst</a:t>
            </a:r>
          </a:p>
          <a:p>
            <a:pPr marL="914400" lvl="2" indent="0">
              <a:buNone/>
            </a:pPr>
            <a:r>
              <a:rPr lang="de-DE" sz="1800" dirty="0" smtClean="0"/>
              <a:t>c) aus einer der anderen Informationsquellen, die in RDA 2.2.4 aufgeführt sind</a:t>
            </a:r>
          </a:p>
          <a:p>
            <a:pPr lvl="1"/>
            <a:r>
              <a:rPr lang="de-DE" dirty="0" smtClean="0"/>
              <a:t>das Enddatum dem letzten erschienenen Teil entnehmen bzw. einer anderen Quelle </a:t>
            </a:r>
            <a:endParaRPr lang="de-DE" dirty="0"/>
          </a:p>
          <a:p>
            <a:pPr marL="914400" lvl="2" indent="0">
              <a:buNone/>
            </a:pPr>
            <a:endParaRPr lang="de-DE" sz="1800" dirty="0"/>
          </a:p>
          <a:p>
            <a:pPr marL="914400" lvl="2" indent="0">
              <a:buNone/>
            </a:pPr>
            <a:r>
              <a:rPr lang="de-DE" sz="1800" dirty="0" smtClean="0"/>
              <a:t> </a:t>
            </a:r>
          </a:p>
          <a:p>
            <a:pPr lvl="2"/>
            <a:endParaRPr lang="de-DE" sz="1800" dirty="0"/>
          </a:p>
          <a:p>
            <a:pPr lvl="2"/>
            <a:endParaRPr lang="de-DE" sz="1800" dirty="0" smtClean="0"/>
          </a:p>
          <a:p>
            <a:pPr lvl="2"/>
            <a:endParaRPr lang="de-DE" sz="1800" dirty="0"/>
          </a:p>
          <a:p>
            <a:pPr lvl="2"/>
            <a:endParaRPr lang="de-DE" sz="1800" dirty="0">
              <a:solidFill>
                <a:srgbClr val="FF000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25.07.2015|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dirty="0"/>
          </a:p>
        </p:txBody>
      </p:sp>
    </p:spTree>
    <p:extLst>
      <p:ext uri="{BB962C8B-B14F-4D97-AF65-F5344CB8AC3E}">
        <p14:creationId xmlns:p14="http://schemas.microsoft.com/office/powerpoint/2010/main" val="22225851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Hierarchische Beschreibung</a:t>
            </a:r>
            <a:br>
              <a:rPr lang="de-DE" sz="2800" dirty="0" smtClean="0"/>
            </a:br>
            <a:endParaRPr lang="de-DE" sz="2800" dirty="0">
              <a:solidFill>
                <a:srgbClr val="FF0000"/>
              </a:solidFill>
            </a:endParaRP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11</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z="800" dirty="0" smtClean="0"/>
              <a:t>AG RDA Schulungsunterlagen – Modul 5A.01: Mehrteilige Monografien  | PICA DNB/ZDB | Stand: 25.07.2015| CC BY-NC-SA</a:t>
            </a:r>
            <a:endParaRPr lang="de-DE" sz="800" dirty="0"/>
          </a:p>
        </p:txBody>
      </p:sp>
    </p:spTree>
    <p:extLst>
      <p:ext uri="{BB962C8B-B14F-4D97-AF65-F5344CB8AC3E}">
        <p14:creationId xmlns:p14="http://schemas.microsoft.com/office/powerpoint/2010/main" val="38657398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Terminologie (1) </a:t>
            </a:r>
            <a:endParaRPr lang="de-DE" dirty="0"/>
          </a:p>
        </p:txBody>
      </p:sp>
      <p:sp>
        <p:nvSpPr>
          <p:cNvPr id="3" name="Textplatzhalter 2"/>
          <p:cNvSpPr>
            <a:spLocks noGrp="1"/>
          </p:cNvSpPr>
          <p:nvPr>
            <p:ph type="body" sz="quarter" idx="13"/>
          </p:nvPr>
        </p:nvSpPr>
        <p:spPr>
          <a:xfrm>
            <a:off x="251520" y="1340768"/>
            <a:ext cx="8640960" cy="4968552"/>
          </a:xfrm>
        </p:spPr>
        <p:txBody>
          <a:bodyPr wrap="square"/>
          <a:lstStyle/>
          <a:p>
            <a:r>
              <a:rPr lang="de-DE" dirty="0" smtClean="0"/>
              <a:t>Die umfassende Beschreibung als Bestandteil einer hierarchischen Beschreibung wird bezeichnet als: </a:t>
            </a:r>
            <a:r>
              <a:rPr lang="de-DE" u="sng" dirty="0" smtClean="0"/>
              <a:t>übergeordnete Aufnahme</a:t>
            </a:r>
          </a:p>
          <a:p>
            <a:endParaRPr lang="de-DE" u="sng" dirty="0" smtClean="0"/>
          </a:p>
          <a:p>
            <a:r>
              <a:rPr lang="de-DE" dirty="0" smtClean="0"/>
              <a:t>Die analytische </a:t>
            </a:r>
            <a:r>
              <a:rPr lang="de-DE" dirty="0"/>
              <a:t>Beschreibung als Bestandteil einer hierarchischen Beschreibung wird bezeichnet als: </a:t>
            </a:r>
            <a:r>
              <a:rPr lang="de-DE" u="sng" dirty="0" smtClean="0"/>
              <a:t>untergeordnete Aufnahme</a:t>
            </a:r>
          </a:p>
          <a:p>
            <a:endParaRPr lang="de-DE" u="sng" dirty="0" smtClean="0"/>
          </a:p>
          <a:p>
            <a:endParaRPr lang="de-DE" u="sng" dirty="0"/>
          </a:p>
          <a:p>
            <a:pPr marL="357188" lvl="2" indent="0">
              <a:buNone/>
            </a:pPr>
            <a:r>
              <a:rPr lang="de-DE" sz="1800" dirty="0" smtClean="0"/>
              <a:t>Vgl. Arbeitshilfe „Glossar </a:t>
            </a:r>
            <a:r>
              <a:rPr lang="de-DE" sz="1800" dirty="0"/>
              <a:t>zu den </a:t>
            </a:r>
            <a:r>
              <a:rPr lang="de-DE" sz="1800" dirty="0" smtClean="0"/>
              <a:t>Beschreibungsarten mehrteiliger Monografien“ </a:t>
            </a:r>
            <a:r>
              <a:rPr lang="de-DE" sz="1800" dirty="0" smtClean="0">
                <a:hlinkClick r:id="rId2"/>
              </a:rPr>
              <a:t>https</a:t>
            </a:r>
            <a:r>
              <a:rPr lang="de-DE" sz="1800" dirty="0">
                <a:hlinkClick r:id="rId2"/>
              </a:rPr>
              <a:t>://wiki.dnb.de/x/56SkBQ</a:t>
            </a:r>
            <a:endParaRPr lang="de-DE" sz="1800" dirty="0"/>
          </a:p>
          <a:p>
            <a:endParaRPr lang="de-DE" u="sng" dirty="0" smtClean="0"/>
          </a:p>
          <a:p>
            <a:pPr marL="914400" lvl="2" indent="0">
              <a:buNone/>
            </a:pPr>
            <a:r>
              <a:rPr lang="de-DE" sz="1800" dirty="0" smtClean="0"/>
              <a:t> </a:t>
            </a: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25.07.2015|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spTree>
    <p:extLst>
      <p:ext uri="{BB962C8B-B14F-4D97-AF65-F5344CB8AC3E}">
        <p14:creationId xmlns:p14="http://schemas.microsoft.com/office/powerpoint/2010/main" val="17792607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Terminologie (2) </a:t>
            </a:r>
            <a:endParaRPr lang="de-DE" dirty="0"/>
          </a:p>
        </p:txBody>
      </p:sp>
      <p:sp>
        <p:nvSpPr>
          <p:cNvPr id="3" name="Textplatzhalter 2"/>
          <p:cNvSpPr>
            <a:spLocks noGrp="1"/>
          </p:cNvSpPr>
          <p:nvPr>
            <p:ph type="body" sz="quarter" idx="13"/>
          </p:nvPr>
        </p:nvSpPr>
        <p:spPr>
          <a:xfrm>
            <a:off x="251520" y="1340768"/>
            <a:ext cx="8640960" cy="4968552"/>
          </a:xfrm>
        </p:spPr>
        <p:txBody>
          <a:bodyPr wrap="square"/>
          <a:lstStyle/>
          <a:p>
            <a:r>
              <a:rPr lang="de-DE" dirty="0" smtClean="0"/>
              <a:t>Zwei verschiedene Fälle bei den untergeordneten Aufnahmen:</a:t>
            </a:r>
          </a:p>
          <a:p>
            <a:endParaRPr lang="de-DE" dirty="0" smtClean="0"/>
          </a:p>
          <a:p>
            <a:pPr lvl="1"/>
            <a:r>
              <a:rPr lang="de-DE" dirty="0" smtClean="0"/>
              <a:t>Aufnahmen für Teile mit unabhängigem Titel </a:t>
            </a:r>
          </a:p>
          <a:p>
            <a:pPr marL="457200" lvl="1" indent="0">
              <a:buNone/>
            </a:pPr>
            <a:r>
              <a:rPr lang="de-DE" dirty="0" smtClean="0"/>
              <a:t>   und</a:t>
            </a:r>
          </a:p>
          <a:p>
            <a:pPr lvl="1"/>
            <a:r>
              <a:rPr lang="de-DE" dirty="0"/>
              <a:t>Aufnahmen für Teile mit </a:t>
            </a:r>
            <a:r>
              <a:rPr lang="de-DE" dirty="0" smtClean="0"/>
              <a:t>abhängigem </a:t>
            </a:r>
            <a:r>
              <a:rPr lang="de-DE" dirty="0"/>
              <a:t>Titel</a:t>
            </a:r>
            <a:endParaRPr lang="de-DE" dirty="0" smtClean="0"/>
          </a:p>
          <a:p>
            <a:pPr lvl="1"/>
            <a:endParaRPr lang="de-DE" dirty="0"/>
          </a:p>
          <a:p>
            <a:endParaRPr lang="de-DE" u="sng" dirty="0" smtClean="0"/>
          </a:p>
          <a:p>
            <a:endParaRPr lang="de-DE" u="sng" dirty="0"/>
          </a:p>
          <a:p>
            <a:pPr marL="357188" lvl="2" indent="0">
              <a:buNone/>
            </a:pPr>
            <a:r>
              <a:rPr lang="de-DE" sz="1800" dirty="0" smtClean="0"/>
              <a:t>Vgl. Arbeitshilfe „Glossar </a:t>
            </a:r>
            <a:r>
              <a:rPr lang="de-DE" sz="1800" dirty="0"/>
              <a:t>zu den </a:t>
            </a:r>
            <a:r>
              <a:rPr lang="de-DE" sz="1800" dirty="0" smtClean="0"/>
              <a:t>Beschreibungsarten mehrteiliger Monografien“ </a:t>
            </a:r>
            <a:r>
              <a:rPr lang="de-DE" sz="1800" dirty="0" smtClean="0">
                <a:hlinkClick r:id="rId2"/>
              </a:rPr>
              <a:t>https</a:t>
            </a:r>
            <a:r>
              <a:rPr lang="de-DE" sz="1800" dirty="0">
                <a:hlinkClick r:id="rId2"/>
              </a:rPr>
              <a:t>://wiki.dnb.de/x/56SkBQ</a:t>
            </a:r>
            <a:endParaRPr lang="de-DE" sz="1800" dirty="0"/>
          </a:p>
          <a:p>
            <a:endParaRPr lang="de-DE" u="sng" dirty="0" smtClean="0"/>
          </a:p>
          <a:p>
            <a:pPr marL="914400" lvl="2" indent="0">
              <a:buNone/>
            </a:pPr>
            <a:r>
              <a:rPr lang="de-DE" sz="1800" dirty="0" smtClean="0"/>
              <a:t> </a:t>
            </a: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25.07.2015|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dirty="0"/>
          </a:p>
        </p:txBody>
      </p:sp>
    </p:spTree>
    <p:extLst>
      <p:ext uri="{BB962C8B-B14F-4D97-AF65-F5344CB8AC3E}">
        <p14:creationId xmlns:p14="http://schemas.microsoft.com/office/powerpoint/2010/main" val="13185246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Aufnahmen für Teile mit unabhängigem Titel</a:t>
            </a:r>
            <a:endParaRPr lang="de-DE" dirty="0"/>
          </a:p>
        </p:txBody>
      </p:sp>
      <p:sp>
        <p:nvSpPr>
          <p:cNvPr id="3" name="Textplatzhalter 2"/>
          <p:cNvSpPr>
            <a:spLocks noGrp="1"/>
          </p:cNvSpPr>
          <p:nvPr>
            <p:ph type="body" sz="quarter" idx="13"/>
          </p:nvPr>
        </p:nvSpPr>
        <p:spPr/>
        <p:txBody>
          <a:bodyPr wrap="square"/>
          <a:lstStyle/>
          <a:p>
            <a:r>
              <a:rPr lang="de-DE" dirty="0" smtClean="0"/>
              <a:t>werden angelegt, wenn die Teile spezifische Titel haben, die allein, ohne den Titel der übergeordneten Aufnahme, aussagekräftig sind </a:t>
            </a:r>
          </a:p>
          <a:p>
            <a:pPr marL="0" indent="0">
              <a:buNone/>
            </a:pPr>
            <a:endParaRPr lang="de-DE" sz="1000" dirty="0" smtClean="0"/>
          </a:p>
          <a:p>
            <a:pPr marL="0" indent="0">
              <a:buNone/>
              <a:tabLst>
                <a:tab pos="357188" algn="l"/>
              </a:tabLst>
            </a:pPr>
            <a:r>
              <a:rPr lang="de-DE" dirty="0"/>
              <a:t>	</a:t>
            </a:r>
            <a:r>
              <a:rPr lang="de-DE" u="sng" dirty="0" smtClean="0"/>
              <a:t>Beispiele</a:t>
            </a:r>
            <a:r>
              <a:rPr lang="de-DE" dirty="0" smtClean="0"/>
              <a:t>:</a:t>
            </a:r>
          </a:p>
          <a:p>
            <a:pPr marL="0" indent="0">
              <a:lnSpc>
                <a:spcPct val="150000"/>
              </a:lnSpc>
              <a:buNone/>
              <a:tabLst>
                <a:tab pos="357188" algn="l"/>
              </a:tabLst>
            </a:pPr>
            <a:r>
              <a:rPr lang="de-DE" dirty="0" smtClean="0"/>
              <a:t>	Auseinandersetzung mit der römischen Kirche</a:t>
            </a:r>
          </a:p>
          <a:p>
            <a:pPr marL="0" indent="0">
              <a:lnSpc>
                <a:spcPct val="150000"/>
              </a:lnSpc>
              <a:buNone/>
              <a:tabLst>
                <a:tab pos="357188" algn="l"/>
              </a:tabLst>
            </a:pPr>
            <a:r>
              <a:rPr lang="de-DE" dirty="0"/>
              <a:t> </a:t>
            </a:r>
            <a:r>
              <a:rPr lang="de-DE" dirty="0" smtClean="0"/>
              <a:t>  Der Zauberberg  </a:t>
            </a:r>
          </a:p>
          <a:p>
            <a:pPr marL="0" indent="0">
              <a:lnSpc>
                <a:spcPct val="150000"/>
              </a:lnSpc>
              <a:buNone/>
              <a:tabLst>
                <a:tab pos="357188" algn="l"/>
              </a:tabLst>
            </a:pPr>
            <a:r>
              <a:rPr lang="de-DE" dirty="0" smtClean="0"/>
              <a:t>	The </a:t>
            </a:r>
            <a:r>
              <a:rPr lang="de-DE" dirty="0" err="1" smtClean="0"/>
              <a:t>return</a:t>
            </a:r>
            <a:r>
              <a:rPr lang="de-DE" dirty="0" smtClean="0"/>
              <a:t> </a:t>
            </a:r>
            <a:r>
              <a:rPr lang="de-DE" dirty="0" err="1" smtClean="0"/>
              <a:t>of</a:t>
            </a:r>
            <a:r>
              <a:rPr lang="de-DE" dirty="0" smtClean="0"/>
              <a:t> </a:t>
            </a:r>
            <a:r>
              <a:rPr lang="de-DE" dirty="0" err="1" smtClean="0"/>
              <a:t>the</a:t>
            </a:r>
            <a:r>
              <a:rPr lang="de-DE" dirty="0" smtClean="0"/>
              <a:t> </a:t>
            </a:r>
            <a:r>
              <a:rPr lang="de-DE" dirty="0" err="1" smtClean="0"/>
              <a:t>king</a:t>
            </a:r>
            <a:endParaRPr lang="de-DE" dirty="0" smtClean="0"/>
          </a:p>
          <a:p>
            <a:pPr marL="0" indent="0">
              <a:lnSpc>
                <a:spcPct val="150000"/>
              </a:lnSpc>
              <a:buNone/>
              <a:tabLst>
                <a:tab pos="357188" algn="l"/>
              </a:tabLst>
            </a:pPr>
            <a:r>
              <a:rPr lang="de-DE" dirty="0" smtClean="0"/>
              <a:t>	Schriften zur Psychologie und Psychotherapie</a:t>
            </a:r>
          </a:p>
          <a:p>
            <a:pPr marL="0" indent="0">
              <a:lnSpc>
                <a:spcPct val="150000"/>
              </a:lnSpc>
              <a:buNone/>
              <a:tabLst>
                <a:tab pos="357188" algn="l"/>
              </a:tabLst>
            </a:pPr>
            <a:r>
              <a:rPr lang="de-DE" dirty="0"/>
              <a:t>	</a:t>
            </a:r>
            <a:r>
              <a:rPr lang="de-DE" dirty="0" smtClean="0"/>
              <a:t>1984</a:t>
            </a:r>
          </a:p>
          <a:p>
            <a:pPr marL="0" indent="0">
              <a:spcBef>
                <a:spcPts val="0"/>
              </a:spcBef>
              <a:buNone/>
              <a:tabLst>
                <a:tab pos="357188" algn="l"/>
              </a:tabLst>
            </a:pPr>
            <a:r>
              <a:rPr lang="de-DE" sz="1800" dirty="0"/>
              <a:t>	</a:t>
            </a:r>
            <a:r>
              <a:rPr lang="de-DE" sz="1800" dirty="0" smtClean="0"/>
              <a:t>Anm.: Titel des Romans von George Orwell.</a:t>
            </a:r>
            <a:endParaRPr lang="de-DE" sz="1800" dirty="0"/>
          </a:p>
          <a:p>
            <a:pPr marL="0" indent="0">
              <a:spcBef>
                <a:spcPts val="0"/>
              </a:spcBef>
              <a:buNone/>
              <a:tabLst>
                <a:tab pos="357188" algn="l"/>
              </a:tabLst>
            </a:pPr>
            <a:r>
              <a:rPr lang="de-DE" sz="1800" dirty="0" smtClean="0"/>
              <a:t>	Vgl. RDA 1.5.4 D-A-CH</a:t>
            </a:r>
          </a:p>
          <a:p>
            <a:pPr lvl="2"/>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25.07.2015|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dirty="0"/>
          </a:p>
        </p:txBody>
      </p:sp>
    </p:spTree>
    <p:extLst>
      <p:ext uri="{BB962C8B-B14F-4D97-AF65-F5344CB8AC3E}">
        <p14:creationId xmlns:p14="http://schemas.microsoft.com/office/powerpoint/2010/main" val="16760106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Aufnahmen für Teile mit abhängigem Titel</a:t>
            </a:r>
            <a:endParaRPr lang="de-DE" dirty="0"/>
          </a:p>
        </p:txBody>
      </p:sp>
      <p:sp>
        <p:nvSpPr>
          <p:cNvPr id="3" name="Textplatzhalter 2"/>
          <p:cNvSpPr>
            <a:spLocks noGrp="1"/>
          </p:cNvSpPr>
          <p:nvPr>
            <p:ph type="body" sz="quarter" idx="13"/>
          </p:nvPr>
        </p:nvSpPr>
        <p:spPr/>
        <p:txBody>
          <a:bodyPr wrap="square"/>
          <a:lstStyle/>
          <a:p>
            <a:r>
              <a:rPr lang="de-DE" dirty="0" smtClean="0"/>
              <a:t>werden angelegt für Teile ohne Titel bzw. ohne spezifischen Titel</a:t>
            </a:r>
          </a:p>
          <a:p>
            <a:endParaRPr lang="de-DE" sz="800" dirty="0" smtClean="0"/>
          </a:p>
          <a:p>
            <a:pPr marL="0" indent="0">
              <a:buNone/>
              <a:tabLst>
                <a:tab pos="357188" algn="l"/>
              </a:tabLst>
            </a:pPr>
            <a:r>
              <a:rPr lang="de-DE" dirty="0" smtClean="0"/>
              <a:t>	</a:t>
            </a:r>
            <a:r>
              <a:rPr lang="de-DE" u="sng" dirty="0" smtClean="0"/>
              <a:t>Beispiele</a:t>
            </a:r>
            <a:r>
              <a:rPr lang="de-DE" dirty="0" smtClean="0"/>
              <a:t>:</a:t>
            </a:r>
          </a:p>
          <a:p>
            <a:pPr marL="0" indent="0">
              <a:lnSpc>
                <a:spcPct val="150000"/>
              </a:lnSpc>
              <a:buNone/>
              <a:tabLst>
                <a:tab pos="357188" algn="l"/>
              </a:tabLst>
            </a:pPr>
            <a:r>
              <a:rPr lang="de-DE" dirty="0" smtClean="0"/>
              <a:t>	Volume 1, </a:t>
            </a:r>
            <a:r>
              <a:rPr lang="de-DE" dirty="0" err="1" smtClean="0"/>
              <a:t>tome</a:t>
            </a:r>
            <a:r>
              <a:rPr lang="de-DE" dirty="0" smtClean="0"/>
              <a:t> 3 etc.</a:t>
            </a:r>
          </a:p>
          <a:p>
            <a:pPr marL="0" indent="0">
              <a:lnSpc>
                <a:spcPct val="150000"/>
              </a:lnSpc>
              <a:buNone/>
              <a:tabLst>
                <a:tab pos="357188" algn="l"/>
              </a:tabLst>
            </a:pPr>
            <a:r>
              <a:rPr lang="de-DE" dirty="0" smtClean="0"/>
              <a:t>	A-E, F-</a:t>
            </a:r>
            <a:r>
              <a:rPr lang="de-DE" dirty="0" err="1" smtClean="0"/>
              <a:t>Pr</a:t>
            </a:r>
            <a:r>
              <a:rPr lang="de-DE" dirty="0" smtClean="0"/>
              <a:t>, </a:t>
            </a:r>
            <a:r>
              <a:rPr lang="de-DE" dirty="0" err="1" smtClean="0"/>
              <a:t>Pr</a:t>
            </a:r>
            <a:r>
              <a:rPr lang="de-DE" dirty="0" smtClean="0"/>
              <a:t>-Z </a:t>
            </a:r>
          </a:p>
          <a:p>
            <a:pPr marL="0" indent="0">
              <a:lnSpc>
                <a:spcPct val="150000"/>
              </a:lnSpc>
              <a:buNone/>
              <a:tabLst>
                <a:tab pos="357188" algn="l"/>
              </a:tabLst>
            </a:pPr>
            <a:r>
              <a:rPr lang="de-DE" dirty="0"/>
              <a:t> </a:t>
            </a:r>
            <a:r>
              <a:rPr lang="de-DE" dirty="0" smtClean="0"/>
              <a:t>  1940-1980, 1980-2005</a:t>
            </a:r>
          </a:p>
          <a:p>
            <a:pPr marL="0" indent="0">
              <a:lnSpc>
                <a:spcPct val="150000"/>
              </a:lnSpc>
              <a:buNone/>
              <a:tabLst>
                <a:tab pos="357188" algn="l"/>
              </a:tabLst>
            </a:pPr>
            <a:r>
              <a:rPr lang="de-DE" dirty="0"/>
              <a:t> </a:t>
            </a:r>
            <a:r>
              <a:rPr lang="de-DE" dirty="0" smtClean="0"/>
              <a:t>  Textband, Bildband</a:t>
            </a:r>
          </a:p>
          <a:p>
            <a:pPr marL="0" indent="0">
              <a:lnSpc>
                <a:spcPct val="150000"/>
              </a:lnSpc>
              <a:buNone/>
              <a:tabLst>
                <a:tab pos="357188" algn="l"/>
              </a:tabLst>
            </a:pPr>
            <a:r>
              <a:rPr lang="de-DE" dirty="0" smtClean="0"/>
              <a:t>	Wirtschaft, Gesellschaft etc.</a:t>
            </a:r>
          </a:p>
          <a:p>
            <a:pPr marL="0" indent="0">
              <a:lnSpc>
                <a:spcPct val="150000"/>
              </a:lnSpc>
              <a:buNone/>
              <a:tabLst>
                <a:tab pos="357188" algn="l"/>
              </a:tabLst>
            </a:pPr>
            <a:r>
              <a:rPr lang="de-DE" sz="1800" dirty="0"/>
              <a:t>	</a:t>
            </a:r>
            <a:r>
              <a:rPr lang="de-DE" sz="1800" dirty="0" smtClean="0"/>
              <a:t>Anm.: Titel sind nur allgemeine zusammenfassende Angaben  	für die enthaltenen Beiträge.	Vgl. RDA 1.5.4 D-A-CH</a:t>
            </a:r>
          </a:p>
          <a:p>
            <a:pPr marL="0" indent="0">
              <a:lnSpc>
                <a:spcPct val="150000"/>
              </a:lnSpc>
              <a:buNone/>
              <a:tabLst>
                <a:tab pos="357188" algn="l"/>
              </a:tabLst>
            </a:pPr>
            <a:endParaRPr lang="de-DE" dirty="0"/>
          </a:p>
          <a:p>
            <a:pPr marL="0" indent="0">
              <a:lnSpc>
                <a:spcPct val="150000"/>
              </a:lnSpc>
              <a:buNone/>
              <a:tabLst>
                <a:tab pos="357188" algn="l"/>
              </a:tabLst>
            </a:pP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25.07.2015|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Tree>
    <p:extLst>
      <p:ext uri="{BB962C8B-B14F-4D97-AF65-F5344CB8AC3E}">
        <p14:creationId xmlns:p14="http://schemas.microsoft.com/office/powerpoint/2010/main" val="29341754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416824" cy="365125"/>
          </a:xfrm>
        </p:spPr>
        <p:txBody>
          <a:bodyPr/>
          <a:lstStyle/>
          <a:p>
            <a:r>
              <a:rPr lang="de-DE" sz="800" dirty="0" smtClean="0"/>
              <a:t>AG RDA Schulungsunterlagen – Modul 5A.01: Mehrteilige Monografien  | PICA DNB/ZDB | Stand: 25.07.2015|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32313999"/>
              </p:ext>
            </p:extLst>
          </p:nvPr>
        </p:nvGraphicFramePr>
        <p:xfrm>
          <a:off x="395536" y="1268760"/>
          <a:ext cx="8424936" cy="4587928"/>
        </p:xfrm>
        <a:graphic>
          <a:graphicData uri="http://schemas.openxmlformats.org/drawingml/2006/table">
            <a:tbl>
              <a:tblPr firstRow="1" bandRow="1">
                <a:tableStyleId>{5C22544A-7EE6-4342-B048-85BDC9FD1C3A}</a:tableStyleId>
              </a:tblPr>
              <a:tblGrid>
                <a:gridCol w="3528392"/>
                <a:gridCol w="3456384"/>
                <a:gridCol w="720080"/>
                <a:gridCol w="720080"/>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 des Ganzen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 des</a:t>
                      </a:r>
                      <a:r>
                        <a:rPr lang="de-DE" baseline="0" dirty="0" smtClean="0">
                          <a:latin typeface="Verdana" panose="020B0604030504040204" pitchFamily="34" charset="0"/>
                          <a:ea typeface="Verdana" panose="020B0604030504040204" pitchFamily="34" charset="0"/>
                          <a:cs typeface="Verdana" panose="020B0604030504040204" pitchFamily="34" charset="0"/>
                        </a:rPr>
                        <a:t> Teils</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TUT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TAT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44652">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a:t>
                      </a:r>
                      <a:r>
                        <a:rPr lang="de-DE" b="0" baseline="0" dirty="0" smtClean="0">
                          <a:latin typeface="Verdana" panose="020B0604030504040204" pitchFamily="34" charset="0"/>
                          <a:ea typeface="Verdana" panose="020B0604030504040204" pitchFamily="34" charset="0"/>
                          <a:cs typeface="Verdana" panose="020B0604030504040204" pitchFamily="34" charset="0"/>
                        </a:rPr>
                        <a:t> </a:t>
                      </a:r>
                      <a:r>
                        <a:rPr lang="de-DE" b="0" dirty="0" smtClean="0">
                          <a:latin typeface="Verdana" panose="020B0604030504040204" pitchFamily="34" charset="0"/>
                          <a:ea typeface="Verdana" panose="020B0604030504040204" pitchFamily="34" charset="0"/>
                          <a:cs typeface="Verdana" panose="020B0604030504040204" pitchFamily="34" charset="0"/>
                        </a:rPr>
                        <a:t>Wörter</a:t>
                      </a:r>
                      <a:r>
                        <a:rPr lang="de-DE" b="0" baseline="0" dirty="0" smtClean="0">
                          <a:latin typeface="Verdana" panose="020B0604030504040204" pitchFamily="34" charset="0"/>
                          <a:ea typeface="Verdana" panose="020B0604030504040204" pitchFamily="34" charset="0"/>
                          <a:cs typeface="Verdana" panose="020B0604030504040204" pitchFamily="34" charset="0"/>
                        </a:rPr>
                        <a:t>buch Recht &amp; Wirtschaft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Französisch -</a:t>
                      </a:r>
                      <a:r>
                        <a:rPr lang="de-DE" baseline="0" dirty="0" smtClean="0">
                          <a:latin typeface="Verdana" panose="020B0604030504040204" pitchFamily="34" charset="0"/>
                          <a:ea typeface="Verdana" panose="020B0604030504040204" pitchFamily="34" charset="0"/>
                          <a:cs typeface="Verdana" panose="020B0604030504040204" pitchFamily="34" charset="0"/>
                        </a:rPr>
                        <a:t> Deutsch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60040">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 The </a:t>
                      </a:r>
                      <a:r>
                        <a:rPr lang="de-DE" dirty="0" err="1" smtClean="0">
                          <a:latin typeface="Verdana" panose="020B0604030504040204" pitchFamily="34" charset="0"/>
                          <a:ea typeface="Verdana" panose="020B0604030504040204" pitchFamily="34" charset="0"/>
                          <a:cs typeface="Verdana" panose="020B0604030504040204" pitchFamily="34" charset="0"/>
                        </a:rPr>
                        <a:t>works</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of</a:t>
                      </a:r>
                      <a:r>
                        <a:rPr lang="de-DE" dirty="0" smtClean="0">
                          <a:latin typeface="Verdana" panose="020B0604030504040204" pitchFamily="34" charset="0"/>
                          <a:ea typeface="Verdana" panose="020B0604030504040204" pitchFamily="34" charset="0"/>
                          <a:cs typeface="Verdana" panose="020B0604030504040204" pitchFamily="34" charset="0"/>
                        </a:rPr>
                        <a:t> D.H. Lawrence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Late</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essays</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and</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other</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stories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ct val="100000"/>
                        </a:lnSpc>
                        <a:spcBef>
                          <a:spcPts val="600"/>
                        </a:spcBef>
                        <a:spcAft>
                          <a:spcPts val="600"/>
                        </a:spcAft>
                      </a:pPr>
                      <a:r>
                        <a:rPr lang="de-DE" sz="1800" b="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3.) Einführung in die Rechts-wissenschaften und ihre Methoden</a:t>
                      </a:r>
                      <a:endParaRPr lang="de-DE" sz="1800" b="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Grundfragen der Rechts-philosophie</a:t>
                      </a:r>
                      <a:r>
                        <a:rPr lang="de-DE" baseline="0" dirty="0" smtClean="0">
                          <a:latin typeface="Verdana" panose="020B0604030504040204" pitchFamily="34" charset="0"/>
                          <a:ea typeface="Verdana" panose="020B0604030504040204" pitchFamily="34" charset="0"/>
                          <a:cs typeface="Verdana" panose="020B0604030504040204" pitchFamily="34" charset="0"/>
                        </a:rPr>
                        <a:t> und Rechtsethik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60040">
                <a:tc>
                  <a:txBody>
                    <a:bodyPr/>
                    <a:lstStyle/>
                    <a:p>
                      <a:pPr marL="0" indent="0">
                        <a:lnSpc>
                          <a:spcPct val="10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4.) Camillo Sitte Gesamtausgabe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Schriften</a:t>
                      </a:r>
                      <a:r>
                        <a:rPr lang="de-DE" baseline="0" dirty="0" smtClean="0">
                          <a:latin typeface="Verdana" panose="020B0604030504040204" pitchFamily="34" charset="0"/>
                          <a:ea typeface="Verdana" panose="020B0604030504040204" pitchFamily="34" charset="0"/>
                          <a:cs typeface="Verdana" panose="020B0604030504040204" pitchFamily="34" charset="0"/>
                        </a:rPr>
                        <a:t> zu Kunstkritik und Kunstgewerbe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ct val="100000"/>
                        </a:lnSpc>
                        <a:spcBef>
                          <a:spcPts val="600"/>
                        </a:spcBef>
                        <a:spcAft>
                          <a:spcPts val="600"/>
                        </a:spcAft>
                        <a:buAutoNum type="arabicPeriod"/>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ct val="100000"/>
                        </a:lnSpc>
                        <a:spcBef>
                          <a:spcPts val="600"/>
                        </a:spcBef>
                        <a:spcAft>
                          <a:spcPts val="600"/>
                        </a:spcAft>
                        <a:buAutoNum type="arabicPeriod"/>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5.) Die Chronik der </a:t>
                      </a:r>
                      <a:r>
                        <a:rPr lang="de-DE" dirty="0" err="1" smtClean="0">
                          <a:latin typeface="Verdana" panose="020B0604030504040204" pitchFamily="34" charset="0"/>
                          <a:ea typeface="Verdana" panose="020B0604030504040204" pitchFamily="34" charset="0"/>
                          <a:cs typeface="Verdana" panose="020B0604030504040204" pitchFamily="34" charset="0"/>
                        </a:rPr>
                        <a:t>Marktge-meinde</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Windischgarsten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Vom Ende des 2.</a:t>
                      </a:r>
                      <a:r>
                        <a:rPr lang="de-DE" baseline="0" dirty="0" smtClean="0">
                          <a:latin typeface="Verdana" panose="020B0604030504040204" pitchFamily="34" charset="0"/>
                          <a:ea typeface="Verdana" panose="020B0604030504040204" pitchFamily="34" charset="0"/>
                          <a:cs typeface="Verdana" panose="020B0604030504040204" pitchFamily="34" charset="0"/>
                        </a:rPr>
                        <a:t> Welt-krieges 1945 bis zur Jahrtausendwende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6.) Donau-Radweg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Von Passau</a:t>
                      </a:r>
                      <a:r>
                        <a:rPr lang="de-DE" baseline="0" dirty="0" smtClean="0">
                          <a:latin typeface="Verdana" panose="020B0604030504040204" pitchFamily="34" charset="0"/>
                          <a:ea typeface="Verdana" panose="020B0604030504040204" pitchFamily="34" charset="0"/>
                          <a:cs typeface="Verdana" panose="020B0604030504040204" pitchFamily="34" charset="0"/>
                        </a:rPr>
                        <a:t> nach Wien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868958"/>
          </a:xfrm>
        </p:spPr>
        <p:txBody>
          <a:bodyPr/>
          <a:lstStyle/>
          <a:p>
            <a:r>
              <a:rPr lang="de-DE" dirty="0" smtClean="0"/>
              <a:t>Übungsaufgabe:</a:t>
            </a:r>
            <a:br>
              <a:rPr lang="de-DE" dirty="0" smtClean="0"/>
            </a:br>
            <a:r>
              <a:rPr lang="de-DE" dirty="0" smtClean="0"/>
              <a:t>Aufnahme für TAT oder TUT?</a:t>
            </a:r>
            <a:endParaRPr lang="de-DE" dirty="0"/>
          </a:p>
        </p:txBody>
      </p:sp>
    </p:spTree>
    <p:extLst>
      <p:ext uri="{BB962C8B-B14F-4D97-AF65-F5344CB8AC3E}">
        <p14:creationId xmlns:p14="http://schemas.microsoft.com/office/powerpoint/2010/main" val="26371294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25.07.2015|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96338062"/>
              </p:ext>
            </p:extLst>
          </p:nvPr>
        </p:nvGraphicFramePr>
        <p:xfrm>
          <a:off x="395536" y="1268760"/>
          <a:ext cx="8424936" cy="4534244"/>
        </p:xfrm>
        <a:graphic>
          <a:graphicData uri="http://schemas.openxmlformats.org/drawingml/2006/table">
            <a:tbl>
              <a:tblPr firstRow="1" bandRow="1">
                <a:tableStyleId>{5C22544A-7EE6-4342-B048-85BDC9FD1C3A}</a:tableStyleId>
              </a:tblPr>
              <a:tblGrid>
                <a:gridCol w="3528392"/>
                <a:gridCol w="3456384"/>
                <a:gridCol w="720080"/>
                <a:gridCol w="720080"/>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 des Ganzen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 des</a:t>
                      </a:r>
                      <a:r>
                        <a:rPr lang="de-DE" baseline="0" dirty="0" smtClean="0">
                          <a:latin typeface="Verdana" panose="020B0604030504040204" pitchFamily="34" charset="0"/>
                          <a:ea typeface="Verdana" panose="020B0604030504040204" pitchFamily="34" charset="0"/>
                          <a:cs typeface="Verdana" panose="020B0604030504040204" pitchFamily="34" charset="0"/>
                        </a:rPr>
                        <a:t> Teils</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TUT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TAT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44652">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7.) Klettersteig-Atlas</a:t>
                      </a:r>
                      <a:r>
                        <a:rPr lang="de-DE" baseline="0" dirty="0" smtClean="0">
                          <a:latin typeface="Verdana" panose="020B0604030504040204" pitchFamily="34" charset="0"/>
                          <a:ea typeface="Verdana" panose="020B0604030504040204" pitchFamily="34" charset="0"/>
                          <a:cs typeface="Verdana" panose="020B0604030504040204" pitchFamily="34" charset="0"/>
                        </a:rPr>
                        <a:t> Italien</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Klettersteig-Atlas</a:t>
                      </a:r>
                      <a:r>
                        <a:rPr lang="de-DE" baseline="0" dirty="0" smtClean="0">
                          <a:latin typeface="Verdana" panose="020B0604030504040204" pitchFamily="34" charset="0"/>
                          <a:ea typeface="Verdana" panose="020B0604030504040204" pitchFamily="34" charset="0"/>
                          <a:cs typeface="Verdana" panose="020B0604030504040204" pitchFamily="34" charset="0"/>
                        </a:rPr>
                        <a:t> Dolomiten &amp; Südtirol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60040">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8.) Literatur in Österreich</a:t>
                      </a:r>
                      <a:r>
                        <a:rPr lang="de-DE" b="0" baseline="0" dirty="0" smtClean="0">
                          <a:latin typeface="Verdana" panose="020B0604030504040204" pitchFamily="34" charset="0"/>
                          <a:ea typeface="Verdana" panose="020B0604030504040204" pitchFamily="34" charset="0"/>
                          <a:cs typeface="Verdana" panose="020B0604030504040204" pitchFamily="34" charset="0"/>
                        </a:rPr>
                        <a:t> 1938 – 1945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Steiermark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9.) Erinnerungen an Horn</a:t>
                      </a:r>
                    </a:p>
                    <a:p>
                      <a:pPr>
                        <a:lnSpc>
                          <a:spcPct val="100000"/>
                        </a:lnSpc>
                        <a:spcBef>
                          <a:spcPts val="600"/>
                        </a:spcBef>
                        <a:spcAft>
                          <a:spcPts val="600"/>
                        </a:spcAft>
                      </a:pPr>
                      <a:endParaRPr lang="de-DE" sz="1800" b="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Beiträge zur Geschichte der Stadt Horn im 20. und 21. Jahrhundert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60040">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10.) Gesamtausgabe / Erich Fromm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Analytische</a:t>
                      </a:r>
                      <a:r>
                        <a:rPr lang="de-DE" baseline="0" dirty="0" smtClean="0">
                          <a:latin typeface="Verdana" panose="020B0604030504040204" pitchFamily="34" charset="0"/>
                          <a:ea typeface="Verdana" panose="020B0604030504040204" pitchFamily="34" charset="0"/>
                          <a:cs typeface="Verdana" panose="020B0604030504040204" pitchFamily="34" charset="0"/>
                        </a:rPr>
                        <a:t> Sozial-psychologie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ct val="100000"/>
                        </a:lnSpc>
                        <a:spcBef>
                          <a:spcPts val="600"/>
                        </a:spcBef>
                        <a:spcAft>
                          <a:spcPts val="600"/>
                        </a:spcAft>
                        <a:buAutoNum type="arabicPeriod"/>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ct val="100000"/>
                        </a:lnSpc>
                        <a:spcBef>
                          <a:spcPts val="600"/>
                        </a:spcBef>
                        <a:spcAft>
                          <a:spcPts val="600"/>
                        </a:spcAft>
                        <a:buAutoNum type="arabicPeriod"/>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11.) Das poetische Werk / H.C. Artmann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Aus meiner Botanisier-trommel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12.) Das poetische Werk / H.C. Artmann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Frühe Gedichte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868958"/>
          </a:xfrm>
        </p:spPr>
        <p:txBody>
          <a:bodyPr/>
          <a:lstStyle/>
          <a:p>
            <a:r>
              <a:rPr lang="de-DE" dirty="0" smtClean="0"/>
              <a:t>Übungsaufgabe:</a:t>
            </a:r>
            <a:br>
              <a:rPr lang="de-DE" dirty="0" smtClean="0"/>
            </a:br>
            <a:r>
              <a:rPr lang="de-DE" dirty="0" smtClean="0"/>
              <a:t>Aufnahme für TAT oder TUT?</a:t>
            </a:r>
            <a:endParaRPr lang="de-DE" dirty="0"/>
          </a:p>
        </p:txBody>
      </p:sp>
    </p:spTree>
    <p:extLst>
      <p:ext uri="{BB962C8B-B14F-4D97-AF65-F5344CB8AC3E}">
        <p14:creationId xmlns:p14="http://schemas.microsoft.com/office/powerpoint/2010/main" val="26381730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Hierarchische Beschreibung gilt als eine Beschreibung</a:t>
            </a:r>
            <a:endParaRPr lang="de-DE" dirty="0"/>
          </a:p>
        </p:txBody>
      </p:sp>
      <p:sp>
        <p:nvSpPr>
          <p:cNvPr id="3" name="Textplatzhalter 2"/>
          <p:cNvSpPr>
            <a:spLocks noGrp="1"/>
          </p:cNvSpPr>
          <p:nvPr>
            <p:ph type="body" sz="quarter" idx="13"/>
          </p:nvPr>
        </p:nvSpPr>
        <p:spPr>
          <a:xfrm>
            <a:off x="251520" y="1268760"/>
            <a:ext cx="8640960" cy="5040560"/>
          </a:xfrm>
        </p:spPr>
        <p:txBody>
          <a:bodyPr wrap="square"/>
          <a:lstStyle/>
          <a:p>
            <a:r>
              <a:rPr lang="de-DE" dirty="0" smtClean="0"/>
              <a:t>Übergeordnete und untergeordnete Aufnahmen bilden zusammen eine einzige Beschreibung der gesamten mehrteiligen Monografie</a:t>
            </a:r>
          </a:p>
          <a:p>
            <a:r>
              <a:rPr lang="de-DE" dirty="0" smtClean="0"/>
              <a:t>Anforderungen an Kern- und Zusatzelemente müssen in dieser Beschreibung als Ganzes erfüllt sein</a:t>
            </a:r>
          </a:p>
          <a:p>
            <a:r>
              <a:rPr lang="de-DE" dirty="0" smtClean="0"/>
              <a:t>nicht zwingend alle Standardelemente auf allen Ebenen</a:t>
            </a:r>
          </a:p>
          <a:p>
            <a:endParaRPr lang="de-DE" dirty="0" smtClean="0"/>
          </a:p>
          <a:p>
            <a:endParaRPr lang="de-DE" dirty="0" smtClean="0"/>
          </a:p>
          <a:p>
            <a:pPr marL="357188" indent="0">
              <a:buNone/>
            </a:pPr>
            <a:r>
              <a:rPr lang="de-DE" sz="1800" dirty="0" smtClean="0"/>
              <a:t>Vgl. RDA 1.5.4 D-A-CH</a:t>
            </a:r>
          </a:p>
          <a:p>
            <a:pPr marL="914400" lvl="2" indent="0">
              <a:buNone/>
            </a:pPr>
            <a:endParaRPr lang="de-DE" sz="24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25.07.2015|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spTree>
    <p:extLst>
      <p:ext uri="{BB962C8B-B14F-4D97-AF65-F5344CB8AC3E}">
        <p14:creationId xmlns:p14="http://schemas.microsoft.com/office/powerpoint/2010/main" val="15915697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Unterschied bei der Erfassung des über-geordneten Titels</a:t>
            </a:r>
            <a:endParaRPr lang="de-DE" dirty="0"/>
          </a:p>
        </p:txBody>
      </p:sp>
      <p:sp>
        <p:nvSpPr>
          <p:cNvPr id="3" name="Textplatzhalter 2"/>
          <p:cNvSpPr>
            <a:spLocks noGrp="1"/>
          </p:cNvSpPr>
          <p:nvPr>
            <p:ph type="body" sz="quarter" idx="13"/>
          </p:nvPr>
        </p:nvSpPr>
        <p:spPr>
          <a:xfrm>
            <a:off x="251520" y="1124744"/>
            <a:ext cx="8784976" cy="5184576"/>
          </a:xfrm>
        </p:spPr>
        <p:txBody>
          <a:bodyPr wrap="square"/>
          <a:lstStyle/>
          <a:p>
            <a:r>
              <a:rPr lang="de-DE" dirty="0" smtClean="0"/>
              <a:t>bei den Angaben zum </a:t>
            </a:r>
            <a:r>
              <a:rPr lang="de-DE" dirty="0"/>
              <a:t>Titel werden </a:t>
            </a:r>
            <a:r>
              <a:rPr lang="de-DE" dirty="0" smtClean="0"/>
              <a:t>über- </a:t>
            </a:r>
            <a:r>
              <a:rPr lang="de-DE" dirty="0"/>
              <a:t>und untergeordnete Aufnahme </a:t>
            </a:r>
            <a:r>
              <a:rPr lang="de-DE" dirty="0" smtClean="0"/>
              <a:t>als eine Einheit betrachtet</a:t>
            </a:r>
          </a:p>
          <a:p>
            <a:pPr>
              <a:spcBef>
                <a:spcPts val="576"/>
              </a:spcBef>
            </a:pPr>
            <a:r>
              <a:rPr lang="de-DE" dirty="0" smtClean="0"/>
              <a:t>dabei unterschiedliche Vorgehensweise bei Aufnahmen für Teile mit abhängigem Titel und Aufnahmen für Teile mit unabhängigem Titel:</a:t>
            </a:r>
          </a:p>
          <a:p>
            <a:pPr marL="0" indent="0">
              <a:spcBef>
                <a:spcPts val="300"/>
              </a:spcBef>
              <a:buNone/>
            </a:pPr>
            <a:endParaRPr lang="de-DE" sz="2000" dirty="0"/>
          </a:p>
          <a:p>
            <a:pPr lvl="1">
              <a:spcBef>
                <a:spcPts val="300"/>
              </a:spcBef>
            </a:pPr>
            <a:r>
              <a:rPr lang="de-DE" dirty="0" smtClean="0"/>
              <a:t>Aufnahmen für Teile mit abhängigem Titel:</a:t>
            </a:r>
            <a:endParaRPr lang="de-DE" dirty="0"/>
          </a:p>
          <a:p>
            <a:pPr lvl="2"/>
            <a:r>
              <a:rPr lang="de-DE" sz="1800" dirty="0" smtClean="0"/>
              <a:t>Erfassung des übergeordneten Titels nur in der übergeordneten Aufnahme, nicht in den untergeordneten Aufnahmen</a:t>
            </a:r>
          </a:p>
          <a:p>
            <a:pPr lvl="1"/>
            <a:r>
              <a:rPr lang="de-DE" dirty="0" smtClean="0"/>
              <a:t>Aufnahmen </a:t>
            </a:r>
            <a:r>
              <a:rPr lang="de-DE" dirty="0"/>
              <a:t>für Teile mit </a:t>
            </a:r>
            <a:r>
              <a:rPr lang="de-DE" dirty="0" smtClean="0"/>
              <a:t>unabhängigem </a:t>
            </a:r>
            <a:r>
              <a:rPr lang="de-DE" dirty="0"/>
              <a:t>Titel:</a:t>
            </a:r>
          </a:p>
          <a:p>
            <a:pPr lvl="2">
              <a:spcBef>
                <a:spcPts val="400"/>
              </a:spcBef>
            </a:pPr>
            <a:r>
              <a:rPr lang="de-DE" sz="1800" dirty="0" smtClean="0"/>
              <a:t>Erfassung </a:t>
            </a:r>
            <a:r>
              <a:rPr lang="de-DE" sz="1800" dirty="0"/>
              <a:t>des übergeordneten Titels </a:t>
            </a:r>
            <a:r>
              <a:rPr lang="de-DE" sz="1800" dirty="0" smtClean="0"/>
              <a:t>in der übergeordneten Aufnahme und in den untergeordneten Aufnahmen als Gesamttitel </a:t>
            </a:r>
          </a:p>
          <a:p>
            <a:pPr marL="357188" lvl="2" indent="0">
              <a:spcBef>
                <a:spcPts val="400"/>
              </a:spcBef>
              <a:buNone/>
            </a:pPr>
            <a:r>
              <a:rPr lang="de-DE" sz="1800" dirty="0" smtClean="0"/>
              <a:t> Vgl. RDA 2.3.1.7 D-A-CH</a:t>
            </a:r>
          </a:p>
          <a:p>
            <a:pPr marL="357188" lvl="2" indent="0">
              <a:spcBef>
                <a:spcPts val="400"/>
              </a:spcBef>
              <a:buNone/>
            </a:pPr>
            <a:r>
              <a:rPr lang="de-DE" sz="1800" dirty="0" smtClean="0"/>
              <a:t> Vgl. RDA 1.5.4 D-A-CH</a:t>
            </a:r>
          </a:p>
          <a:p>
            <a:pPr marL="914400" lvl="2" indent="0">
              <a:buNone/>
            </a:pPr>
            <a:endParaRPr lang="de-DE" sz="24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25.07.2015|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spTree>
    <p:extLst>
      <p:ext uri="{BB962C8B-B14F-4D97-AF65-F5344CB8AC3E}">
        <p14:creationId xmlns:p14="http://schemas.microsoft.com/office/powerpoint/2010/main" val="1184300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Mehrteilige Monografien</a:t>
            </a:r>
            <a:br>
              <a:rPr lang="de-DE" sz="2800" dirty="0" smtClean="0"/>
            </a:br>
            <a:endParaRPr lang="de-DE" sz="2800" dirty="0">
              <a:solidFill>
                <a:srgbClr val="FF0000"/>
              </a:solidFill>
            </a:endParaRP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z="800" dirty="0" smtClean="0"/>
              <a:t>AG RDA Schulungsunterlagen – Modul 5A.01: Mehrteilige Monografien  | PICA DNB/ZDB | Stand: 25.07.2015| CC BY-NC-SA</a:t>
            </a:r>
            <a:endParaRPr lang="de-DE" sz="800"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25.07.2015|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53432416"/>
              </p:ext>
            </p:extLst>
          </p:nvPr>
        </p:nvGraphicFramePr>
        <p:xfrm>
          <a:off x="395536" y="836712"/>
          <a:ext cx="8424935" cy="938346"/>
        </p:xfrm>
        <a:graphic>
          <a:graphicData uri="http://schemas.openxmlformats.org/drawingml/2006/table">
            <a:tbl>
              <a:tblPr firstRow="1" bandRow="1">
                <a:tableStyleId>{5C22544A-7EE6-4342-B048-85BDC9FD1C3A}</a:tableStyleId>
              </a:tblPr>
              <a:tblGrid>
                <a:gridCol w="3888432"/>
                <a:gridCol w="4536503"/>
              </a:tblGrid>
              <a:tr h="363518">
                <a:tc grid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Übergeordnete Aufnahme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258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Der Brockhaus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Beispiele</a:t>
            </a:r>
            <a:endParaRPr lang="de-DE" dirty="0"/>
          </a:p>
        </p:txBody>
      </p:sp>
      <p:graphicFrame>
        <p:nvGraphicFramePr>
          <p:cNvPr id="10" name="Tabelle 9"/>
          <p:cNvGraphicFramePr>
            <a:graphicFrameLocks noGrp="1"/>
          </p:cNvGraphicFramePr>
          <p:nvPr>
            <p:extLst>
              <p:ext uri="{D42A27DB-BD31-4B8C-83A1-F6EECF244321}">
                <p14:modId xmlns:p14="http://schemas.microsoft.com/office/powerpoint/2010/main" val="1237270888"/>
              </p:ext>
            </p:extLst>
          </p:nvPr>
        </p:nvGraphicFramePr>
        <p:xfrm>
          <a:off x="395536" y="1700808"/>
          <a:ext cx="8424935" cy="1008112"/>
        </p:xfrm>
        <a:graphic>
          <a:graphicData uri="http://schemas.openxmlformats.org/drawingml/2006/table">
            <a:tbl>
              <a:tblPr firstRow="1" bandRow="1">
                <a:tableStyleId>{5C22544A-7EE6-4342-B048-85BDC9FD1C3A}</a:tableStyleId>
              </a:tblPr>
              <a:tblGrid>
                <a:gridCol w="3888432"/>
                <a:gridCol w="4536503"/>
              </a:tblGrid>
              <a:tr h="391481">
                <a:tc grid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Untergeordnete Aufnahme – Abhängiger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1663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 des Teils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 Band, A-Bau</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11" name="Tabelle 10"/>
          <p:cNvGraphicFramePr>
            <a:graphicFrameLocks noGrp="1"/>
          </p:cNvGraphicFramePr>
          <p:nvPr>
            <p:extLst>
              <p:ext uri="{D42A27DB-BD31-4B8C-83A1-F6EECF244321}">
                <p14:modId xmlns:p14="http://schemas.microsoft.com/office/powerpoint/2010/main" val="2058940802"/>
              </p:ext>
            </p:extLst>
          </p:nvPr>
        </p:nvGraphicFramePr>
        <p:xfrm>
          <a:off x="395536" y="3140968"/>
          <a:ext cx="8424935" cy="938346"/>
        </p:xfrm>
        <a:graphic>
          <a:graphicData uri="http://schemas.openxmlformats.org/drawingml/2006/table">
            <a:tbl>
              <a:tblPr firstRow="1" bandRow="1">
                <a:tableStyleId>{5C22544A-7EE6-4342-B048-85BDC9FD1C3A}</a:tableStyleId>
              </a:tblPr>
              <a:tblGrid>
                <a:gridCol w="3888432"/>
                <a:gridCol w="4536503"/>
              </a:tblGrid>
              <a:tr h="363518">
                <a:tc grid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Übergeordnete Aufnahme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258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Sämtliche Werke in 16 Bänden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12" name="Tabelle 11"/>
          <p:cNvGraphicFramePr>
            <a:graphicFrameLocks noGrp="1"/>
          </p:cNvGraphicFramePr>
          <p:nvPr>
            <p:extLst>
              <p:ext uri="{D42A27DB-BD31-4B8C-83A1-F6EECF244321}">
                <p14:modId xmlns:p14="http://schemas.microsoft.com/office/powerpoint/2010/main" val="3392546388"/>
              </p:ext>
            </p:extLst>
          </p:nvPr>
        </p:nvGraphicFramePr>
        <p:xfrm>
          <a:off x="395536" y="4077073"/>
          <a:ext cx="8424935" cy="2155526"/>
        </p:xfrm>
        <a:graphic>
          <a:graphicData uri="http://schemas.openxmlformats.org/drawingml/2006/table">
            <a:tbl>
              <a:tblPr firstRow="1" bandRow="1">
                <a:tableStyleId>{5C22544A-7EE6-4342-B048-85BDC9FD1C3A}</a:tableStyleId>
              </a:tblPr>
              <a:tblGrid>
                <a:gridCol w="3888432"/>
                <a:gridCol w="4536503"/>
              </a:tblGrid>
              <a:tr h="437768">
                <a:tc grid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Untergeordnete Aufnahme – Unabhängiger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258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 des Teils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Theorie des Jugendalters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7258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 der Reihe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Sämtliche Werke in 16 Bänden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7258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Zählung innerhalb der Reihe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Band 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9672193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Reihe: Definition</a:t>
            </a:r>
            <a:endParaRPr lang="de-DE" dirty="0"/>
          </a:p>
        </p:txBody>
      </p:sp>
      <p:sp>
        <p:nvSpPr>
          <p:cNvPr id="3" name="Textplatzhalter 2"/>
          <p:cNvSpPr>
            <a:spLocks noGrp="1"/>
          </p:cNvSpPr>
          <p:nvPr>
            <p:ph type="body" sz="quarter" idx="13"/>
          </p:nvPr>
        </p:nvSpPr>
        <p:spPr/>
        <p:txBody>
          <a:bodyPr/>
          <a:lstStyle/>
          <a:p>
            <a:pPr marL="0" indent="0">
              <a:spcBef>
                <a:spcPts val="0"/>
              </a:spcBef>
              <a:buNone/>
            </a:pPr>
            <a:r>
              <a:rPr lang="de-DE" dirty="0"/>
              <a:t>(vgl. RDA </a:t>
            </a:r>
            <a:r>
              <a:rPr lang="de-DE" dirty="0" smtClean="0"/>
              <a:t>Glossar):</a:t>
            </a:r>
          </a:p>
          <a:p>
            <a:pPr marL="0" indent="0">
              <a:spcBef>
                <a:spcPts val="0"/>
              </a:spcBef>
              <a:buNone/>
            </a:pPr>
            <a:endParaRPr lang="de-DE" dirty="0"/>
          </a:p>
          <a:p>
            <a:pPr marL="457200" indent="-457200">
              <a:spcBef>
                <a:spcPts val="0"/>
              </a:spcBef>
              <a:buAutoNum type="arabicParenR"/>
            </a:pPr>
            <a:r>
              <a:rPr lang="de-DE" sz="2000" i="1" dirty="0" smtClean="0"/>
              <a:t>Eine Gruppe getrennter Ressourcen, </a:t>
            </a:r>
            <a:r>
              <a:rPr lang="de-DE" sz="2000" i="1" dirty="0"/>
              <a:t>die </a:t>
            </a:r>
            <a:r>
              <a:rPr lang="de-DE" sz="2000" i="1" dirty="0" smtClean="0"/>
              <a:t>durch die Tatsache miteinander in Verbindung stehen, dass jede Ressource zusätzlich zu ihrem eigenen Haupttitel einen übergeordneten Titel trägt, der zur Gruppe als Ganzes gehört. Die einzelnen Ressourcen können gezählt oder ungezählt sein.</a:t>
            </a:r>
          </a:p>
          <a:p>
            <a:pPr marL="457200" indent="-457200">
              <a:spcBef>
                <a:spcPts val="0"/>
              </a:spcBef>
              <a:buAutoNum type="arabicParenR"/>
            </a:pPr>
            <a:r>
              <a:rPr lang="de-DE" sz="2000" i="1" dirty="0" smtClean="0"/>
              <a:t>…</a:t>
            </a:r>
            <a:endParaRPr lang="de-DE" sz="2000" i="1" dirty="0"/>
          </a:p>
          <a:p>
            <a:pPr marL="0" indent="0">
              <a:spcBef>
                <a:spcPts val="0"/>
              </a:spcBef>
              <a:buNone/>
            </a:pPr>
            <a:endParaRPr lang="de-DE" dirty="0" smtClean="0"/>
          </a:p>
          <a:p>
            <a:pPr marL="0" indent="0">
              <a:spcBef>
                <a:spcPts val="0"/>
              </a:spcBef>
              <a:buNone/>
            </a:pPr>
            <a:endParaRPr lang="de-DE" dirty="0" smtClean="0"/>
          </a:p>
          <a:p>
            <a:pPr marL="444500" indent="-444500">
              <a:spcBef>
                <a:spcPts val="0"/>
              </a:spcBef>
              <a:buNone/>
            </a:pPr>
            <a:r>
              <a:rPr lang="de-DE" sz="2000" dirty="0" smtClean="0"/>
              <a:t>     Bei Teilen mit unabhängigem Titel wird die größere Ressource als Reihe bezeichnet.</a:t>
            </a:r>
          </a:p>
          <a:p>
            <a:pPr marL="0" indent="0">
              <a:spcBef>
                <a:spcPts val="0"/>
              </a:spcBef>
              <a:buNone/>
            </a:pPr>
            <a:endParaRPr lang="de-DE" sz="2000" dirty="0" smtClean="0"/>
          </a:p>
          <a:p>
            <a:pPr>
              <a:spcBef>
                <a:spcPts val="0"/>
              </a:spcBef>
              <a:buFont typeface="Symbol" panose="05050102010706020507" pitchFamily="18" charset="2"/>
              <a:buChar char="-"/>
            </a:pPr>
            <a:endParaRPr lang="de-DE" sz="2000" dirty="0" smtClean="0"/>
          </a:p>
          <a:p>
            <a:pPr marL="0" indent="0">
              <a:spcBef>
                <a:spcPts val="0"/>
              </a:spcBef>
              <a:buNone/>
            </a:pPr>
            <a:endParaRPr lang="de-DE" dirty="0"/>
          </a:p>
        </p:txBody>
      </p:sp>
      <p:sp>
        <p:nvSpPr>
          <p:cNvPr id="4" name="Fußzeilenplatzhalter 3"/>
          <p:cNvSpPr>
            <a:spLocks noGrp="1"/>
          </p:cNvSpPr>
          <p:nvPr>
            <p:ph type="ftr" sz="quarter" idx="14"/>
          </p:nvPr>
        </p:nvSpPr>
        <p:spPr>
          <a:xfrm>
            <a:off x="467544" y="6376243"/>
            <a:ext cx="7560840" cy="365125"/>
          </a:xfrm>
        </p:spPr>
        <p:txBody>
          <a:bodyPr/>
          <a:lstStyle/>
          <a:p>
            <a:r>
              <a:rPr lang="de-DE" sz="800" dirty="0" smtClean="0"/>
              <a:t>AG RDA Schulungsunterlagen – Modul 5A.01: Mehrteilige Monografien  | PICA DNB/ZDB | Stand: 25.07.2015|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cxnSp>
        <p:nvCxnSpPr>
          <p:cNvPr id="7" name="Gerade Verbindung mit Pfeil 6"/>
          <p:cNvCxnSpPr/>
          <p:nvPr/>
        </p:nvCxnSpPr>
        <p:spPr>
          <a:xfrm>
            <a:off x="323528" y="4365104"/>
            <a:ext cx="360040" cy="0"/>
          </a:xfrm>
          <a:prstGeom prst="straightConnector1">
            <a:avLst/>
          </a:prstGeom>
          <a:ln w="254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072444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Standardelemente-Tabelle für die hierarchische Beschreibung mehrteiliger Monografien (1)</a:t>
            </a:r>
            <a:endParaRPr lang="de-DE" dirty="0"/>
          </a:p>
        </p:txBody>
      </p:sp>
      <p:sp>
        <p:nvSpPr>
          <p:cNvPr id="3" name="Textplatzhalter 2"/>
          <p:cNvSpPr>
            <a:spLocks noGrp="1"/>
          </p:cNvSpPr>
          <p:nvPr>
            <p:ph type="body" sz="quarter" idx="13"/>
          </p:nvPr>
        </p:nvSpPr>
        <p:spPr>
          <a:xfrm>
            <a:off x="251520" y="1124744"/>
            <a:ext cx="8784976" cy="5184576"/>
          </a:xfrm>
        </p:spPr>
        <p:txBody>
          <a:bodyPr wrap="square"/>
          <a:lstStyle/>
          <a:p>
            <a:r>
              <a:rPr lang="de-DE" dirty="0" smtClean="0"/>
              <a:t>regelt die Erfassung von Standardelementen in übergeordneter und untergeordneten Aufnahmen</a:t>
            </a:r>
          </a:p>
          <a:p>
            <a:pPr>
              <a:spcBef>
                <a:spcPts val="576"/>
              </a:spcBef>
            </a:pPr>
            <a:r>
              <a:rPr lang="de-DE" dirty="0" smtClean="0"/>
              <a:t>dabei Unterscheidung bei den untergeordneten Aufnahmen in:</a:t>
            </a:r>
          </a:p>
          <a:p>
            <a:pPr>
              <a:spcBef>
                <a:spcPts val="576"/>
              </a:spcBef>
            </a:pPr>
            <a:endParaRPr lang="de-DE" dirty="0" smtClean="0"/>
          </a:p>
          <a:p>
            <a:pPr lvl="1">
              <a:spcBef>
                <a:spcPts val="300"/>
              </a:spcBef>
            </a:pPr>
            <a:r>
              <a:rPr lang="de-DE" dirty="0" smtClean="0"/>
              <a:t>Aufnahmen für Teile mit unabhängigem Titel</a:t>
            </a:r>
            <a:endParaRPr lang="de-DE" dirty="0"/>
          </a:p>
          <a:p>
            <a:pPr lvl="2"/>
            <a:r>
              <a:rPr lang="de-DE" sz="1800" dirty="0" smtClean="0"/>
              <a:t>sollen für sich allein vollständige Beschreibungen bilden, daher werden Elemente gedoppelt </a:t>
            </a:r>
          </a:p>
          <a:p>
            <a:pPr lvl="1"/>
            <a:r>
              <a:rPr lang="de-DE" dirty="0" smtClean="0"/>
              <a:t>Aufnahmen </a:t>
            </a:r>
            <a:r>
              <a:rPr lang="de-DE" dirty="0"/>
              <a:t>für Teile mit </a:t>
            </a:r>
            <a:r>
              <a:rPr lang="de-DE" dirty="0" smtClean="0"/>
              <a:t>abhängigem Titel</a:t>
            </a:r>
            <a:endParaRPr lang="de-DE" dirty="0"/>
          </a:p>
          <a:p>
            <a:pPr lvl="2">
              <a:spcBef>
                <a:spcPts val="400"/>
              </a:spcBef>
            </a:pPr>
            <a:r>
              <a:rPr lang="de-DE" sz="1800" dirty="0" smtClean="0"/>
              <a:t>Vermeidung einer doppelten Erfassung von Standardelementen</a:t>
            </a:r>
          </a:p>
          <a:p>
            <a:pPr lvl="2">
              <a:spcBef>
                <a:spcPts val="400"/>
              </a:spcBef>
            </a:pPr>
            <a:endParaRPr lang="de-DE" sz="1800" dirty="0" smtClean="0"/>
          </a:p>
          <a:p>
            <a:pPr marL="357188" lvl="2" indent="0">
              <a:spcBef>
                <a:spcPts val="400"/>
              </a:spcBef>
              <a:buNone/>
            </a:pPr>
            <a:r>
              <a:rPr lang="de-DE" sz="1800" dirty="0" smtClean="0"/>
              <a:t>Vgl. Arbeitshilfe „Standardelemente-Tabelle für die hierarchische Beschreibung mehrteiliger Monografien“ </a:t>
            </a:r>
            <a:r>
              <a:rPr lang="de-DE" sz="1800" dirty="0" smtClean="0">
                <a:hlinkClick r:id="rId2"/>
              </a:rPr>
              <a:t>https</a:t>
            </a:r>
            <a:r>
              <a:rPr lang="de-DE" sz="1800" dirty="0">
                <a:hlinkClick r:id="rId2"/>
              </a:rPr>
              <a:t>://wiki.dnb.de/x/56SkBQ</a:t>
            </a:r>
            <a:endParaRPr lang="de-DE" dirty="0" smtClean="0"/>
          </a:p>
          <a:p>
            <a:pPr marL="357188" indent="0">
              <a:buNone/>
            </a:pPr>
            <a:r>
              <a:rPr lang="de-DE" sz="1800" dirty="0" smtClean="0"/>
              <a:t>Vgl. RDA 1.5.4 D-A-CH</a:t>
            </a:r>
          </a:p>
          <a:p>
            <a:pPr marL="914400" lvl="2" indent="0">
              <a:buNone/>
            </a:pPr>
            <a:endParaRPr lang="de-DE" sz="24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25.07.2015|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spTree>
    <p:extLst>
      <p:ext uri="{BB962C8B-B14F-4D97-AF65-F5344CB8AC3E}">
        <p14:creationId xmlns:p14="http://schemas.microsoft.com/office/powerpoint/2010/main" val="19137849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Standardelemente-Tabelle für die hierarchische Beschreibung mehrteiliger Monografien (2)</a:t>
            </a:r>
            <a:endParaRPr lang="de-DE" dirty="0"/>
          </a:p>
        </p:txBody>
      </p:sp>
      <p:sp>
        <p:nvSpPr>
          <p:cNvPr id="3" name="Textplatzhalter 2"/>
          <p:cNvSpPr>
            <a:spLocks noGrp="1"/>
          </p:cNvSpPr>
          <p:nvPr>
            <p:ph type="body" sz="quarter" idx="13"/>
          </p:nvPr>
        </p:nvSpPr>
        <p:spPr>
          <a:xfrm>
            <a:off x="251520" y="1124744"/>
            <a:ext cx="8784976" cy="5184576"/>
          </a:xfrm>
        </p:spPr>
        <p:txBody>
          <a:bodyPr wrap="square"/>
          <a:lstStyle/>
          <a:p>
            <a:endParaRPr lang="de-DE" dirty="0" smtClean="0"/>
          </a:p>
          <a:p>
            <a:r>
              <a:rPr lang="de-DE" dirty="0" smtClean="0"/>
              <a:t>Die Standardelemente-Tabelle legt einen </a:t>
            </a:r>
            <a:r>
              <a:rPr lang="de-DE" b="1" dirty="0" smtClean="0"/>
              <a:t>Mindeststandard</a:t>
            </a:r>
            <a:r>
              <a:rPr lang="de-DE" dirty="0" smtClean="0"/>
              <a:t> für die Erfassung fest.</a:t>
            </a:r>
          </a:p>
          <a:p>
            <a:endParaRPr lang="de-DE" dirty="0" smtClean="0"/>
          </a:p>
          <a:p>
            <a:pPr>
              <a:spcBef>
                <a:spcPts val="576"/>
              </a:spcBef>
            </a:pPr>
            <a:r>
              <a:rPr lang="de-DE" dirty="0" smtClean="0"/>
              <a:t>Jede Institution/jeder Verbund kann die Erfassung weiterer Standardelemente über den Mindeststandard hinaus festlegen.</a:t>
            </a:r>
          </a:p>
          <a:p>
            <a:pPr>
              <a:spcBef>
                <a:spcPts val="576"/>
              </a:spcBef>
            </a:pPr>
            <a:endParaRPr lang="de-DE" dirty="0" smtClean="0"/>
          </a:p>
          <a:p>
            <a:pPr lvl="2">
              <a:spcBef>
                <a:spcPts val="400"/>
              </a:spcBef>
            </a:pPr>
            <a:endParaRPr lang="de-DE" sz="1800" dirty="0" smtClean="0"/>
          </a:p>
          <a:p>
            <a:pPr lvl="2">
              <a:spcBef>
                <a:spcPts val="400"/>
              </a:spcBef>
            </a:pPr>
            <a:endParaRPr lang="de-DE" sz="1800" dirty="0" smtClean="0"/>
          </a:p>
          <a:p>
            <a:pPr marL="914400" lvl="2" indent="0">
              <a:buNone/>
            </a:pPr>
            <a:endParaRPr lang="de-DE" sz="24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25.07.2015|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spTree>
    <p:extLst>
      <p:ext uri="{BB962C8B-B14F-4D97-AF65-F5344CB8AC3E}">
        <p14:creationId xmlns:p14="http://schemas.microsoft.com/office/powerpoint/2010/main" val="144349031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Erfassung der Standardelemente: IMD-Typen </a:t>
            </a:r>
            <a:endParaRPr lang="de-DE" dirty="0"/>
          </a:p>
        </p:txBody>
      </p:sp>
      <p:sp>
        <p:nvSpPr>
          <p:cNvPr id="3" name="Textplatzhalter 2"/>
          <p:cNvSpPr>
            <a:spLocks noGrp="1"/>
          </p:cNvSpPr>
          <p:nvPr>
            <p:ph type="body" sz="quarter" idx="13"/>
          </p:nvPr>
        </p:nvSpPr>
        <p:spPr>
          <a:xfrm>
            <a:off x="251520" y="1124744"/>
            <a:ext cx="8784976" cy="5184576"/>
          </a:xfrm>
        </p:spPr>
        <p:txBody>
          <a:bodyPr wrap="square"/>
          <a:lstStyle/>
          <a:p>
            <a:r>
              <a:rPr lang="de-DE" dirty="0" smtClean="0"/>
              <a:t>Inhaltstyp (Kernelement):</a:t>
            </a:r>
          </a:p>
          <a:p>
            <a:pPr lvl="1"/>
            <a:r>
              <a:rPr lang="de-DE" dirty="0" smtClean="0"/>
              <a:t>Erfassung in übergeordneter Aufnahme für die Ressource als Ganzes und in den untergeordneten Aufnahmen für jeden Teil einzeln</a:t>
            </a:r>
          </a:p>
          <a:p>
            <a:pPr lvl="1"/>
            <a:r>
              <a:rPr lang="de-DE" dirty="0" smtClean="0"/>
              <a:t>vgl. RDA 6.9.1.3 D-A-CH</a:t>
            </a:r>
            <a:endParaRPr lang="de-DE" dirty="0"/>
          </a:p>
          <a:p>
            <a:pPr>
              <a:spcBef>
                <a:spcPts val="576"/>
              </a:spcBef>
            </a:pPr>
            <a:r>
              <a:rPr lang="de-DE" dirty="0" smtClean="0"/>
              <a:t>Medientyp (Zusatzelement):</a:t>
            </a:r>
          </a:p>
          <a:p>
            <a:pPr lvl="1"/>
            <a:r>
              <a:rPr lang="de-DE" dirty="0" smtClean="0"/>
              <a:t>Erfassung wie Inhaltstyp (s.o.)</a:t>
            </a:r>
          </a:p>
          <a:p>
            <a:pPr lvl="1"/>
            <a:r>
              <a:rPr lang="de-DE" dirty="0" smtClean="0"/>
              <a:t>vgl</a:t>
            </a:r>
            <a:r>
              <a:rPr lang="de-DE" dirty="0"/>
              <a:t>. RDA </a:t>
            </a:r>
            <a:r>
              <a:rPr lang="de-DE" dirty="0" smtClean="0"/>
              <a:t>3.2.1.3 D-A-CH</a:t>
            </a:r>
            <a:endParaRPr lang="de-DE" dirty="0"/>
          </a:p>
          <a:p>
            <a:pPr>
              <a:spcBef>
                <a:spcPts val="576"/>
              </a:spcBef>
            </a:pPr>
            <a:r>
              <a:rPr lang="de-DE" dirty="0" smtClean="0"/>
              <a:t>Datenträgertyp (Kernelement):</a:t>
            </a:r>
          </a:p>
          <a:p>
            <a:pPr lvl="1"/>
            <a:r>
              <a:rPr lang="de-DE" dirty="0"/>
              <a:t>Erfassung </a:t>
            </a:r>
            <a:r>
              <a:rPr lang="de-DE" dirty="0" smtClean="0"/>
              <a:t>wie Inhaltstyp (s.o.)</a:t>
            </a:r>
          </a:p>
          <a:p>
            <a:pPr lvl="1"/>
            <a:r>
              <a:rPr lang="de-DE" dirty="0" smtClean="0"/>
              <a:t>vgl. RDA 3.3.1.3 D-A-CH</a:t>
            </a:r>
          </a:p>
          <a:p>
            <a:pPr lvl="1"/>
            <a:endParaRPr lang="de-DE" dirty="0" smtClean="0"/>
          </a:p>
          <a:p>
            <a:pPr lvl="2"/>
            <a:endParaRPr lang="de-DE" sz="1800" dirty="0"/>
          </a:p>
          <a:p>
            <a:pPr lvl="2"/>
            <a:endParaRPr lang="de-DE" sz="1800" dirty="0" smtClean="0"/>
          </a:p>
          <a:p>
            <a:pPr lvl="2"/>
            <a:endParaRPr lang="de-DE" sz="1800" dirty="0"/>
          </a:p>
          <a:p>
            <a:pPr marL="342900" lvl="1" indent="-342900">
              <a:buFont typeface="Arial" panose="020B0604020202020204" pitchFamily="34" charset="0"/>
              <a:buChar char="•"/>
            </a:pPr>
            <a:endParaRPr lang="de-DE" dirty="0"/>
          </a:p>
          <a:p>
            <a:endParaRPr lang="de-DE" dirty="0" smtClean="0"/>
          </a:p>
          <a:p>
            <a:endParaRPr lang="de-DE" dirty="0"/>
          </a:p>
          <a:p>
            <a:endParaRPr lang="de-DE" dirty="0"/>
          </a:p>
          <a:p>
            <a:endParaRPr lang="de-DE" dirty="0" smtClean="0"/>
          </a:p>
          <a:p>
            <a:pPr marL="914400" lvl="2" indent="0">
              <a:buNone/>
            </a:pPr>
            <a:endParaRPr lang="de-DE" sz="24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25.07.2015|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a:p>
        </p:txBody>
      </p:sp>
    </p:spTree>
    <p:extLst>
      <p:ext uri="{BB962C8B-B14F-4D97-AF65-F5344CB8AC3E}">
        <p14:creationId xmlns:p14="http://schemas.microsoft.com/office/powerpoint/2010/main" val="172799805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Erfassung des Standardelements: Erscheinungsweise </a:t>
            </a:r>
            <a:endParaRPr lang="de-DE" dirty="0"/>
          </a:p>
        </p:txBody>
      </p:sp>
      <p:sp>
        <p:nvSpPr>
          <p:cNvPr id="3" name="Textplatzhalter 2"/>
          <p:cNvSpPr>
            <a:spLocks noGrp="1"/>
          </p:cNvSpPr>
          <p:nvPr>
            <p:ph type="body" sz="quarter" idx="13"/>
          </p:nvPr>
        </p:nvSpPr>
        <p:spPr>
          <a:xfrm>
            <a:off x="251520" y="1124744"/>
            <a:ext cx="8784976" cy="5184576"/>
          </a:xfrm>
        </p:spPr>
        <p:txBody>
          <a:bodyPr wrap="square"/>
          <a:lstStyle/>
          <a:p>
            <a:pPr lvl="1"/>
            <a:endParaRPr lang="de-DE" dirty="0"/>
          </a:p>
          <a:p>
            <a:pPr>
              <a:spcBef>
                <a:spcPts val="576"/>
              </a:spcBef>
            </a:pPr>
            <a:r>
              <a:rPr lang="de-DE" dirty="0" smtClean="0"/>
              <a:t>Erscheinungsweise (Zusatzelement):</a:t>
            </a:r>
          </a:p>
          <a:p>
            <a:pPr lvl="1"/>
            <a:r>
              <a:rPr lang="de-DE" dirty="0" smtClean="0"/>
              <a:t>Erfassung in übergeordneter Aufnahme</a:t>
            </a:r>
          </a:p>
          <a:p>
            <a:pPr lvl="1"/>
            <a:r>
              <a:rPr lang="de-DE" dirty="0" smtClean="0"/>
              <a:t>Verwendung des Begriffs „mehrteilige Monografie“</a:t>
            </a:r>
            <a:endParaRPr lang="de-DE" dirty="0"/>
          </a:p>
          <a:p>
            <a:pPr lvl="1"/>
            <a:r>
              <a:rPr lang="de-DE" dirty="0" smtClean="0"/>
              <a:t>vgl. RDA 2.13.1.3</a:t>
            </a:r>
          </a:p>
          <a:p>
            <a:pPr lvl="1"/>
            <a:endParaRPr lang="de-DE" dirty="0" smtClean="0"/>
          </a:p>
          <a:p>
            <a:pPr lvl="1"/>
            <a:endParaRPr lang="de-DE" dirty="0" smtClean="0"/>
          </a:p>
          <a:p>
            <a:pPr lvl="1"/>
            <a:endParaRPr lang="de-DE" dirty="0" smtClean="0"/>
          </a:p>
          <a:p>
            <a:pPr marL="914400" lvl="2" indent="0">
              <a:buNone/>
            </a:pPr>
            <a:endParaRPr lang="de-DE" sz="24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25.07.2015|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spTree>
    <p:extLst>
      <p:ext uri="{BB962C8B-B14F-4D97-AF65-F5344CB8AC3E}">
        <p14:creationId xmlns:p14="http://schemas.microsoft.com/office/powerpoint/2010/main" val="257857546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25.07.2015|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sp>
        <p:nvSpPr>
          <p:cNvPr id="9" name="Titel 1"/>
          <p:cNvSpPr>
            <a:spLocks noGrp="1"/>
          </p:cNvSpPr>
          <p:nvPr>
            <p:ph type="title"/>
          </p:nvPr>
        </p:nvSpPr>
        <p:spPr>
          <a:xfrm>
            <a:off x="251520" y="183778"/>
            <a:ext cx="8640960" cy="868958"/>
          </a:xfrm>
        </p:spPr>
        <p:txBody>
          <a:bodyPr/>
          <a:lstStyle/>
          <a:p>
            <a:r>
              <a:rPr lang="de-DE" dirty="0" smtClean="0"/>
              <a:t>Beispiel: Medienkombination (Buch, DVD-Video, CD-ROM)</a:t>
            </a:r>
            <a:endParaRPr lang="de-DE" dirty="0"/>
          </a:p>
        </p:txBody>
      </p:sp>
      <p:sp>
        <p:nvSpPr>
          <p:cNvPr id="2" name="Textfeld 1"/>
          <p:cNvSpPr txBox="1"/>
          <p:nvPr/>
        </p:nvSpPr>
        <p:spPr>
          <a:xfrm>
            <a:off x="323527" y="1124744"/>
            <a:ext cx="3238931"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Übergeordnete Aufnahme</a:t>
            </a:r>
          </a:p>
        </p:txBody>
      </p:sp>
      <p:graphicFrame>
        <p:nvGraphicFramePr>
          <p:cNvPr id="3" name="Tabelle 2"/>
          <p:cNvGraphicFramePr>
            <a:graphicFrameLocks noGrp="1"/>
          </p:cNvGraphicFramePr>
          <p:nvPr>
            <p:extLst>
              <p:ext uri="{D42A27DB-BD31-4B8C-83A1-F6EECF244321}">
                <p14:modId xmlns:p14="http://schemas.microsoft.com/office/powerpoint/2010/main" val="1674628626"/>
              </p:ext>
            </p:extLst>
          </p:nvPr>
        </p:nvGraphicFramePr>
        <p:xfrm>
          <a:off x="467544" y="1556792"/>
          <a:ext cx="8424934" cy="4760979"/>
        </p:xfrm>
        <a:graphic>
          <a:graphicData uri="http://schemas.openxmlformats.org/drawingml/2006/table">
            <a:tbl>
              <a:tblPr firstRow="1" bandRow="1">
                <a:tableStyleId>{5C22544A-7EE6-4342-B048-85BDC9FD1C3A}</a:tableStyleId>
              </a:tblPr>
              <a:tblGrid>
                <a:gridCol w="874440"/>
                <a:gridCol w="792088"/>
                <a:gridCol w="2376264"/>
                <a:gridCol w="4382142"/>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3536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0500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2.13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Erscheinungsweise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Ac</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098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0502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Medientyp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i="1" dirty="0" smtClean="0">
                          <a:latin typeface="Verdana" panose="020B0604030504040204" pitchFamily="34" charset="0"/>
                          <a:ea typeface="Verdana" panose="020B0604030504040204" pitchFamily="34" charset="0"/>
                          <a:cs typeface="Verdana" panose="020B0604030504040204" pitchFamily="34" charset="0"/>
                        </a:rPr>
                        <a:t>ohne Hilfsmittel zu </a:t>
                      </a:r>
                      <a:r>
                        <a:rPr lang="de-DE" i="1" dirty="0" err="1" smtClean="0">
                          <a:latin typeface="Verdana" panose="020B0604030504040204" pitchFamily="34" charset="0"/>
                          <a:ea typeface="Verdana" panose="020B0604030504040204" pitchFamily="34" charset="0"/>
                          <a:cs typeface="Verdana" panose="020B0604030504040204" pitchFamily="34" charset="0"/>
                        </a:rPr>
                        <a:t>benutzen</a:t>
                      </a:r>
                      <a:r>
                        <a:rPr lang="de-DE" b="1" dirty="0" err="1" smtClean="0">
                          <a:latin typeface="Verdana" panose="020B0604030504040204" pitchFamily="34" charset="0"/>
                          <a:ea typeface="Verdana" panose="020B0604030504040204" pitchFamily="34" charset="0"/>
                          <a:cs typeface="Verdana" panose="020B0604030504040204" pitchFamily="34" charset="0"/>
                        </a:rPr>
                        <a:t>$b</a:t>
                      </a:r>
                      <a:r>
                        <a:rPr lang="de-DE" b="0" dirty="0" err="1" smtClean="0">
                          <a:latin typeface="Verdana" panose="020B0604030504040204" pitchFamily="34" charset="0"/>
                          <a:ea typeface="Verdana" panose="020B0604030504040204" pitchFamily="34" charset="0"/>
                          <a:cs typeface="Verdana" panose="020B0604030504040204" pitchFamily="34" charset="0"/>
                        </a:rPr>
                        <a:t>n</a:t>
                      </a:r>
                      <a:r>
                        <a:rPr lang="de-DE" dirty="0" smtClean="0">
                          <a:latin typeface="Verdana" panose="020B0604030504040204" pitchFamily="34" charset="0"/>
                          <a:ea typeface="Verdana" panose="020B0604030504040204" pitchFamily="34" charset="0"/>
                          <a:cs typeface="Verdana" panose="020B0604030504040204" pitchFamily="34" charset="0"/>
                        </a:rPr>
                        <a:t>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5696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0502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Medientyp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i="1" dirty="0" err="1" smtClean="0">
                          <a:latin typeface="Verdana" panose="020B0604030504040204" pitchFamily="34" charset="0"/>
                          <a:ea typeface="Verdana" panose="020B0604030504040204" pitchFamily="34" charset="0"/>
                          <a:cs typeface="Verdana" panose="020B0604030504040204" pitchFamily="34" charset="0"/>
                        </a:rPr>
                        <a:t>video</a:t>
                      </a:r>
                      <a:r>
                        <a:rPr lang="de-DE" b="1" dirty="0" err="1" smtClean="0">
                          <a:latin typeface="Verdana" panose="020B0604030504040204" pitchFamily="34" charset="0"/>
                          <a:ea typeface="Verdana" panose="020B0604030504040204" pitchFamily="34" charset="0"/>
                          <a:cs typeface="Verdana" panose="020B0604030504040204" pitchFamily="34" charset="0"/>
                        </a:rPr>
                        <a:t>$b</a:t>
                      </a:r>
                      <a:r>
                        <a:rPr lang="de-DE" b="0" dirty="0" err="1" smtClean="0">
                          <a:latin typeface="Verdana" panose="020B0604030504040204" pitchFamily="34" charset="0"/>
                          <a:ea typeface="Verdana" panose="020B0604030504040204" pitchFamily="34" charset="0"/>
                          <a:cs typeface="Verdana" panose="020B0604030504040204" pitchFamily="34" charset="0"/>
                        </a:rPr>
                        <a:t>v</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360040">
                <a:tc>
                  <a:txBody>
                    <a:bodyPr/>
                    <a:lstStyle/>
                    <a:p>
                      <a:pPr marL="0" indent="0">
                        <a:lnSpc>
                          <a:spcPts val="16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0502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ts val="16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Medientyp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ts val="1600"/>
                        </a:lnSpc>
                        <a:spcBef>
                          <a:spcPts val="600"/>
                        </a:spcBef>
                        <a:spcAft>
                          <a:spcPts val="600"/>
                        </a:spcAft>
                        <a:buNone/>
                      </a:pPr>
                      <a:r>
                        <a:rPr lang="de-DE" i="1" dirty="0" err="1" smtClean="0">
                          <a:latin typeface="Verdana" panose="020B0604030504040204" pitchFamily="34" charset="0"/>
                          <a:ea typeface="Verdana" panose="020B0604030504040204" pitchFamily="34" charset="0"/>
                          <a:cs typeface="Verdana" panose="020B0604030504040204" pitchFamily="34" charset="0"/>
                        </a:rPr>
                        <a:t>Computermedien</a:t>
                      </a:r>
                      <a:r>
                        <a:rPr lang="de-DE" b="1" dirty="0" err="1" smtClean="0">
                          <a:latin typeface="Verdana" panose="020B0604030504040204" pitchFamily="34" charset="0"/>
                          <a:ea typeface="Verdana" panose="020B0604030504040204" pitchFamily="34" charset="0"/>
                          <a:cs typeface="Verdana" panose="020B0604030504040204" pitchFamily="34" charset="0"/>
                        </a:rPr>
                        <a:t>$b</a:t>
                      </a:r>
                      <a:r>
                        <a:rPr lang="de-DE" b="0" dirty="0" err="1" smtClean="0">
                          <a:latin typeface="Verdana" panose="020B0604030504040204" pitchFamily="34" charset="0"/>
                          <a:ea typeface="Verdana" panose="020B0604030504040204" pitchFamily="34" charset="0"/>
                          <a:cs typeface="Verdana" panose="020B0604030504040204" pitchFamily="34" charset="0"/>
                        </a:rPr>
                        <a:t>c</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0503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i="1" dirty="0" err="1" smtClean="0">
                          <a:latin typeface="Verdana" panose="020B0604030504040204" pitchFamily="34" charset="0"/>
                          <a:ea typeface="Verdana" panose="020B0604030504040204" pitchFamily="34" charset="0"/>
                          <a:cs typeface="Verdana" panose="020B0604030504040204" pitchFamily="34" charset="0"/>
                        </a:rPr>
                        <a:t>Band</a:t>
                      </a:r>
                      <a:r>
                        <a:rPr lang="de-DE" b="1" dirty="0" err="1" smtClean="0">
                          <a:latin typeface="Verdana" panose="020B0604030504040204" pitchFamily="34" charset="0"/>
                          <a:ea typeface="Verdana" panose="020B0604030504040204" pitchFamily="34" charset="0"/>
                          <a:cs typeface="Verdana" panose="020B0604030504040204" pitchFamily="34" charset="0"/>
                        </a:rPr>
                        <a:t>$b</a:t>
                      </a:r>
                      <a:r>
                        <a:rPr lang="de-DE" b="0" dirty="0" err="1" smtClean="0">
                          <a:latin typeface="Verdana" panose="020B0604030504040204" pitchFamily="34" charset="0"/>
                          <a:ea typeface="Verdana" panose="020B0604030504040204" pitchFamily="34" charset="0"/>
                          <a:cs typeface="Verdana" panose="020B0604030504040204" pitchFamily="34" charset="0"/>
                        </a:rPr>
                        <a:t>nc</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0503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i="1" dirty="0" err="1" smtClean="0">
                          <a:latin typeface="Verdana" panose="020B0604030504040204" pitchFamily="34" charset="0"/>
                          <a:ea typeface="Verdana" panose="020B0604030504040204" pitchFamily="34" charset="0"/>
                          <a:cs typeface="Verdana" panose="020B0604030504040204" pitchFamily="34" charset="0"/>
                        </a:rPr>
                        <a:t>Videodisk</a:t>
                      </a:r>
                      <a:r>
                        <a:rPr lang="de-DE" b="1" dirty="0" err="1" smtClean="0">
                          <a:latin typeface="Verdana" panose="020B0604030504040204" pitchFamily="34" charset="0"/>
                          <a:ea typeface="Verdana" panose="020B0604030504040204" pitchFamily="34" charset="0"/>
                          <a:cs typeface="Verdana" panose="020B0604030504040204" pitchFamily="34" charset="0"/>
                        </a:rPr>
                        <a:t>$b</a:t>
                      </a:r>
                      <a:r>
                        <a:rPr lang="de-DE" b="0" dirty="0" err="1" smtClean="0">
                          <a:latin typeface="Verdana" panose="020B0604030504040204" pitchFamily="34" charset="0"/>
                          <a:ea typeface="Verdana" panose="020B0604030504040204" pitchFamily="34" charset="0"/>
                          <a:cs typeface="Verdana" panose="020B0604030504040204" pitchFamily="34" charset="0"/>
                        </a:rPr>
                        <a:t>vd</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0503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i="1" dirty="0" err="1" smtClean="0">
                          <a:latin typeface="Verdana" panose="020B0604030504040204" pitchFamily="34" charset="0"/>
                          <a:ea typeface="Verdana" panose="020B0604030504040204" pitchFamily="34" charset="0"/>
                          <a:cs typeface="Verdana" panose="020B0604030504040204" pitchFamily="34" charset="0"/>
                        </a:rPr>
                        <a:t>Computerdisk</a:t>
                      </a:r>
                      <a:r>
                        <a:rPr lang="de-DE" b="1" dirty="0" err="1" smtClean="0">
                          <a:latin typeface="Verdana" panose="020B0604030504040204" pitchFamily="34" charset="0"/>
                          <a:ea typeface="Verdana" panose="020B0604030504040204" pitchFamily="34" charset="0"/>
                          <a:cs typeface="Verdana" panose="020B0604030504040204" pitchFamily="34" charset="0"/>
                        </a:rPr>
                        <a:t>$b</a:t>
                      </a:r>
                      <a:r>
                        <a:rPr lang="de-DE" b="0" dirty="0" err="1" smtClean="0">
                          <a:latin typeface="Verdana" panose="020B0604030504040204" pitchFamily="34" charset="0"/>
                          <a:ea typeface="Verdana" panose="020B0604030504040204" pitchFamily="34" charset="0"/>
                          <a:cs typeface="Verdana" panose="020B0604030504040204" pitchFamily="34" charset="0"/>
                        </a:rPr>
                        <a:t>cd</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37264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0501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Text</a:t>
                      </a:r>
                      <a:r>
                        <a:rPr lang="de-DE" b="1" dirty="0" err="1" smtClean="0">
                          <a:latin typeface="Verdana" panose="020B0604030504040204" pitchFamily="34" charset="0"/>
                          <a:ea typeface="Verdana" panose="020B0604030504040204" pitchFamily="34" charset="0"/>
                          <a:cs typeface="Verdana" panose="020B0604030504040204" pitchFamily="34" charset="0"/>
                        </a:rPr>
                        <a:t>$b</a:t>
                      </a:r>
                      <a:r>
                        <a:rPr lang="de-DE" b="0" dirty="0" err="1" smtClean="0">
                          <a:latin typeface="Verdana" panose="020B0604030504040204" pitchFamily="34" charset="0"/>
                          <a:ea typeface="Verdana" panose="020B0604030504040204" pitchFamily="34" charset="0"/>
                          <a:cs typeface="Verdana" panose="020B0604030504040204" pitchFamily="34" charset="0"/>
                        </a:rPr>
                        <a:t>txt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57606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0501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i="1" dirty="0" smtClean="0">
                          <a:latin typeface="Verdana" panose="020B0604030504040204" pitchFamily="34" charset="0"/>
                          <a:ea typeface="Verdana" panose="020B0604030504040204" pitchFamily="34" charset="0"/>
                          <a:cs typeface="Verdana" panose="020B0604030504040204" pitchFamily="34" charset="0"/>
                        </a:rPr>
                        <a:t>zweidimensionales bewegtes </a:t>
                      </a:r>
                      <a:r>
                        <a:rPr lang="de-DE" i="1" dirty="0" err="1" smtClean="0">
                          <a:latin typeface="Verdana" panose="020B0604030504040204" pitchFamily="34" charset="0"/>
                          <a:ea typeface="Verdana" panose="020B0604030504040204" pitchFamily="34" charset="0"/>
                          <a:cs typeface="Verdana" panose="020B0604030504040204" pitchFamily="34" charset="0"/>
                        </a:rPr>
                        <a:t>Bild</a:t>
                      </a:r>
                      <a:r>
                        <a:rPr lang="de-DE" b="1" dirty="0" err="1" smtClean="0">
                          <a:latin typeface="Verdana" panose="020B0604030504040204" pitchFamily="34" charset="0"/>
                          <a:ea typeface="Verdana" panose="020B0604030504040204" pitchFamily="34" charset="0"/>
                          <a:cs typeface="Verdana" panose="020B0604030504040204" pitchFamily="34" charset="0"/>
                        </a:rPr>
                        <a:t>$b</a:t>
                      </a:r>
                      <a:r>
                        <a:rPr lang="de-DE" b="0" dirty="0" err="1" smtClean="0">
                          <a:latin typeface="Verdana" panose="020B0604030504040204" pitchFamily="34" charset="0"/>
                          <a:ea typeface="Verdana" panose="020B0604030504040204" pitchFamily="34" charset="0"/>
                          <a:cs typeface="Verdana" panose="020B0604030504040204" pitchFamily="34" charset="0"/>
                        </a:rPr>
                        <a:t>tdi</a:t>
                      </a:r>
                      <a:r>
                        <a:rPr lang="de-DE" dirty="0" smtClean="0">
                          <a:latin typeface="Verdana" panose="020B0604030504040204" pitchFamily="34" charset="0"/>
                          <a:ea typeface="Verdana" panose="020B0604030504040204" pitchFamily="34" charset="0"/>
                          <a:cs typeface="Verdana" panose="020B0604030504040204" pitchFamily="34" charset="0"/>
                        </a:rPr>
                        <a:t>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0501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i="1" dirty="0" err="1" smtClean="0">
                          <a:latin typeface="Verdana" panose="020B0604030504040204" pitchFamily="34" charset="0"/>
                          <a:ea typeface="Verdana" panose="020B0604030504040204" pitchFamily="34" charset="0"/>
                          <a:cs typeface="Verdana" panose="020B0604030504040204" pitchFamily="34" charset="0"/>
                        </a:rPr>
                        <a:t>Computerdaten</a:t>
                      </a:r>
                      <a:r>
                        <a:rPr lang="de-DE" b="1" dirty="0" err="1" smtClean="0">
                          <a:latin typeface="Verdana" panose="020B0604030504040204" pitchFamily="34" charset="0"/>
                          <a:ea typeface="Verdana" panose="020B0604030504040204" pitchFamily="34" charset="0"/>
                          <a:cs typeface="Verdana" panose="020B0604030504040204" pitchFamily="34" charset="0"/>
                        </a:rPr>
                        <a:t>$b</a:t>
                      </a:r>
                      <a:r>
                        <a:rPr lang="de-DE" b="0" dirty="0" err="1" smtClean="0">
                          <a:latin typeface="Verdana" panose="020B0604030504040204" pitchFamily="34" charset="0"/>
                          <a:ea typeface="Verdana" panose="020B0604030504040204" pitchFamily="34" charset="0"/>
                          <a:cs typeface="Verdana" panose="020B0604030504040204" pitchFamily="34" charset="0"/>
                        </a:rPr>
                        <a:t>cod</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72109716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25.07.2015|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977725943"/>
              </p:ext>
            </p:extLst>
          </p:nvPr>
        </p:nvGraphicFramePr>
        <p:xfrm>
          <a:off x="395536" y="1583864"/>
          <a:ext cx="8424934" cy="1944685"/>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8866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0502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Medientyp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i="1" dirty="0" smtClean="0">
                          <a:latin typeface="Verdana" panose="020B0604030504040204" pitchFamily="34" charset="0"/>
                          <a:ea typeface="Verdana" panose="020B0604030504040204" pitchFamily="34" charset="0"/>
                          <a:cs typeface="Verdana" panose="020B0604030504040204" pitchFamily="34" charset="0"/>
                        </a:rPr>
                        <a:t>ohne Hilfsmittel zu </a:t>
                      </a:r>
                      <a:r>
                        <a:rPr lang="de-DE" i="1" dirty="0" err="1" smtClean="0">
                          <a:latin typeface="Verdana" panose="020B0604030504040204" pitchFamily="34" charset="0"/>
                          <a:ea typeface="Verdana" panose="020B0604030504040204" pitchFamily="34" charset="0"/>
                          <a:cs typeface="Verdana" panose="020B0604030504040204" pitchFamily="34" charset="0"/>
                        </a:rPr>
                        <a:t>benutzen</a:t>
                      </a:r>
                      <a:r>
                        <a:rPr lang="de-DE" b="1" dirty="0" err="1" smtClean="0">
                          <a:latin typeface="Verdana" panose="020B0604030504040204" pitchFamily="34" charset="0"/>
                          <a:ea typeface="Verdana" panose="020B0604030504040204" pitchFamily="34" charset="0"/>
                          <a:cs typeface="Verdana" panose="020B0604030504040204" pitchFamily="34" charset="0"/>
                        </a:rPr>
                        <a:t>$b</a:t>
                      </a:r>
                      <a:r>
                        <a:rPr lang="de-DE" b="0" dirty="0" err="1" smtClean="0">
                          <a:latin typeface="Verdana" panose="020B0604030504040204" pitchFamily="34" charset="0"/>
                          <a:ea typeface="Verdana" panose="020B0604030504040204" pitchFamily="34" charset="0"/>
                          <a:cs typeface="Verdana" panose="020B0604030504040204" pitchFamily="34" charset="0"/>
                        </a:rPr>
                        <a:t>n</a:t>
                      </a:r>
                      <a:r>
                        <a:rPr lang="de-DE" dirty="0" smtClean="0">
                          <a:latin typeface="Verdana" panose="020B0604030504040204" pitchFamily="34" charset="0"/>
                          <a:ea typeface="Verdana" panose="020B0604030504040204" pitchFamily="34" charset="0"/>
                          <a:cs typeface="Verdana" panose="020B0604030504040204" pitchFamily="34" charset="0"/>
                        </a:rPr>
                        <a:t>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0503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i="1" dirty="0" err="1" smtClean="0">
                          <a:latin typeface="Verdana" panose="020B0604030504040204" pitchFamily="34" charset="0"/>
                          <a:ea typeface="Verdana" panose="020B0604030504040204" pitchFamily="34" charset="0"/>
                          <a:cs typeface="Verdana" panose="020B0604030504040204" pitchFamily="34" charset="0"/>
                        </a:rPr>
                        <a:t>Band</a:t>
                      </a:r>
                      <a:r>
                        <a:rPr lang="de-DE" b="1" dirty="0" err="1" smtClean="0">
                          <a:latin typeface="Verdana" panose="020B0604030504040204" pitchFamily="34" charset="0"/>
                          <a:ea typeface="Verdana" panose="020B0604030504040204" pitchFamily="34" charset="0"/>
                          <a:cs typeface="Verdana" panose="020B0604030504040204" pitchFamily="34" charset="0"/>
                        </a:rPr>
                        <a:t>$b</a:t>
                      </a:r>
                      <a:r>
                        <a:rPr lang="de-DE" b="0" dirty="0" err="1" smtClean="0">
                          <a:latin typeface="Verdana" panose="020B0604030504040204" pitchFamily="34" charset="0"/>
                          <a:ea typeface="Verdana" panose="020B0604030504040204" pitchFamily="34" charset="0"/>
                          <a:cs typeface="Verdana" panose="020B0604030504040204" pitchFamily="34" charset="0"/>
                        </a:rPr>
                        <a:t>nc</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45311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0501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i="1" dirty="0" err="1" smtClean="0">
                          <a:latin typeface="Verdana" panose="020B0604030504040204" pitchFamily="34" charset="0"/>
                          <a:ea typeface="Verdana" panose="020B0604030504040204" pitchFamily="34" charset="0"/>
                          <a:cs typeface="Verdana" panose="020B0604030504040204" pitchFamily="34" charset="0"/>
                        </a:rPr>
                        <a:t>Text</a:t>
                      </a:r>
                      <a:r>
                        <a:rPr lang="de-DE" b="1" dirty="0" err="1" smtClean="0">
                          <a:latin typeface="Verdana" panose="020B0604030504040204" pitchFamily="34" charset="0"/>
                          <a:ea typeface="Verdana" panose="020B0604030504040204" pitchFamily="34" charset="0"/>
                          <a:cs typeface="Verdana" panose="020B0604030504040204" pitchFamily="34" charset="0"/>
                        </a:rPr>
                        <a:t>$b</a:t>
                      </a:r>
                      <a:r>
                        <a:rPr lang="de-DE" b="0" dirty="0" err="1" smtClean="0">
                          <a:latin typeface="Verdana" panose="020B0604030504040204" pitchFamily="34" charset="0"/>
                          <a:ea typeface="Verdana" panose="020B0604030504040204" pitchFamily="34" charset="0"/>
                          <a:cs typeface="Verdana" panose="020B0604030504040204" pitchFamily="34" charset="0"/>
                        </a:rPr>
                        <a:t>txt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868958"/>
          </a:xfrm>
        </p:spPr>
        <p:txBody>
          <a:bodyPr/>
          <a:lstStyle/>
          <a:p>
            <a:r>
              <a:rPr lang="de-DE" dirty="0" smtClean="0"/>
              <a:t>Beispiel: Medienkombination (Buch, DVD-Video, CD-ROM)</a:t>
            </a:r>
            <a:endParaRPr lang="de-DE" dirty="0"/>
          </a:p>
        </p:txBody>
      </p:sp>
      <p:sp>
        <p:nvSpPr>
          <p:cNvPr id="2" name="Textfeld 1"/>
          <p:cNvSpPr txBox="1"/>
          <p:nvPr/>
        </p:nvSpPr>
        <p:spPr>
          <a:xfrm>
            <a:off x="323527" y="1187460"/>
            <a:ext cx="4464497"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Untergeordnete Aufnahme (Buch)</a:t>
            </a:r>
          </a:p>
        </p:txBody>
      </p:sp>
      <p:graphicFrame>
        <p:nvGraphicFramePr>
          <p:cNvPr id="3" name="Tabelle 2"/>
          <p:cNvGraphicFramePr>
            <a:graphicFrameLocks noGrp="1"/>
          </p:cNvGraphicFramePr>
          <p:nvPr>
            <p:extLst>
              <p:ext uri="{D42A27DB-BD31-4B8C-83A1-F6EECF244321}">
                <p14:modId xmlns:p14="http://schemas.microsoft.com/office/powerpoint/2010/main" val="4261821036"/>
              </p:ext>
            </p:extLst>
          </p:nvPr>
        </p:nvGraphicFramePr>
        <p:xfrm>
          <a:off x="395536" y="4192977"/>
          <a:ext cx="8424934" cy="2080240"/>
        </p:xfrm>
        <a:graphic>
          <a:graphicData uri="http://schemas.openxmlformats.org/drawingml/2006/table">
            <a:tbl>
              <a:tblPr firstRow="1" bandRow="1">
                <a:tableStyleId>{5C22544A-7EE6-4342-B048-85BDC9FD1C3A}</a:tableStyleId>
              </a:tblPr>
              <a:tblGrid>
                <a:gridCol w="1248138"/>
                <a:gridCol w="1248138"/>
                <a:gridCol w="3016334"/>
                <a:gridCol w="29123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8866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0502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i="1" dirty="0" smtClean="0">
                          <a:latin typeface="Verdana" panose="020B0604030504040204" pitchFamily="34" charset="0"/>
                          <a:ea typeface="Verdana" panose="020B0604030504040204" pitchFamily="34" charset="0"/>
                          <a:cs typeface="Verdana" panose="020B0604030504040204" pitchFamily="34" charset="0"/>
                        </a:rPr>
                        <a:t>Medientyp</a:t>
                      </a:r>
                      <a:endParaRPr lang="de-DE" b="1" i="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i="1" dirty="0" err="1" smtClean="0">
                          <a:latin typeface="Verdana" panose="020B0604030504040204" pitchFamily="34" charset="0"/>
                          <a:ea typeface="Verdana" panose="020B0604030504040204" pitchFamily="34" charset="0"/>
                          <a:cs typeface="Verdana" panose="020B0604030504040204" pitchFamily="34" charset="0"/>
                        </a:rPr>
                        <a:t>video</a:t>
                      </a:r>
                      <a:r>
                        <a:rPr lang="de-DE" b="1" i="1" dirty="0" err="1" smtClean="0">
                          <a:latin typeface="Verdana" panose="020B0604030504040204" pitchFamily="34" charset="0"/>
                          <a:ea typeface="Verdana" panose="020B0604030504040204" pitchFamily="34" charset="0"/>
                          <a:cs typeface="Verdana" panose="020B0604030504040204" pitchFamily="34" charset="0"/>
                        </a:rPr>
                        <a:t>$b</a:t>
                      </a:r>
                      <a:r>
                        <a:rPr lang="de-DE" b="0" i="1" dirty="0" err="1" smtClean="0">
                          <a:latin typeface="Verdana" panose="020B0604030504040204" pitchFamily="34" charset="0"/>
                          <a:ea typeface="Verdana" panose="020B0604030504040204" pitchFamily="34" charset="0"/>
                          <a:cs typeface="Verdana" panose="020B0604030504040204" pitchFamily="34" charset="0"/>
                        </a:rPr>
                        <a:t>v</a:t>
                      </a:r>
                      <a:r>
                        <a:rPr lang="de-DE" i="1" dirty="0" smtClean="0">
                          <a:latin typeface="Verdana" panose="020B0604030504040204" pitchFamily="34" charset="0"/>
                          <a:ea typeface="Verdana" panose="020B0604030504040204" pitchFamily="34" charset="0"/>
                          <a:cs typeface="Verdana" panose="020B0604030504040204" pitchFamily="34" charset="0"/>
                        </a:rPr>
                        <a:t> </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0503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i="1" dirty="0" err="1" smtClean="0">
                          <a:latin typeface="Verdana" panose="020B0604030504040204" pitchFamily="34" charset="0"/>
                          <a:ea typeface="Verdana" panose="020B0604030504040204" pitchFamily="34" charset="0"/>
                          <a:cs typeface="Verdana" panose="020B0604030504040204" pitchFamily="34" charset="0"/>
                        </a:rPr>
                        <a:t>Videodisk</a:t>
                      </a:r>
                      <a:r>
                        <a:rPr lang="de-DE" b="1" dirty="0" err="1" smtClean="0">
                          <a:latin typeface="Verdana" panose="020B0604030504040204" pitchFamily="34" charset="0"/>
                          <a:ea typeface="Verdana" panose="020B0604030504040204" pitchFamily="34" charset="0"/>
                          <a:cs typeface="Verdana" panose="020B0604030504040204" pitchFamily="34" charset="0"/>
                        </a:rPr>
                        <a:t>$b</a:t>
                      </a:r>
                      <a:r>
                        <a:rPr lang="de-DE" b="0" dirty="0" err="1" smtClean="0">
                          <a:latin typeface="Verdana" panose="020B0604030504040204" pitchFamily="34" charset="0"/>
                          <a:ea typeface="Verdana" panose="020B0604030504040204" pitchFamily="34" charset="0"/>
                          <a:cs typeface="Verdana" panose="020B0604030504040204" pitchFamily="34" charset="0"/>
                        </a:rPr>
                        <a:t>vd</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45311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0501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i="1" dirty="0" smtClean="0">
                          <a:latin typeface="Verdana" panose="020B0604030504040204" pitchFamily="34" charset="0"/>
                          <a:ea typeface="Verdana" panose="020B0604030504040204" pitchFamily="34" charset="0"/>
                          <a:cs typeface="Verdana" panose="020B0604030504040204" pitchFamily="34" charset="0"/>
                        </a:rPr>
                        <a:t>zweidimensionales bewegtes </a:t>
                      </a:r>
                      <a:r>
                        <a:rPr lang="de-DE" i="1" dirty="0" err="1" smtClean="0">
                          <a:latin typeface="Verdana" panose="020B0604030504040204" pitchFamily="34" charset="0"/>
                          <a:ea typeface="Verdana" panose="020B0604030504040204" pitchFamily="34" charset="0"/>
                          <a:cs typeface="Verdana" panose="020B0604030504040204" pitchFamily="34" charset="0"/>
                        </a:rPr>
                        <a:t>Bild</a:t>
                      </a:r>
                      <a:r>
                        <a:rPr lang="de-DE" b="1" dirty="0" err="1" smtClean="0">
                          <a:latin typeface="Verdana" panose="020B0604030504040204" pitchFamily="34" charset="0"/>
                          <a:ea typeface="Verdana" panose="020B0604030504040204" pitchFamily="34" charset="0"/>
                          <a:cs typeface="Verdana" panose="020B0604030504040204" pitchFamily="34" charset="0"/>
                        </a:rPr>
                        <a:t>$b</a:t>
                      </a:r>
                      <a:r>
                        <a:rPr lang="de-DE" b="0" dirty="0" err="1" smtClean="0">
                          <a:latin typeface="Verdana" panose="020B0604030504040204" pitchFamily="34" charset="0"/>
                          <a:ea typeface="Verdana" panose="020B0604030504040204" pitchFamily="34" charset="0"/>
                          <a:cs typeface="Verdana" panose="020B0604030504040204" pitchFamily="34" charset="0"/>
                        </a:rPr>
                        <a:t>tdi</a:t>
                      </a:r>
                      <a:r>
                        <a:rPr lang="de-DE" dirty="0" smtClean="0">
                          <a:latin typeface="Verdana" panose="020B0604030504040204" pitchFamily="34" charset="0"/>
                          <a:ea typeface="Verdana" panose="020B0604030504040204" pitchFamily="34" charset="0"/>
                          <a:cs typeface="Verdana" panose="020B0604030504040204" pitchFamily="34" charset="0"/>
                        </a:rPr>
                        <a:t>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0" name="Textfeld 9"/>
          <p:cNvSpPr txBox="1"/>
          <p:nvPr/>
        </p:nvSpPr>
        <p:spPr>
          <a:xfrm>
            <a:off x="328733" y="3789040"/>
            <a:ext cx="4896545"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Untergeordnete Aufnahme (DVD-Video)</a:t>
            </a:r>
          </a:p>
        </p:txBody>
      </p:sp>
    </p:spTree>
    <p:extLst>
      <p:ext uri="{BB962C8B-B14F-4D97-AF65-F5344CB8AC3E}">
        <p14:creationId xmlns:p14="http://schemas.microsoft.com/office/powerpoint/2010/main" val="417030162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25.07.2015|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945355121"/>
              </p:ext>
            </p:extLst>
          </p:nvPr>
        </p:nvGraphicFramePr>
        <p:xfrm>
          <a:off x="395536" y="1583864"/>
          <a:ext cx="8424934" cy="2014829"/>
        </p:xfrm>
        <a:graphic>
          <a:graphicData uri="http://schemas.openxmlformats.org/drawingml/2006/table">
            <a:tbl>
              <a:tblPr firstRow="1" bandRow="1">
                <a:tableStyleId>{5C22544A-7EE6-4342-B048-85BDC9FD1C3A}</a:tableStyleId>
              </a:tblPr>
              <a:tblGrid>
                <a:gridCol w="1008112"/>
                <a:gridCol w="864096"/>
                <a:gridCol w="2304256"/>
                <a:gridCol w="4248470"/>
              </a:tblGrid>
              <a:tr h="41944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PICA</a:t>
                      </a:r>
                    </a:p>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958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0502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Medientyp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i="1" dirty="0" err="1" smtClean="0">
                          <a:latin typeface="Verdana" panose="020B0604030504040204" pitchFamily="34" charset="0"/>
                          <a:ea typeface="Verdana" panose="020B0604030504040204" pitchFamily="34" charset="0"/>
                          <a:cs typeface="Verdana" panose="020B0604030504040204" pitchFamily="34" charset="0"/>
                        </a:rPr>
                        <a:t>Computermedien</a:t>
                      </a:r>
                      <a:r>
                        <a:rPr lang="de-DE" b="1" dirty="0" err="1" smtClean="0">
                          <a:latin typeface="Verdana" panose="020B0604030504040204" pitchFamily="34" charset="0"/>
                          <a:ea typeface="Verdana" panose="020B0604030504040204" pitchFamily="34" charset="0"/>
                          <a:cs typeface="Verdana" panose="020B0604030504040204" pitchFamily="34" charset="0"/>
                        </a:rPr>
                        <a:t>$b</a:t>
                      </a:r>
                      <a:r>
                        <a:rPr lang="de-DE" b="0" dirty="0" err="1" smtClean="0">
                          <a:latin typeface="Verdana" panose="020B0604030504040204" pitchFamily="34" charset="0"/>
                          <a:ea typeface="Verdana" panose="020B0604030504040204" pitchFamily="34" charset="0"/>
                          <a:cs typeface="Verdana" panose="020B0604030504040204" pitchFamily="34" charset="0"/>
                        </a:rPr>
                        <a:t>c</a:t>
                      </a:r>
                      <a:r>
                        <a:rPr lang="de-DE" dirty="0" smtClean="0">
                          <a:latin typeface="Verdana" panose="020B0604030504040204" pitchFamily="34" charset="0"/>
                          <a:ea typeface="Verdana" panose="020B0604030504040204" pitchFamily="34" charset="0"/>
                          <a:cs typeface="Verdana" panose="020B0604030504040204" pitchFamily="34" charset="0"/>
                        </a:rPr>
                        <a:t>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0503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i="1" dirty="0" err="1" smtClean="0">
                          <a:latin typeface="Verdana" panose="020B0604030504040204" pitchFamily="34" charset="0"/>
                          <a:ea typeface="Verdana" panose="020B0604030504040204" pitchFamily="34" charset="0"/>
                          <a:cs typeface="Verdana" panose="020B0604030504040204" pitchFamily="34" charset="0"/>
                        </a:rPr>
                        <a:t>Computerdisk</a:t>
                      </a:r>
                      <a:r>
                        <a:rPr lang="de-DE" b="1" dirty="0" err="1" smtClean="0">
                          <a:latin typeface="Verdana" panose="020B0604030504040204" pitchFamily="34" charset="0"/>
                          <a:ea typeface="Verdana" panose="020B0604030504040204" pitchFamily="34" charset="0"/>
                          <a:cs typeface="Verdana" panose="020B0604030504040204" pitchFamily="34" charset="0"/>
                        </a:rPr>
                        <a:t>$b</a:t>
                      </a:r>
                      <a:r>
                        <a:rPr lang="de-DE" b="0" dirty="0" err="1" smtClean="0">
                          <a:latin typeface="Verdana" panose="020B0604030504040204" pitchFamily="34" charset="0"/>
                          <a:ea typeface="Verdana" panose="020B0604030504040204" pitchFamily="34" charset="0"/>
                          <a:cs typeface="Verdana" panose="020B0604030504040204" pitchFamily="34" charset="0"/>
                        </a:rPr>
                        <a:t>cd</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r h="45311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0501</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6.9</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Inhaltstyp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i="1" dirty="0" err="1" smtClean="0">
                          <a:latin typeface="Verdana" panose="020B0604030504040204" pitchFamily="34" charset="0"/>
                          <a:ea typeface="Verdana" panose="020B0604030504040204" pitchFamily="34" charset="0"/>
                          <a:cs typeface="Verdana" panose="020B0604030504040204" pitchFamily="34" charset="0"/>
                        </a:rPr>
                        <a:t>Computerdaten</a:t>
                      </a:r>
                      <a:r>
                        <a:rPr lang="de-DE" b="1" dirty="0" err="1" smtClean="0">
                          <a:latin typeface="Verdana" panose="020B0604030504040204" pitchFamily="34" charset="0"/>
                          <a:ea typeface="Verdana" panose="020B0604030504040204" pitchFamily="34" charset="0"/>
                          <a:cs typeface="Verdana" panose="020B0604030504040204" pitchFamily="34" charset="0"/>
                        </a:rPr>
                        <a:t>$b</a:t>
                      </a:r>
                      <a:r>
                        <a:rPr lang="de-DE" b="0" dirty="0" err="1" smtClean="0">
                          <a:latin typeface="Verdana" panose="020B0604030504040204" pitchFamily="34" charset="0"/>
                          <a:ea typeface="Verdana" panose="020B0604030504040204" pitchFamily="34" charset="0"/>
                          <a:cs typeface="Verdana" panose="020B0604030504040204" pitchFamily="34" charset="0"/>
                        </a:rPr>
                        <a:t>cod</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868958"/>
          </a:xfrm>
        </p:spPr>
        <p:txBody>
          <a:bodyPr/>
          <a:lstStyle/>
          <a:p>
            <a:r>
              <a:rPr lang="de-DE" dirty="0" smtClean="0"/>
              <a:t>Beispiel: Medienkombination (Buch, DVD-Video, CD-ROM)</a:t>
            </a:r>
            <a:endParaRPr lang="de-DE" dirty="0"/>
          </a:p>
        </p:txBody>
      </p:sp>
      <p:sp>
        <p:nvSpPr>
          <p:cNvPr id="2" name="Textfeld 1"/>
          <p:cNvSpPr txBox="1"/>
          <p:nvPr/>
        </p:nvSpPr>
        <p:spPr>
          <a:xfrm>
            <a:off x="323527" y="1187460"/>
            <a:ext cx="4901751"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Untergeordnete Aufnahme (CD-ROM)</a:t>
            </a:r>
          </a:p>
        </p:txBody>
      </p:sp>
      <p:sp>
        <p:nvSpPr>
          <p:cNvPr id="10" name="Textfeld 9"/>
          <p:cNvSpPr txBox="1"/>
          <p:nvPr/>
        </p:nvSpPr>
        <p:spPr>
          <a:xfrm>
            <a:off x="328733" y="3789040"/>
            <a:ext cx="4896545"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92424674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Regelungen zu Bandbezeichnungen und</a:t>
            </a:r>
            <a:br>
              <a:rPr lang="de-DE" dirty="0" smtClean="0"/>
            </a:br>
            <a:r>
              <a:rPr lang="de-DE" dirty="0" smtClean="0"/>
              <a:t>-zählungen der Teile (1)</a:t>
            </a:r>
            <a:endParaRPr lang="de-DE" dirty="0">
              <a:solidFill>
                <a:srgbClr val="FF0000"/>
              </a:solidFill>
            </a:endParaRPr>
          </a:p>
        </p:txBody>
      </p:sp>
      <p:sp>
        <p:nvSpPr>
          <p:cNvPr id="3" name="Textplatzhalter 2"/>
          <p:cNvSpPr>
            <a:spLocks noGrp="1"/>
          </p:cNvSpPr>
          <p:nvPr>
            <p:ph type="body" sz="quarter" idx="13"/>
          </p:nvPr>
        </p:nvSpPr>
        <p:spPr>
          <a:xfrm>
            <a:off x="251520" y="1268760"/>
            <a:ext cx="8784976" cy="5040560"/>
          </a:xfrm>
        </p:spPr>
        <p:txBody>
          <a:bodyPr wrap="square"/>
          <a:lstStyle/>
          <a:p>
            <a:pPr marL="0" indent="0">
              <a:buNone/>
            </a:pPr>
            <a:r>
              <a:rPr lang="de-DE" dirty="0" smtClean="0"/>
              <a:t>Definition „Zählung des Teils“ (vgl. RDA Glossar):</a:t>
            </a:r>
          </a:p>
          <a:p>
            <a:pPr lvl="1"/>
            <a:r>
              <a:rPr lang="de-DE" i="1" dirty="0" smtClean="0"/>
              <a:t>Eine Kennzeichnung der Abfolge eines Teils oder mehrerer Teile innerhalb eines größeren Werks. Zur Zählung des Teils kann eine Ziffer</a:t>
            </a:r>
            <a:r>
              <a:rPr lang="de-DE" i="1" dirty="0"/>
              <a:t>, ein </a:t>
            </a:r>
            <a:r>
              <a:rPr lang="de-DE" i="1" dirty="0" smtClean="0"/>
              <a:t>Buchstabe oder jedes andere Zeichen </a:t>
            </a:r>
            <a:r>
              <a:rPr lang="de-DE" i="1" dirty="0"/>
              <a:t>oder </a:t>
            </a:r>
            <a:r>
              <a:rPr lang="de-DE" i="1" dirty="0" smtClean="0"/>
              <a:t>eine </a:t>
            </a:r>
            <a:r>
              <a:rPr lang="de-DE" i="1" dirty="0"/>
              <a:t>Kombination </a:t>
            </a:r>
            <a:r>
              <a:rPr lang="de-DE" i="1" dirty="0" smtClean="0"/>
              <a:t>aus diesen, mit oder ohne begleitende textliche (Band, Nummer usw.) und/oder chronologische Kennzeichnung gehören.</a:t>
            </a:r>
          </a:p>
          <a:p>
            <a:pPr lvl="1"/>
            <a:r>
              <a:rPr lang="de-DE" dirty="0" smtClean="0"/>
              <a:t>wird grundsätzlich übertragen; die Zahlen werden aber analog zu den Bestimmungen in RDA 1.8 angegeben</a:t>
            </a:r>
          </a:p>
          <a:p>
            <a:pPr lvl="1"/>
            <a:endParaRPr lang="de-DE" dirty="0" smtClean="0"/>
          </a:p>
          <a:p>
            <a:pPr marL="711200" lvl="1" indent="0">
              <a:spcBef>
                <a:spcPts val="300"/>
              </a:spcBef>
              <a:buNone/>
            </a:pPr>
            <a:r>
              <a:rPr lang="de-DE" sz="1600" dirty="0" smtClean="0"/>
              <a:t>Vgl. RDA 2.3.1.7 und RDA 2.3.1.7 D-A-CH (hierarchische Beschreibung, Teile mit abhängigem Titel)</a:t>
            </a:r>
          </a:p>
          <a:p>
            <a:pPr marL="711200" lvl="1" indent="0">
              <a:spcBef>
                <a:spcPts val="300"/>
              </a:spcBef>
              <a:buNone/>
            </a:pPr>
            <a:r>
              <a:rPr lang="de-DE" sz="1600" dirty="0" smtClean="0"/>
              <a:t>Vgl. RDA 2.12.9 (hierarchische Beschreibung, Teile mit unabhängigem Titel)</a:t>
            </a:r>
          </a:p>
          <a:p>
            <a:pPr marL="711200" lvl="1" indent="0">
              <a:spcBef>
                <a:spcPts val="300"/>
              </a:spcBef>
              <a:buNone/>
            </a:pPr>
            <a:r>
              <a:rPr lang="de-DE" sz="1600" dirty="0" smtClean="0"/>
              <a:t>Vgl. RDA 24.6.1.3 D-A-CH (umfassende Beschreibung)</a:t>
            </a:r>
          </a:p>
          <a:p>
            <a:pPr marL="711200" lvl="1" indent="0">
              <a:spcBef>
                <a:spcPts val="300"/>
              </a:spcBef>
              <a:buNone/>
            </a:pPr>
            <a:r>
              <a:rPr lang="de-DE" sz="1600" dirty="0" smtClean="0"/>
              <a:t>Vgl. 1.8.2 D-A-CH (Symbole anstelle von Zahlen)</a:t>
            </a:r>
            <a:endParaRPr lang="de-DE" sz="1600" dirty="0"/>
          </a:p>
          <a:p>
            <a:pPr marL="711200" lvl="1" indent="0">
              <a:spcBef>
                <a:spcPts val="300"/>
              </a:spcBef>
              <a:buNone/>
            </a:pPr>
            <a:r>
              <a:rPr lang="de-DE" sz="1600" dirty="0"/>
              <a:t>Vgl. RDA 1.5.4 D-A-CH</a:t>
            </a:r>
          </a:p>
          <a:p>
            <a:pPr marL="914400" lvl="2" indent="0">
              <a:buNone/>
            </a:pPr>
            <a:endParaRPr lang="de-DE" sz="24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25.07.2015|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spTree>
    <p:extLst>
      <p:ext uri="{BB962C8B-B14F-4D97-AF65-F5344CB8AC3E}">
        <p14:creationId xmlns:p14="http://schemas.microsoft.com/office/powerpoint/2010/main" val="30603020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 </a:t>
            </a:r>
            <a:endParaRPr lang="de-DE" dirty="0"/>
          </a:p>
        </p:txBody>
      </p:sp>
      <p:sp>
        <p:nvSpPr>
          <p:cNvPr id="3" name="Textplatzhalter 2"/>
          <p:cNvSpPr>
            <a:spLocks noGrp="1"/>
          </p:cNvSpPr>
          <p:nvPr>
            <p:ph type="body" sz="quarter" idx="13"/>
          </p:nvPr>
        </p:nvSpPr>
        <p:spPr>
          <a:xfrm>
            <a:off x="251520" y="1412776"/>
            <a:ext cx="8640960" cy="4896544"/>
          </a:xfrm>
        </p:spPr>
        <p:txBody>
          <a:bodyPr wrap="square"/>
          <a:lstStyle/>
          <a:p>
            <a:r>
              <a:rPr lang="de-DE" dirty="0" smtClean="0"/>
              <a:t>Grundlagen</a:t>
            </a:r>
          </a:p>
          <a:p>
            <a:r>
              <a:rPr lang="de-DE" dirty="0" smtClean="0"/>
              <a:t>Hierarchische Beschreibung</a:t>
            </a:r>
          </a:p>
          <a:p>
            <a:r>
              <a:rPr lang="de-DE" dirty="0" smtClean="0"/>
              <a:t>Untergliederungen</a:t>
            </a:r>
          </a:p>
          <a:p>
            <a:r>
              <a:rPr lang="de-DE" dirty="0" smtClean="0"/>
              <a:t>Mehrteilige Monografien in mehrteiligen Monografien</a:t>
            </a:r>
          </a:p>
          <a:p>
            <a:r>
              <a:rPr lang="de-DE" dirty="0" smtClean="0"/>
              <a:t>Neue Beschreibungen und keine neuen Beschreibungen</a:t>
            </a:r>
          </a:p>
          <a:p>
            <a:r>
              <a:rPr lang="de-DE" dirty="0" smtClean="0"/>
              <a:t>Sonderfälle bei mehrteiligen Monografien</a:t>
            </a:r>
          </a:p>
          <a:p>
            <a:r>
              <a:rPr lang="de-DE" dirty="0" smtClean="0"/>
              <a:t>Umfassende Beschreibung</a:t>
            </a:r>
          </a:p>
          <a:p>
            <a:endParaRPr lang="de-DE" dirty="0"/>
          </a:p>
          <a:p>
            <a:endParaRPr lang="de-DE" dirty="0" smtClean="0"/>
          </a:p>
          <a:p>
            <a:pPr marL="0" indent="0">
              <a:buNone/>
            </a:pPr>
            <a:r>
              <a:rPr lang="de-DE" dirty="0" smtClean="0"/>
              <a:t>	  </a:t>
            </a:r>
          </a:p>
          <a:p>
            <a:pPr lvl="2"/>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25.07.2015|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24297202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Regelungen zu Bandbezeichnungen und</a:t>
            </a:r>
            <a:br>
              <a:rPr lang="de-DE" dirty="0" smtClean="0"/>
            </a:br>
            <a:r>
              <a:rPr lang="de-DE" dirty="0" smtClean="0"/>
              <a:t>-zählungen der Teile (2)</a:t>
            </a:r>
            <a:endParaRPr lang="de-DE" dirty="0"/>
          </a:p>
        </p:txBody>
      </p:sp>
      <p:sp>
        <p:nvSpPr>
          <p:cNvPr id="3" name="Textplatzhalter 2"/>
          <p:cNvSpPr>
            <a:spLocks noGrp="1"/>
          </p:cNvSpPr>
          <p:nvPr>
            <p:ph type="body" sz="quarter" idx="13"/>
          </p:nvPr>
        </p:nvSpPr>
        <p:spPr>
          <a:xfrm>
            <a:off x="251520" y="1268760"/>
            <a:ext cx="8784976" cy="5112568"/>
          </a:xfrm>
        </p:spPr>
        <p:txBody>
          <a:bodyPr wrap="square"/>
          <a:lstStyle/>
          <a:p>
            <a:r>
              <a:rPr lang="de-DE" dirty="0" smtClean="0"/>
              <a:t>Das bedeutet:</a:t>
            </a:r>
          </a:p>
          <a:p>
            <a:pPr lvl="1"/>
            <a:r>
              <a:rPr lang="de-DE" dirty="0" smtClean="0"/>
              <a:t>Bandbezeichnungen so übernehmen wie sie in der Informationsquelle erscheinen (unter Beachtung der Regelungen zur Großschreibung gemäß Anhang A)</a:t>
            </a:r>
          </a:p>
          <a:p>
            <a:pPr lvl="1"/>
            <a:r>
              <a:rPr lang="de-DE" dirty="0" smtClean="0"/>
              <a:t>für die Zahlen (mit Ausnahme der alten Drucke) gilt:</a:t>
            </a:r>
          </a:p>
          <a:p>
            <a:pPr marL="996950" lvl="1">
              <a:spcBef>
                <a:spcPts val="300"/>
              </a:spcBef>
              <a:buFont typeface="Arial" panose="020B0604020202020204" pitchFamily="34" charset="0"/>
              <a:buChar char="•"/>
            </a:pPr>
            <a:r>
              <a:rPr lang="de-DE" sz="1800" dirty="0" smtClean="0"/>
              <a:t>römische Ziffern in Form von arabischen Ziffern erfassen</a:t>
            </a:r>
          </a:p>
          <a:p>
            <a:pPr marL="996950" lvl="1">
              <a:spcBef>
                <a:spcPts val="300"/>
              </a:spcBef>
              <a:buFont typeface="Arial" panose="020B0604020202020204" pitchFamily="34" charset="0"/>
              <a:buChar char="•"/>
            </a:pPr>
            <a:r>
              <a:rPr lang="de-DE" sz="1800" dirty="0" smtClean="0"/>
              <a:t>Zahlen, die als Wörter geschrieben sind, als Ziffern erfassen</a:t>
            </a:r>
          </a:p>
          <a:p>
            <a:pPr marL="996950" lvl="1">
              <a:spcBef>
                <a:spcPts val="300"/>
              </a:spcBef>
              <a:buFont typeface="Arial" panose="020B0604020202020204" pitchFamily="34" charset="0"/>
              <a:buChar char="•"/>
            </a:pPr>
            <a:r>
              <a:rPr lang="de-DE" sz="1800" dirty="0" smtClean="0"/>
              <a:t>Symbole, die anstelle von Zahlen stehen, als Ziffern erfassen</a:t>
            </a:r>
          </a:p>
          <a:p>
            <a:pPr marL="996950" lvl="1">
              <a:spcBef>
                <a:spcPts val="300"/>
              </a:spcBef>
              <a:buFont typeface="Arial" panose="020B0604020202020204" pitchFamily="34" charset="0"/>
              <a:buChar char="•"/>
            </a:pPr>
            <a:r>
              <a:rPr lang="de-DE" sz="1800" dirty="0" smtClean="0"/>
              <a:t>Ordinalzahlen (als Ziffern oder Wörter) als arabische Ziffern erfassen und nach der Schreibweise der jeweiligen Sprache, z. B. bei einer englischsprachigen Quelle: 1st, 2nd, 3rd, 4th … </a:t>
            </a:r>
          </a:p>
          <a:p>
            <a:pPr marL="981075" lvl="1" indent="0" defTabSz="984250">
              <a:spcBef>
                <a:spcPts val="300"/>
              </a:spcBef>
              <a:buNone/>
            </a:pPr>
            <a:r>
              <a:rPr lang="de-DE" sz="1800" dirty="0" smtClean="0"/>
              <a:t>	Ist die Schreibweise von Ordinalzahlen in einer Sprache nicht ermittelbar, dann in dieser Form erfassen: 1., 2., 3. … 	 </a:t>
            </a:r>
            <a:endParaRPr lang="de-DE" sz="1800" dirty="0"/>
          </a:p>
          <a:p>
            <a:pPr lvl="1"/>
            <a:r>
              <a:rPr lang="de-DE" dirty="0" smtClean="0"/>
              <a:t>Reihenfolge von Bandbezeichnung und -zählung so übernehmen wie in der Informationsquelle angegeben </a:t>
            </a:r>
          </a:p>
          <a:p>
            <a:pPr lvl="1"/>
            <a:r>
              <a:rPr lang="de-DE" sz="1800" dirty="0" smtClean="0"/>
              <a:t>Vgl. RDA 1.5.4 D-A-CH</a:t>
            </a:r>
          </a:p>
          <a:p>
            <a:pPr marL="914400" lvl="2" indent="0">
              <a:buNone/>
            </a:pPr>
            <a:endParaRPr lang="de-DE" sz="24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25.07.2015|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spTree>
    <p:extLst>
      <p:ext uri="{BB962C8B-B14F-4D97-AF65-F5344CB8AC3E}">
        <p14:creationId xmlns:p14="http://schemas.microsoft.com/office/powerpoint/2010/main" val="108862756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488832" cy="365125"/>
          </a:xfrm>
        </p:spPr>
        <p:txBody>
          <a:bodyPr/>
          <a:lstStyle/>
          <a:p>
            <a:r>
              <a:rPr lang="de-DE" sz="800" dirty="0" smtClean="0"/>
              <a:t>AG RDA Schulungsunterlagen – Modul 5A.01: Mehrteilige Monografien  | PICA DNB/ZDB | Stand: 25.07.2015|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296242610"/>
              </p:ext>
            </p:extLst>
          </p:nvPr>
        </p:nvGraphicFramePr>
        <p:xfrm>
          <a:off x="395536" y="1494076"/>
          <a:ext cx="7704855" cy="4524136"/>
        </p:xfrm>
        <a:graphic>
          <a:graphicData uri="http://schemas.openxmlformats.org/drawingml/2006/table">
            <a:tbl>
              <a:tblPr firstRow="1" bandRow="1">
                <a:tableStyleId>{5C22544A-7EE6-4342-B048-85BDC9FD1C3A}</a:tableStyleId>
              </a:tblPr>
              <a:tblGrid>
                <a:gridCol w="3816424"/>
                <a:gridCol w="3888431"/>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3536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Bd. 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Bd. 1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56964">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Band 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Band</a:t>
                      </a:r>
                      <a:r>
                        <a:rPr lang="de-DE" baseline="0" dirty="0" smtClean="0">
                          <a:latin typeface="Verdana" panose="020B0604030504040204" pitchFamily="34" charset="0"/>
                          <a:ea typeface="Verdana" panose="020B0604030504040204" pitchFamily="34" charset="0"/>
                          <a:cs typeface="Verdana" panose="020B0604030504040204" pitchFamily="34" charset="0"/>
                        </a:rPr>
                        <a:t> 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60040">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1. 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ts val="16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1. 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Band V</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Band 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Erster 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 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Teil 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Teil 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1st </a:t>
                      </a:r>
                      <a:r>
                        <a:rPr lang="de-DE" dirty="0" err="1" smtClean="0">
                          <a:latin typeface="Verdana" panose="020B0604030504040204" pitchFamily="34" charset="0"/>
                          <a:ea typeface="Verdana" panose="020B0604030504040204" pitchFamily="34" charset="0"/>
                          <a:cs typeface="Verdana" panose="020B0604030504040204" pitchFamily="34" charset="0"/>
                        </a:rPr>
                        <a:t>volume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1st </a:t>
                      </a:r>
                      <a:r>
                        <a:rPr lang="de-DE" dirty="0" err="1" smtClean="0">
                          <a:latin typeface="Verdana" panose="020B0604030504040204" pitchFamily="34" charset="0"/>
                          <a:ea typeface="Verdana" panose="020B0604030504040204" pitchFamily="34" charset="0"/>
                          <a:cs typeface="Verdana" panose="020B0604030504040204" pitchFamily="34" charset="0"/>
                        </a:rPr>
                        <a:t>volume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2nd </a:t>
                      </a:r>
                      <a:r>
                        <a:rPr lang="de-DE" dirty="0" err="1" smtClean="0">
                          <a:latin typeface="Verdana" panose="020B0604030504040204" pitchFamily="34" charset="0"/>
                          <a:ea typeface="Verdana" panose="020B0604030504040204" pitchFamily="34" charset="0"/>
                          <a:cs typeface="Verdana" panose="020B0604030504040204" pitchFamily="34" charset="0"/>
                        </a:rPr>
                        <a:t>volume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2nd </a:t>
                      </a:r>
                      <a:r>
                        <a:rPr lang="de-DE" dirty="0" err="1" smtClean="0">
                          <a:latin typeface="Verdana" panose="020B0604030504040204" pitchFamily="34" charset="0"/>
                          <a:ea typeface="Verdana" panose="020B0604030504040204" pitchFamily="34" charset="0"/>
                          <a:cs typeface="Verdana" panose="020B0604030504040204" pitchFamily="34" charset="0"/>
                        </a:rPr>
                        <a:t>volume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7264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3rd </a:t>
                      </a:r>
                      <a:r>
                        <a:rPr lang="de-DE" dirty="0" err="1" smtClean="0">
                          <a:latin typeface="Verdana" panose="020B0604030504040204" pitchFamily="34" charset="0"/>
                          <a:ea typeface="Verdana" panose="020B0604030504040204" pitchFamily="34" charset="0"/>
                          <a:cs typeface="Verdana" panose="020B0604030504040204" pitchFamily="34" charset="0"/>
                        </a:rPr>
                        <a:t>volume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3rd </a:t>
                      </a:r>
                      <a:r>
                        <a:rPr lang="de-DE" dirty="0" err="1" smtClean="0">
                          <a:latin typeface="Verdana" panose="020B0604030504040204" pitchFamily="34" charset="0"/>
                          <a:ea typeface="Verdana" panose="020B0604030504040204" pitchFamily="34" charset="0"/>
                          <a:cs typeface="Verdana" panose="020B0604030504040204" pitchFamily="34" charset="0"/>
                        </a:rPr>
                        <a:t>volume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Beispiele </a:t>
            </a:r>
            <a:endParaRPr lang="de-DE" dirty="0"/>
          </a:p>
        </p:txBody>
      </p:sp>
      <p:sp>
        <p:nvSpPr>
          <p:cNvPr id="2" name="Textfeld 1"/>
          <p:cNvSpPr txBox="1"/>
          <p:nvPr/>
        </p:nvSpPr>
        <p:spPr>
          <a:xfrm>
            <a:off x="323527" y="1124744"/>
            <a:ext cx="3238931"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968620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488832" cy="365125"/>
          </a:xfrm>
        </p:spPr>
        <p:txBody>
          <a:bodyPr/>
          <a:lstStyle/>
          <a:p>
            <a:r>
              <a:rPr lang="de-DE" sz="800" dirty="0" smtClean="0"/>
              <a:t>AG RDA Schulungsunterlagen – Modul 5A.01: Mehrteilige Monografien  | PICA DNB/ZDB | Stand: 25.07.2015|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404081639"/>
              </p:ext>
            </p:extLst>
          </p:nvPr>
        </p:nvGraphicFramePr>
        <p:xfrm>
          <a:off x="395536" y="1494076"/>
          <a:ext cx="7704855" cy="4046392"/>
        </p:xfrm>
        <a:graphic>
          <a:graphicData uri="http://schemas.openxmlformats.org/drawingml/2006/table">
            <a:tbl>
              <a:tblPr firstRow="1" bandRow="1">
                <a:tableStyleId>{5C22544A-7EE6-4342-B048-85BDC9FD1C3A}</a:tableStyleId>
              </a:tblPr>
              <a:tblGrid>
                <a:gridCol w="3816424"/>
                <a:gridCol w="3888431"/>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35360">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volume</a:t>
                      </a:r>
                      <a:r>
                        <a:rPr lang="de-DE" dirty="0" smtClean="0">
                          <a:latin typeface="Verdana" panose="020B0604030504040204" pitchFamily="34" charset="0"/>
                          <a:ea typeface="Verdana" panose="020B0604030504040204" pitchFamily="34" charset="0"/>
                          <a:cs typeface="Verdana" panose="020B0604030504040204" pitchFamily="34" charset="0"/>
                        </a:rPr>
                        <a:t> 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Volume 1 (am Anfang des Haupttitels bei einer Aufnahme für einen Teil mit abhängigem Titel)</a:t>
                      </a:r>
                    </a:p>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volume</a:t>
                      </a:r>
                      <a:r>
                        <a:rPr lang="de-DE" dirty="0" smtClean="0">
                          <a:latin typeface="Verdana" panose="020B0604030504040204" pitchFamily="34" charset="0"/>
                          <a:ea typeface="Verdana" panose="020B0604030504040204" pitchFamily="34" charset="0"/>
                          <a:cs typeface="Verdana" panose="020B0604030504040204" pitchFamily="34" charset="0"/>
                        </a:rPr>
                        <a:t> 1 (Zählung innerhalb der Reihe bei einer Aufnahme für einen Teil mit unabhängigem Titel)</a:t>
                      </a:r>
                    </a:p>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volume</a:t>
                      </a:r>
                      <a:r>
                        <a:rPr lang="de-DE" dirty="0" smtClean="0">
                          <a:latin typeface="Verdana" panose="020B0604030504040204" pitchFamily="34" charset="0"/>
                          <a:ea typeface="Verdana" panose="020B0604030504040204" pitchFamily="34" charset="0"/>
                          <a:cs typeface="Verdana" panose="020B0604030504040204" pitchFamily="34" charset="0"/>
                        </a:rPr>
                        <a:t> 1 (in Beziehung stehendes Werk bei einer umfassenden Beschreibung)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76064">
                <a:tc>
                  <a:txBody>
                    <a:bodyPr/>
                    <a:lstStyle/>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Band III </a:t>
                      </a:r>
                      <a:r>
                        <a:rPr lang="de-DE" i="0" baseline="0" dirty="0" smtClean="0">
                          <a:latin typeface="Verdana" panose="020B0604030504040204" pitchFamily="34" charset="0"/>
                          <a:ea typeface="Verdana" panose="020B0604030504040204" pitchFamily="34" charset="0"/>
                          <a:cs typeface="Verdana" panose="020B0604030504040204" pitchFamily="34" charset="0"/>
                        </a:rPr>
                        <a:t>(</a:t>
                      </a:r>
                      <a:r>
                        <a:rPr lang="de-DE" i="1" baseline="0" dirty="0" smtClean="0">
                          <a:latin typeface="Verdana" panose="020B0604030504040204" pitchFamily="34" charset="0"/>
                          <a:ea typeface="Verdana" panose="020B0604030504040204" pitchFamily="34" charset="0"/>
                          <a:cs typeface="Verdana" panose="020B0604030504040204" pitchFamily="34" charset="0"/>
                        </a:rPr>
                        <a:t>alter Druck!</a:t>
                      </a:r>
                      <a:r>
                        <a:rPr lang="de-DE" i="0" baseline="0" dirty="0" smtClean="0">
                          <a:latin typeface="Verdana" panose="020B0604030504040204" pitchFamily="34" charset="0"/>
                          <a:ea typeface="Verdana" panose="020B0604030504040204" pitchFamily="34" charset="0"/>
                          <a:cs typeface="Verdana" panose="020B0604030504040204" pitchFamily="34" charset="0"/>
                        </a:rPr>
                        <a:t>)</a:t>
                      </a:r>
                      <a:endParaRPr lang="de-DE" i="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Band III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Beispiele </a:t>
            </a:r>
            <a:endParaRPr lang="de-DE" dirty="0"/>
          </a:p>
        </p:txBody>
      </p:sp>
      <p:sp>
        <p:nvSpPr>
          <p:cNvPr id="2" name="Textfeld 1"/>
          <p:cNvSpPr txBox="1"/>
          <p:nvPr/>
        </p:nvSpPr>
        <p:spPr>
          <a:xfrm>
            <a:off x="323527" y="1124744"/>
            <a:ext cx="3238931"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60770285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Werkebene (1) </a:t>
            </a:r>
            <a:endParaRPr lang="de-DE" dirty="0"/>
          </a:p>
        </p:txBody>
      </p:sp>
      <p:sp>
        <p:nvSpPr>
          <p:cNvPr id="3" name="Textplatzhalter 2"/>
          <p:cNvSpPr>
            <a:spLocks noGrp="1"/>
          </p:cNvSpPr>
          <p:nvPr>
            <p:ph type="body" sz="quarter" idx="13"/>
          </p:nvPr>
        </p:nvSpPr>
        <p:spPr>
          <a:xfrm>
            <a:off x="251520" y="1124744"/>
            <a:ext cx="8784976" cy="5184576"/>
          </a:xfrm>
        </p:spPr>
        <p:txBody>
          <a:bodyPr wrap="square"/>
          <a:lstStyle/>
          <a:p>
            <a:r>
              <a:rPr lang="de-DE" dirty="0" smtClean="0"/>
              <a:t>Unterscheidung zwischen Teilen mit unabhängigem Titel und Teilen mit abhängigem Titel: </a:t>
            </a:r>
          </a:p>
          <a:p>
            <a:endParaRPr lang="de-DE" dirty="0" smtClean="0"/>
          </a:p>
          <a:p>
            <a:pPr lvl="1"/>
            <a:r>
              <a:rPr lang="de-DE" dirty="0" smtClean="0"/>
              <a:t>Teil mit unabhängigem Titel</a:t>
            </a:r>
          </a:p>
          <a:p>
            <a:pPr lvl="2"/>
            <a:r>
              <a:rPr lang="de-DE" sz="1800" dirty="0" smtClean="0"/>
              <a:t>zusätzlich zum Gesamtwerk liegt ein eigenes Werk vor </a:t>
            </a:r>
          </a:p>
          <a:p>
            <a:pPr lvl="2"/>
            <a:r>
              <a:rPr lang="de-DE" sz="1800" dirty="0" smtClean="0"/>
              <a:t>Erfassung von Werkangaben je nach Regelung in den Institutionen/Verbünden innerhalb der zusammengesetzten Beschreibung oder in Form eines Werknormdatensatzes</a:t>
            </a:r>
          </a:p>
          <a:p>
            <a:pPr lvl="2"/>
            <a:r>
              <a:rPr lang="de-DE" sz="1800" dirty="0" smtClean="0"/>
              <a:t>werden Normsätze angelegt, können in den Normsätzen für Teil und Gesamtwerk gegenseitige Beziehungen erfasst werden</a:t>
            </a:r>
          </a:p>
          <a:p>
            <a:pPr lvl="2"/>
            <a:r>
              <a:rPr lang="de-DE" sz="1800" dirty="0" smtClean="0"/>
              <a:t>vgl. das folgende Schaubild</a:t>
            </a:r>
            <a:endParaRPr lang="de-DE" dirty="0"/>
          </a:p>
          <a:p>
            <a:endParaRPr lang="de-DE" dirty="0"/>
          </a:p>
          <a:p>
            <a:endParaRPr lang="de-DE" dirty="0" smtClean="0"/>
          </a:p>
          <a:p>
            <a:pPr marL="357188" indent="0">
              <a:buNone/>
            </a:pPr>
            <a:r>
              <a:rPr lang="de-DE" sz="1800" dirty="0" smtClean="0"/>
              <a:t>Vgl. RDA 1.5.4 D-A-CH</a:t>
            </a:r>
          </a:p>
          <a:p>
            <a:pPr marL="914400" lvl="2" indent="0">
              <a:buNone/>
            </a:pPr>
            <a:endParaRPr lang="de-DE" sz="24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25.07.2015|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33</a:t>
            </a:fld>
            <a:endParaRPr lang="de-DE"/>
          </a:p>
        </p:txBody>
      </p:sp>
    </p:spTree>
    <p:extLst>
      <p:ext uri="{BB962C8B-B14F-4D97-AF65-F5344CB8AC3E}">
        <p14:creationId xmlns:p14="http://schemas.microsoft.com/office/powerpoint/2010/main" val="28319733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Werkebene (2)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25.07.2015|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34</a:t>
            </a:fld>
            <a:endParaRPr lang="de-DE"/>
          </a:p>
        </p:txBody>
      </p:sp>
      <p:sp>
        <p:nvSpPr>
          <p:cNvPr id="12" name="Textfeld 11"/>
          <p:cNvSpPr txBox="1"/>
          <p:nvPr/>
        </p:nvSpPr>
        <p:spPr>
          <a:xfrm>
            <a:off x="755576" y="1340768"/>
            <a:ext cx="2304256" cy="923330"/>
          </a:xfrm>
          <a:prstGeom prst="rect">
            <a:avLst/>
          </a:prstGeom>
          <a:solidFill>
            <a:schemeClr val="bg1"/>
          </a:solidFill>
          <a:ln w="22225">
            <a:solidFill>
              <a:schemeClr val="accent6"/>
            </a:solidFill>
          </a:ln>
        </p:spPr>
        <p:txBody>
          <a:bodyPr wrap="square" rtlCol="0">
            <a:spAutoFit/>
          </a:bodyP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Übergeordnete Aufnahme</a:t>
            </a:r>
          </a:p>
          <a:p>
            <a:pPr algn="ctr"/>
            <a:r>
              <a:rPr lang="de-DE" i="1" dirty="0" smtClean="0">
                <a:latin typeface="Verdana" panose="020B0604030504040204" pitchFamily="34" charset="0"/>
                <a:ea typeface="Verdana" panose="020B0604030504040204" pitchFamily="34" charset="0"/>
                <a:cs typeface="Verdana" panose="020B0604030504040204" pitchFamily="34" charset="0"/>
              </a:rPr>
              <a:t>Werkangaben</a:t>
            </a:r>
          </a:p>
        </p:txBody>
      </p:sp>
      <p:sp>
        <p:nvSpPr>
          <p:cNvPr id="13" name="Textfeld 12"/>
          <p:cNvSpPr txBox="1"/>
          <p:nvPr/>
        </p:nvSpPr>
        <p:spPr>
          <a:xfrm>
            <a:off x="5188091" y="1490095"/>
            <a:ext cx="1832181" cy="646331"/>
          </a:xfrm>
          <a:prstGeom prst="rect">
            <a:avLst/>
          </a:prstGeom>
          <a:solidFill>
            <a:schemeClr val="bg1"/>
          </a:solidFill>
          <a:ln w="25400">
            <a:solidFill>
              <a:schemeClr val="accent6"/>
            </a:solidFill>
          </a:ln>
        </p:spPr>
        <p:txBody>
          <a:bodyPr wrap="square" rtlCol="0">
            <a:spAutoFit/>
          </a:bodyPr>
          <a:lstStyle/>
          <a:p>
            <a:pPr algn="ctr"/>
            <a:r>
              <a:rPr lang="de-DE" dirty="0" err="1" smtClean="0">
                <a:latin typeface="Verdana" panose="020B0604030504040204" pitchFamily="34" charset="0"/>
                <a:ea typeface="Verdana" panose="020B0604030504040204" pitchFamily="34" charset="0"/>
                <a:cs typeface="Verdana" panose="020B0604030504040204" pitchFamily="34" charset="0"/>
              </a:rPr>
              <a:t>Werksatz</a:t>
            </a:r>
            <a:r>
              <a:rPr lang="de-DE" dirty="0" smtClean="0">
                <a:latin typeface="Verdana" panose="020B0604030504040204" pitchFamily="34" charset="0"/>
                <a:ea typeface="Verdana" panose="020B0604030504040204" pitchFamily="34" charset="0"/>
                <a:cs typeface="Verdana" panose="020B0604030504040204" pitchFamily="34" charset="0"/>
              </a:rPr>
              <a:t> für Gesamtwerk</a:t>
            </a:r>
          </a:p>
        </p:txBody>
      </p:sp>
      <p:cxnSp>
        <p:nvCxnSpPr>
          <p:cNvPr id="15" name="Gerade Verbindung mit Pfeil 14"/>
          <p:cNvCxnSpPr/>
          <p:nvPr/>
        </p:nvCxnSpPr>
        <p:spPr>
          <a:xfrm>
            <a:off x="3347215" y="1802432"/>
            <a:ext cx="1584176" cy="0"/>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6" name="Textfeld 15"/>
          <p:cNvSpPr txBox="1"/>
          <p:nvPr/>
        </p:nvSpPr>
        <p:spPr>
          <a:xfrm>
            <a:off x="762729" y="3861048"/>
            <a:ext cx="2592288" cy="1477328"/>
          </a:xfrm>
          <a:prstGeom prst="rect">
            <a:avLst/>
          </a:prstGeom>
          <a:solidFill>
            <a:schemeClr val="bg1"/>
          </a:solidFill>
          <a:ln w="25400">
            <a:solidFill>
              <a:schemeClr val="accent6"/>
            </a:solidFill>
          </a:ln>
        </p:spPr>
        <p:txBody>
          <a:bodyPr wrap="square" rtlCol="0">
            <a:spAutoFit/>
          </a:bodyP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Untergeordnete Aufnahme </a:t>
            </a:r>
          </a:p>
          <a:p>
            <a:pPr algn="ctr"/>
            <a:r>
              <a:rPr lang="de-DE" dirty="0" smtClean="0">
                <a:latin typeface="Verdana" panose="020B0604030504040204" pitchFamily="34" charset="0"/>
                <a:ea typeface="Verdana" panose="020B0604030504040204" pitchFamily="34" charset="0"/>
                <a:cs typeface="Verdana" panose="020B0604030504040204" pitchFamily="34" charset="0"/>
              </a:rPr>
              <a:t>(Teil mit </a:t>
            </a:r>
            <a:r>
              <a:rPr lang="de-DE" dirty="0" err="1" smtClean="0">
                <a:latin typeface="Verdana" panose="020B0604030504040204" pitchFamily="34" charset="0"/>
                <a:ea typeface="Verdana" panose="020B0604030504040204" pitchFamily="34" charset="0"/>
                <a:cs typeface="Verdana" panose="020B0604030504040204" pitchFamily="34" charset="0"/>
              </a:rPr>
              <a:t>unab-hängigem</a:t>
            </a:r>
            <a:r>
              <a:rPr lang="de-DE" dirty="0" smtClean="0">
                <a:latin typeface="Verdana" panose="020B0604030504040204" pitchFamily="34" charset="0"/>
                <a:ea typeface="Verdana" panose="020B0604030504040204" pitchFamily="34" charset="0"/>
                <a:cs typeface="Verdana" panose="020B0604030504040204" pitchFamily="34" charset="0"/>
              </a:rPr>
              <a:t> Titel)</a:t>
            </a:r>
          </a:p>
          <a:p>
            <a:pPr algn="ctr"/>
            <a:r>
              <a:rPr lang="de-DE" i="1" dirty="0" smtClean="0">
                <a:latin typeface="Verdana" panose="020B0604030504040204" pitchFamily="34" charset="0"/>
                <a:ea typeface="Verdana" panose="020B0604030504040204" pitchFamily="34" charset="0"/>
                <a:cs typeface="Verdana" panose="020B0604030504040204" pitchFamily="34" charset="0"/>
              </a:rPr>
              <a:t>Werkangaben</a:t>
            </a:r>
          </a:p>
        </p:txBody>
      </p:sp>
      <p:cxnSp>
        <p:nvCxnSpPr>
          <p:cNvPr id="18" name="Gerade Verbindung mit Pfeil 17"/>
          <p:cNvCxnSpPr/>
          <p:nvPr/>
        </p:nvCxnSpPr>
        <p:spPr>
          <a:xfrm flipV="1">
            <a:off x="2058873" y="2420888"/>
            <a:ext cx="0" cy="122413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Textfeld 18"/>
          <p:cNvSpPr txBox="1"/>
          <p:nvPr/>
        </p:nvSpPr>
        <p:spPr>
          <a:xfrm>
            <a:off x="5188091" y="3999547"/>
            <a:ext cx="1904189" cy="923330"/>
          </a:xfrm>
          <a:prstGeom prst="rect">
            <a:avLst/>
          </a:prstGeom>
          <a:solidFill>
            <a:schemeClr val="bg1"/>
          </a:solidFill>
          <a:ln w="25400">
            <a:solidFill>
              <a:schemeClr val="accent6"/>
            </a:solidFill>
          </a:ln>
        </p:spPr>
        <p:txBody>
          <a:bodyPr wrap="square" rtlCol="0">
            <a:spAutoFit/>
          </a:bodyPr>
          <a:lstStyle/>
          <a:p>
            <a:pPr algn="ctr"/>
            <a:r>
              <a:rPr lang="de-DE" dirty="0" err="1" smtClean="0">
                <a:latin typeface="Verdana" panose="020B0604030504040204" pitchFamily="34" charset="0"/>
                <a:ea typeface="Verdana" panose="020B0604030504040204" pitchFamily="34" charset="0"/>
                <a:cs typeface="Verdana" panose="020B0604030504040204" pitchFamily="34" charset="0"/>
              </a:rPr>
              <a:t>Werksatz</a:t>
            </a:r>
            <a:r>
              <a:rPr lang="de-DE" dirty="0" smtClean="0">
                <a:latin typeface="Verdana" panose="020B0604030504040204" pitchFamily="34" charset="0"/>
                <a:ea typeface="Verdana" panose="020B0604030504040204" pitchFamily="34" charset="0"/>
                <a:cs typeface="Verdana" panose="020B0604030504040204" pitchFamily="34" charset="0"/>
              </a:rPr>
              <a:t> für Teil mit </a:t>
            </a:r>
            <a:r>
              <a:rPr lang="de-DE" dirty="0" err="1" smtClean="0">
                <a:latin typeface="Verdana" panose="020B0604030504040204" pitchFamily="34" charset="0"/>
                <a:ea typeface="Verdana" panose="020B0604030504040204" pitchFamily="34" charset="0"/>
                <a:cs typeface="Verdana" panose="020B0604030504040204" pitchFamily="34" charset="0"/>
              </a:rPr>
              <a:t>unab-hängigem</a:t>
            </a:r>
            <a:r>
              <a:rPr lang="de-DE" dirty="0" smtClean="0">
                <a:latin typeface="Verdana" panose="020B0604030504040204" pitchFamily="34" charset="0"/>
                <a:ea typeface="Verdana" panose="020B0604030504040204" pitchFamily="34" charset="0"/>
                <a:cs typeface="Verdana" panose="020B0604030504040204" pitchFamily="34" charset="0"/>
              </a:rPr>
              <a:t> Titel</a:t>
            </a:r>
          </a:p>
        </p:txBody>
      </p:sp>
      <p:cxnSp>
        <p:nvCxnSpPr>
          <p:cNvPr id="23" name="Gerade Verbindung mit Pfeil 22"/>
          <p:cNvCxnSpPr/>
          <p:nvPr/>
        </p:nvCxnSpPr>
        <p:spPr>
          <a:xfrm>
            <a:off x="6140185" y="2420888"/>
            <a:ext cx="0" cy="1152128"/>
          </a:xfrm>
          <a:prstGeom prst="straightConnector1">
            <a:avLst/>
          </a:prstGeom>
          <a:ln w="19050">
            <a:solidFill>
              <a:schemeClr val="tx1"/>
            </a:solidFill>
            <a:prstDash val="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25" name="Gerade Verbindung mit Pfeil 24"/>
          <p:cNvCxnSpPr/>
          <p:nvPr/>
        </p:nvCxnSpPr>
        <p:spPr>
          <a:xfrm>
            <a:off x="3635896" y="4461212"/>
            <a:ext cx="1224136" cy="0"/>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8825394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Werkebene (3)</a:t>
            </a:r>
            <a:endParaRPr lang="de-DE" dirty="0"/>
          </a:p>
        </p:txBody>
      </p:sp>
      <p:sp>
        <p:nvSpPr>
          <p:cNvPr id="3" name="Textplatzhalter 2"/>
          <p:cNvSpPr>
            <a:spLocks noGrp="1"/>
          </p:cNvSpPr>
          <p:nvPr>
            <p:ph type="body" sz="quarter" idx="13"/>
          </p:nvPr>
        </p:nvSpPr>
        <p:spPr>
          <a:xfrm>
            <a:off x="251520" y="1124744"/>
            <a:ext cx="8784976" cy="5184576"/>
          </a:xfrm>
        </p:spPr>
        <p:txBody>
          <a:bodyPr wrap="square"/>
          <a:lstStyle/>
          <a:p>
            <a:pPr lvl="1"/>
            <a:endParaRPr lang="de-DE" dirty="0" smtClean="0"/>
          </a:p>
          <a:p>
            <a:pPr lvl="1"/>
            <a:endParaRPr lang="de-DE" dirty="0" smtClean="0"/>
          </a:p>
          <a:p>
            <a:pPr lvl="1"/>
            <a:r>
              <a:rPr lang="de-DE" dirty="0" smtClean="0"/>
              <a:t>Teil mit abhängigem Titel</a:t>
            </a:r>
          </a:p>
          <a:p>
            <a:pPr lvl="2"/>
            <a:r>
              <a:rPr lang="de-DE" sz="1800" dirty="0" smtClean="0"/>
              <a:t>es liegt kein eigenes Werk vor, daher keine Erfassung von Werkangaben für den Teil (vgl. RDA 6.2.2.9.1 D-A-CH)</a:t>
            </a:r>
          </a:p>
          <a:p>
            <a:pPr lvl="2"/>
            <a:r>
              <a:rPr lang="de-DE" sz="1800" dirty="0" smtClean="0"/>
              <a:t>Erfassung von Werkangaben nur für das Gesamtwerk, je nach Regelung in den Institutionen/Verbünden innerhalb der zusammengesetzten Beschreibung oder in Form eines Werknormdatensatzes</a:t>
            </a:r>
          </a:p>
          <a:p>
            <a:pPr lvl="2"/>
            <a:r>
              <a:rPr lang="de-DE" sz="1800" dirty="0" smtClean="0"/>
              <a:t>vgl. das folgende Schaubild</a:t>
            </a:r>
            <a:endParaRPr lang="de-DE" dirty="0" smtClean="0"/>
          </a:p>
          <a:p>
            <a:endParaRPr lang="de-DE" dirty="0"/>
          </a:p>
          <a:p>
            <a:endParaRPr lang="de-DE" dirty="0"/>
          </a:p>
          <a:p>
            <a:endParaRPr lang="de-DE" dirty="0" smtClean="0"/>
          </a:p>
          <a:p>
            <a:pPr marL="357188" indent="0">
              <a:buNone/>
            </a:pPr>
            <a:r>
              <a:rPr lang="de-DE" sz="1800" dirty="0" smtClean="0"/>
              <a:t>Vgl. RDA 1.5.4 D-A-CH</a:t>
            </a:r>
          </a:p>
          <a:p>
            <a:pPr marL="914400" lvl="2" indent="0">
              <a:buNone/>
            </a:pPr>
            <a:endParaRPr lang="de-DE" sz="24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25.07.2015|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35</a:t>
            </a:fld>
            <a:endParaRPr lang="de-DE"/>
          </a:p>
        </p:txBody>
      </p:sp>
    </p:spTree>
    <p:extLst>
      <p:ext uri="{BB962C8B-B14F-4D97-AF65-F5344CB8AC3E}">
        <p14:creationId xmlns:p14="http://schemas.microsoft.com/office/powerpoint/2010/main" val="397322301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Werkebene (4)</a:t>
            </a:r>
            <a:endParaRPr lang="de-DE" dirty="0"/>
          </a:p>
        </p:txBody>
      </p:sp>
      <p:sp>
        <p:nvSpPr>
          <p:cNvPr id="4" name="Fußzeilenplatzhalter 3"/>
          <p:cNvSpPr>
            <a:spLocks noGrp="1"/>
          </p:cNvSpPr>
          <p:nvPr>
            <p:ph type="ftr" sz="quarter" idx="14"/>
          </p:nvPr>
        </p:nvSpPr>
        <p:spPr>
          <a:xfrm>
            <a:off x="467544" y="6376243"/>
            <a:ext cx="7704856" cy="365125"/>
          </a:xfrm>
        </p:spPr>
        <p:txBody>
          <a:bodyPr/>
          <a:lstStyle/>
          <a:p>
            <a:r>
              <a:rPr lang="de-DE" sz="800" dirty="0" smtClean="0"/>
              <a:t>AG RDA Schulungsunterlagen – Modul 5A.01: Mehrteilige Monografien  | PICA DNB/ZDB | Stand: 25.07.2015|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36</a:t>
            </a:fld>
            <a:endParaRPr lang="de-DE"/>
          </a:p>
        </p:txBody>
      </p:sp>
      <p:sp>
        <p:nvSpPr>
          <p:cNvPr id="12" name="Textfeld 11"/>
          <p:cNvSpPr txBox="1"/>
          <p:nvPr/>
        </p:nvSpPr>
        <p:spPr>
          <a:xfrm>
            <a:off x="755576" y="1340768"/>
            <a:ext cx="2304256" cy="923330"/>
          </a:xfrm>
          <a:prstGeom prst="rect">
            <a:avLst/>
          </a:prstGeom>
          <a:solidFill>
            <a:schemeClr val="bg1"/>
          </a:solidFill>
          <a:ln w="22225">
            <a:solidFill>
              <a:schemeClr val="accent6"/>
            </a:solidFill>
          </a:ln>
        </p:spPr>
        <p:txBody>
          <a:bodyPr wrap="square" rtlCol="0">
            <a:spAutoFit/>
          </a:bodyP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Übergeordnete Aufnahme</a:t>
            </a:r>
          </a:p>
          <a:p>
            <a:pPr algn="ctr"/>
            <a:r>
              <a:rPr lang="de-DE" i="1" dirty="0" smtClean="0">
                <a:latin typeface="Verdana" panose="020B0604030504040204" pitchFamily="34" charset="0"/>
                <a:ea typeface="Verdana" panose="020B0604030504040204" pitchFamily="34" charset="0"/>
                <a:cs typeface="Verdana" panose="020B0604030504040204" pitchFamily="34" charset="0"/>
              </a:rPr>
              <a:t>Werkangaben</a:t>
            </a:r>
          </a:p>
        </p:txBody>
      </p:sp>
      <p:sp>
        <p:nvSpPr>
          <p:cNvPr id="13" name="Textfeld 12"/>
          <p:cNvSpPr txBox="1"/>
          <p:nvPr/>
        </p:nvSpPr>
        <p:spPr>
          <a:xfrm>
            <a:off x="5188091" y="1490095"/>
            <a:ext cx="1832181" cy="646331"/>
          </a:xfrm>
          <a:prstGeom prst="rect">
            <a:avLst/>
          </a:prstGeom>
          <a:solidFill>
            <a:schemeClr val="bg1"/>
          </a:solidFill>
          <a:ln w="25400">
            <a:solidFill>
              <a:schemeClr val="accent6"/>
            </a:solidFill>
          </a:ln>
        </p:spPr>
        <p:txBody>
          <a:bodyPr wrap="square" rtlCol="0">
            <a:spAutoFit/>
          </a:bodyPr>
          <a:lstStyle/>
          <a:p>
            <a:pPr algn="ctr"/>
            <a:r>
              <a:rPr lang="de-DE" dirty="0" err="1" smtClean="0">
                <a:latin typeface="Verdana" panose="020B0604030504040204" pitchFamily="34" charset="0"/>
                <a:ea typeface="Verdana" panose="020B0604030504040204" pitchFamily="34" charset="0"/>
                <a:cs typeface="Verdana" panose="020B0604030504040204" pitchFamily="34" charset="0"/>
              </a:rPr>
              <a:t>Werksatz</a:t>
            </a:r>
            <a:r>
              <a:rPr lang="de-DE" dirty="0" smtClean="0">
                <a:latin typeface="Verdana" panose="020B0604030504040204" pitchFamily="34" charset="0"/>
                <a:ea typeface="Verdana" panose="020B0604030504040204" pitchFamily="34" charset="0"/>
                <a:cs typeface="Verdana" panose="020B0604030504040204" pitchFamily="34" charset="0"/>
              </a:rPr>
              <a:t> für Gesamtwerk</a:t>
            </a:r>
          </a:p>
        </p:txBody>
      </p:sp>
      <p:cxnSp>
        <p:nvCxnSpPr>
          <p:cNvPr id="15" name="Gerade Verbindung mit Pfeil 14"/>
          <p:cNvCxnSpPr/>
          <p:nvPr/>
        </p:nvCxnSpPr>
        <p:spPr>
          <a:xfrm>
            <a:off x="3347215" y="1802432"/>
            <a:ext cx="1584176" cy="0"/>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6" name="Textfeld 15"/>
          <p:cNvSpPr txBox="1"/>
          <p:nvPr/>
        </p:nvSpPr>
        <p:spPr>
          <a:xfrm>
            <a:off x="762729" y="3861048"/>
            <a:ext cx="2592288" cy="1477328"/>
          </a:xfrm>
          <a:prstGeom prst="rect">
            <a:avLst/>
          </a:prstGeom>
          <a:solidFill>
            <a:schemeClr val="bg1"/>
          </a:solidFill>
          <a:ln w="25400">
            <a:solidFill>
              <a:schemeClr val="accent6"/>
            </a:solidFill>
          </a:ln>
        </p:spPr>
        <p:txBody>
          <a:bodyPr wrap="square" rtlCol="0">
            <a:spAutoFit/>
          </a:bodyP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Untergeordnete Aufnahme </a:t>
            </a:r>
          </a:p>
          <a:p>
            <a:pPr algn="ctr"/>
            <a:r>
              <a:rPr lang="de-DE" dirty="0" smtClean="0">
                <a:latin typeface="Verdana" panose="020B0604030504040204" pitchFamily="34" charset="0"/>
                <a:ea typeface="Verdana" panose="020B0604030504040204" pitchFamily="34" charset="0"/>
                <a:cs typeface="Verdana" panose="020B0604030504040204" pitchFamily="34" charset="0"/>
              </a:rPr>
              <a:t>(Teil mit </a:t>
            </a:r>
            <a:r>
              <a:rPr lang="de-DE" dirty="0" err="1" smtClean="0">
                <a:latin typeface="Verdana" panose="020B0604030504040204" pitchFamily="34" charset="0"/>
                <a:ea typeface="Verdana" panose="020B0604030504040204" pitchFamily="34" charset="0"/>
                <a:cs typeface="Verdana" panose="020B0604030504040204" pitchFamily="34" charset="0"/>
              </a:rPr>
              <a:t>abhän-gigem</a:t>
            </a:r>
            <a:r>
              <a:rPr lang="de-DE" dirty="0" smtClean="0">
                <a:latin typeface="Verdana" panose="020B0604030504040204" pitchFamily="34" charset="0"/>
                <a:ea typeface="Verdana" panose="020B0604030504040204" pitchFamily="34" charset="0"/>
                <a:cs typeface="Verdana" panose="020B0604030504040204" pitchFamily="34" charset="0"/>
              </a:rPr>
              <a:t> Titel)</a:t>
            </a:r>
          </a:p>
          <a:p>
            <a:pPr algn="ctr"/>
            <a:endParaRPr lang="de-DE" i="1" dirty="0" smtClean="0">
              <a:latin typeface="Verdana" panose="020B0604030504040204" pitchFamily="34" charset="0"/>
              <a:ea typeface="Verdana" panose="020B0604030504040204" pitchFamily="34" charset="0"/>
              <a:cs typeface="Verdana" panose="020B0604030504040204" pitchFamily="34" charset="0"/>
            </a:endParaRPr>
          </a:p>
        </p:txBody>
      </p:sp>
      <p:cxnSp>
        <p:nvCxnSpPr>
          <p:cNvPr id="18" name="Gerade Verbindung mit Pfeil 17"/>
          <p:cNvCxnSpPr/>
          <p:nvPr/>
        </p:nvCxnSpPr>
        <p:spPr>
          <a:xfrm flipV="1">
            <a:off x="2058873" y="2420888"/>
            <a:ext cx="0" cy="122413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856322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Untergliederungen</a:t>
            </a:r>
            <a:br>
              <a:rPr lang="de-DE" sz="2800" dirty="0" smtClean="0"/>
            </a:br>
            <a:endParaRPr lang="de-DE" sz="2800" dirty="0">
              <a:solidFill>
                <a:srgbClr val="FF0000"/>
              </a:solidFill>
            </a:endParaRP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37</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z="800" dirty="0" smtClean="0"/>
              <a:t>AG RDA Schulungsunterlagen – Modul 5A.01: Mehrteilige Monografien  | PICA DNB/ZDB | Stand: 25.07.2015| CC BY-NC-SA</a:t>
            </a:r>
            <a:endParaRPr lang="de-DE" sz="800" dirty="0"/>
          </a:p>
        </p:txBody>
      </p:sp>
    </p:spTree>
    <p:extLst>
      <p:ext uri="{BB962C8B-B14F-4D97-AF65-F5344CB8AC3E}">
        <p14:creationId xmlns:p14="http://schemas.microsoft.com/office/powerpoint/2010/main" val="17394749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Definition Untergliederung (RDA Glossar)</a:t>
            </a:r>
            <a:endParaRPr lang="de-DE" dirty="0"/>
          </a:p>
        </p:txBody>
      </p:sp>
      <p:sp>
        <p:nvSpPr>
          <p:cNvPr id="3" name="Textplatzhalter 2"/>
          <p:cNvSpPr>
            <a:spLocks noGrp="1"/>
          </p:cNvSpPr>
          <p:nvPr>
            <p:ph type="body" sz="quarter" idx="13"/>
          </p:nvPr>
        </p:nvSpPr>
        <p:spPr/>
        <p:txBody>
          <a:bodyPr wrap="square"/>
          <a:lstStyle/>
          <a:p>
            <a:pPr marL="0" indent="0">
              <a:buNone/>
            </a:pPr>
            <a:r>
              <a:rPr lang="de-DE" i="1" dirty="0" smtClean="0"/>
              <a:t>Ein getrennt herausgegebener Teil einer Ressource, </a:t>
            </a:r>
          </a:p>
          <a:p>
            <a:pPr marL="0" indent="0">
              <a:buNone/>
            </a:pPr>
            <a:r>
              <a:rPr lang="de-DE" i="1" dirty="0" smtClean="0"/>
              <a:t>der normalerweise einen bestimmten Inhalt innerhalb einer größeren Ressource repräsentiert</a:t>
            </a:r>
          </a:p>
          <a:p>
            <a:pPr marL="0" indent="0">
              <a:buNone/>
            </a:pPr>
            <a:r>
              <a:rPr lang="de-DE" i="1" dirty="0" smtClean="0"/>
              <a:t>und durch eine Kennzeichnung identifiziert wird, die</a:t>
            </a:r>
            <a:r>
              <a:rPr lang="de-DE" dirty="0" smtClean="0"/>
              <a:t/>
            </a:r>
            <a:br>
              <a:rPr lang="de-DE" dirty="0" smtClean="0"/>
            </a:br>
            <a:endParaRPr lang="de-DE" dirty="0" smtClean="0"/>
          </a:p>
          <a:p>
            <a:r>
              <a:rPr lang="de-DE" i="1" dirty="0" smtClean="0"/>
              <a:t>ein </a:t>
            </a:r>
            <a:r>
              <a:rPr lang="de-DE" i="1" dirty="0" smtClean="0">
                <a:solidFill>
                  <a:srgbClr val="FF0000"/>
                </a:solidFill>
              </a:rPr>
              <a:t>Thema</a:t>
            </a:r>
          </a:p>
          <a:p>
            <a:r>
              <a:rPr lang="de-DE" i="1" dirty="0" smtClean="0"/>
              <a:t>oder </a:t>
            </a:r>
            <a:r>
              <a:rPr lang="de-DE" i="1" dirty="0" smtClean="0">
                <a:solidFill>
                  <a:srgbClr val="FF0000"/>
                </a:solidFill>
              </a:rPr>
              <a:t>eine alphabetische Kennzeichnung</a:t>
            </a:r>
          </a:p>
          <a:p>
            <a:r>
              <a:rPr lang="de-DE" i="1" dirty="0" smtClean="0"/>
              <a:t>oder </a:t>
            </a:r>
            <a:r>
              <a:rPr lang="de-DE" i="1" dirty="0" smtClean="0">
                <a:solidFill>
                  <a:srgbClr val="FF0000"/>
                </a:solidFill>
              </a:rPr>
              <a:t>eine numerische Kennzeichnung</a:t>
            </a:r>
          </a:p>
          <a:p>
            <a:r>
              <a:rPr lang="de-DE" i="1" dirty="0" smtClean="0"/>
              <a:t>oder </a:t>
            </a:r>
            <a:r>
              <a:rPr lang="de-DE" i="1" dirty="0" smtClean="0">
                <a:solidFill>
                  <a:srgbClr val="FF0000"/>
                </a:solidFill>
              </a:rPr>
              <a:t>eine Kombination davon</a:t>
            </a:r>
            <a:r>
              <a:rPr lang="de-DE" i="1" dirty="0" smtClean="0"/>
              <a:t/>
            </a:r>
            <a:br>
              <a:rPr lang="de-DE" i="1" dirty="0" smtClean="0"/>
            </a:br>
            <a:endParaRPr lang="de-DE" i="1" dirty="0" smtClean="0"/>
          </a:p>
          <a:p>
            <a:pPr marL="0" indent="0">
              <a:buNone/>
            </a:pPr>
            <a:r>
              <a:rPr lang="de-DE" i="1" dirty="0" smtClean="0"/>
              <a:t>sein kann</a:t>
            </a:r>
          </a:p>
          <a:p>
            <a:pPr marL="0" indent="0">
              <a:buNone/>
            </a:pPr>
            <a:endParaRPr lang="de-DE" dirty="0" smtClean="0"/>
          </a:p>
          <a:p>
            <a:pPr marL="0" indent="0">
              <a:buNone/>
            </a:pPr>
            <a:endParaRPr lang="de-DE" dirty="0" smtClean="0"/>
          </a:p>
        </p:txBody>
      </p:sp>
      <p:sp>
        <p:nvSpPr>
          <p:cNvPr id="4" name="Fußzeilenplatzhalter 3"/>
          <p:cNvSpPr>
            <a:spLocks noGrp="1"/>
          </p:cNvSpPr>
          <p:nvPr>
            <p:ph type="ftr" sz="quarter" idx="14"/>
          </p:nvPr>
        </p:nvSpPr>
        <p:spPr>
          <a:xfrm>
            <a:off x="179512" y="6376243"/>
            <a:ext cx="8208912" cy="365125"/>
          </a:xfrm>
        </p:spPr>
        <p:txBody>
          <a:bodyPr/>
          <a:lstStyle/>
          <a:p>
            <a:r>
              <a:rPr lang="de-DE" sz="800" dirty="0" smtClean="0">
                <a:solidFill>
                  <a:srgbClr val="4F81BD">
                    <a:lumMod val="75000"/>
                  </a:srgbClr>
                </a:solidFill>
              </a:rPr>
              <a:t>AG RDA Schulungsunterlagen – Modul 5A.01: Mehrteilige Monografien  | PICA DNB/ZDB | Stand: 25.07.2015|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38</a:t>
            </a:fld>
            <a:endParaRPr lang="de-DE">
              <a:solidFill>
                <a:prstClr val="black">
                  <a:tint val="75000"/>
                </a:prstClr>
              </a:solidFill>
            </a:endParaRPr>
          </a:p>
        </p:txBody>
      </p:sp>
    </p:spTree>
    <p:extLst>
      <p:ext uri="{BB962C8B-B14F-4D97-AF65-F5344CB8AC3E}">
        <p14:creationId xmlns:p14="http://schemas.microsoft.com/office/powerpoint/2010/main" val="100451286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Was sind Untergliederungen?</a:t>
            </a:r>
            <a:endParaRPr lang="de-DE" dirty="0"/>
          </a:p>
        </p:txBody>
      </p:sp>
      <p:sp>
        <p:nvSpPr>
          <p:cNvPr id="3" name="Textplatzhalter 2"/>
          <p:cNvSpPr>
            <a:spLocks noGrp="1"/>
          </p:cNvSpPr>
          <p:nvPr>
            <p:ph type="body" sz="quarter" idx="13"/>
          </p:nvPr>
        </p:nvSpPr>
        <p:spPr/>
        <p:txBody>
          <a:bodyPr wrap="square"/>
          <a:lstStyle/>
          <a:p>
            <a:pPr marL="0" indent="0">
              <a:buNone/>
            </a:pPr>
            <a:endParaRPr lang="de-DE" sz="1800" dirty="0" smtClean="0"/>
          </a:p>
          <a:p>
            <a:r>
              <a:rPr lang="de-DE" dirty="0" smtClean="0"/>
              <a:t>Wenn </a:t>
            </a:r>
            <a:r>
              <a:rPr lang="de-DE" dirty="0"/>
              <a:t>eine mehrteilige Monografie außer auf der Ebene der einzelnen Teile noch auf weiteren Ebenen Gliederungen </a:t>
            </a:r>
            <a:r>
              <a:rPr lang="de-DE" dirty="0" smtClean="0"/>
              <a:t>aufweist, spricht man von Untergliederungen.</a:t>
            </a:r>
          </a:p>
          <a:p>
            <a:pPr marL="0" indent="0">
              <a:buNone/>
            </a:pPr>
            <a:endParaRPr lang="de-DE" sz="1800" dirty="0" smtClean="0"/>
          </a:p>
          <a:p>
            <a:r>
              <a:rPr lang="de-DE" dirty="0" smtClean="0"/>
              <a:t>Das bedeutet, Untergliederungen </a:t>
            </a:r>
            <a:r>
              <a:rPr lang="de-DE" dirty="0"/>
              <a:t>nehmen eine Einteilung einer mehrteiligen Monografie vor und sind den physischen Teilen der mehrteiligen Monografie </a:t>
            </a:r>
            <a:r>
              <a:rPr lang="de-DE" dirty="0" smtClean="0"/>
              <a:t>übergeordnet.</a:t>
            </a:r>
          </a:p>
          <a:p>
            <a:pPr marL="0" indent="0">
              <a:buNone/>
            </a:pPr>
            <a:endParaRPr lang="de-DE" sz="1800" dirty="0" smtClean="0"/>
          </a:p>
          <a:p>
            <a:r>
              <a:rPr lang="de-DE" dirty="0" smtClean="0"/>
              <a:t>Es </a:t>
            </a:r>
            <a:r>
              <a:rPr lang="de-DE" dirty="0"/>
              <a:t>handelt sich also immer um </a:t>
            </a:r>
            <a:r>
              <a:rPr lang="de-DE" dirty="0">
                <a:solidFill>
                  <a:srgbClr val="FF0000"/>
                </a:solidFill>
              </a:rPr>
              <a:t>Zwischenstufen</a:t>
            </a:r>
            <a:endParaRPr lang="de-DE" dirty="0" smtClean="0">
              <a:solidFill>
                <a:srgbClr val="FF0000"/>
              </a:solidFill>
            </a:endParaRPr>
          </a:p>
          <a:p>
            <a:pPr marL="0" indent="0">
              <a:buNone/>
            </a:pPr>
            <a:endParaRPr lang="de-DE" dirty="0" smtClean="0"/>
          </a:p>
        </p:txBody>
      </p:sp>
      <p:sp>
        <p:nvSpPr>
          <p:cNvPr id="4" name="Fußzeilenplatzhalter 3"/>
          <p:cNvSpPr>
            <a:spLocks noGrp="1"/>
          </p:cNvSpPr>
          <p:nvPr>
            <p:ph type="ftr" sz="quarter" idx="14"/>
          </p:nvPr>
        </p:nvSpPr>
        <p:spPr>
          <a:xfrm>
            <a:off x="251520" y="6376243"/>
            <a:ext cx="8136904" cy="365125"/>
          </a:xfrm>
        </p:spPr>
        <p:txBody>
          <a:bodyPr/>
          <a:lstStyle/>
          <a:p>
            <a:r>
              <a:rPr lang="de-DE" sz="800" dirty="0" smtClean="0">
                <a:solidFill>
                  <a:srgbClr val="4F81BD">
                    <a:lumMod val="75000"/>
                  </a:srgbClr>
                </a:solidFill>
              </a:rPr>
              <a:t>AG RDA Schulungsunterlagen – Modul 5A.01: Mehrteilige Monografien  | PICA DNB/ZDB | Stand: 25.07.2015|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39</a:t>
            </a:fld>
            <a:endParaRPr lang="de-DE">
              <a:solidFill>
                <a:prstClr val="black">
                  <a:tint val="75000"/>
                </a:prstClr>
              </a:solidFill>
            </a:endParaRPr>
          </a:p>
        </p:txBody>
      </p:sp>
    </p:spTree>
    <p:extLst>
      <p:ext uri="{BB962C8B-B14F-4D97-AF65-F5344CB8AC3E}">
        <p14:creationId xmlns:p14="http://schemas.microsoft.com/office/powerpoint/2010/main" val="19597415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Grundlagen</a:t>
            </a:r>
            <a:br>
              <a:rPr lang="de-DE" sz="2800" dirty="0" smtClean="0"/>
            </a:br>
            <a:endParaRPr lang="de-DE" sz="2800" dirty="0">
              <a:solidFill>
                <a:srgbClr val="FF0000"/>
              </a:solidFill>
            </a:endParaRP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4</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z="800" dirty="0" smtClean="0"/>
              <a:t>AG RDA Schulungsunterlagen – Modul 5A.01: Mehrteilige Monografien  | PICA DNB/ZDB | Stand: 25.07.2015| CC BY-NC-SA</a:t>
            </a:r>
            <a:endParaRPr lang="de-DE" sz="800" dirty="0"/>
          </a:p>
        </p:txBody>
      </p:sp>
    </p:spTree>
    <p:extLst>
      <p:ext uri="{BB962C8B-B14F-4D97-AF65-F5344CB8AC3E}">
        <p14:creationId xmlns:p14="http://schemas.microsoft.com/office/powerpoint/2010/main" val="402965387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Beispiele für Untergliederungen (1)</a:t>
            </a:r>
            <a:endParaRPr lang="de-DE" dirty="0"/>
          </a:p>
        </p:txBody>
      </p:sp>
      <p:sp>
        <p:nvSpPr>
          <p:cNvPr id="3" name="Textplatzhalter 2"/>
          <p:cNvSpPr>
            <a:spLocks noGrp="1"/>
          </p:cNvSpPr>
          <p:nvPr>
            <p:ph type="body" sz="quarter" idx="13"/>
          </p:nvPr>
        </p:nvSpPr>
        <p:spPr/>
        <p:txBody>
          <a:bodyPr wrap="square"/>
          <a:lstStyle/>
          <a:p>
            <a:r>
              <a:rPr lang="de-DE" dirty="0" smtClean="0"/>
              <a:t>Numerische Kennzeichnung + Thema</a:t>
            </a:r>
            <a:br>
              <a:rPr lang="de-DE" dirty="0" smtClean="0"/>
            </a:br>
            <a:endParaRPr lang="de-DE" sz="1800" dirty="0" smtClean="0"/>
          </a:p>
          <a:p>
            <a:pPr lvl="1">
              <a:buFont typeface="Symbol" panose="05050102010706020507" pitchFamily="18" charset="2"/>
              <a:buChar char="-"/>
            </a:pPr>
            <a:r>
              <a:rPr lang="de-DE" dirty="0" smtClean="0"/>
              <a:t>Abteilung 1 – Schriften und Reden</a:t>
            </a:r>
            <a:br>
              <a:rPr lang="de-DE" dirty="0" smtClean="0"/>
            </a:br>
            <a:endParaRPr lang="de-DE" dirty="0" smtClean="0"/>
          </a:p>
          <a:p>
            <a:pPr lvl="1">
              <a:buFont typeface="Symbol" panose="05050102010706020507" pitchFamily="18" charset="2"/>
              <a:buChar char="-"/>
            </a:pPr>
            <a:r>
              <a:rPr lang="de-DE" dirty="0" smtClean="0"/>
              <a:t>Band 4. Das 20. Jahrhundert</a:t>
            </a:r>
            <a:br>
              <a:rPr lang="de-DE" dirty="0" smtClean="0"/>
            </a:br>
            <a:r>
              <a:rPr lang="de-DE" sz="1400" i="1" dirty="0" smtClean="0"/>
              <a:t>Hinweis: Band 4 besteht aus 2 Teilbänden</a:t>
            </a:r>
            <a:r>
              <a:rPr lang="de-DE" i="1" dirty="0" smtClean="0"/>
              <a:t/>
            </a:r>
            <a:br>
              <a:rPr lang="de-DE" i="1" dirty="0" smtClean="0"/>
            </a:br>
            <a:endParaRPr lang="de-DE" i="1" dirty="0" smtClean="0"/>
          </a:p>
          <a:p>
            <a:pPr lvl="1">
              <a:buFont typeface="Symbol" panose="05050102010706020507" pitchFamily="18" charset="2"/>
              <a:buChar char="-"/>
            </a:pPr>
            <a:endParaRPr lang="de-DE" sz="1800" i="1" dirty="0" smtClean="0"/>
          </a:p>
          <a:p>
            <a:r>
              <a:rPr lang="de-DE" dirty="0" smtClean="0"/>
              <a:t>Alphabetische Kennzeichnung + Thema</a:t>
            </a:r>
            <a:r>
              <a:rPr lang="de-DE" sz="1800" dirty="0" smtClean="0"/>
              <a:t/>
            </a:r>
            <a:br>
              <a:rPr lang="de-DE" sz="1800" dirty="0" smtClean="0"/>
            </a:br>
            <a:endParaRPr lang="de-DE" sz="1800" dirty="0" smtClean="0"/>
          </a:p>
          <a:p>
            <a:pPr lvl="1">
              <a:buFont typeface="Symbol" panose="05050102010706020507" pitchFamily="18" charset="2"/>
              <a:buChar char="-"/>
            </a:pPr>
            <a:r>
              <a:rPr lang="de-DE" dirty="0" smtClean="0"/>
              <a:t>Series </a:t>
            </a:r>
            <a:r>
              <a:rPr lang="de-DE" dirty="0"/>
              <a:t>B, </a:t>
            </a:r>
            <a:r>
              <a:rPr lang="de-DE" dirty="0" err="1"/>
              <a:t>Ferns</a:t>
            </a:r>
            <a:r>
              <a:rPr lang="de-DE" dirty="0"/>
              <a:t> </a:t>
            </a:r>
            <a:r>
              <a:rPr lang="de-DE" dirty="0" err="1"/>
              <a:t>and</a:t>
            </a:r>
            <a:r>
              <a:rPr lang="de-DE" dirty="0"/>
              <a:t> fern </a:t>
            </a:r>
            <a:r>
              <a:rPr lang="de-DE" dirty="0" err="1" smtClean="0"/>
              <a:t>allies</a:t>
            </a:r>
            <a:r>
              <a:rPr lang="de-DE" dirty="0" smtClean="0"/>
              <a:t/>
            </a:r>
            <a:br>
              <a:rPr lang="de-DE" dirty="0" smtClean="0"/>
            </a:br>
            <a:endParaRPr lang="de-DE" dirty="0" smtClean="0"/>
          </a:p>
          <a:p>
            <a:pPr lvl="1">
              <a:buFont typeface="Symbol" panose="05050102010706020507" pitchFamily="18" charset="2"/>
              <a:buChar char="-"/>
            </a:pPr>
            <a:r>
              <a:rPr lang="de-DE" dirty="0"/>
              <a:t>Themenbereich C</a:t>
            </a:r>
            <a:br>
              <a:rPr lang="de-DE" dirty="0"/>
            </a:br>
            <a:r>
              <a:rPr lang="de-DE" dirty="0"/>
              <a:t>Theorie und Forschung</a:t>
            </a:r>
            <a:r>
              <a:rPr lang="de-DE" dirty="0" smtClean="0"/>
              <a:t/>
            </a:r>
            <a:br>
              <a:rPr lang="de-DE" dirty="0" smtClean="0"/>
            </a:br>
            <a:endParaRPr lang="de-DE" dirty="0" smtClean="0"/>
          </a:p>
          <a:p>
            <a:pPr marL="0" indent="0">
              <a:buNone/>
            </a:pPr>
            <a:r>
              <a:rPr lang="de-DE" sz="1800" dirty="0" smtClean="0"/>
              <a:t/>
            </a:r>
            <a:br>
              <a:rPr lang="de-DE" sz="1800" dirty="0" smtClean="0"/>
            </a:br>
            <a:endParaRPr lang="de-DE" sz="1800" dirty="0" smtClean="0"/>
          </a:p>
          <a:p>
            <a:pPr marL="0" indent="0">
              <a:buNone/>
            </a:pPr>
            <a:endParaRPr lang="de-DE" sz="1800" dirty="0"/>
          </a:p>
        </p:txBody>
      </p:sp>
      <p:sp>
        <p:nvSpPr>
          <p:cNvPr id="4" name="Fußzeilenplatzhalter 3"/>
          <p:cNvSpPr>
            <a:spLocks noGrp="1"/>
          </p:cNvSpPr>
          <p:nvPr>
            <p:ph type="ftr" sz="quarter" idx="14"/>
          </p:nvPr>
        </p:nvSpPr>
        <p:spPr>
          <a:xfrm>
            <a:off x="251520" y="6376243"/>
            <a:ext cx="8136904" cy="365125"/>
          </a:xfrm>
        </p:spPr>
        <p:txBody>
          <a:bodyPr/>
          <a:lstStyle/>
          <a:p>
            <a:r>
              <a:rPr lang="de-DE" sz="800" dirty="0" smtClean="0">
                <a:solidFill>
                  <a:srgbClr val="4F81BD">
                    <a:lumMod val="75000"/>
                  </a:srgbClr>
                </a:solidFill>
              </a:rPr>
              <a:t>AG RDA Schulungsunterlagen – Modul 5A.01: Mehrteilige Monografien  | PICA DNB/ZDB | Stand: 25.07.2015|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40</a:t>
            </a:fld>
            <a:endParaRPr lang="de-DE">
              <a:solidFill>
                <a:prstClr val="black">
                  <a:tint val="75000"/>
                </a:prstClr>
              </a:solidFill>
            </a:endParaRPr>
          </a:p>
        </p:txBody>
      </p:sp>
    </p:spTree>
    <p:extLst>
      <p:ext uri="{BB962C8B-B14F-4D97-AF65-F5344CB8AC3E}">
        <p14:creationId xmlns:p14="http://schemas.microsoft.com/office/powerpoint/2010/main" val="198396069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Beispiele für Untergliederungen (2)</a:t>
            </a:r>
            <a:endParaRPr lang="de-DE" dirty="0"/>
          </a:p>
        </p:txBody>
      </p:sp>
      <p:sp>
        <p:nvSpPr>
          <p:cNvPr id="3" name="Textplatzhalter 2"/>
          <p:cNvSpPr>
            <a:spLocks noGrp="1"/>
          </p:cNvSpPr>
          <p:nvPr>
            <p:ph type="body" sz="quarter" idx="13"/>
          </p:nvPr>
        </p:nvSpPr>
        <p:spPr/>
        <p:txBody>
          <a:bodyPr wrap="square"/>
          <a:lstStyle/>
          <a:p>
            <a:r>
              <a:rPr lang="de-DE" dirty="0" smtClean="0"/>
              <a:t>Numerische Kennzeichnung</a:t>
            </a:r>
            <a:r>
              <a:rPr lang="de-DE" sz="1800" dirty="0" smtClean="0"/>
              <a:t/>
            </a:r>
            <a:br>
              <a:rPr lang="de-DE" sz="1800" dirty="0" smtClean="0"/>
            </a:br>
            <a:endParaRPr lang="de-DE" sz="1800" dirty="0" smtClean="0"/>
          </a:p>
          <a:p>
            <a:pPr lvl="1"/>
            <a:r>
              <a:rPr lang="de-DE" dirty="0"/>
              <a:t>Abteilung III</a:t>
            </a:r>
            <a:r>
              <a:rPr lang="de-DE" dirty="0" smtClean="0"/>
              <a:t/>
            </a:r>
            <a:br>
              <a:rPr lang="de-DE" dirty="0" smtClean="0"/>
            </a:br>
            <a:endParaRPr lang="de-DE" dirty="0" smtClean="0"/>
          </a:p>
          <a:p>
            <a:pPr lvl="1"/>
            <a:r>
              <a:rPr lang="de-DE" dirty="0" smtClean="0"/>
              <a:t>Reihe 1</a:t>
            </a:r>
            <a:br>
              <a:rPr lang="de-DE" dirty="0" smtClean="0"/>
            </a:br>
            <a:endParaRPr lang="de-DE" dirty="0" smtClean="0"/>
          </a:p>
          <a:p>
            <a:pPr lvl="1"/>
            <a:r>
              <a:rPr lang="de-DE" dirty="0" smtClean="0"/>
              <a:t>IV.</a:t>
            </a:r>
            <a:br>
              <a:rPr lang="de-DE" dirty="0" smtClean="0"/>
            </a:br>
            <a:r>
              <a:rPr lang="de-DE" sz="1400" i="1" dirty="0"/>
              <a:t>Hinweis</a:t>
            </a:r>
            <a:r>
              <a:rPr lang="de-DE" sz="1400" i="1" dirty="0" smtClean="0"/>
              <a:t>: IV. gliedert sich in 5 Bände</a:t>
            </a:r>
            <a:r>
              <a:rPr lang="de-DE" sz="1400" i="1" dirty="0"/>
              <a:t/>
            </a:r>
            <a:br>
              <a:rPr lang="de-DE" sz="1400" i="1" dirty="0"/>
            </a:br>
            <a:r>
              <a:rPr lang="de-DE" sz="1400" i="1" dirty="0" smtClean="0"/>
              <a:t/>
            </a:r>
            <a:br>
              <a:rPr lang="de-DE" sz="1400" i="1" dirty="0" smtClean="0"/>
            </a:br>
            <a:r>
              <a:rPr lang="de-DE" sz="1400" dirty="0" smtClean="0"/>
              <a:t/>
            </a:r>
            <a:br>
              <a:rPr lang="de-DE" sz="1400" dirty="0" smtClean="0"/>
            </a:br>
            <a:endParaRPr lang="de-DE" sz="1400" dirty="0" smtClean="0"/>
          </a:p>
          <a:p>
            <a:r>
              <a:rPr lang="de-DE" dirty="0" smtClean="0"/>
              <a:t>Thema</a:t>
            </a:r>
            <a:r>
              <a:rPr lang="de-DE" sz="1800" dirty="0" smtClean="0"/>
              <a:t/>
            </a:r>
            <a:br>
              <a:rPr lang="de-DE" sz="1800" dirty="0" smtClean="0"/>
            </a:br>
            <a:endParaRPr lang="de-DE" sz="1800" dirty="0" smtClean="0"/>
          </a:p>
          <a:p>
            <a:pPr lvl="1"/>
            <a:r>
              <a:rPr lang="de-DE" dirty="0" smtClean="0"/>
              <a:t>Naturwissenschaftliche Schriften</a:t>
            </a:r>
            <a:br>
              <a:rPr lang="de-DE" dirty="0" smtClean="0"/>
            </a:br>
            <a:endParaRPr lang="de-DE" dirty="0" smtClean="0"/>
          </a:p>
          <a:p>
            <a:pPr lvl="1"/>
            <a:r>
              <a:rPr lang="de-DE" dirty="0" smtClean="0"/>
              <a:t>Die Erzählungen</a:t>
            </a:r>
            <a:endParaRPr lang="de-DE" dirty="0"/>
          </a:p>
        </p:txBody>
      </p:sp>
      <p:sp>
        <p:nvSpPr>
          <p:cNvPr id="4" name="Fußzeilenplatzhalter 3"/>
          <p:cNvSpPr>
            <a:spLocks noGrp="1"/>
          </p:cNvSpPr>
          <p:nvPr>
            <p:ph type="ftr" sz="quarter" idx="14"/>
          </p:nvPr>
        </p:nvSpPr>
        <p:spPr>
          <a:xfrm>
            <a:off x="251520" y="6376243"/>
            <a:ext cx="8136904" cy="365125"/>
          </a:xfrm>
        </p:spPr>
        <p:txBody>
          <a:bodyPr/>
          <a:lstStyle/>
          <a:p>
            <a:r>
              <a:rPr lang="de-DE" sz="800" dirty="0" smtClean="0">
                <a:solidFill>
                  <a:srgbClr val="4F81BD">
                    <a:lumMod val="75000"/>
                  </a:srgbClr>
                </a:solidFill>
              </a:rPr>
              <a:t>AG RDA Schulungsunterlagen – Modul 5A.01: Mehrteilige Monografien  | PICA DNB/ZDB | Stand: 25.07.2015|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41</a:t>
            </a:fld>
            <a:endParaRPr lang="de-DE">
              <a:solidFill>
                <a:prstClr val="black">
                  <a:tint val="75000"/>
                </a:prstClr>
              </a:solidFill>
            </a:endParaRPr>
          </a:p>
        </p:txBody>
      </p:sp>
    </p:spTree>
    <p:extLst>
      <p:ext uri="{BB962C8B-B14F-4D97-AF65-F5344CB8AC3E}">
        <p14:creationId xmlns:p14="http://schemas.microsoft.com/office/powerpoint/2010/main" val="206601939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42</a:t>
            </a:fld>
            <a:endParaRPr lang="de-DE">
              <a:solidFill>
                <a:prstClr val="black">
                  <a:tint val="75000"/>
                </a:prstClr>
              </a:solidFill>
            </a:endParaRPr>
          </a:p>
        </p:txBody>
      </p:sp>
      <p:sp>
        <p:nvSpPr>
          <p:cNvPr id="7" name="Textfeld 6"/>
          <p:cNvSpPr txBox="1"/>
          <p:nvPr/>
        </p:nvSpPr>
        <p:spPr>
          <a:xfrm>
            <a:off x="1445608" y="1268760"/>
            <a:ext cx="3133268" cy="4247317"/>
          </a:xfrm>
          <a:prstGeom prst="rect">
            <a:avLst/>
          </a:prstGeom>
          <a:solidFill>
            <a:schemeClr val="bg1"/>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Titelblatt(</a:t>
            </a:r>
            <a:r>
              <a:rPr lang="de-DE"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scan</a:t>
            </a: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a:t>
            </a: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endParaRPr>
          </a:p>
        </p:txBody>
      </p:sp>
      <p:sp>
        <p:nvSpPr>
          <p:cNvPr id="10" name="Titel 1"/>
          <p:cNvSpPr>
            <a:spLocks noGrp="1"/>
          </p:cNvSpPr>
          <p:nvPr>
            <p:ph type="title"/>
          </p:nvPr>
        </p:nvSpPr>
        <p:spPr>
          <a:xfrm>
            <a:off x="251520" y="183778"/>
            <a:ext cx="8640960" cy="508918"/>
          </a:xfrm>
        </p:spPr>
        <p:txBody>
          <a:bodyPr/>
          <a:lstStyle/>
          <a:p>
            <a:r>
              <a:rPr lang="de-DE" dirty="0" smtClean="0"/>
              <a:t>Beispiel: Mehrere Untergliederungen</a:t>
            </a:r>
            <a:endParaRPr lang="de-DE" dirty="0"/>
          </a:p>
        </p:txBody>
      </p:sp>
      <p:sp>
        <p:nvSpPr>
          <p:cNvPr id="8" name="Fußzeilenplatzhalter 3"/>
          <p:cNvSpPr>
            <a:spLocks noGrp="1"/>
          </p:cNvSpPr>
          <p:nvPr>
            <p:ph type="ftr" sz="quarter" idx="14"/>
          </p:nvPr>
        </p:nvSpPr>
        <p:spPr>
          <a:xfrm>
            <a:off x="467544" y="6376243"/>
            <a:ext cx="7632848" cy="365125"/>
          </a:xfrm>
        </p:spPr>
        <p:txBody>
          <a:bodyPr/>
          <a:lstStyle/>
          <a:p>
            <a:r>
              <a:rPr lang="de-DE" sz="800" dirty="0" smtClean="0">
                <a:solidFill>
                  <a:srgbClr val="4F81BD">
                    <a:lumMod val="75000"/>
                  </a:srgbClr>
                </a:solidFill>
              </a:rPr>
              <a:t>AG RDA Schulungsunterlagen – Modul 5A.01: Mehrteilige Monografien  | PICA DNB/ZDB | Stand: 25.07.2015| CC BY-NC-SA</a:t>
            </a:r>
            <a:endParaRPr lang="de-DE" sz="800" dirty="0">
              <a:solidFill>
                <a:srgbClr val="4F81BD">
                  <a:lumMod val="75000"/>
                </a:srgbClr>
              </a:solidFill>
            </a:endParaRPr>
          </a:p>
        </p:txBody>
      </p:sp>
      <p:pic>
        <p:nvPicPr>
          <p:cNvPr id="9" name="Grafik 8"/>
          <p:cNvPicPr/>
          <p:nvPr/>
        </p:nvPicPr>
        <p:blipFill>
          <a:blip r:embed="rId2"/>
          <a:stretch>
            <a:fillRect/>
          </a:stretch>
        </p:blipFill>
        <p:spPr>
          <a:xfrm>
            <a:off x="1458029" y="1124744"/>
            <a:ext cx="3086100" cy="490405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Abgerundetes Rechteck 1"/>
          <p:cNvSpPr/>
          <p:nvPr/>
        </p:nvSpPr>
        <p:spPr>
          <a:xfrm>
            <a:off x="2951820" y="4825751"/>
            <a:ext cx="360040" cy="28803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prstClr val="white"/>
              </a:solidFill>
            </a:endParaRPr>
          </a:p>
        </p:txBody>
      </p:sp>
      <p:sp>
        <p:nvSpPr>
          <p:cNvPr id="3" name="Rechteck 2"/>
          <p:cNvSpPr/>
          <p:nvPr/>
        </p:nvSpPr>
        <p:spPr>
          <a:xfrm>
            <a:off x="2966071" y="4715917"/>
            <a:ext cx="345789" cy="3886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prstClr val="white"/>
              </a:solidFill>
            </a:endParaRPr>
          </a:p>
        </p:txBody>
      </p:sp>
      <p:sp>
        <p:nvSpPr>
          <p:cNvPr id="25" name="Textfeld 24"/>
          <p:cNvSpPr txBox="1"/>
          <p:nvPr/>
        </p:nvSpPr>
        <p:spPr>
          <a:xfrm>
            <a:off x="4880328" y="2132856"/>
            <a:ext cx="4104456" cy="1200329"/>
          </a:xfrm>
          <a:prstGeom prst="rect">
            <a:avLst/>
          </a:prstGeom>
          <a:solidFill>
            <a:schemeClr val="accent1">
              <a:lumMod val="20000"/>
              <a:lumOff val="80000"/>
            </a:schemeClr>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Untergliederung 1:</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Themenbereich C</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Theorie und Forschung</a:t>
            </a:r>
          </a:p>
        </p:txBody>
      </p:sp>
      <p:sp>
        <p:nvSpPr>
          <p:cNvPr id="27" name="Textfeld 26"/>
          <p:cNvSpPr txBox="1"/>
          <p:nvPr/>
        </p:nvSpPr>
        <p:spPr>
          <a:xfrm>
            <a:off x="4860032" y="3509047"/>
            <a:ext cx="4104456" cy="1200329"/>
          </a:xfrm>
          <a:prstGeom prst="rect">
            <a:avLst/>
          </a:prstGeom>
          <a:solidFill>
            <a:schemeClr val="accent1">
              <a:lumMod val="20000"/>
              <a:lumOff val="80000"/>
            </a:schemeClr>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Untergliederung 2:</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Serie I</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Biologische Psychologie</a:t>
            </a:r>
          </a:p>
        </p:txBody>
      </p:sp>
      <p:sp>
        <p:nvSpPr>
          <p:cNvPr id="4" name="Textfeld 3"/>
          <p:cNvSpPr txBox="1"/>
          <p:nvPr/>
        </p:nvSpPr>
        <p:spPr>
          <a:xfrm>
            <a:off x="4860032" y="1123634"/>
            <a:ext cx="4104456" cy="892552"/>
          </a:xfrm>
          <a:prstGeom prst="rect">
            <a:avLst/>
          </a:prstGeom>
          <a:solidFill>
            <a:schemeClr val="bg1"/>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Mehrteilige Monografie:</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sz="16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ENZYKLOPÄDIE DER PSYCHOLOGIE</a:t>
            </a:r>
          </a:p>
        </p:txBody>
      </p:sp>
      <p:sp>
        <p:nvSpPr>
          <p:cNvPr id="6" name="Textfeld 5"/>
          <p:cNvSpPr txBox="1"/>
          <p:nvPr/>
        </p:nvSpPr>
        <p:spPr>
          <a:xfrm>
            <a:off x="4880328" y="4828468"/>
            <a:ext cx="4104456" cy="1200329"/>
          </a:xfrm>
          <a:prstGeom prst="rect">
            <a:avLst/>
          </a:prstGeom>
          <a:solidFill>
            <a:schemeClr val="bg1"/>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Teil:</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Band 1</a:t>
            </a:r>
          </a:p>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Grundlagen der Neuropsychologie</a:t>
            </a:r>
          </a:p>
        </p:txBody>
      </p:sp>
    </p:spTree>
    <p:extLst>
      <p:ext uri="{BB962C8B-B14F-4D97-AF65-F5344CB8AC3E}">
        <p14:creationId xmlns:p14="http://schemas.microsoft.com/office/powerpoint/2010/main" val="315589912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Hierarchische Beschreibung: Datenmodell</a:t>
            </a:r>
            <a:endParaRPr lang="de-DE" dirty="0"/>
          </a:p>
        </p:txBody>
      </p:sp>
      <p:sp>
        <p:nvSpPr>
          <p:cNvPr id="3" name="Textplatzhalter 2"/>
          <p:cNvSpPr>
            <a:spLocks noGrp="1"/>
          </p:cNvSpPr>
          <p:nvPr>
            <p:ph type="body" sz="quarter" idx="13"/>
          </p:nvPr>
        </p:nvSpPr>
        <p:spPr/>
        <p:txBody>
          <a:bodyPr wrap="square"/>
          <a:lstStyle/>
          <a:p>
            <a:r>
              <a:rPr lang="de-DE" sz="1800" dirty="0" smtClean="0"/>
              <a:t>RDA 1.5.4 D-A-CH</a:t>
            </a:r>
            <a:br>
              <a:rPr lang="de-DE" sz="1800" dirty="0" smtClean="0"/>
            </a:br>
            <a:r>
              <a:rPr lang="de-DE" sz="1800" dirty="0" smtClean="0"/>
              <a:t/>
            </a:r>
            <a:br>
              <a:rPr lang="de-DE" sz="1800" dirty="0" smtClean="0"/>
            </a:br>
            <a:r>
              <a:rPr lang="de-DE" sz="1800" i="1" dirty="0" smtClean="0"/>
              <a:t>… Im Falle von mehrstufigen Hierarchien werden bei mehrteiligen Monografien </a:t>
            </a:r>
            <a:r>
              <a:rPr lang="de-DE" sz="1800" i="1" dirty="0" smtClean="0">
                <a:solidFill>
                  <a:srgbClr val="FF0000"/>
                </a:solidFill>
              </a:rPr>
              <a:t>maximal zwei Hierarchieebenen</a:t>
            </a:r>
            <a:r>
              <a:rPr lang="de-DE" sz="1800" i="1" dirty="0" smtClean="0"/>
              <a:t> gebildet. Angaben zu Untergliederungen werden in den untergeordneten Aufnahmen der Teile erfasst. …</a:t>
            </a:r>
            <a:endParaRPr lang="de-DE" sz="1800" i="1" dirty="0"/>
          </a:p>
          <a:p>
            <a:endParaRPr lang="de-DE" sz="1800" dirty="0"/>
          </a:p>
        </p:txBody>
      </p:sp>
      <p:sp>
        <p:nvSpPr>
          <p:cNvPr id="4" name="Fußzeilenplatzhalter 3"/>
          <p:cNvSpPr>
            <a:spLocks noGrp="1"/>
          </p:cNvSpPr>
          <p:nvPr>
            <p:ph type="ftr" sz="quarter" idx="14"/>
          </p:nvPr>
        </p:nvSpPr>
        <p:spPr>
          <a:xfrm>
            <a:off x="179512" y="6376243"/>
            <a:ext cx="8208912" cy="365125"/>
          </a:xfrm>
        </p:spPr>
        <p:txBody>
          <a:bodyPr/>
          <a:lstStyle/>
          <a:p>
            <a:r>
              <a:rPr lang="de-DE" sz="800" dirty="0" smtClean="0">
                <a:solidFill>
                  <a:srgbClr val="4F81BD">
                    <a:lumMod val="75000"/>
                  </a:srgbClr>
                </a:solidFill>
              </a:rPr>
              <a:t>AG RDA Schulungsunterlagen – Modul 5A.01: Mehrteilige Monografien  | PICA DNB/ZDB | Stand: 25.07.2015|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43</a:t>
            </a:fld>
            <a:endParaRPr lang="de-DE">
              <a:solidFill>
                <a:prstClr val="black">
                  <a:tint val="75000"/>
                </a:prstClr>
              </a:solidFill>
            </a:endParaRPr>
          </a:p>
        </p:txBody>
      </p:sp>
      <p:graphicFrame>
        <p:nvGraphicFramePr>
          <p:cNvPr id="6" name="Diagramm 5"/>
          <p:cNvGraphicFramePr/>
          <p:nvPr>
            <p:extLst>
              <p:ext uri="{D42A27DB-BD31-4B8C-83A1-F6EECF244321}">
                <p14:modId xmlns:p14="http://schemas.microsoft.com/office/powerpoint/2010/main" val="2692050767"/>
              </p:ext>
            </p:extLst>
          </p:nvPr>
        </p:nvGraphicFramePr>
        <p:xfrm>
          <a:off x="1763688" y="2708920"/>
          <a:ext cx="5486400" cy="3200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771941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416824" cy="365125"/>
          </a:xfrm>
        </p:spPr>
        <p:txBody>
          <a:bodyPr/>
          <a:lstStyle/>
          <a:p>
            <a:r>
              <a:rPr lang="de-DE" sz="800" dirty="0" smtClean="0">
                <a:solidFill>
                  <a:srgbClr val="4F81BD">
                    <a:lumMod val="75000"/>
                  </a:srgbClr>
                </a:solidFill>
              </a:rPr>
              <a:t>AG RDA Schulungsunterlagen – Modul 5A.01: Mehrteilige Monografien  | PICA DNB/ZDB | Stand: 25.07.2015|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44</a:t>
            </a:fld>
            <a:endParaRPr lang="de-DE">
              <a:solidFill>
                <a:prstClr val="black">
                  <a:tint val="75000"/>
                </a:prstClr>
              </a:solidFill>
            </a:endParaRPr>
          </a:p>
        </p:txBody>
      </p:sp>
      <p:graphicFrame>
        <p:nvGraphicFramePr>
          <p:cNvPr id="6" name="Tabelle 5"/>
          <p:cNvGraphicFramePr>
            <a:graphicFrameLocks noGrp="1"/>
          </p:cNvGraphicFramePr>
          <p:nvPr>
            <p:extLst>
              <p:ext uri="{D42A27DB-BD31-4B8C-83A1-F6EECF244321}">
                <p14:modId xmlns:p14="http://schemas.microsoft.com/office/powerpoint/2010/main" val="49350829"/>
              </p:ext>
            </p:extLst>
          </p:nvPr>
        </p:nvGraphicFramePr>
        <p:xfrm>
          <a:off x="395536" y="1124744"/>
          <a:ext cx="8424935" cy="938346"/>
        </p:xfrm>
        <a:graphic>
          <a:graphicData uri="http://schemas.openxmlformats.org/drawingml/2006/table">
            <a:tbl>
              <a:tblPr firstRow="1" bandRow="1">
                <a:tableStyleId>{5C22544A-7EE6-4342-B048-85BDC9FD1C3A}</a:tableStyleId>
              </a:tblPr>
              <a:tblGrid>
                <a:gridCol w="3888432"/>
                <a:gridCol w="4536503"/>
              </a:tblGrid>
              <a:tr h="363518">
                <a:tc grid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Übergeordnete Aufnahme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258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Wielands gesammelte</a:t>
                      </a:r>
                      <a:r>
                        <a:rPr lang="de-DE" baseline="0" dirty="0" smtClean="0">
                          <a:latin typeface="Verdana" panose="020B0604030504040204" pitchFamily="34" charset="0"/>
                          <a:ea typeface="Verdana" panose="020B0604030504040204" pitchFamily="34" charset="0"/>
                          <a:cs typeface="Verdana" panose="020B0604030504040204" pitchFamily="34" charset="0"/>
                        </a:rPr>
                        <a:t> Schriften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Bsp. – Abhängiger Titel mit Untergliederung</a:t>
            </a:r>
            <a:endParaRPr lang="de-DE" dirty="0"/>
          </a:p>
        </p:txBody>
      </p:sp>
      <p:graphicFrame>
        <p:nvGraphicFramePr>
          <p:cNvPr id="10" name="Tabelle 9"/>
          <p:cNvGraphicFramePr>
            <a:graphicFrameLocks noGrp="1"/>
          </p:cNvGraphicFramePr>
          <p:nvPr>
            <p:extLst>
              <p:ext uri="{D42A27DB-BD31-4B8C-83A1-F6EECF244321}">
                <p14:modId xmlns:p14="http://schemas.microsoft.com/office/powerpoint/2010/main" val="4145242573"/>
              </p:ext>
            </p:extLst>
          </p:nvPr>
        </p:nvGraphicFramePr>
        <p:xfrm>
          <a:off x="395536" y="2060848"/>
          <a:ext cx="8424935" cy="1648192"/>
        </p:xfrm>
        <a:graphic>
          <a:graphicData uri="http://schemas.openxmlformats.org/drawingml/2006/table">
            <a:tbl>
              <a:tblPr firstRow="1" bandRow="1">
                <a:tableStyleId>{5C22544A-7EE6-4342-B048-85BDC9FD1C3A}</a:tableStyleId>
              </a:tblPr>
              <a:tblGrid>
                <a:gridCol w="3888432"/>
                <a:gridCol w="4536503"/>
              </a:tblGrid>
              <a:tr h="391481">
                <a:tc grid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Untergeordnete Aufnahme – Abhängiger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16631">
                <a:tc>
                  <a:txBody>
                    <a:bodyPr/>
                    <a:lstStyle/>
                    <a:p>
                      <a:pPr>
                        <a:lnSpc>
                          <a:spcPts val="1600"/>
                        </a:lnSpc>
                        <a:spcBef>
                          <a:spcPts val="600"/>
                        </a:spcBef>
                        <a:spcAft>
                          <a:spcPts val="600"/>
                        </a:spcAft>
                      </a:pPr>
                      <a:r>
                        <a:rPr lang="de-DE" smtClean="0">
                          <a:latin typeface="Verdana" panose="020B0604030504040204" pitchFamily="34" charset="0"/>
                          <a:ea typeface="Verdana" panose="020B0604030504040204" pitchFamily="34" charset="0"/>
                          <a:cs typeface="Verdana" panose="020B0604030504040204" pitchFamily="34" charset="0"/>
                        </a:rPr>
                        <a:t>Haupttitel</a:t>
                      </a:r>
                      <a:r>
                        <a:rPr lang="de-DE" baseline="0" smtClean="0">
                          <a:latin typeface="Verdana" panose="020B0604030504040204" pitchFamily="34" charset="0"/>
                          <a:ea typeface="Verdana" panose="020B0604030504040204" pitchFamily="34" charset="0"/>
                          <a:cs typeface="Verdana" panose="020B0604030504040204" pitchFamily="34" charset="0"/>
                        </a:rPr>
                        <a:t> der </a:t>
                      </a:r>
                      <a:r>
                        <a:rPr lang="de-DE" baseline="0" dirty="0" smtClean="0">
                          <a:latin typeface="Verdana" panose="020B0604030504040204" pitchFamily="34" charset="0"/>
                          <a:ea typeface="Verdana" panose="020B0604030504040204" pitchFamily="34" charset="0"/>
                          <a:cs typeface="Verdana" panose="020B0604030504040204" pitchFamily="34" charset="0"/>
                        </a:rPr>
                        <a:t>Untergliederung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Abteilung 1, Werke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1663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a:t>
                      </a:r>
                      <a:r>
                        <a:rPr lang="de-DE" baseline="0" dirty="0" smtClean="0">
                          <a:latin typeface="Verdana" panose="020B0604030504040204" pitchFamily="34" charset="0"/>
                          <a:ea typeface="Verdana" panose="020B0604030504040204" pitchFamily="34" charset="0"/>
                          <a:cs typeface="Verdana" panose="020B0604030504040204" pitchFamily="34" charset="0"/>
                        </a:rPr>
                        <a:t> des Teils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Band 7, Verserzählungen, Gedichte, Prosaschriften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305735750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488832" cy="365125"/>
          </a:xfrm>
        </p:spPr>
        <p:txBody>
          <a:bodyPr/>
          <a:lstStyle/>
          <a:p>
            <a:r>
              <a:rPr lang="de-DE" sz="800" dirty="0" smtClean="0">
                <a:solidFill>
                  <a:srgbClr val="4F81BD">
                    <a:lumMod val="75000"/>
                  </a:srgbClr>
                </a:solidFill>
              </a:rPr>
              <a:t>AG RDA Schulungsunterlagen – Modul 5A.01: Mehrteilige Monografien  | PICA DNB/ZDB | Stand: 25.07.2015|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45</a:t>
            </a:fld>
            <a:endParaRPr lang="de-DE">
              <a:solidFill>
                <a:prstClr val="black">
                  <a:tint val="75000"/>
                </a:prstClr>
              </a:solidFill>
            </a:endParaRPr>
          </a:p>
        </p:txBody>
      </p:sp>
      <p:graphicFrame>
        <p:nvGraphicFramePr>
          <p:cNvPr id="6" name="Tabelle 5"/>
          <p:cNvGraphicFramePr>
            <a:graphicFrameLocks noGrp="1"/>
          </p:cNvGraphicFramePr>
          <p:nvPr>
            <p:extLst>
              <p:ext uri="{D42A27DB-BD31-4B8C-83A1-F6EECF244321}">
                <p14:modId xmlns:p14="http://schemas.microsoft.com/office/powerpoint/2010/main" val="157901819"/>
              </p:ext>
            </p:extLst>
          </p:nvPr>
        </p:nvGraphicFramePr>
        <p:xfrm>
          <a:off x="395536" y="1124744"/>
          <a:ext cx="8136904" cy="1510932"/>
        </p:xfrm>
        <a:graphic>
          <a:graphicData uri="http://schemas.openxmlformats.org/drawingml/2006/table">
            <a:tbl>
              <a:tblPr firstRow="1" bandRow="1">
                <a:tableStyleId>{5C22544A-7EE6-4342-B048-85BDC9FD1C3A}</a:tableStyleId>
              </a:tblPr>
              <a:tblGrid>
                <a:gridCol w="3888432"/>
                <a:gridCol w="4248472"/>
              </a:tblGrid>
              <a:tr h="363518">
                <a:tc grid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Übergeordnete Aufnahme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258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Gesammelte Werke in Einzelausgaben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7258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Jean Paul Sartre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Bsp. – Unabhängiger Titel mit Untergliederung</a:t>
            </a:r>
            <a:endParaRPr lang="de-DE" dirty="0"/>
          </a:p>
        </p:txBody>
      </p:sp>
      <p:graphicFrame>
        <p:nvGraphicFramePr>
          <p:cNvPr id="10" name="Tabelle 9"/>
          <p:cNvGraphicFramePr>
            <a:graphicFrameLocks noGrp="1"/>
          </p:cNvGraphicFramePr>
          <p:nvPr>
            <p:extLst>
              <p:ext uri="{D42A27DB-BD31-4B8C-83A1-F6EECF244321}">
                <p14:modId xmlns:p14="http://schemas.microsoft.com/office/powerpoint/2010/main" val="59569605"/>
              </p:ext>
            </p:extLst>
          </p:nvPr>
        </p:nvGraphicFramePr>
        <p:xfrm>
          <a:off x="395536" y="3068960"/>
          <a:ext cx="8136904" cy="2881454"/>
        </p:xfrm>
        <a:graphic>
          <a:graphicData uri="http://schemas.openxmlformats.org/drawingml/2006/table">
            <a:tbl>
              <a:tblPr firstRow="1" bandRow="1">
                <a:tableStyleId>{5C22544A-7EE6-4342-B048-85BDC9FD1C3A}</a:tableStyleId>
              </a:tblPr>
              <a:tblGrid>
                <a:gridCol w="3888432"/>
                <a:gridCol w="4248472"/>
              </a:tblGrid>
              <a:tr h="391481">
                <a:tc grid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Untergeordnete Aufnahme – Unabhängiger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1663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Was ist Literatur?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1663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 der Reihe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Gesammelte Werke in Einzelausgaben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16631">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baseline="0" dirty="0" smtClean="0">
                          <a:latin typeface="Verdana" panose="020B0604030504040204" pitchFamily="34" charset="0"/>
                          <a:ea typeface="Verdana" panose="020B0604030504040204" pitchFamily="34" charset="0"/>
                          <a:cs typeface="Verdana" panose="020B0604030504040204" pitchFamily="34" charset="0"/>
                        </a:rPr>
                        <a:t> </a:t>
                      </a:r>
                      <a:br>
                        <a:rPr lang="de-DE" baseline="0" dirty="0" smtClean="0">
                          <a:latin typeface="Verdana" panose="020B0604030504040204" pitchFamily="34" charset="0"/>
                          <a:ea typeface="Verdana" panose="020B0604030504040204" pitchFamily="34" charset="0"/>
                          <a:cs typeface="Verdana" panose="020B0604030504040204" pitchFamily="34" charset="0"/>
                        </a:rPr>
                      </a:br>
                      <a:r>
                        <a:rPr lang="de-DE" baseline="0" dirty="0" smtClean="0">
                          <a:latin typeface="Verdana" panose="020B0604030504040204" pitchFamily="34" charset="0"/>
                          <a:ea typeface="Verdana" panose="020B0604030504040204" pitchFamily="34" charset="0"/>
                          <a:cs typeface="Verdana" panose="020B0604030504040204" pitchFamily="34" charset="0"/>
                        </a:rPr>
                        <a:t>die sich auf die Reihe bezieht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Jean Paul Sartre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1663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a:t>
                      </a:r>
                      <a:r>
                        <a:rPr lang="de-DE" baseline="0" dirty="0" smtClean="0">
                          <a:latin typeface="Verdana" panose="020B0604030504040204" pitchFamily="34" charset="0"/>
                          <a:ea typeface="Verdana" panose="020B0604030504040204" pitchFamily="34" charset="0"/>
                          <a:cs typeface="Verdana" panose="020B0604030504040204" pitchFamily="34" charset="0"/>
                        </a:rPr>
                        <a:t> der Unterreihe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Schriften zur Literatur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39237225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Bandbezeichnungen und -zählungen </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
            </a:r>
            <a:br>
              <a:rPr lang="de-DE" dirty="0" smtClean="0"/>
            </a:br>
            <a:r>
              <a:rPr lang="de-DE" dirty="0" smtClean="0"/>
              <a:t>Die Regelungen zu den Bandbezeichnungen und </a:t>
            </a:r>
            <a:br>
              <a:rPr lang="de-DE" dirty="0" smtClean="0"/>
            </a:br>
            <a:r>
              <a:rPr lang="de-DE" dirty="0" smtClean="0"/>
              <a:t>–</a:t>
            </a:r>
            <a:r>
              <a:rPr lang="de-DE" dirty="0" err="1" smtClean="0"/>
              <a:t>zählungen</a:t>
            </a:r>
            <a:r>
              <a:rPr lang="de-DE" dirty="0" smtClean="0"/>
              <a:t> der Teile einer mehrteiligen Monografie gelten analog für Bandbezeichnungen und Zählungen von Untergliederungen.</a:t>
            </a:r>
            <a:br>
              <a:rPr lang="de-DE" dirty="0" smtClean="0"/>
            </a:br>
            <a:r>
              <a:rPr lang="de-DE" dirty="0" smtClean="0"/>
              <a:t/>
            </a:r>
            <a:br>
              <a:rPr lang="de-DE" dirty="0" smtClean="0"/>
            </a:br>
            <a:endParaRPr lang="de-DE" dirty="0"/>
          </a:p>
        </p:txBody>
      </p:sp>
      <p:sp>
        <p:nvSpPr>
          <p:cNvPr id="4" name="Fußzeilenplatzhalter 3"/>
          <p:cNvSpPr>
            <a:spLocks noGrp="1"/>
          </p:cNvSpPr>
          <p:nvPr>
            <p:ph type="ftr" sz="quarter" idx="14"/>
          </p:nvPr>
        </p:nvSpPr>
        <p:spPr>
          <a:xfrm>
            <a:off x="467544" y="6376243"/>
            <a:ext cx="7200800" cy="365125"/>
          </a:xfrm>
        </p:spPr>
        <p:txBody>
          <a:bodyPr/>
          <a:lstStyle/>
          <a:p>
            <a:r>
              <a:rPr lang="de-DE" sz="800" dirty="0" smtClean="0">
                <a:solidFill>
                  <a:srgbClr val="4F81BD">
                    <a:lumMod val="75000"/>
                  </a:srgbClr>
                </a:solidFill>
              </a:rPr>
              <a:t>AG RDA Schulungsunterlagen – Modul 5A.01: Mehrteilige Monografien  | PICA DNB/ZDB | Stand: 25.07.2015|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46</a:t>
            </a:fld>
            <a:endParaRPr lang="de-DE">
              <a:solidFill>
                <a:prstClr val="black">
                  <a:tint val="75000"/>
                </a:prstClr>
              </a:solidFill>
            </a:endParaRPr>
          </a:p>
        </p:txBody>
      </p:sp>
      <p:graphicFrame>
        <p:nvGraphicFramePr>
          <p:cNvPr id="7" name="Tabelle 6"/>
          <p:cNvGraphicFramePr>
            <a:graphicFrameLocks noGrp="1"/>
          </p:cNvGraphicFramePr>
          <p:nvPr>
            <p:extLst>
              <p:ext uri="{D42A27DB-BD31-4B8C-83A1-F6EECF244321}">
                <p14:modId xmlns:p14="http://schemas.microsoft.com/office/powerpoint/2010/main" val="2417884928"/>
              </p:ext>
            </p:extLst>
          </p:nvPr>
        </p:nvGraphicFramePr>
        <p:xfrm>
          <a:off x="827584" y="3501008"/>
          <a:ext cx="7200800" cy="1752600"/>
        </p:xfrm>
        <a:graphic>
          <a:graphicData uri="http://schemas.openxmlformats.org/drawingml/2006/table">
            <a:tbl>
              <a:tblPr firstRow="1" bandRow="1">
                <a:tableStyleId>{5C22544A-7EE6-4342-B048-85BDC9FD1C3A}</a:tableStyleId>
              </a:tblPr>
              <a:tblGrid>
                <a:gridCol w="3600400"/>
                <a:gridCol w="3600400"/>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Angabe</a:t>
                      </a:r>
                      <a:r>
                        <a:rPr lang="de-DE" baseline="0" dirty="0" smtClean="0">
                          <a:latin typeface="Verdana" panose="020B0604030504040204" pitchFamily="34" charset="0"/>
                          <a:ea typeface="Verdana" panose="020B0604030504040204" pitchFamily="34" charset="0"/>
                          <a:cs typeface="Verdana" panose="020B0604030504040204" pitchFamily="34" charset="0"/>
                        </a:rPr>
                        <a:t> in der Informationsquelle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Abteilung</a:t>
                      </a:r>
                      <a:r>
                        <a:rPr lang="de-DE" baseline="0" dirty="0" smtClean="0">
                          <a:latin typeface="Verdana" panose="020B0604030504040204" pitchFamily="34" charset="0"/>
                          <a:ea typeface="Verdana" panose="020B0604030504040204" pitchFamily="34" charset="0"/>
                          <a:cs typeface="Verdana" panose="020B0604030504040204" pitchFamily="34" charset="0"/>
                        </a:rPr>
                        <a:t> III</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Abteilung 3</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2. Serie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2. Serie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Fünfte Reihe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5. Reihe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28132713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Untergliederung: Abbildung der Werkebene</a:t>
            </a:r>
            <a:endParaRPr lang="de-DE" dirty="0"/>
          </a:p>
        </p:txBody>
      </p:sp>
      <p:sp>
        <p:nvSpPr>
          <p:cNvPr id="3" name="Textplatzhalter 2"/>
          <p:cNvSpPr>
            <a:spLocks noGrp="1"/>
          </p:cNvSpPr>
          <p:nvPr>
            <p:ph type="body" sz="quarter" idx="13"/>
          </p:nvPr>
        </p:nvSpPr>
        <p:spPr/>
        <p:txBody>
          <a:bodyPr/>
          <a:lstStyle/>
          <a:p>
            <a:pPr marL="0" indent="0">
              <a:buNone/>
            </a:pPr>
            <a:endParaRPr lang="de-DE" dirty="0" smtClean="0"/>
          </a:p>
          <a:p>
            <a:pPr marL="0" indent="0">
              <a:buNone/>
            </a:pPr>
            <a:r>
              <a:rPr lang="de-DE" dirty="0" smtClean="0"/>
              <a:t>Für Untergliederungen werden</a:t>
            </a:r>
            <a:br>
              <a:rPr lang="de-DE" dirty="0" smtClean="0"/>
            </a:br>
            <a:endParaRPr lang="de-DE" dirty="0" smtClean="0"/>
          </a:p>
          <a:p>
            <a:r>
              <a:rPr lang="de-DE" dirty="0" smtClean="0">
                <a:solidFill>
                  <a:srgbClr val="FF0000"/>
                </a:solidFill>
              </a:rPr>
              <a:t>keine Werknormdatensätze </a:t>
            </a:r>
            <a:r>
              <a:rPr lang="de-DE" dirty="0" smtClean="0"/>
              <a:t>erstellt</a:t>
            </a:r>
            <a:br>
              <a:rPr lang="de-DE" dirty="0" smtClean="0"/>
            </a:br>
            <a:endParaRPr lang="de-DE" dirty="0" smtClean="0"/>
          </a:p>
          <a:p>
            <a:r>
              <a:rPr lang="de-DE" dirty="0" smtClean="0">
                <a:solidFill>
                  <a:srgbClr val="FF0000"/>
                </a:solidFill>
              </a:rPr>
              <a:t>keine Werkangaben </a:t>
            </a:r>
            <a:r>
              <a:rPr lang="de-DE" dirty="0" smtClean="0"/>
              <a:t>in der zusammengesetzten Beschreibung erfasst</a:t>
            </a:r>
            <a:endParaRPr lang="de-DE" dirty="0">
              <a:solidFill>
                <a:srgbClr val="FF0000"/>
              </a:solidFill>
              <a:latin typeface="Rockwell Extra Bold" panose="02060903040505020403" pitchFamily="18" charset="0"/>
            </a:endParaRPr>
          </a:p>
        </p:txBody>
      </p:sp>
      <p:sp>
        <p:nvSpPr>
          <p:cNvPr id="4" name="Fußzeilenplatzhalter 3"/>
          <p:cNvSpPr>
            <a:spLocks noGrp="1"/>
          </p:cNvSpPr>
          <p:nvPr>
            <p:ph type="ftr" sz="quarter" idx="14"/>
          </p:nvPr>
        </p:nvSpPr>
        <p:spPr>
          <a:xfrm>
            <a:off x="251520" y="6376243"/>
            <a:ext cx="8208912" cy="365125"/>
          </a:xfrm>
        </p:spPr>
        <p:txBody>
          <a:bodyPr/>
          <a:lstStyle/>
          <a:p>
            <a:r>
              <a:rPr lang="de-DE" sz="800" dirty="0" smtClean="0">
                <a:solidFill>
                  <a:srgbClr val="4F81BD">
                    <a:lumMod val="75000"/>
                  </a:srgbClr>
                </a:solidFill>
              </a:rPr>
              <a:t>AG RDA Schulungsunterlagen – Modul 5A.01: Mehrteilige Monografien  | PICA DNB/ZDB | Stand: 25.07.2015|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47</a:t>
            </a:fld>
            <a:endParaRPr lang="de-DE">
              <a:solidFill>
                <a:prstClr val="black">
                  <a:tint val="75000"/>
                </a:prstClr>
              </a:solidFill>
            </a:endParaRPr>
          </a:p>
        </p:txBody>
      </p:sp>
    </p:spTree>
    <p:extLst>
      <p:ext uri="{BB962C8B-B14F-4D97-AF65-F5344CB8AC3E}">
        <p14:creationId xmlns:p14="http://schemas.microsoft.com/office/powerpoint/2010/main" val="310424222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Mehrteilige Monografien</a:t>
            </a:r>
            <a:br>
              <a:rPr lang="de-DE" sz="2800" dirty="0" smtClean="0"/>
            </a:br>
            <a:r>
              <a:rPr lang="de-DE" sz="2800" dirty="0" smtClean="0"/>
              <a:t> in mehrteiligen Monografien</a:t>
            </a:r>
            <a:br>
              <a:rPr lang="de-DE" sz="2800" dirty="0" smtClean="0"/>
            </a:br>
            <a:endParaRPr lang="de-DE" sz="2800" dirty="0">
              <a:solidFill>
                <a:srgbClr val="FF0000"/>
              </a:solidFill>
            </a:endParaRP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48</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z="800" dirty="0" smtClean="0"/>
              <a:t>AG RDA Schulungsunterlagen – Modul 5A.01: Mehrteilige Monografien  | PICA DNB/ZDB | Stand: 25.07.2015| CC BY-NC-SA</a:t>
            </a:r>
            <a:endParaRPr lang="de-DE" sz="800" dirty="0"/>
          </a:p>
        </p:txBody>
      </p:sp>
    </p:spTree>
    <p:extLst>
      <p:ext uri="{BB962C8B-B14F-4D97-AF65-F5344CB8AC3E}">
        <p14:creationId xmlns:p14="http://schemas.microsoft.com/office/powerpoint/2010/main" val="177738632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012974"/>
          </a:xfrm>
        </p:spPr>
        <p:txBody>
          <a:bodyPr/>
          <a:lstStyle/>
          <a:p>
            <a:r>
              <a:rPr lang="de-DE" dirty="0" smtClean="0"/>
              <a:t>Definition Mehrteilige Monografie in mehrteiliger Monografie</a:t>
            </a:r>
            <a:endParaRPr lang="de-DE" dirty="0"/>
          </a:p>
        </p:txBody>
      </p:sp>
      <p:sp>
        <p:nvSpPr>
          <p:cNvPr id="3" name="Textplatzhalter 2"/>
          <p:cNvSpPr>
            <a:spLocks noGrp="1"/>
          </p:cNvSpPr>
          <p:nvPr>
            <p:ph type="body" sz="quarter" idx="13"/>
          </p:nvPr>
        </p:nvSpPr>
        <p:spPr/>
        <p:txBody>
          <a:bodyPr/>
          <a:lstStyle/>
          <a:p>
            <a:pPr marL="0" indent="0">
              <a:buNone/>
            </a:pPr>
            <a:endParaRPr lang="de-DE" dirty="0" smtClean="0"/>
          </a:p>
          <a:p>
            <a:pPr marL="0" indent="0">
              <a:buNone/>
            </a:pPr>
            <a:r>
              <a:rPr lang="de-DE" dirty="0" smtClean="0"/>
              <a:t/>
            </a:r>
            <a:br>
              <a:rPr lang="de-DE" dirty="0" smtClean="0"/>
            </a:br>
            <a:r>
              <a:rPr lang="de-DE" dirty="0" smtClean="0"/>
              <a:t>Als mehrteilige Monografie in mehrteiliger Monografie werden jene Untergliederungen bezeichnet, die selbst als mehrteilige Monografie gelten können.</a:t>
            </a:r>
            <a:endParaRPr lang="de-DE" dirty="0"/>
          </a:p>
        </p:txBody>
      </p:sp>
      <p:sp>
        <p:nvSpPr>
          <p:cNvPr id="4" name="Fußzeilenplatzhalter 3"/>
          <p:cNvSpPr>
            <a:spLocks noGrp="1"/>
          </p:cNvSpPr>
          <p:nvPr>
            <p:ph type="ftr" sz="quarter" idx="14"/>
          </p:nvPr>
        </p:nvSpPr>
        <p:spPr>
          <a:xfrm>
            <a:off x="251520" y="6376243"/>
            <a:ext cx="8136904" cy="365125"/>
          </a:xfrm>
        </p:spPr>
        <p:txBody>
          <a:bodyPr/>
          <a:lstStyle/>
          <a:p>
            <a:r>
              <a:rPr lang="de-DE" sz="800" dirty="0" smtClean="0">
                <a:solidFill>
                  <a:srgbClr val="4F81BD">
                    <a:lumMod val="75000"/>
                  </a:srgbClr>
                </a:solidFill>
              </a:rPr>
              <a:t>AG RDA Schulungsunterlagen – Modul 5A.01: Mehrteilige Monografien  | PICA DNB/ZDB | Stand: 25.07.2015|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49</a:t>
            </a:fld>
            <a:endParaRPr lang="de-DE">
              <a:solidFill>
                <a:prstClr val="black">
                  <a:tint val="75000"/>
                </a:prstClr>
              </a:solidFill>
            </a:endParaRPr>
          </a:p>
        </p:txBody>
      </p:sp>
    </p:spTree>
    <p:extLst>
      <p:ext uri="{BB962C8B-B14F-4D97-AF65-F5344CB8AC3E}">
        <p14:creationId xmlns:p14="http://schemas.microsoft.com/office/powerpoint/2010/main" val="18586236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Mehrteilige Monografie: Definition</a:t>
            </a:r>
            <a:endParaRPr lang="de-DE" dirty="0"/>
          </a:p>
        </p:txBody>
      </p:sp>
      <p:sp>
        <p:nvSpPr>
          <p:cNvPr id="3" name="Textplatzhalter 2"/>
          <p:cNvSpPr>
            <a:spLocks noGrp="1"/>
          </p:cNvSpPr>
          <p:nvPr>
            <p:ph type="body" sz="quarter" idx="13"/>
          </p:nvPr>
        </p:nvSpPr>
        <p:spPr/>
        <p:txBody>
          <a:bodyPr/>
          <a:lstStyle/>
          <a:p>
            <a:pPr marL="0" indent="0">
              <a:spcBef>
                <a:spcPts val="0"/>
              </a:spcBef>
              <a:buNone/>
            </a:pPr>
            <a:r>
              <a:rPr lang="de-DE" dirty="0"/>
              <a:t>(vgl. RDA </a:t>
            </a:r>
            <a:r>
              <a:rPr lang="de-DE" dirty="0" smtClean="0"/>
              <a:t>Glossar):</a:t>
            </a:r>
          </a:p>
          <a:p>
            <a:pPr marL="0" indent="0">
              <a:spcBef>
                <a:spcPts val="0"/>
              </a:spcBef>
              <a:buNone/>
            </a:pPr>
            <a:endParaRPr lang="de-DE" dirty="0"/>
          </a:p>
          <a:p>
            <a:pPr marL="0" indent="0">
              <a:spcBef>
                <a:spcPts val="0"/>
              </a:spcBef>
              <a:buNone/>
            </a:pPr>
            <a:r>
              <a:rPr lang="de-DE" sz="2000" i="1" dirty="0"/>
              <a:t>Eine Ressource, die (entweder gleichzeitig oder nacheinander) in mehreren Teilen erscheint, die vollständig ist oder innerhalb einer begrenzten Anzahl von Teilen abgeschlossen werden soll (z. B. ein Lexikon in zwei Bänden oder drei Audiokassetten, die als Set erscheinen).</a:t>
            </a:r>
          </a:p>
          <a:p>
            <a:pPr marL="0" indent="0">
              <a:spcBef>
                <a:spcPts val="0"/>
              </a:spcBef>
              <a:buNone/>
            </a:pPr>
            <a:endParaRPr lang="de-DE" dirty="0" smtClean="0"/>
          </a:p>
          <a:p>
            <a:pPr marL="0" indent="0">
              <a:spcBef>
                <a:spcPts val="0"/>
              </a:spcBef>
              <a:buNone/>
            </a:pPr>
            <a:r>
              <a:rPr lang="de-DE" sz="2000" dirty="0" smtClean="0"/>
              <a:t>Mehrteilige </a:t>
            </a:r>
            <a:r>
              <a:rPr lang="de-DE" sz="2000" dirty="0"/>
              <a:t>Monografien schließen </a:t>
            </a:r>
            <a:r>
              <a:rPr lang="de-DE" sz="2000" dirty="0" smtClean="0"/>
              <a:t>ein:</a:t>
            </a:r>
          </a:p>
          <a:p>
            <a:pPr>
              <a:spcBef>
                <a:spcPts val="0"/>
              </a:spcBef>
              <a:buFont typeface="Symbol" panose="05050102010706020507" pitchFamily="18" charset="2"/>
              <a:buChar char="-"/>
            </a:pPr>
            <a:r>
              <a:rPr lang="de-DE" sz="2000" dirty="0" smtClean="0"/>
              <a:t>Medienkombinationen</a:t>
            </a:r>
          </a:p>
          <a:p>
            <a:pPr>
              <a:spcBef>
                <a:spcPts val="0"/>
              </a:spcBef>
              <a:buFont typeface="Symbol" panose="05050102010706020507" pitchFamily="18" charset="2"/>
              <a:buChar char="-"/>
            </a:pPr>
            <a:r>
              <a:rPr lang="de-DE" sz="2000" dirty="0" smtClean="0"/>
              <a:t>mehrteilige Nichtbuchmaterialien</a:t>
            </a:r>
          </a:p>
          <a:p>
            <a:pPr>
              <a:spcBef>
                <a:spcPts val="0"/>
              </a:spcBef>
              <a:buFont typeface="Symbol" panose="05050102010706020507" pitchFamily="18" charset="2"/>
              <a:buChar char="-"/>
            </a:pPr>
            <a:endParaRPr lang="de-DE" sz="2000" dirty="0" smtClean="0"/>
          </a:p>
          <a:p>
            <a:pPr marL="0" indent="0">
              <a:spcBef>
                <a:spcPts val="0"/>
              </a:spcBef>
              <a:buNone/>
            </a:pPr>
            <a:endParaRPr lang="de-DE" dirty="0"/>
          </a:p>
        </p:txBody>
      </p:sp>
      <p:sp>
        <p:nvSpPr>
          <p:cNvPr id="4" name="Fußzeilenplatzhalter 3"/>
          <p:cNvSpPr>
            <a:spLocks noGrp="1"/>
          </p:cNvSpPr>
          <p:nvPr>
            <p:ph type="ftr" sz="quarter" idx="14"/>
          </p:nvPr>
        </p:nvSpPr>
        <p:spPr>
          <a:xfrm>
            <a:off x="467544" y="6376243"/>
            <a:ext cx="7344816" cy="365125"/>
          </a:xfrm>
        </p:spPr>
        <p:txBody>
          <a:bodyPr/>
          <a:lstStyle/>
          <a:p>
            <a:r>
              <a:rPr lang="de-DE" sz="800" dirty="0" smtClean="0"/>
              <a:t>AG RDA Schulungsunterlagen – Modul 5A.01: Mehrteilige Monografien  | PICA DNB/ZDB | Stand: 25.07.2015|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323635108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012974"/>
          </a:xfrm>
        </p:spPr>
        <p:txBody>
          <a:bodyPr/>
          <a:lstStyle/>
          <a:p>
            <a:r>
              <a:rPr lang="de-DE" dirty="0" smtClean="0"/>
              <a:t>Abgrenzung untergeordnete mehrteilige Monografie vs. Untergliederung (1)</a:t>
            </a:r>
            <a:endParaRPr lang="de-DE" dirty="0"/>
          </a:p>
        </p:txBody>
      </p:sp>
      <p:sp>
        <p:nvSpPr>
          <p:cNvPr id="3" name="Textplatzhalter 2"/>
          <p:cNvSpPr>
            <a:spLocks noGrp="1"/>
          </p:cNvSpPr>
          <p:nvPr>
            <p:ph type="body" sz="quarter" idx="13"/>
          </p:nvPr>
        </p:nvSpPr>
        <p:spPr/>
        <p:txBody>
          <a:bodyPr/>
          <a:lstStyle/>
          <a:p>
            <a:pPr marL="0" indent="0">
              <a:buNone/>
            </a:pPr>
            <a:endParaRPr lang="de-DE" sz="2000" dirty="0" smtClean="0"/>
          </a:p>
          <a:p>
            <a:pPr marL="0" indent="0">
              <a:buNone/>
            </a:pPr>
            <a:r>
              <a:rPr lang="de-DE" sz="2000" u="sng" dirty="0" smtClean="0"/>
              <a:t>Anhaltspunkte</a:t>
            </a:r>
            <a:r>
              <a:rPr lang="de-DE" sz="2000" dirty="0" smtClean="0"/>
              <a:t> für das Vorliegen einer untergeordneten mehrteiligen Monografie:</a:t>
            </a:r>
            <a:br>
              <a:rPr lang="de-DE" sz="2000" dirty="0" smtClean="0"/>
            </a:br>
            <a:endParaRPr lang="de-DE" sz="1800" dirty="0" smtClean="0"/>
          </a:p>
          <a:p>
            <a:r>
              <a:rPr lang="de-DE" dirty="0" smtClean="0"/>
              <a:t>ist bereits vorher selbstständig erschienen</a:t>
            </a:r>
            <a:br>
              <a:rPr lang="de-DE" dirty="0" smtClean="0"/>
            </a:br>
            <a:endParaRPr lang="de-DE" sz="1800" dirty="0" smtClean="0"/>
          </a:p>
          <a:p>
            <a:r>
              <a:rPr lang="de-DE" dirty="0" smtClean="0"/>
              <a:t>hat einen spezifischen Titel, der alleine, ohne den Titel der übergeordneten Aufnahme, aussagekräftig ist und bei dem es sich nicht nur um eine Einteilung/Gliederung handelt</a:t>
            </a:r>
            <a:br>
              <a:rPr lang="de-DE" dirty="0" smtClean="0"/>
            </a:br>
            <a:endParaRPr lang="de-DE" sz="1800" dirty="0" smtClean="0"/>
          </a:p>
          <a:p>
            <a:r>
              <a:rPr lang="de-DE" dirty="0" smtClean="0"/>
              <a:t>ist typographisch hervorgehoben</a:t>
            </a:r>
            <a:br>
              <a:rPr lang="de-DE" dirty="0" smtClean="0"/>
            </a:br>
            <a:endParaRPr lang="de-DE" sz="1800" dirty="0" smtClean="0"/>
          </a:p>
          <a:p>
            <a:r>
              <a:rPr lang="de-DE" dirty="0" smtClean="0"/>
              <a:t>wird auf einer eigenen Titelseite präsentiert</a:t>
            </a:r>
            <a:br>
              <a:rPr lang="de-DE" dirty="0" smtClean="0"/>
            </a:br>
            <a:endParaRPr lang="de-DE" dirty="0" smtClean="0"/>
          </a:p>
          <a:p>
            <a:pPr marL="0" indent="0">
              <a:buNone/>
            </a:pPr>
            <a:endParaRPr lang="de-DE" dirty="0" smtClean="0"/>
          </a:p>
          <a:p>
            <a:pPr marL="0" indent="0">
              <a:buNone/>
            </a:pPr>
            <a:endParaRPr lang="de-DE" dirty="0"/>
          </a:p>
        </p:txBody>
      </p:sp>
      <p:sp>
        <p:nvSpPr>
          <p:cNvPr id="4" name="Fußzeilenplatzhalter 3"/>
          <p:cNvSpPr>
            <a:spLocks noGrp="1"/>
          </p:cNvSpPr>
          <p:nvPr>
            <p:ph type="ftr" sz="quarter" idx="14"/>
          </p:nvPr>
        </p:nvSpPr>
        <p:spPr>
          <a:xfrm>
            <a:off x="251520" y="6376243"/>
            <a:ext cx="8136904" cy="365125"/>
          </a:xfrm>
        </p:spPr>
        <p:txBody>
          <a:bodyPr/>
          <a:lstStyle/>
          <a:p>
            <a:r>
              <a:rPr lang="de-DE" sz="800" dirty="0" smtClean="0">
                <a:solidFill>
                  <a:srgbClr val="4F81BD">
                    <a:lumMod val="75000"/>
                  </a:srgbClr>
                </a:solidFill>
              </a:rPr>
              <a:t>AG RDA Schulungsunterlagen – Modul 5A.01: Mehrteilige Monografien  | PICA DNB/ZDB | Stand: 25.07.2015|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50</a:t>
            </a:fld>
            <a:endParaRPr lang="de-DE">
              <a:solidFill>
                <a:prstClr val="black">
                  <a:tint val="75000"/>
                </a:prstClr>
              </a:solidFill>
            </a:endParaRPr>
          </a:p>
        </p:txBody>
      </p:sp>
    </p:spTree>
    <p:extLst>
      <p:ext uri="{BB962C8B-B14F-4D97-AF65-F5344CB8AC3E}">
        <p14:creationId xmlns:p14="http://schemas.microsoft.com/office/powerpoint/2010/main" val="333334862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012974"/>
          </a:xfrm>
        </p:spPr>
        <p:txBody>
          <a:bodyPr/>
          <a:lstStyle/>
          <a:p>
            <a:r>
              <a:rPr lang="de-DE" dirty="0"/>
              <a:t>Abgrenzung untergeordnete mehrteilige Monografie vs. Untergliederung </a:t>
            </a:r>
            <a:r>
              <a:rPr lang="de-DE" dirty="0" smtClean="0"/>
              <a:t>(2)</a:t>
            </a:r>
            <a:endParaRPr lang="de-DE" dirty="0"/>
          </a:p>
        </p:txBody>
      </p:sp>
      <p:sp>
        <p:nvSpPr>
          <p:cNvPr id="3" name="Textplatzhalter 2"/>
          <p:cNvSpPr>
            <a:spLocks noGrp="1"/>
          </p:cNvSpPr>
          <p:nvPr>
            <p:ph type="body" sz="quarter" idx="13"/>
          </p:nvPr>
        </p:nvSpPr>
        <p:spPr/>
        <p:txBody>
          <a:bodyPr/>
          <a:lstStyle/>
          <a:p>
            <a:pPr marL="0" indent="0">
              <a:buNone/>
            </a:pPr>
            <a:endParaRPr lang="de-DE" dirty="0" smtClean="0"/>
          </a:p>
          <a:p>
            <a:pPr marL="0" indent="0">
              <a:buNone/>
            </a:pPr>
            <a:r>
              <a:rPr lang="de-DE" dirty="0" smtClean="0"/>
              <a:t/>
            </a:r>
            <a:br>
              <a:rPr lang="de-DE" dirty="0" smtClean="0"/>
            </a:br>
            <a:r>
              <a:rPr lang="de-DE" dirty="0" smtClean="0"/>
              <a:t>Im</a:t>
            </a:r>
            <a:r>
              <a:rPr lang="de-DE" dirty="0" smtClean="0">
                <a:solidFill>
                  <a:srgbClr val="FF0000"/>
                </a:solidFill>
              </a:rPr>
              <a:t> Zweifelsfall </a:t>
            </a:r>
            <a:r>
              <a:rPr lang="de-DE" dirty="0" smtClean="0"/>
              <a:t>wird eine </a:t>
            </a:r>
            <a:r>
              <a:rPr lang="de-DE" dirty="0" smtClean="0">
                <a:solidFill>
                  <a:srgbClr val="FF0000"/>
                </a:solidFill>
              </a:rPr>
              <a:t>Untergliederung</a:t>
            </a:r>
            <a:r>
              <a:rPr lang="de-DE" dirty="0" smtClean="0"/>
              <a:t>,</a:t>
            </a:r>
            <a:br>
              <a:rPr lang="de-DE" dirty="0" smtClean="0"/>
            </a:br>
            <a:r>
              <a:rPr lang="de-DE" dirty="0" smtClean="0"/>
              <a:t>keine untergeordnete mehrteilige Monografie angenommen</a:t>
            </a:r>
            <a:r>
              <a:rPr lang="de-DE" dirty="0">
                <a:latin typeface="Rockwell Extra Bold" panose="02060903040505020403" pitchFamily="18" charset="0"/>
              </a:rPr>
              <a:t> </a:t>
            </a:r>
            <a:r>
              <a:rPr lang="de-DE" dirty="0">
                <a:solidFill>
                  <a:srgbClr val="FF0000"/>
                </a:solidFill>
                <a:latin typeface="Rockwell Extra Bold" panose="02060903040505020403" pitchFamily="18" charset="0"/>
              </a:rPr>
              <a:t>!</a:t>
            </a:r>
            <a:endParaRPr lang="de-DE" dirty="0">
              <a:solidFill>
                <a:srgbClr val="FF0000"/>
              </a:solidFill>
            </a:endParaRPr>
          </a:p>
        </p:txBody>
      </p:sp>
      <p:sp>
        <p:nvSpPr>
          <p:cNvPr id="4" name="Fußzeilenplatzhalter 3"/>
          <p:cNvSpPr>
            <a:spLocks noGrp="1"/>
          </p:cNvSpPr>
          <p:nvPr>
            <p:ph type="ftr" sz="quarter" idx="14"/>
          </p:nvPr>
        </p:nvSpPr>
        <p:spPr>
          <a:xfrm>
            <a:off x="179512" y="6376243"/>
            <a:ext cx="8208912" cy="365125"/>
          </a:xfrm>
        </p:spPr>
        <p:txBody>
          <a:bodyPr/>
          <a:lstStyle/>
          <a:p>
            <a:r>
              <a:rPr lang="de-DE" sz="800" dirty="0" smtClean="0">
                <a:solidFill>
                  <a:srgbClr val="4F81BD">
                    <a:lumMod val="75000"/>
                  </a:srgbClr>
                </a:solidFill>
              </a:rPr>
              <a:t>AG RDA Schulungsunterlagen – Modul 5A.01: Mehrteilige Monografien  | PICA DNB/ZDB | Stand: 25.07.2015|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51</a:t>
            </a:fld>
            <a:endParaRPr lang="de-DE">
              <a:solidFill>
                <a:prstClr val="black">
                  <a:tint val="75000"/>
                </a:prstClr>
              </a:solidFill>
            </a:endParaRPr>
          </a:p>
        </p:txBody>
      </p:sp>
    </p:spTree>
    <p:extLst>
      <p:ext uri="{BB962C8B-B14F-4D97-AF65-F5344CB8AC3E}">
        <p14:creationId xmlns:p14="http://schemas.microsoft.com/office/powerpoint/2010/main" val="46433281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52</a:t>
            </a:fld>
            <a:endParaRPr lang="de-DE">
              <a:solidFill>
                <a:prstClr val="black">
                  <a:tint val="75000"/>
                </a:prstClr>
              </a:solidFill>
            </a:endParaRPr>
          </a:p>
        </p:txBody>
      </p:sp>
      <p:sp>
        <p:nvSpPr>
          <p:cNvPr id="10" name="Titel 1"/>
          <p:cNvSpPr>
            <a:spLocks noGrp="1"/>
          </p:cNvSpPr>
          <p:nvPr>
            <p:ph type="title"/>
          </p:nvPr>
        </p:nvSpPr>
        <p:spPr>
          <a:xfrm>
            <a:off x="251520" y="183778"/>
            <a:ext cx="8640960" cy="508918"/>
          </a:xfrm>
        </p:spPr>
        <p:txBody>
          <a:bodyPr/>
          <a:lstStyle/>
          <a:p>
            <a:r>
              <a:rPr lang="de-DE" dirty="0" smtClean="0"/>
              <a:t>Beispiel – Untergeordnete mehrt. Monografie</a:t>
            </a:r>
            <a:endParaRPr lang="de-DE" dirty="0"/>
          </a:p>
        </p:txBody>
      </p:sp>
      <p:sp>
        <p:nvSpPr>
          <p:cNvPr id="8" name="Fußzeilenplatzhalter 3"/>
          <p:cNvSpPr>
            <a:spLocks noGrp="1"/>
          </p:cNvSpPr>
          <p:nvPr>
            <p:ph type="ftr" sz="quarter" idx="14"/>
          </p:nvPr>
        </p:nvSpPr>
        <p:spPr>
          <a:xfrm>
            <a:off x="179512" y="6376243"/>
            <a:ext cx="8136904" cy="365125"/>
          </a:xfrm>
        </p:spPr>
        <p:txBody>
          <a:bodyPr/>
          <a:lstStyle/>
          <a:p>
            <a:r>
              <a:rPr lang="de-DE" sz="800" dirty="0" smtClean="0">
                <a:solidFill>
                  <a:srgbClr val="4F81BD">
                    <a:lumMod val="75000"/>
                  </a:srgbClr>
                </a:solidFill>
              </a:rPr>
              <a:t>AG RDA Schulungsunterlagen – Modul 5A.01: Mehrteilige Monografien  | PICA DNB/ZDB | Stand: 25.07.2015| CC BY-NC-SA</a:t>
            </a:r>
            <a:endParaRPr lang="de-DE" sz="800" dirty="0">
              <a:solidFill>
                <a:srgbClr val="4F81BD">
                  <a:lumMod val="75000"/>
                </a:srgbClr>
              </a:solidFill>
            </a:endParaRPr>
          </a:p>
        </p:txBody>
      </p:sp>
      <p:sp>
        <p:nvSpPr>
          <p:cNvPr id="2" name="Abgerundetes Rechteck 1"/>
          <p:cNvSpPr/>
          <p:nvPr/>
        </p:nvSpPr>
        <p:spPr>
          <a:xfrm>
            <a:off x="2951820" y="4825751"/>
            <a:ext cx="360040" cy="28803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prstClr val="white"/>
              </a:solidFill>
            </a:endParaRPr>
          </a:p>
        </p:txBody>
      </p:sp>
      <p:sp>
        <p:nvSpPr>
          <p:cNvPr id="3" name="Rechteck 2"/>
          <p:cNvSpPr/>
          <p:nvPr/>
        </p:nvSpPr>
        <p:spPr>
          <a:xfrm>
            <a:off x="2966071" y="4715917"/>
            <a:ext cx="345789" cy="3886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prstClr val="white"/>
              </a:solidFill>
            </a:endParaRPr>
          </a:p>
        </p:txBody>
      </p:sp>
      <p:sp>
        <p:nvSpPr>
          <p:cNvPr id="25" name="Textfeld 24"/>
          <p:cNvSpPr txBox="1"/>
          <p:nvPr/>
        </p:nvSpPr>
        <p:spPr>
          <a:xfrm>
            <a:off x="4867994" y="2348414"/>
            <a:ext cx="4104456" cy="1754326"/>
          </a:xfrm>
          <a:prstGeom prst="rect">
            <a:avLst/>
          </a:prstGeom>
          <a:solidFill>
            <a:schemeClr val="accent1">
              <a:lumMod val="20000"/>
              <a:lumOff val="80000"/>
            </a:schemeClr>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Untergeordnete mehrteilige Monografie:</a:t>
            </a: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ABTEILUNG II</a:t>
            </a:r>
          </a:p>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WANDERUNGEN DURCH DIE MARK BRANDENBURG</a:t>
            </a:r>
          </a:p>
        </p:txBody>
      </p:sp>
      <p:sp>
        <p:nvSpPr>
          <p:cNvPr id="4" name="Textfeld 3"/>
          <p:cNvSpPr txBox="1"/>
          <p:nvPr/>
        </p:nvSpPr>
        <p:spPr>
          <a:xfrm>
            <a:off x="4860032" y="1123634"/>
            <a:ext cx="4104456" cy="923330"/>
          </a:xfrm>
          <a:prstGeom prst="rect">
            <a:avLst/>
          </a:prstGeom>
          <a:solidFill>
            <a:schemeClr val="bg1"/>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Mehrteilige Monografie:</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WERKE, SCHRIFTEN UND BRIEFE</a:t>
            </a:r>
            <a:endParaRPr lang="de-DE" sz="1600"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6" name="Textfeld 5"/>
          <p:cNvSpPr txBox="1"/>
          <p:nvPr/>
        </p:nvSpPr>
        <p:spPr>
          <a:xfrm>
            <a:off x="4867994" y="4403462"/>
            <a:ext cx="4104456" cy="923330"/>
          </a:xfrm>
          <a:prstGeom prst="rect">
            <a:avLst/>
          </a:prstGeom>
          <a:solidFill>
            <a:schemeClr val="bg1"/>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Teil:</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ERSTER BAND</a:t>
            </a:r>
          </a:p>
        </p:txBody>
      </p:sp>
      <p:pic>
        <p:nvPicPr>
          <p:cNvPr id="13" name="Grafik 12"/>
          <p:cNvPicPr/>
          <p:nvPr/>
        </p:nvPicPr>
        <p:blipFill>
          <a:blip r:embed="rId2"/>
          <a:stretch>
            <a:fillRect/>
          </a:stretch>
        </p:blipFill>
        <p:spPr>
          <a:xfrm>
            <a:off x="107504" y="1124362"/>
            <a:ext cx="4629150" cy="420243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12" name="Gerade Verbindung 11"/>
          <p:cNvCxnSpPr>
            <a:stCxn id="13" idx="0"/>
            <a:endCxn id="13" idx="2"/>
          </p:cNvCxnSpPr>
          <p:nvPr/>
        </p:nvCxnSpPr>
        <p:spPr>
          <a:xfrm>
            <a:off x="2422079" y="1124362"/>
            <a:ext cx="0" cy="420243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354392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 Hierarchische Beschreibung (1)</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RDA 1.5.4. D-A-CH</a:t>
            </a:r>
          </a:p>
          <a:p>
            <a:pPr marL="0" indent="0">
              <a:buNone/>
            </a:pPr>
            <a:r>
              <a:rPr lang="de-DE" i="1" dirty="0" smtClean="0"/>
              <a:t>…</a:t>
            </a:r>
          </a:p>
          <a:p>
            <a:pPr marL="0" indent="0">
              <a:buNone/>
            </a:pPr>
            <a:r>
              <a:rPr lang="de-DE" i="1" dirty="0" smtClean="0"/>
              <a:t>Mehrteilige Monografien in mehrteiligen Monografien werden wie Untergliederungen behandelt oder mit Hilfe einer zusätzlichen übergeordneten Aufnahme beschrieben.</a:t>
            </a:r>
          </a:p>
          <a:p>
            <a:pPr marL="0" indent="0">
              <a:buNone/>
            </a:pPr>
            <a:r>
              <a:rPr lang="de-DE" i="1" dirty="0" smtClean="0"/>
              <a:t>Alternativ ist für eine untergeordnete mehrteilige Monografie eine umfassende Beschreibung möglich.</a:t>
            </a:r>
          </a:p>
          <a:p>
            <a:pPr marL="0" indent="0">
              <a:buNone/>
            </a:pPr>
            <a:endParaRPr lang="de-DE" dirty="0"/>
          </a:p>
          <a:p>
            <a:pPr marL="0" indent="0">
              <a:buNone/>
            </a:pPr>
            <a:r>
              <a:rPr lang="de-DE" dirty="0" smtClean="0"/>
              <a:t>                 Es werden </a:t>
            </a:r>
            <a:r>
              <a:rPr lang="de-DE" dirty="0" smtClean="0">
                <a:solidFill>
                  <a:srgbClr val="FF0000"/>
                </a:solidFill>
              </a:rPr>
              <a:t>nur zwei Hierarchieebenen </a:t>
            </a:r>
            <a:r>
              <a:rPr lang="de-DE" dirty="0" smtClean="0"/>
              <a:t/>
            </a:r>
            <a:br>
              <a:rPr lang="de-DE" dirty="0" smtClean="0"/>
            </a:br>
            <a:r>
              <a:rPr lang="de-DE" dirty="0" smtClean="0"/>
              <a:t>                 gebildet </a:t>
            </a:r>
            <a:endParaRPr lang="de-DE" dirty="0"/>
          </a:p>
        </p:txBody>
      </p:sp>
      <p:sp>
        <p:nvSpPr>
          <p:cNvPr id="4" name="Fußzeilenplatzhalter 3"/>
          <p:cNvSpPr>
            <a:spLocks noGrp="1"/>
          </p:cNvSpPr>
          <p:nvPr>
            <p:ph type="ftr" sz="quarter" idx="14"/>
          </p:nvPr>
        </p:nvSpPr>
        <p:spPr>
          <a:xfrm>
            <a:off x="179512" y="6376243"/>
            <a:ext cx="8208912" cy="365125"/>
          </a:xfrm>
        </p:spPr>
        <p:txBody>
          <a:bodyPr/>
          <a:lstStyle/>
          <a:p>
            <a:r>
              <a:rPr lang="de-DE" sz="800" dirty="0" smtClean="0">
                <a:solidFill>
                  <a:srgbClr val="4F81BD">
                    <a:lumMod val="75000"/>
                  </a:srgbClr>
                </a:solidFill>
              </a:rPr>
              <a:t>AG RDA Schulungsunterlagen – Modul 5A.01: Mehrteilige Monografien  | PICA DNB/ZDB | Stand: 25.07.2015|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53</a:t>
            </a:fld>
            <a:endParaRPr lang="de-DE">
              <a:solidFill>
                <a:prstClr val="black">
                  <a:tint val="75000"/>
                </a:prstClr>
              </a:solidFill>
            </a:endParaRPr>
          </a:p>
        </p:txBody>
      </p:sp>
      <p:sp>
        <p:nvSpPr>
          <p:cNvPr id="6" name="Pfeil nach rechts 5"/>
          <p:cNvSpPr/>
          <p:nvPr/>
        </p:nvSpPr>
        <p:spPr>
          <a:xfrm>
            <a:off x="683568" y="4581128"/>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prstClr val="white"/>
              </a:solidFill>
            </a:endParaRPr>
          </a:p>
        </p:txBody>
      </p:sp>
    </p:spTree>
    <p:extLst>
      <p:ext uri="{BB962C8B-B14F-4D97-AF65-F5344CB8AC3E}">
        <p14:creationId xmlns:p14="http://schemas.microsoft.com/office/powerpoint/2010/main" val="414564217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Erfassung – </a:t>
            </a:r>
            <a:r>
              <a:rPr lang="de-DE" dirty="0" smtClean="0"/>
              <a:t>Hierarchische Beschreibung (2)</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Das Datenmodell ist in den einzelnen</a:t>
            </a:r>
            <a:br>
              <a:rPr lang="de-DE" dirty="0" smtClean="0"/>
            </a:br>
            <a:r>
              <a:rPr lang="de-DE" dirty="0" smtClean="0"/>
              <a:t>Verbünden/Institutionen unterschiedlich:</a:t>
            </a:r>
            <a:endParaRPr lang="de-DE" sz="1600" dirty="0" smtClean="0"/>
          </a:p>
          <a:p>
            <a:r>
              <a:rPr lang="de-DE" dirty="0" smtClean="0"/>
              <a:t>Variante 1</a:t>
            </a:r>
            <a:br>
              <a:rPr lang="de-DE" dirty="0" smtClean="0"/>
            </a:br>
            <a:r>
              <a:rPr lang="de-DE" dirty="0" smtClean="0"/>
              <a:t>Angabe in den untergeordneten Aufnahmen der Teile</a:t>
            </a:r>
            <a:br>
              <a:rPr lang="de-DE" dirty="0" smtClean="0"/>
            </a:br>
            <a:endParaRPr lang="de-DE" sz="1200" dirty="0" smtClean="0"/>
          </a:p>
          <a:p>
            <a:r>
              <a:rPr lang="de-DE" dirty="0" smtClean="0"/>
              <a:t>Variante 2</a:t>
            </a:r>
            <a:br>
              <a:rPr lang="de-DE" dirty="0" smtClean="0"/>
            </a:br>
            <a:r>
              <a:rPr lang="de-DE" dirty="0" smtClean="0"/>
              <a:t>Eigene übergeordnete Aufnahme für die untergeordnete mehrteilige Monografie</a:t>
            </a:r>
            <a:br>
              <a:rPr lang="de-DE" dirty="0" smtClean="0"/>
            </a:br>
            <a:endParaRPr lang="de-DE" sz="1200" dirty="0" smtClean="0"/>
          </a:p>
          <a:p>
            <a:r>
              <a:rPr lang="de-DE" dirty="0" smtClean="0"/>
              <a:t>Variante 3</a:t>
            </a:r>
            <a:br>
              <a:rPr lang="de-DE" dirty="0" smtClean="0"/>
            </a:br>
            <a:r>
              <a:rPr lang="de-DE" dirty="0" smtClean="0"/>
              <a:t>Übergeordnete Aufnahme für das Ganze und umfassende Beschreibung für untergeordnete mehrteilige Monografie</a:t>
            </a:r>
          </a:p>
          <a:p>
            <a:pPr marL="0" indent="0">
              <a:buNone/>
            </a:pPr>
            <a:r>
              <a:rPr lang="de-DE" sz="1400" dirty="0" smtClean="0"/>
              <a:t>(Weitere Informationen: </a:t>
            </a:r>
            <a:r>
              <a:rPr lang="de-DE" sz="1400" dirty="0"/>
              <a:t>Arbeitshilfe </a:t>
            </a:r>
            <a:r>
              <a:rPr lang="de-DE" sz="1400" dirty="0" smtClean="0"/>
              <a:t>„Grundsatzpapier </a:t>
            </a:r>
            <a:r>
              <a:rPr lang="de-DE" sz="1400" dirty="0"/>
              <a:t>‚Mehrteilige </a:t>
            </a:r>
            <a:r>
              <a:rPr lang="de-DE" sz="1400" dirty="0" smtClean="0"/>
              <a:t>Monografien“, </a:t>
            </a:r>
            <a:r>
              <a:rPr lang="de-DE" sz="1400" dirty="0"/>
              <a:t>Kap. </a:t>
            </a:r>
            <a:r>
              <a:rPr lang="de-DE" sz="1400" dirty="0" smtClean="0"/>
              <a:t>3.3.2 </a:t>
            </a:r>
            <a:r>
              <a:rPr lang="de-DE" sz="1400" dirty="0">
                <a:hlinkClick r:id="rId2"/>
              </a:rPr>
              <a:t>https://</a:t>
            </a:r>
            <a:r>
              <a:rPr lang="de-DE" sz="1400" dirty="0" smtClean="0">
                <a:hlinkClick r:id="rId2"/>
              </a:rPr>
              <a:t>wiki.dnb.de/x/56SkBQ</a:t>
            </a:r>
            <a:r>
              <a:rPr lang="de-DE" sz="1400" dirty="0" smtClean="0"/>
              <a:t>)</a:t>
            </a:r>
            <a:endParaRPr lang="de-DE" sz="1400" dirty="0"/>
          </a:p>
          <a:p>
            <a:pPr marL="0" indent="0">
              <a:buNone/>
            </a:pPr>
            <a:r>
              <a:rPr lang="de-DE" dirty="0" smtClean="0"/>
              <a:t/>
            </a:r>
            <a:br>
              <a:rPr lang="de-DE" dirty="0" smtClean="0"/>
            </a:br>
            <a:endParaRPr lang="de-DE" dirty="0" smtClean="0"/>
          </a:p>
          <a:p>
            <a:pPr marL="0" indent="0">
              <a:buNone/>
            </a:pPr>
            <a:endParaRPr lang="de-DE" dirty="0"/>
          </a:p>
        </p:txBody>
      </p:sp>
      <p:sp>
        <p:nvSpPr>
          <p:cNvPr id="4" name="Fußzeilenplatzhalter 3"/>
          <p:cNvSpPr>
            <a:spLocks noGrp="1"/>
          </p:cNvSpPr>
          <p:nvPr>
            <p:ph type="ftr" sz="quarter" idx="14"/>
          </p:nvPr>
        </p:nvSpPr>
        <p:spPr>
          <a:xfrm>
            <a:off x="179512" y="6376243"/>
            <a:ext cx="8208912" cy="365125"/>
          </a:xfrm>
        </p:spPr>
        <p:txBody>
          <a:bodyPr/>
          <a:lstStyle/>
          <a:p>
            <a:r>
              <a:rPr lang="de-DE" sz="800" dirty="0" smtClean="0">
                <a:solidFill>
                  <a:srgbClr val="4F81BD">
                    <a:lumMod val="75000"/>
                  </a:srgbClr>
                </a:solidFill>
              </a:rPr>
              <a:t>AG RDA Schulungsunterlagen – Modul 5A.01: Mehrteilige Monografien  | PICA DNB/ZDB | Stand: 25.07.2015| CC BY-NC-S</a:t>
            </a:r>
            <a:r>
              <a:rPr lang="de-DE" dirty="0" smtClean="0">
                <a:solidFill>
                  <a:srgbClr val="4F81BD">
                    <a:lumMod val="75000"/>
                  </a:srgbClr>
                </a:solidFill>
              </a:rPr>
              <a:t>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54</a:t>
            </a:fld>
            <a:endParaRPr lang="de-DE">
              <a:solidFill>
                <a:prstClr val="black">
                  <a:tint val="75000"/>
                </a:prstClr>
              </a:solidFill>
            </a:endParaRPr>
          </a:p>
        </p:txBody>
      </p:sp>
    </p:spTree>
    <p:extLst>
      <p:ext uri="{BB962C8B-B14F-4D97-AF65-F5344CB8AC3E}">
        <p14:creationId xmlns:p14="http://schemas.microsoft.com/office/powerpoint/2010/main" val="158348411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Untergeordnete Mehrteilige Monografie: Abbildung der Werkebene</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
            </a:r>
            <a:br>
              <a:rPr lang="de-DE" dirty="0" smtClean="0"/>
            </a:br>
            <a:r>
              <a:rPr lang="de-DE" dirty="0" smtClean="0"/>
              <a:t>Die untergeordnete mehrteilige Monografie</a:t>
            </a:r>
            <a:br>
              <a:rPr lang="de-DE" dirty="0" smtClean="0"/>
            </a:br>
            <a:r>
              <a:rPr lang="de-DE" dirty="0" smtClean="0"/>
              <a:t>ist </a:t>
            </a:r>
            <a:r>
              <a:rPr lang="de-DE" dirty="0" smtClean="0">
                <a:solidFill>
                  <a:srgbClr val="FF0000"/>
                </a:solidFill>
              </a:rPr>
              <a:t>ein eigenes Werk</a:t>
            </a:r>
            <a:r>
              <a:rPr lang="de-DE" dirty="0" smtClean="0"/>
              <a:t>.</a:t>
            </a:r>
          </a:p>
          <a:p>
            <a:pPr marL="0" indent="0">
              <a:buNone/>
            </a:pPr>
            <a:endParaRPr lang="de-DE" dirty="0"/>
          </a:p>
          <a:p>
            <a:pPr marL="0" indent="0">
              <a:buNone/>
            </a:pPr>
            <a:r>
              <a:rPr lang="de-DE" dirty="0" smtClean="0"/>
              <a:t>Werkangaben werden erfasst</a:t>
            </a:r>
          </a:p>
          <a:p>
            <a:pPr marL="0" indent="0">
              <a:buNone/>
            </a:pPr>
            <a:endParaRPr lang="de-DE" sz="1800" dirty="0" smtClean="0"/>
          </a:p>
          <a:p>
            <a:r>
              <a:rPr lang="de-DE" dirty="0" smtClean="0"/>
              <a:t>in der zusammengesetzten Beschreibung</a:t>
            </a:r>
            <a:br>
              <a:rPr lang="de-DE" dirty="0" smtClean="0"/>
            </a:br>
            <a:r>
              <a:rPr lang="de-DE" dirty="0" smtClean="0"/>
              <a:t/>
            </a:r>
            <a:br>
              <a:rPr lang="de-DE" dirty="0" smtClean="0"/>
            </a:br>
            <a:r>
              <a:rPr lang="de-DE" dirty="0" smtClean="0"/>
              <a:t> oder</a:t>
            </a:r>
            <a:br>
              <a:rPr lang="de-DE" dirty="0" smtClean="0"/>
            </a:br>
            <a:endParaRPr lang="de-DE" dirty="0" smtClean="0"/>
          </a:p>
          <a:p>
            <a:r>
              <a:rPr lang="de-DE" dirty="0" smtClean="0"/>
              <a:t>in einem Normdatensatz für das Werk</a:t>
            </a:r>
          </a:p>
          <a:p>
            <a:pPr>
              <a:buFont typeface="Wingdings" panose="05000000000000000000" pitchFamily="2" charset="2"/>
              <a:buChar char="Ø"/>
            </a:pPr>
            <a:endParaRPr lang="de-DE" dirty="0"/>
          </a:p>
        </p:txBody>
      </p:sp>
      <p:sp>
        <p:nvSpPr>
          <p:cNvPr id="4" name="Fußzeilenplatzhalter 3"/>
          <p:cNvSpPr>
            <a:spLocks noGrp="1"/>
          </p:cNvSpPr>
          <p:nvPr>
            <p:ph type="ftr" sz="quarter" idx="14"/>
          </p:nvPr>
        </p:nvSpPr>
        <p:spPr>
          <a:xfrm>
            <a:off x="179512" y="6376243"/>
            <a:ext cx="8208912" cy="365125"/>
          </a:xfrm>
        </p:spPr>
        <p:txBody>
          <a:bodyPr/>
          <a:lstStyle/>
          <a:p>
            <a:r>
              <a:rPr lang="de-DE" sz="800" dirty="0" smtClean="0">
                <a:solidFill>
                  <a:srgbClr val="4F81BD">
                    <a:lumMod val="75000"/>
                  </a:srgbClr>
                </a:solidFill>
              </a:rPr>
              <a:t>AG RDA Schulungsunterlagen – Modul 5A.01: Mehrteilige Monografien  | PICA DNB/ZDB | Stand: 25.07.2015|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55</a:t>
            </a:fld>
            <a:endParaRPr lang="de-DE">
              <a:solidFill>
                <a:prstClr val="black">
                  <a:tint val="75000"/>
                </a:prstClr>
              </a:solidFill>
            </a:endParaRPr>
          </a:p>
        </p:txBody>
      </p:sp>
    </p:spTree>
    <p:extLst>
      <p:ext uri="{BB962C8B-B14F-4D97-AF65-F5344CB8AC3E}">
        <p14:creationId xmlns:p14="http://schemas.microsoft.com/office/powerpoint/2010/main" val="323595548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Neue Beschreibungen</a:t>
            </a:r>
            <a:br>
              <a:rPr lang="de-DE" sz="2800" dirty="0" smtClean="0"/>
            </a:br>
            <a:r>
              <a:rPr lang="de-DE" sz="2800" dirty="0" smtClean="0"/>
              <a:t>und </a:t>
            </a:r>
            <a:br>
              <a:rPr lang="de-DE" sz="2800" dirty="0" smtClean="0"/>
            </a:br>
            <a:r>
              <a:rPr lang="de-DE" sz="2800" dirty="0" smtClean="0"/>
              <a:t>keine neuen Beschreibungen</a:t>
            </a:r>
            <a:br>
              <a:rPr lang="de-DE" sz="2800" dirty="0" smtClean="0"/>
            </a:br>
            <a:endParaRPr lang="de-DE" sz="2800" dirty="0">
              <a:solidFill>
                <a:srgbClr val="FF0000"/>
              </a:solidFill>
            </a:endParaRP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56</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z="800" dirty="0" smtClean="0"/>
              <a:t>AG RDA Schulungsunterlagen – Modul 5A.01: Mehrteilige Monografien  | PICA DNB/ZDB | Stand: 25.07.2015| CC BY-NC-SA</a:t>
            </a:r>
            <a:endParaRPr lang="de-DE" sz="800" dirty="0"/>
          </a:p>
        </p:txBody>
      </p:sp>
    </p:spTree>
    <p:extLst>
      <p:ext uri="{BB962C8B-B14F-4D97-AF65-F5344CB8AC3E}">
        <p14:creationId xmlns:p14="http://schemas.microsoft.com/office/powerpoint/2010/main" val="89185571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Neue Beschreibungen und </a:t>
            </a:r>
            <a:br>
              <a:rPr lang="de-DE" dirty="0" smtClean="0"/>
            </a:br>
            <a:r>
              <a:rPr lang="de-DE" dirty="0" smtClean="0"/>
              <a:t>keine neuen Beschreibungen </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Wann werden neue Beschreibungen erstellt?</a:t>
            </a:r>
          </a:p>
          <a:p>
            <a:endParaRPr lang="de-DE" dirty="0" smtClean="0"/>
          </a:p>
          <a:p>
            <a:r>
              <a:rPr lang="de-DE" dirty="0" smtClean="0"/>
              <a:t>Wann </a:t>
            </a:r>
            <a:r>
              <a:rPr lang="de-DE" dirty="0"/>
              <a:t>werden </a:t>
            </a:r>
            <a:r>
              <a:rPr lang="de-DE" dirty="0" smtClean="0"/>
              <a:t>keine neuen </a:t>
            </a:r>
            <a:r>
              <a:rPr lang="de-DE" dirty="0"/>
              <a:t>Beschreibungen </a:t>
            </a:r>
            <a:r>
              <a:rPr lang="de-DE" dirty="0" smtClean="0"/>
              <a:t>erstellt?</a:t>
            </a:r>
            <a:endParaRPr lang="de-DE" dirty="0"/>
          </a:p>
          <a:p>
            <a:pPr marL="0" indent="0">
              <a:buNone/>
            </a:pPr>
            <a:endParaRPr lang="de-DE" sz="2000" dirty="0" smtClean="0"/>
          </a:p>
          <a:p>
            <a:pPr marL="0" indent="0">
              <a:buNone/>
            </a:pPr>
            <a:r>
              <a:rPr lang="de-DE" sz="2000" dirty="0" smtClean="0"/>
              <a:t>Die Fälle gelten sowohl bei hierarchischer als auch bei umfassender Beschreibung.</a:t>
            </a:r>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25.07.2015|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57</a:t>
            </a:fld>
            <a:endParaRPr lang="de-DE"/>
          </a:p>
        </p:txBody>
      </p:sp>
    </p:spTree>
    <p:extLst>
      <p:ext uri="{BB962C8B-B14F-4D97-AF65-F5344CB8AC3E}">
        <p14:creationId xmlns:p14="http://schemas.microsoft.com/office/powerpoint/2010/main" val="415172209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Neue Beschreibung</a:t>
            </a:r>
            <a:endParaRPr lang="de-DE" dirty="0"/>
          </a:p>
        </p:txBody>
      </p:sp>
      <p:sp>
        <p:nvSpPr>
          <p:cNvPr id="3" name="Textplatzhalter 2"/>
          <p:cNvSpPr>
            <a:spLocks noGrp="1"/>
          </p:cNvSpPr>
          <p:nvPr>
            <p:ph type="body" sz="quarter" idx="13"/>
          </p:nvPr>
        </p:nvSpPr>
        <p:spPr/>
        <p:txBody>
          <a:bodyPr wrap="square"/>
          <a:lstStyle/>
          <a:p>
            <a:r>
              <a:rPr lang="de-DE" dirty="0" smtClean="0"/>
              <a:t>Änderung der Erscheinungsweise (RDA 1.6.1.1)</a:t>
            </a:r>
          </a:p>
          <a:p>
            <a:pPr lvl="1"/>
            <a:endParaRPr lang="de-DE" dirty="0" smtClean="0"/>
          </a:p>
          <a:p>
            <a:pPr lvl="1"/>
            <a:r>
              <a:rPr lang="de-DE" dirty="0" smtClean="0"/>
              <a:t>Änderung von mehrteiliger Monografie zu fortlaufender Ressource oder integrierender Ressource </a:t>
            </a:r>
          </a:p>
          <a:p>
            <a:pPr lvl="1"/>
            <a:r>
              <a:rPr lang="de-DE" dirty="0" smtClean="0"/>
              <a:t>Änderung von fortlaufender Ressource oder integrierender Ressource zu mehrteiliger Monografie </a:t>
            </a:r>
          </a:p>
          <a:p>
            <a:pPr marL="457200" lvl="1" indent="0">
              <a:buNone/>
            </a:pPr>
            <a:endParaRPr lang="de-DE" sz="1800" dirty="0" smtClean="0"/>
          </a:p>
          <a:p>
            <a:pPr lvl="1"/>
            <a:r>
              <a:rPr lang="de-DE" dirty="0" smtClean="0"/>
              <a:t>Liste der zu verwendenden Termini (s. RDA 2.13)</a:t>
            </a:r>
          </a:p>
          <a:p>
            <a:pPr lvl="1">
              <a:buFont typeface="Arial" panose="020B0604020202020204" pitchFamily="34" charset="0"/>
              <a:buChar char="•"/>
            </a:pP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25.07.2015|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58</a:t>
            </a:fld>
            <a:endParaRPr lang="de-DE"/>
          </a:p>
        </p:txBody>
      </p:sp>
    </p:spTree>
    <p:extLst>
      <p:ext uri="{BB962C8B-B14F-4D97-AF65-F5344CB8AC3E}">
        <p14:creationId xmlns:p14="http://schemas.microsoft.com/office/powerpoint/2010/main" val="54044252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Neue Beschreibung</a:t>
            </a:r>
            <a:endParaRPr lang="de-DE" dirty="0"/>
          </a:p>
        </p:txBody>
      </p:sp>
      <p:sp>
        <p:nvSpPr>
          <p:cNvPr id="3" name="Textplatzhalter 2"/>
          <p:cNvSpPr>
            <a:spLocks noGrp="1"/>
          </p:cNvSpPr>
          <p:nvPr>
            <p:ph type="body" sz="quarter" idx="13"/>
          </p:nvPr>
        </p:nvSpPr>
        <p:spPr/>
        <p:txBody>
          <a:bodyPr wrap="square"/>
          <a:lstStyle/>
          <a:p>
            <a:r>
              <a:rPr lang="de-DE" dirty="0" smtClean="0"/>
              <a:t>Änderung des Medientyps (RDA 1.6.1.2)</a:t>
            </a:r>
          </a:p>
          <a:p>
            <a:pPr lvl="1"/>
            <a:endParaRPr lang="de-DE" dirty="0" smtClean="0"/>
          </a:p>
          <a:p>
            <a:pPr lvl="1"/>
            <a:r>
              <a:rPr lang="de-DE" dirty="0" smtClean="0"/>
              <a:t>Fortführung ab einem bestimmten Zeitpunkt in einem anderen Medientyp</a:t>
            </a:r>
          </a:p>
          <a:p>
            <a:pPr lvl="2"/>
            <a:r>
              <a:rPr lang="de-DE" sz="1800" dirty="0" smtClean="0"/>
              <a:t> Wechsel von „ohne Hilfsmittel zu benutzen“ zu „Computermedien“ </a:t>
            </a:r>
          </a:p>
          <a:p>
            <a:pPr marL="914400" lvl="2" indent="0">
              <a:buNone/>
            </a:pPr>
            <a:endParaRPr lang="de-DE" sz="1800" dirty="0" smtClean="0"/>
          </a:p>
          <a:p>
            <a:pPr lvl="2"/>
            <a:r>
              <a:rPr lang="de-DE" sz="1800" dirty="0"/>
              <a:t>Liste der zu verwendenden Termini (s. RDA 3.2.1.3)</a:t>
            </a:r>
            <a:endParaRPr lang="de-DE" sz="1400" dirty="0"/>
          </a:p>
          <a:p>
            <a:pPr lvl="2"/>
            <a:endParaRPr lang="de-DE" sz="1800" dirty="0" smtClean="0"/>
          </a:p>
          <a:p>
            <a:pPr lvl="1"/>
            <a:r>
              <a:rPr lang="de-DE" dirty="0" smtClean="0">
                <a:solidFill>
                  <a:prstClr val="black"/>
                </a:solidFill>
              </a:rPr>
              <a:t>Ausnahme: </a:t>
            </a:r>
          </a:p>
          <a:p>
            <a:pPr marL="457200" lvl="1" indent="0">
              <a:buNone/>
            </a:pPr>
            <a:r>
              <a:rPr lang="de-DE" dirty="0">
                <a:solidFill>
                  <a:prstClr val="black"/>
                </a:solidFill>
              </a:rPr>
              <a:t> </a:t>
            </a:r>
            <a:r>
              <a:rPr lang="de-DE" dirty="0" smtClean="0">
                <a:solidFill>
                  <a:prstClr val="black"/>
                </a:solidFill>
              </a:rPr>
              <a:t>  Nur einzelne Teile erscheinen in einem anderen Medientyp</a:t>
            </a:r>
            <a:endParaRPr lang="de-DE" dirty="0">
              <a:solidFill>
                <a:prstClr val="black"/>
              </a:solidFill>
            </a:endParaRPr>
          </a:p>
          <a:p>
            <a:pPr lvl="2"/>
            <a:r>
              <a:rPr lang="de-DE" sz="1800" dirty="0" smtClean="0"/>
              <a:t>Keine neue Beschreibung </a:t>
            </a:r>
          </a:p>
          <a:p>
            <a:pPr marL="914400" lvl="2" indent="0">
              <a:buNone/>
            </a:pP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25.07.2015|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59</a:t>
            </a:fld>
            <a:endParaRPr lang="de-DE"/>
          </a:p>
        </p:txBody>
      </p:sp>
    </p:spTree>
    <p:extLst>
      <p:ext uri="{BB962C8B-B14F-4D97-AF65-F5344CB8AC3E}">
        <p14:creationId xmlns:p14="http://schemas.microsoft.com/office/powerpoint/2010/main" val="5784843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Beschreibungsarten (RDA 1.5)</a:t>
            </a:r>
            <a:endParaRPr lang="de-DE" dirty="0"/>
          </a:p>
        </p:txBody>
      </p:sp>
      <p:sp>
        <p:nvSpPr>
          <p:cNvPr id="3" name="Textplatzhalter 2"/>
          <p:cNvSpPr>
            <a:spLocks noGrp="1"/>
          </p:cNvSpPr>
          <p:nvPr>
            <p:ph type="body" sz="quarter" idx="13"/>
          </p:nvPr>
        </p:nvSpPr>
        <p:spPr>
          <a:xfrm>
            <a:off x="251520" y="1412776"/>
            <a:ext cx="8640960" cy="4896544"/>
          </a:xfrm>
        </p:spPr>
        <p:txBody>
          <a:bodyPr wrap="square"/>
          <a:lstStyle/>
          <a:p>
            <a:r>
              <a:rPr lang="de-DE" dirty="0" smtClean="0"/>
              <a:t>Eine mehrteilige Monografie kann auf drei verschiedene Arten beschrieben werden:</a:t>
            </a:r>
          </a:p>
          <a:p>
            <a:pPr marL="0" indent="0">
              <a:buNone/>
            </a:pPr>
            <a:endParaRPr lang="de-DE" dirty="0" smtClean="0"/>
          </a:p>
          <a:p>
            <a:pPr lvl="1"/>
            <a:r>
              <a:rPr lang="de-DE" dirty="0" smtClean="0"/>
              <a:t>mit einer umfassenden Beschreibung (vgl. RDA 1.5.2 b))</a:t>
            </a:r>
          </a:p>
          <a:p>
            <a:pPr lvl="1"/>
            <a:r>
              <a:rPr lang="de-DE" dirty="0" smtClean="0"/>
              <a:t>mit einer analytischen Beschreibung (vgl. RDA 1.5.3 b))</a:t>
            </a:r>
          </a:p>
          <a:p>
            <a:pPr lvl="1"/>
            <a:r>
              <a:rPr lang="de-DE" dirty="0" smtClean="0"/>
              <a:t>mit einer hierarchischen Beschreibung </a:t>
            </a:r>
            <a:r>
              <a:rPr lang="de-DE" dirty="0"/>
              <a:t>(vgl. RDA </a:t>
            </a:r>
            <a:r>
              <a:rPr lang="de-DE" dirty="0" smtClean="0"/>
              <a:t>1.5.4)</a:t>
            </a:r>
            <a:endParaRPr lang="de-DE" dirty="0"/>
          </a:p>
          <a:p>
            <a:pPr lvl="1"/>
            <a:endParaRPr lang="de-DE" dirty="0" smtClean="0"/>
          </a:p>
          <a:p>
            <a:pPr marL="914400" lvl="2" indent="0">
              <a:buNone/>
            </a:pP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25.07.2015|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198241201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Neue Beschreibung</a:t>
            </a:r>
            <a:endParaRPr lang="de-DE" dirty="0"/>
          </a:p>
        </p:txBody>
      </p:sp>
      <p:sp>
        <p:nvSpPr>
          <p:cNvPr id="3" name="Textplatzhalter 2"/>
          <p:cNvSpPr>
            <a:spLocks noGrp="1"/>
          </p:cNvSpPr>
          <p:nvPr>
            <p:ph type="body" sz="quarter" idx="13"/>
          </p:nvPr>
        </p:nvSpPr>
        <p:spPr/>
        <p:txBody>
          <a:bodyPr wrap="square"/>
          <a:lstStyle/>
          <a:p>
            <a:r>
              <a:rPr lang="de-DE" dirty="0" smtClean="0"/>
              <a:t>Änderung an Ausgabevermerken – bei geänderter Bandeinteilung (RDA 2.5 D-A-CH) </a:t>
            </a:r>
          </a:p>
          <a:p>
            <a:pPr lvl="1"/>
            <a:endParaRPr lang="de-DE" dirty="0" smtClean="0"/>
          </a:p>
          <a:p>
            <a:pPr lvl="1"/>
            <a:r>
              <a:rPr lang="de-DE" dirty="0" smtClean="0"/>
              <a:t>Mehrteilige Monografie bzw. einzelne Teile in neuer, gezählter Auflage und geänderter Bandeinteilung (Struktur) </a:t>
            </a:r>
          </a:p>
          <a:p>
            <a:pPr marL="914400" lvl="2" indent="0">
              <a:buNone/>
            </a:pPr>
            <a:r>
              <a:rPr lang="de-DE" sz="1800" dirty="0" smtClean="0"/>
              <a:t> </a:t>
            </a:r>
          </a:p>
          <a:p>
            <a:pPr lvl="2"/>
            <a:r>
              <a:rPr lang="de-DE" sz="1800" dirty="0" smtClean="0"/>
              <a:t>1. – 4. Auflage in 4 Bänden =&gt; Aufnahme</a:t>
            </a:r>
          </a:p>
          <a:p>
            <a:pPr lvl="2"/>
            <a:r>
              <a:rPr lang="de-DE" sz="1800" dirty="0" smtClean="0"/>
              <a:t>5. Auflage in 6 Bänden =&gt; neue Aufnahme </a:t>
            </a:r>
          </a:p>
          <a:p>
            <a:pPr lvl="2"/>
            <a:endParaRPr lang="de-DE" sz="1800"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25.07.2015|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60</a:t>
            </a:fld>
            <a:endParaRPr lang="de-DE"/>
          </a:p>
        </p:txBody>
      </p:sp>
    </p:spTree>
    <p:extLst>
      <p:ext uri="{BB962C8B-B14F-4D97-AF65-F5344CB8AC3E}">
        <p14:creationId xmlns:p14="http://schemas.microsoft.com/office/powerpoint/2010/main" val="186209672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Neue Beschreibung</a:t>
            </a:r>
            <a:endParaRPr lang="de-DE" dirty="0"/>
          </a:p>
        </p:txBody>
      </p:sp>
      <p:sp>
        <p:nvSpPr>
          <p:cNvPr id="3" name="Textplatzhalter 2"/>
          <p:cNvSpPr>
            <a:spLocks noGrp="1"/>
          </p:cNvSpPr>
          <p:nvPr>
            <p:ph type="body" sz="quarter" idx="13"/>
          </p:nvPr>
        </p:nvSpPr>
        <p:spPr/>
        <p:txBody>
          <a:bodyPr wrap="square"/>
          <a:lstStyle/>
          <a:p>
            <a:r>
              <a:rPr lang="de-DE" dirty="0" smtClean="0"/>
              <a:t>Unterschiedliche Ausgaben (RDA 2.5 D-A-CH) </a:t>
            </a:r>
          </a:p>
          <a:p>
            <a:pPr lvl="1"/>
            <a:endParaRPr lang="de-DE" dirty="0" smtClean="0"/>
          </a:p>
          <a:p>
            <a:pPr lvl="1"/>
            <a:r>
              <a:rPr lang="de-DE" dirty="0" smtClean="0"/>
              <a:t>Gesamte mehrteilige Monografie in einer anderen Ausgabe mit sachlicher und/oder formaler Aussage </a:t>
            </a:r>
          </a:p>
          <a:p>
            <a:pPr marL="914400" lvl="2" indent="0">
              <a:buNone/>
            </a:pPr>
            <a:r>
              <a:rPr lang="de-DE" sz="1800" dirty="0" smtClean="0"/>
              <a:t> </a:t>
            </a:r>
          </a:p>
          <a:p>
            <a:pPr lvl="2"/>
            <a:r>
              <a:rPr lang="de-DE" sz="1800" dirty="0" smtClean="0"/>
              <a:t>Sonderausgabe</a:t>
            </a:r>
          </a:p>
          <a:p>
            <a:pPr lvl="2"/>
            <a:r>
              <a:rPr lang="de-DE" sz="1800" dirty="0" smtClean="0"/>
              <a:t>Canadian </a:t>
            </a:r>
            <a:r>
              <a:rPr lang="de-DE" sz="1800" dirty="0" err="1" smtClean="0"/>
              <a:t>ed</a:t>
            </a:r>
            <a:r>
              <a:rPr lang="de-DE" sz="1800" dirty="0" smtClean="0"/>
              <a:t>.</a:t>
            </a:r>
          </a:p>
          <a:p>
            <a:pPr lvl="2"/>
            <a:r>
              <a:rPr lang="de-DE" sz="1800" dirty="0" smtClean="0"/>
              <a:t>Ausgabe in deutscher Sprache  </a:t>
            </a:r>
          </a:p>
          <a:p>
            <a:pPr lvl="2"/>
            <a:endParaRPr lang="de-DE" sz="1800"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solidFill>
                  <a:srgbClr val="4F81BD">
                    <a:lumMod val="75000"/>
                  </a:srgbClr>
                </a:solidFill>
              </a:rPr>
              <a:t>AG RDA Schulungsunterlagen – Modul 5A.01: Mehrteilige Monografien  | PICA DNB/ZDB | Stand: 25.07.2015|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61</a:t>
            </a:fld>
            <a:endParaRPr lang="de-DE">
              <a:solidFill>
                <a:prstClr val="black">
                  <a:tint val="75000"/>
                </a:prstClr>
              </a:solidFill>
            </a:endParaRPr>
          </a:p>
        </p:txBody>
      </p:sp>
    </p:spTree>
    <p:extLst>
      <p:ext uri="{BB962C8B-B14F-4D97-AF65-F5344CB8AC3E}">
        <p14:creationId xmlns:p14="http://schemas.microsoft.com/office/powerpoint/2010/main" val="142640461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Neue Beschreibung</a:t>
            </a:r>
            <a:endParaRPr lang="de-DE" dirty="0"/>
          </a:p>
        </p:txBody>
      </p:sp>
      <p:sp>
        <p:nvSpPr>
          <p:cNvPr id="3" name="Textplatzhalter 2"/>
          <p:cNvSpPr>
            <a:spLocks noGrp="1"/>
          </p:cNvSpPr>
          <p:nvPr>
            <p:ph type="body" sz="quarter" idx="13"/>
          </p:nvPr>
        </p:nvSpPr>
        <p:spPr/>
        <p:txBody>
          <a:bodyPr wrap="square"/>
          <a:lstStyle/>
          <a:p>
            <a:r>
              <a:rPr lang="de-DE" dirty="0" smtClean="0"/>
              <a:t>Unterschiedliche Veröffentlichungsangaben        (RDA 2.8) </a:t>
            </a:r>
          </a:p>
          <a:p>
            <a:pPr lvl="1"/>
            <a:endParaRPr lang="de-DE" dirty="0" smtClean="0"/>
          </a:p>
          <a:p>
            <a:pPr lvl="1"/>
            <a:r>
              <a:rPr lang="de-DE" dirty="0" smtClean="0"/>
              <a:t>Gesamte mehrteilige Monografie in unterschiedlichen Verlagen  </a:t>
            </a:r>
          </a:p>
          <a:p>
            <a:pPr marL="914400" lvl="2" indent="0">
              <a:buNone/>
            </a:pPr>
            <a:r>
              <a:rPr lang="de-DE" sz="1800" dirty="0" smtClean="0"/>
              <a:t> </a:t>
            </a:r>
          </a:p>
          <a:p>
            <a:pPr lvl="2"/>
            <a:r>
              <a:rPr lang="de-DE" sz="1800" dirty="0" smtClean="0"/>
              <a:t>Ausgabe im Hanser Verlag =&gt; Aufnahme</a:t>
            </a:r>
          </a:p>
          <a:p>
            <a:pPr lvl="2"/>
            <a:r>
              <a:rPr lang="de-DE" sz="1800" dirty="0" smtClean="0"/>
              <a:t>Ausgabe danach in der Büchergilde Gutenberg =&gt; neue Aufnahme  </a:t>
            </a:r>
          </a:p>
          <a:p>
            <a:pPr lvl="2"/>
            <a:endParaRPr lang="de-DE" sz="1800"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solidFill>
                  <a:srgbClr val="4F81BD">
                    <a:lumMod val="75000"/>
                  </a:srgbClr>
                </a:solidFill>
              </a:rPr>
              <a:t>AG RDA Schulungsunterlagen – Modul 5A.01: Mehrteilige Monografien  | PICA DNB/ZDB | Stand: 25.07.2015|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62</a:t>
            </a:fld>
            <a:endParaRPr lang="de-DE">
              <a:solidFill>
                <a:prstClr val="black">
                  <a:tint val="75000"/>
                </a:prstClr>
              </a:solidFill>
            </a:endParaRPr>
          </a:p>
        </p:txBody>
      </p:sp>
    </p:spTree>
    <p:extLst>
      <p:ext uri="{BB962C8B-B14F-4D97-AF65-F5344CB8AC3E}">
        <p14:creationId xmlns:p14="http://schemas.microsoft.com/office/powerpoint/2010/main" val="1437087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Keine neue Beschreibung</a:t>
            </a:r>
            <a:endParaRPr lang="de-DE" dirty="0"/>
          </a:p>
        </p:txBody>
      </p:sp>
      <p:sp>
        <p:nvSpPr>
          <p:cNvPr id="3" name="Textplatzhalter 2"/>
          <p:cNvSpPr>
            <a:spLocks noGrp="1"/>
          </p:cNvSpPr>
          <p:nvPr>
            <p:ph type="body" sz="quarter" idx="13"/>
          </p:nvPr>
        </p:nvSpPr>
        <p:spPr/>
        <p:txBody>
          <a:bodyPr wrap="square"/>
          <a:lstStyle/>
          <a:p>
            <a:r>
              <a:rPr lang="de-DE" dirty="0" smtClean="0"/>
              <a:t>Änderung im Haupttitel (RDA 2.3.2.12.1 + RDA 2.3.2.12.1 D-A-CH) (1)</a:t>
            </a:r>
          </a:p>
          <a:p>
            <a:pPr lvl="1"/>
            <a:endParaRPr lang="de-DE" dirty="0" smtClean="0"/>
          </a:p>
          <a:p>
            <a:pPr lvl="1"/>
            <a:r>
              <a:rPr lang="de-DE" dirty="0" smtClean="0">
                <a:solidFill>
                  <a:srgbClr val="FF0000"/>
                </a:solidFill>
              </a:rPr>
              <a:t>Neu: </a:t>
            </a:r>
          </a:p>
          <a:p>
            <a:pPr marL="457200" lvl="1" indent="0">
              <a:buNone/>
            </a:pPr>
            <a:r>
              <a:rPr lang="de-DE" dirty="0" smtClean="0"/>
              <a:t>   Bei Änderung im Haupttitel keine neue Beschreibung</a:t>
            </a:r>
            <a:endParaRPr lang="de-DE" sz="1800" dirty="0" smtClean="0"/>
          </a:p>
          <a:p>
            <a:pPr lvl="2"/>
            <a:endParaRPr lang="de-DE" sz="1800" dirty="0" smtClean="0"/>
          </a:p>
          <a:p>
            <a:pPr lvl="1"/>
            <a:r>
              <a:rPr lang="de-DE" dirty="0" smtClean="0">
                <a:solidFill>
                  <a:prstClr val="black"/>
                </a:solidFill>
              </a:rPr>
              <a:t>Bei Änderung wird der folgende Titel als späterer Haupttitel erfasst (s. RDA 2.3.8) </a:t>
            </a:r>
          </a:p>
          <a:p>
            <a:pPr marL="457200" lvl="1" indent="0">
              <a:buNone/>
            </a:pPr>
            <a:endParaRPr lang="de-DE" dirty="0">
              <a:solidFill>
                <a:prstClr val="black"/>
              </a:solidFill>
            </a:endParaRPr>
          </a:p>
          <a:p>
            <a:pPr lvl="1"/>
            <a:r>
              <a:rPr lang="de-DE" u="sng" dirty="0" smtClean="0">
                <a:solidFill>
                  <a:prstClr val="black"/>
                </a:solidFill>
              </a:rPr>
              <a:t>Jede</a:t>
            </a:r>
            <a:r>
              <a:rPr lang="de-DE" dirty="0" smtClean="0">
                <a:solidFill>
                  <a:prstClr val="black"/>
                </a:solidFill>
              </a:rPr>
              <a:t> Änderung im Haupttitel wird als späterer Haupttitel erfasst (s. RDA 2.3.2.12.1 D-A-CH)</a:t>
            </a:r>
            <a:r>
              <a:rPr lang="de-DE" dirty="0" smtClean="0"/>
              <a:t> </a:t>
            </a:r>
          </a:p>
          <a:p>
            <a:pPr marL="914400" lvl="2" indent="0">
              <a:buNone/>
            </a:pPr>
            <a:endParaRPr lang="de-DE" sz="1800" dirty="0"/>
          </a:p>
          <a:p>
            <a:pPr marL="914400" lvl="2" indent="0">
              <a:buNone/>
            </a:pPr>
            <a:endParaRPr lang="de-DE" sz="14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solidFill>
                  <a:srgbClr val="4F81BD">
                    <a:lumMod val="75000"/>
                  </a:srgbClr>
                </a:solidFill>
              </a:rPr>
              <a:t>AG RDA Schulungsunterlagen – Modul 5A.01: Mehrteilige Monografien  | PICA DNB/ZDB | Stand: 25.07.2015|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63</a:t>
            </a:fld>
            <a:endParaRPr lang="de-DE">
              <a:solidFill>
                <a:prstClr val="black">
                  <a:tint val="75000"/>
                </a:prstClr>
              </a:solidFill>
            </a:endParaRPr>
          </a:p>
        </p:txBody>
      </p:sp>
    </p:spTree>
    <p:extLst>
      <p:ext uri="{BB962C8B-B14F-4D97-AF65-F5344CB8AC3E}">
        <p14:creationId xmlns:p14="http://schemas.microsoft.com/office/powerpoint/2010/main" val="379276027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Keine neue Beschreibung</a:t>
            </a:r>
            <a:endParaRPr lang="de-DE" dirty="0"/>
          </a:p>
        </p:txBody>
      </p:sp>
      <p:sp>
        <p:nvSpPr>
          <p:cNvPr id="3" name="Textplatzhalter 2"/>
          <p:cNvSpPr>
            <a:spLocks noGrp="1"/>
          </p:cNvSpPr>
          <p:nvPr>
            <p:ph type="body" sz="quarter" idx="13"/>
          </p:nvPr>
        </p:nvSpPr>
        <p:spPr/>
        <p:txBody>
          <a:bodyPr wrap="square"/>
          <a:lstStyle/>
          <a:p>
            <a:r>
              <a:rPr lang="de-DE" dirty="0" smtClean="0"/>
              <a:t>Änderung im Haupttitel (RDA 2.3.2.12.1 + RDA 2.3.2.12.1 D-A-CH) (2)</a:t>
            </a:r>
          </a:p>
          <a:p>
            <a:pPr lvl="1"/>
            <a:endParaRPr lang="de-DE" dirty="0" smtClean="0"/>
          </a:p>
          <a:p>
            <a:pPr marL="457200" lvl="1" indent="0">
              <a:buNone/>
            </a:pPr>
            <a:r>
              <a:rPr lang="de-DE" dirty="0" smtClean="0"/>
              <a:t>Informationsquelle:  </a:t>
            </a:r>
          </a:p>
          <a:p>
            <a:pPr lvl="1"/>
            <a:r>
              <a:rPr lang="de-DE" dirty="0" smtClean="0"/>
              <a:t>Jeder Teil einer mehrteiligen Monografie wird als Informationsquelle für die Beschreibung betrachtet.</a:t>
            </a:r>
          </a:p>
          <a:p>
            <a:pPr lvl="1"/>
            <a:r>
              <a:rPr lang="de-DE" dirty="0" smtClean="0"/>
              <a:t>Für den späteren Haupttitel wird als Informationsquelle die des Haupttitels herangezogen (RDA 2.3.8.2).</a:t>
            </a:r>
          </a:p>
          <a:p>
            <a:pPr marL="914400" lvl="2" indent="0">
              <a:buNone/>
            </a:pPr>
            <a:endParaRPr lang="de-DE" sz="1800" dirty="0"/>
          </a:p>
          <a:p>
            <a:pPr marL="914400" lvl="2" indent="0">
              <a:buNone/>
            </a:pPr>
            <a:endParaRPr lang="de-DE" sz="14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solidFill>
                  <a:srgbClr val="4F81BD">
                    <a:lumMod val="75000"/>
                  </a:srgbClr>
                </a:solidFill>
              </a:rPr>
              <a:t>AG RDA Schulungsunterlagen – Modul 5A.01: Mehrteilige Monografien  | PICA DNB/ZDB | Stand: 25.07.2015|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64</a:t>
            </a:fld>
            <a:endParaRPr lang="de-DE">
              <a:solidFill>
                <a:prstClr val="black">
                  <a:tint val="75000"/>
                </a:prstClr>
              </a:solidFill>
            </a:endParaRPr>
          </a:p>
        </p:txBody>
      </p:sp>
    </p:spTree>
    <p:extLst>
      <p:ext uri="{BB962C8B-B14F-4D97-AF65-F5344CB8AC3E}">
        <p14:creationId xmlns:p14="http://schemas.microsoft.com/office/powerpoint/2010/main" val="4052167595"/>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704856" cy="365125"/>
          </a:xfrm>
        </p:spPr>
        <p:txBody>
          <a:bodyPr/>
          <a:lstStyle/>
          <a:p>
            <a:r>
              <a:rPr lang="de-DE" sz="800" dirty="0" smtClean="0"/>
              <a:t>AG RDA Schulungsunterlagen – Modul 5A.01: Mehrteilige Monografien  | PICA DNB/ZDB | Stand: 25.07.2015|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65</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428717587"/>
              </p:ext>
            </p:extLst>
          </p:nvPr>
        </p:nvGraphicFramePr>
        <p:xfrm>
          <a:off x="323528" y="1843215"/>
          <a:ext cx="8424934" cy="2643642"/>
        </p:xfrm>
        <a:graphic>
          <a:graphicData uri="http://schemas.openxmlformats.org/drawingml/2006/table">
            <a:tbl>
              <a:tblPr firstRow="1" bandRow="1">
                <a:tableStyleId>{5C22544A-7EE6-4342-B048-85BDC9FD1C3A}</a:tableStyleId>
              </a:tblPr>
              <a:tblGrid>
                <a:gridCol w="1248138"/>
                <a:gridCol w="1248138"/>
                <a:gridCol w="1818869"/>
                <a:gridCol w="4109789"/>
              </a:tblGrid>
              <a:tr h="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Frühnennungen der Tiroler Gemeindenamen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3260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2.3.8</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Späterer Haupttitel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Frühnennungen der Nord- und Osttiroler Gemeindenamen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4201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2.17.2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zum Titel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 Teil 2 unter dem Titel:</a:t>
                      </a:r>
                      <a:r>
                        <a:rPr lang="de-DE" baseline="0" dirty="0" smtClean="0">
                          <a:latin typeface="Verdana" panose="020B0604030504040204" pitchFamily="34" charset="0"/>
                          <a:ea typeface="Verdana" panose="020B0604030504040204" pitchFamily="34" charset="0"/>
                          <a:cs typeface="Verdana" panose="020B0604030504040204" pitchFamily="34" charset="0"/>
                        </a:rPr>
                        <a:t> Frühnennungen der Nord- und Osttiroler Gemeindenamen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Keine neue Beschreibung</a:t>
            </a:r>
            <a:br>
              <a:rPr lang="de-DE" dirty="0" smtClean="0"/>
            </a:br>
            <a:endParaRPr lang="de-DE" dirty="0"/>
          </a:p>
        </p:txBody>
      </p:sp>
      <p:sp>
        <p:nvSpPr>
          <p:cNvPr id="2" name="Textfeld 1"/>
          <p:cNvSpPr txBox="1"/>
          <p:nvPr/>
        </p:nvSpPr>
        <p:spPr>
          <a:xfrm>
            <a:off x="323528" y="4867419"/>
            <a:ext cx="8280920" cy="646331"/>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Die Formulierung der Anmerkung ist nach RDA nicht vorgeschrieben und kann frei gewählt werden.</a:t>
            </a:r>
          </a:p>
        </p:txBody>
      </p:sp>
      <p:sp>
        <p:nvSpPr>
          <p:cNvPr id="3" name="Textfeld 2"/>
          <p:cNvSpPr txBox="1"/>
          <p:nvPr/>
        </p:nvSpPr>
        <p:spPr>
          <a:xfrm>
            <a:off x="-972616" y="1556792"/>
            <a:ext cx="184731" cy="369332"/>
          </a:xfrm>
          <a:prstGeom prst="rect">
            <a:avLst/>
          </a:prstGeom>
          <a:solidFill>
            <a:schemeClr val="bg1"/>
          </a:solidFill>
          <a:ln>
            <a:solidFill>
              <a:schemeClr val="tx1"/>
            </a:solid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7" name="Textfeld 6"/>
          <p:cNvSpPr txBox="1"/>
          <p:nvPr/>
        </p:nvSpPr>
        <p:spPr>
          <a:xfrm>
            <a:off x="323528" y="620688"/>
            <a:ext cx="8280920" cy="830997"/>
          </a:xfrm>
          <a:prstGeom prst="rect">
            <a:avLst/>
          </a:prstGeom>
          <a:solidFill>
            <a:schemeClr val="bg1"/>
          </a:solidFill>
          <a:ln w="0">
            <a:noFill/>
          </a:ln>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Änderung im Haupttitel (RDA 2.3.2.12.1 + RDA 2.3.2.12.1 D-A-CH) (3)</a:t>
            </a:r>
          </a:p>
        </p:txBody>
      </p:sp>
    </p:spTree>
    <p:extLst>
      <p:ext uri="{BB962C8B-B14F-4D97-AF65-F5344CB8AC3E}">
        <p14:creationId xmlns:p14="http://schemas.microsoft.com/office/powerpoint/2010/main" val="233544419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Keine neue Beschreibung</a:t>
            </a:r>
            <a:endParaRPr lang="de-DE" dirty="0"/>
          </a:p>
        </p:txBody>
      </p:sp>
      <p:sp>
        <p:nvSpPr>
          <p:cNvPr id="3" name="Textplatzhalter 2"/>
          <p:cNvSpPr>
            <a:spLocks noGrp="1"/>
          </p:cNvSpPr>
          <p:nvPr>
            <p:ph type="body" sz="quarter" idx="13"/>
          </p:nvPr>
        </p:nvSpPr>
        <p:spPr/>
        <p:txBody>
          <a:bodyPr/>
          <a:lstStyle/>
          <a:p>
            <a:r>
              <a:rPr lang="de-DE" dirty="0" smtClean="0"/>
              <a:t>Änderung bei der Verantwortlichkeitsangabe  RDA 2.4.1.10.1 + RDA 2.4.1.10.1 D-A-CH) (1)</a:t>
            </a:r>
          </a:p>
          <a:p>
            <a:pPr marL="0" indent="0">
              <a:buNone/>
            </a:pPr>
            <a:endParaRPr lang="de-DE" dirty="0" smtClean="0"/>
          </a:p>
          <a:p>
            <a:pPr>
              <a:buFont typeface="Symbol" panose="05050102010706020507" pitchFamily="18" charset="2"/>
              <a:buChar char="-"/>
            </a:pPr>
            <a:r>
              <a:rPr lang="de-DE" sz="2000" dirty="0" smtClean="0"/>
              <a:t>Wird eine Verantwortlichkeitsangabe hinzugefügt, gelöscht oder geändert (RDA 2.4.1.10.1)</a:t>
            </a:r>
          </a:p>
          <a:p>
            <a:pPr>
              <a:buFont typeface="Symbol" panose="05050102010706020507" pitchFamily="18" charset="2"/>
              <a:buChar char="-"/>
            </a:pPr>
            <a:r>
              <a:rPr lang="de-DE" sz="2000" dirty="0" smtClean="0"/>
              <a:t>Präzisierung:</a:t>
            </a:r>
            <a:br>
              <a:rPr lang="de-DE" sz="2000" dirty="0" smtClean="0"/>
            </a:br>
            <a:r>
              <a:rPr lang="de-DE" sz="2000" dirty="0" smtClean="0"/>
              <a:t>Wenn es sich um die erste zu erfassende Verantwortlichkeitsangabe handelt (RDA 2.4.1.10.1 D-A-CH)</a:t>
            </a:r>
          </a:p>
          <a:p>
            <a:pPr>
              <a:buFont typeface="Symbol" panose="05050102010706020507" pitchFamily="18" charset="2"/>
              <a:buChar char="-"/>
            </a:pPr>
            <a:endParaRPr lang="de-DE" sz="2000" dirty="0" smtClean="0"/>
          </a:p>
          <a:p>
            <a:pPr marL="0" indent="0">
              <a:buNone/>
            </a:pPr>
            <a:r>
              <a:rPr lang="de-DE" dirty="0" smtClean="0"/>
              <a:t>=&gt; </a:t>
            </a:r>
            <a:r>
              <a:rPr lang="de-DE" sz="2000" dirty="0" smtClean="0"/>
              <a:t>Anmerkung machen (s. RDA 2.17.3.6.1)</a:t>
            </a:r>
            <a:endParaRPr lang="de-DE" sz="2000" dirty="0"/>
          </a:p>
          <a:p>
            <a:endParaRPr lang="de-DE" dirty="0" smtClean="0"/>
          </a:p>
          <a:p>
            <a:endParaRPr lang="de-DE" dirty="0"/>
          </a:p>
        </p:txBody>
      </p:sp>
      <p:sp>
        <p:nvSpPr>
          <p:cNvPr id="4" name="Fußzeilenplatzhalter 3"/>
          <p:cNvSpPr>
            <a:spLocks noGrp="1"/>
          </p:cNvSpPr>
          <p:nvPr>
            <p:ph type="ftr" sz="quarter" idx="14"/>
          </p:nvPr>
        </p:nvSpPr>
        <p:spPr>
          <a:xfrm>
            <a:off x="467544" y="6376243"/>
            <a:ext cx="7560840" cy="365125"/>
          </a:xfrm>
        </p:spPr>
        <p:txBody>
          <a:bodyPr/>
          <a:lstStyle/>
          <a:p>
            <a:r>
              <a:rPr lang="de-DE" sz="800" dirty="0" smtClean="0">
                <a:solidFill>
                  <a:srgbClr val="4F81BD">
                    <a:lumMod val="75000"/>
                  </a:srgbClr>
                </a:solidFill>
              </a:rPr>
              <a:t>AG RDA Schulungsunterlagen – Modul 5A.01: Mehrteilige Monografien  | PICA DNB/ZDB | Stand: 25.07.2015|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66</a:t>
            </a:fld>
            <a:endParaRPr lang="de-DE">
              <a:solidFill>
                <a:prstClr val="black">
                  <a:tint val="75000"/>
                </a:prstClr>
              </a:solidFill>
            </a:endParaRPr>
          </a:p>
        </p:txBody>
      </p:sp>
    </p:spTree>
    <p:extLst>
      <p:ext uri="{BB962C8B-B14F-4D97-AF65-F5344CB8AC3E}">
        <p14:creationId xmlns:p14="http://schemas.microsoft.com/office/powerpoint/2010/main" val="798131300"/>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056784" cy="365125"/>
          </a:xfrm>
        </p:spPr>
        <p:txBody>
          <a:bodyPr/>
          <a:lstStyle/>
          <a:p>
            <a:r>
              <a:rPr lang="de-DE" sz="800" dirty="0" smtClean="0">
                <a:solidFill>
                  <a:srgbClr val="4F81BD">
                    <a:lumMod val="75000"/>
                  </a:srgbClr>
                </a:solidFill>
              </a:rPr>
              <a:t>AG RDA Schulungsunterlagen – Modul 5A.01: Mehrteilige Monografien  | PICA DNB/ZDB | Stand: 25.07.2015|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67</a:t>
            </a:fld>
            <a:endParaRPr lang="de-DE">
              <a:solidFill>
                <a:prstClr val="black">
                  <a:tint val="75000"/>
                </a:prstClr>
              </a:solidFill>
            </a:endParaRPr>
          </a:p>
        </p:txBody>
      </p:sp>
      <p:graphicFrame>
        <p:nvGraphicFramePr>
          <p:cNvPr id="6" name="Tabelle 5"/>
          <p:cNvGraphicFramePr>
            <a:graphicFrameLocks noGrp="1"/>
          </p:cNvGraphicFramePr>
          <p:nvPr>
            <p:extLst>
              <p:ext uri="{D42A27DB-BD31-4B8C-83A1-F6EECF244321}">
                <p14:modId xmlns:p14="http://schemas.microsoft.com/office/powerpoint/2010/main" val="3045365800"/>
              </p:ext>
            </p:extLst>
          </p:nvPr>
        </p:nvGraphicFramePr>
        <p:xfrm>
          <a:off x="414036" y="1988840"/>
          <a:ext cx="8190412" cy="2468880"/>
        </p:xfrm>
        <a:graphic>
          <a:graphicData uri="http://schemas.openxmlformats.org/drawingml/2006/table">
            <a:tbl>
              <a:tblPr firstRow="1" bandRow="1">
                <a:tableStyleId>{5C22544A-7EE6-4342-B048-85BDC9FD1C3A}</a:tableStyleId>
              </a:tblPr>
              <a:tblGrid>
                <a:gridCol w="917604"/>
                <a:gridCol w="1512168"/>
                <a:gridCol w="2160240"/>
                <a:gridCol w="3600400"/>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b="1" dirty="0" err="1" smtClean="0">
                          <a:latin typeface="Verdana" panose="020B0604030504040204" pitchFamily="34" charset="0"/>
                          <a:ea typeface="Verdana" panose="020B0604030504040204" pitchFamily="34" charset="0"/>
                          <a:cs typeface="Verdana" panose="020B0604030504040204" pitchFamily="34" charset="0"/>
                        </a:rPr>
                        <a:t>Verant-wortlich-keitsangabe</a:t>
                      </a:r>
                      <a:r>
                        <a:rPr lang="de-DE" b="1" baseline="0" dirty="0" smtClean="0">
                          <a:latin typeface="Verdana" panose="020B0604030504040204" pitchFamily="34" charset="0"/>
                          <a:ea typeface="Verdana" panose="020B0604030504040204" pitchFamily="34" charset="0"/>
                          <a:cs typeface="Verdana" panose="020B0604030504040204" pitchFamily="34" charset="0"/>
                        </a:rPr>
                        <a:t>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herausgegeben von Frank-Michael Kaufmann und Peter Neumeister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4201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2.17.3.6.1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Änderung bei der Verantwortlich-</a:t>
                      </a:r>
                      <a:r>
                        <a:rPr lang="de-DE"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Bände 4-6 herausgegeben von Peter Neumeister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Keine neue Beschreibung </a:t>
            </a:r>
            <a:endParaRPr lang="de-DE" dirty="0"/>
          </a:p>
        </p:txBody>
      </p:sp>
      <p:sp>
        <p:nvSpPr>
          <p:cNvPr id="2" name="Textfeld 1"/>
          <p:cNvSpPr txBox="1"/>
          <p:nvPr/>
        </p:nvSpPr>
        <p:spPr>
          <a:xfrm>
            <a:off x="395536" y="908720"/>
            <a:ext cx="8352928" cy="830997"/>
          </a:xfrm>
          <a:prstGeom prst="rect">
            <a:avLst/>
          </a:prstGeom>
          <a:solidFill>
            <a:schemeClr val="bg1"/>
          </a:solidFill>
          <a:ln>
            <a:noFill/>
          </a:ln>
        </p:spPr>
        <p:txBody>
          <a:bodyPr wrap="square" rtlCol="0">
            <a:spAutoFit/>
          </a:bodyPr>
          <a:lstStyle/>
          <a:p>
            <a:pPr lvl="0">
              <a:spcBef>
                <a:spcPct val="20000"/>
              </a:spcBef>
            </a:pPr>
            <a:r>
              <a:rPr lang="de-DE" sz="2400" dirty="0">
                <a:solidFill>
                  <a:prstClr val="black"/>
                </a:solidFill>
                <a:latin typeface="Verdana" panose="020B0604030504040204" pitchFamily="34" charset="0"/>
              </a:rPr>
              <a:t>Änderung </a:t>
            </a:r>
            <a:r>
              <a:rPr lang="de-DE" sz="2400" dirty="0" smtClean="0">
                <a:solidFill>
                  <a:prstClr val="black"/>
                </a:solidFill>
                <a:latin typeface="Verdana" panose="020B0604030504040204" pitchFamily="34" charset="0"/>
              </a:rPr>
              <a:t>bei der Verantwortlichkeitsangabe RDA 2.4.1.10.1 + RDA 2.4.1.10.1 D-A-CH) (2)</a:t>
            </a:r>
            <a:endParaRPr lang="de-DE" sz="2400" dirty="0">
              <a:solidFill>
                <a:prstClr val="black"/>
              </a:solidFill>
              <a:latin typeface="Verdana" panose="020B0604030504040204" pitchFamily="34" charset="0"/>
            </a:endParaRPr>
          </a:p>
        </p:txBody>
      </p:sp>
      <p:sp>
        <p:nvSpPr>
          <p:cNvPr id="3" name="Textfeld 2"/>
          <p:cNvSpPr txBox="1"/>
          <p:nvPr/>
        </p:nvSpPr>
        <p:spPr>
          <a:xfrm>
            <a:off x="307030" y="4941168"/>
            <a:ext cx="8424936" cy="646331"/>
          </a:xfrm>
          <a:prstGeom prst="rect">
            <a:avLst/>
          </a:prstGeom>
          <a:noFill/>
          <a:ln>
            <a:noFill/>
          </a:ln>
        </p:spPr>
        <p:txBody>
          <a:bodyPr wrap="square" rtlCol="0">
            <a:spAutoFit/>
          </a:bodyPr>
          <a:lstStyle/>
          <a:p>
            <a:pPr lvl="0"/>
            <a:r>
              <a:rPr lang="de-DE" dirty="0">
                <a:solidFill>
                  <a:prstClr val="black"/>
                </a:solidFill>
                <a:latin typeface="Verdana" panose="020B0604030504040204" pitchFamily="34" charset="0"/>
                <a:ea typeface="Verdana" panose="020B0604030504040204" pitchFamily="34" charset="0"/>
                <a:cs typeface="Verdana" panose="020B0604030504040204" pitchFamily="34" charset="0"/>
              </a:rPr>
              <a:t>Die Formulierung der Anmerkung ist nach RDA nicht vorgeschrieben und kann frei gewählt werden.</a:t>
            </a:r>
          </a:p>
        </p:txBody>
      </p:sp>
    </p:spTree>
    <p:extLst>
      <p:ext uri="{BB962C8B-B14F-4D97-AF65-F5344CB8AC3E}">
        <p14:creationId xmlns:p14="http://schemas.microsoft.com/office/powerpoint/2010/main" val="4061541753"/>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Keine neue Beschreibung</a:t>
            </a:r>
            <a:endParaRPr lang="de-DE" dirty="0"/>
          </a:p>
        </p:txBody>
      </p:sp>
      <p:sp>
        <p:nvSpPr>
          <p:cNvPr id="3" name="Textplatzhalter 2"/>
          <p:cNvSpPr>
            <a:spLocks noGrp="1"/>
          </p:cNvSpPr>
          <p:nvPr>
            <p:ph type="body" sz="quarter" idx="13"/>
          </p:nvPr>
        </p:nvSpPr>
        <p:spPr/>
        <p:txBody>
          <a:bodyPr wrap="square"/>
          <a:lstStyle/>
          <a:p>
            <a:r>
              <a:rPr lang="de-DE" dirty="0" smtClean="0"/>
              <a:t>Änderung an Ausgabevermerken - bei gezählten Auflagen (RDA 2.5 D-A-CH)  </a:t>
            </a:r>
          </a:p>
          <a:p>
            <a:pPr lvl="1"/>
            <a:endParaRPr lang="de-DE" dirty="0" smtClean="0"/>
          </a:p>
          <a:p>
            <a:pPr lvl="1"/>
            <a:r>
              <a:rPr lang="de-DE" dirty="0"/>
              <a:t>Mehrteilige Monografie bzw. einzelne Teile in neuer, gezählter Auflage und </a:t>
            </a:r>
            <a:r>
              <a:rPr lang="de-DE" dirty="0" smtClean="0"/>
              <a:t>unveränderter </a:t>
            </a:r>
            <a:r>
              <a:rPr lang="de-DE" dirty="0"/>
              <a:t>Bandeinteilung (Struktur) </a:t>
            </a:r>
          </a:p>
          <a:p>
            <a:pPr marL="457200" lvl="1" indent="0">
              <a:buNone/>
            </a:pPr>
            <a:r>
              <a:rPr lang="de-DE" dirty="0" smtClean="0"/>
              <a:t> </a:t>
            </a:r>
            <a:r>
              <a:rPr lang="de-DE" sz="1800" dirty="0" smtClean="0"/>
              <a:t> </a:t>
            </a:r>
          </a:p>
          <a:p>
            <a:pPr lvl="2"/>
            <a:r>
              <a:rPr lang="de-DE" sz="1800" dirty="0" smtClean="0"/>
              <a:t>1. Auflage in 4 Bänden </a:t>
            </a:r>
          </a:p>
          <a:p>
            <a:pPr lvl="2"/>
            <a:r>
              <a:rPr lang="de-DE" sz="1800" dirty="0" smtClean="0"/>
              <a:t>2. Auflage in 4 Bänden</a:t>
            </a:r>
          </a:p>
          <a:p>
            <a:pPr lvl="2"/>
            <a:endParaRPr lang="de-DE" sz="1800" dirty="0"/>
          </a:p>
          <a:p>
            <a:pPr marL="914400" lvl="2" indent="0">
              <a:buNone/>
            </a:pPr>
            <a:r>
              <a:rPr lang="de-DE" sz="1800" dirty="0" smtClean="0"/>
              <a:t>=&gt; Eine Aufnahme für beide Auflagen</a:t>
            </a:r>
          </a:p>
          <a:p>
            <a:pPr marL="914400" lvl="2" indent="0">
              <a:buNone/>
            </a:pPr>
            <a:r>
              <a:rPr lang="de-DE" sz="1800" dirty="0" smtClean="0"/>
              <a:t>=&gt; Alle Bände unter dieser Aufnahme verzeichnet   </a:t>
            </a:r>
          </a:p>
          <a:p>
            <a:pPr lvl="2"/>
            <a:endParaRPr lang="de-DE" sz="1800"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solidFill>
                  <a:srgbClr val="4F81BD">
                    <a:lumMod val="75000"/>
                  </a:srgbClr>
                </a:solidFill>
              </a:rPr>
              <a:t>AG RDA Schulungsunterlagen – Modul 5A.01: Mehrteilige Monografien  | PICA DNB/ZDB | Stand: 25.07.2015|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68</a:t>
            </a:fld>
            <a:endParaRPr lang="de-DE">
              <a:solidFill>
                <a:prstClr val="black">
                  <a:tint val="75000"/>
                </a:prstClr>
              </a:solidFill>
            </a:endParaRPr>
          </a:p>
        </p:txBody>
      </p:sp>
    </p:spTree>
    <p:extLst>
      <p:ext uri="{BB962C8B-B14F-4D97-AF65-F5344CB8AC3E}">
        <p14:creationId xmlns:p14="http://schemas.microsoft.com/office/powerpoint/2010/main" val="128802178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Keine neue Beschreibung</a:t>
            </a:r>
            <a:endParaRPr lang="de-DE" dirty="0"/>
          </a:p>
        </p:txBody>
      </p:sp>
      <p:sp>
        <p:nvSpPr>
          <p:cNvPr id="3" name="Textplatzhalter 2"/>
          <p:cNvSpPr>
            <a:spLocks noGrp="1"/>
          </p:cNvSpPr>
          <p:nvPr>
            <p:ph type="body" sz="quarter" idx="13"/>
          </p:nvPr>
        </p:nvSpPr>
        <p:spPr/>
        <p:txBody>
          <a:bodyPr/>
          <a:lstStyle/>
          <a:p>
            <a:r>
              <a:rPr lang="de-DE" dirty="0" smtClean="0"/>
              <a:t>Änderung in Veröffentlichungsangaben (RDA 2.8.1.5.1) (1)</a:t>
            </a:r>
          </a:p>
          <a:p>
            <a:pPr marL="0" indent="0">
              <a:buNone/>
            </a:pPr>
            <a:endParaRPr lang="de-DE" dirty="0" smtClean="0"/>
          </a:p>
          <a:p>
            <a:pPr>
              <a:buFont typeface="Symbol" panose="05050102010706020507" pitchFamily="18" charset="2"/>
              <a:buChar char="-"/>
            </a:pPr>
            <a:r>
              <a:rPr lang="de-DE" sz="2000" dirty="0" smtClean="0"/>
              <a:t>Ändert sich der Erscheinungsort oder der Ortsname</a:t>
            </a:r>
          </a:p>
          <a:p>
            <a:pPr>
              <a:buFont typeface="Symbol" panose="05050102010706020507" pitchFamily="18" charset="2"/>
              <a:buChar char="-"/>
            </a:pPr>
            <a:r>
              <a:rPr lang="de-DE" sz="2000" dirty="0" smtClean="0"/>
              <a:t>Ändert sich der Verlagsname oder wird ein anderer Verlag genannt</a:t>
            </a:r>
          </a:p>
          <a:p>
            <a:pPr>
              <a:buFont typeface="Symbol" panose="05050102010706020507" pitchFamily="18" charset="2"/>
              <a:buChar char="-"/>
            </a:pPr>
            <a:endParaRPr lang="de-DE" sz="2000" dirty="0" smtClean="0"/>
          </a:p>
          <a:p>
            <a:pPr marL="0" indent="0">
              <a:buNone/>
            </a:pPr>
            <a:r>
              <a:rPr lang="de-DE" dirty="0" smtClean="0"/>
              <a:t>=&gt; </a:t>
            </a:r>
            <a:r>
              <a:rPr lang="de-DE" sz="2000" dirty="0" smtClean="0"/>
              <a:t>Anmerkung machen (s. RDA 2.17.7.5.1)</a:t>
            </a:r>
            <a:endParaRPr lang="de-DE" sz="2000" dirty="0"/>
          </a:p>
          <a:p>
            <a:endParaRPr lang="de-DE" dirty="0" smtClean="0"/>
          </a:p>
          <a:p>
            <a:endParaRPr lang="de-DE" dirty="0"/>
          </a:p>
        </p:txBody>
      </p:sp>
      <p:sp>
        <p:nvSpPr>
          <p:cNvPr id="4" name="Fußzeilenplatzhalter 3"/>
          <p:cNvSpPr>
            <a:spLocks noGrp="1"/>
          </p:cNvSpPr>
          <p:nvPr>
            <p:ph type="ftr" sz="quarter" idx="14"/>
          </p:nvPr>
        </p:nvSpPr>
        <p:spPr>
          <a:xfrm>
            <a:off x="467544" y="6376243"/>
            <a:ext cx="7056784" cy="365125"/>
          </a:xfrm>
        </p:spPr>
        <p:txBody>
          <a:bodyPr/>
          <a:lstStyle/>
          <a:p>
            <a:r>
              <a:rPr lang="de-DE" sz="800" dirty="0" smtClean="0">
                <a:solidFill>
                  <a:srgbClr val="4F81BD">
                    <a:lumMod val="75000"/>
                  </a:srgbClr>
                </a:solidFill>
              </a:rPr>
              <a:t>AG RDA Schulungsunterlagen – Modul 5A.01: Mehrteilige Monografien  | PICA DNB/ZDB | Stand: 25.07.2015|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69</a:t>
            </a:fld>
            <a:endParaRPr lang="de-DE">
              <a:solidFill>
                <a:prstClr val="black">
                  <a:tint val="75000"/>
                </a:prstClr>
              </a:solidFill>
            </a:endParaRPr>
          </a:p>
        </p:txBody>
      </p:sp>
    </p:spTree>
    <p:extLst>
      <p:ext uri="{BB962C8B-B14F-4D97-AF65-F5344CB8AC3E}">
        <p14:creationId xmlns:p14="http://schemas.microsoft.com/office/powerpoint/2010/main" val="29931362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Wie werden mehrteilige Monografien im angloamerikanischen Raum beschrieben?</a:t>
            </a:r>
            <a:endParaRPr lang="de-DE" dirty="0"/>
          </a:p>
        </p:txBody>
      </p:sp>
      <p:sp>
        <p:nvSpPr>
          <p:cNvPr id="3" name="Textplatzhalter 2"/>
          <p:cNvSpPr>
            <a:spLocks noGrp="1"/>
          </p:cNvSpPr>
          <p:nvPr>
            <p:ph type="body" sz="quarter" idx="13"/>
          </p:nvPr>
        </p:nvSpPr>
        <p:spPr>
          <a:xfrm>
            <a:off x="251520" y="1412776"/>
            <a:ext cx="8640960" cy="4896544"/>
          </a:xfrm>
        </p:spPr>
        <p:txBody>
          <a:bodyPr wrap="square"/>
          <a:lstStyle/>
          <a:p>
            <a:r>
              <a:rPr lang="de-DE" dirty="0" smtClean="0"/>
              <a:t>mit einer umfassenden oder einer analytischen Beschreibung</a:t>
            </a:r>
          </a:p>
          <a:p>
            <a:endParaRPr lang="de-DE" dirty="0"/>
          </a:p>
          <a:p>
            <a:r>
              <a:rPr lang="de-DE" dirty="0" smtClean="0"/>
              <a:t>hierarchische Beschreibung ist kaum bekannt (vgl. LC-PCC PS zu RDA 1.5.4: „LC </a:t>
            </a:r>
            <a:r>
              <a:rPr lang="de-DE" dirty="0" err="1" smtClean="0"/>
              <a:t>practice</a:t>
            </a:r>
            <a:r>
              <a:rPr lang="de-DE" dirty="0" smtClean="0"/>
              <a:t> </a:t>
            </a:r>
            <a:r>
              <a:rPr lang="de-DE" dirty="0" err="1" smtClean="0"/>
              <a:t>for</a:t>
            </a:r>
            <a:r>
              <a:rPr lang="de-DE" dirty="0" smtClean="0"/>
              <a:t> </a:t>
            </a:r>
            <a:r>
              <a:rPr lang="de-DE" dirty="0" err="1" smtClean="0"/>
              <a:t>general</a:t>
            </a:r>
            <a:r>
              <a:rPr lang="de-DE" dirty="0" smtClean="0"/>
              <a:t> </a:t>
            </a:r>
            <a:r>
              <a:rPr lang="de-DE" dirty="0" err="1" smtClean="0"/>
              <a:t>cataloging</a:t>
            </a:r>
            <a:r>
              <a:rPr lang="de-DE" dirty="0" smtClean="0"/>
              <a:t>/PCC </a:t>
            </a:r>
            <a:r>
              <a:rPr lang="de-DE" dirty="0" err="1" smtClean="0"/>
              <a:t>practice</a:t>
            </a:r>
            <a:r>
              <a:rPr lang="de-DE" dirty="0" smtClean="0"/>
              <a:t>: Do not </a:t>
            </a:r>
            <a:r>
              <a:rPr lang="de-DE" dirty="0" err="1" smtClean="0"/>
              <a:t>create</a:t>
            </a:r>
            <a:r>
              <a:rPr lang="de-DE" dirty="0" smtClean="0"/>
              <a:t> </a:t>
            </a:r>
            <a:r>
              <a:rPr lang="de-DE" dirty="0" err="1" smtClean="0"/>
              <a:t>hierarchical</a:t>
            </a:r>
            <a:r>
              <a:rPr lang="de-DE" dirty="0" smtClean="0"/>
              <a:t> </a:t>
            </a:r>
            <a:r>
              <a:rPr lang="de-DE" dirty="0" err="1" smtClean="0"/>
              <a:t>descriptions</a:t>
            </a:r>
            <a:r>
              <a:rPr lang="de-DE" dirty="0" smtClean="0"/>
              <a:t>.“)</a:t>
            </a:r>
          </a:p>
          <a:p>
            <a:pPr marL="0" indent="0">
              <a:buNone/>
            </a:pPr>
            <a:r>
              <a:rPr lang="de-DE" dirty="0" smtClean="0"/>
              <a:t>	  </a:t>
            </a:r>
          </a:p>
          <a:p>
            <a:pPr lvl="2"/>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25.07.2015|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399538393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z="800" dirty="0" smtClean="0">
                <a:solidFill>
                  <a:srgbClr val="4F81BD">
                    <a:lumMod val="75000"/>
                  </a:srgbClr>
                </a:solidFill>
              </a:rPr>
              <a:t>AG RDA Schulungsunterlagen – Modul 5A.01: Mehrteilige Monografien  | PICA DNB/ZDB | Stand: 25.07.2015|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70</a:t>
            </a:fld>
            <a:endParaRPr lang="de-DE">
              <a:solidFill>
                <a:prstClr val="black">
                  <a:tint val="75000"/>
                </a:prstClr>
              </a:solidFill>
            </a:endParaRPr>
          </a:p>
        </p:txBody>
      </p:sp>
      <p:graphicFrame>
        <p:nvGraphicFramePr>
          <p:cNvPr id="6" name="Tabelle 5"/>
          <p:cNvGraphicFramePr>
            <a:graphicFrameLocks noGrp="1"/>
          </p:cNvGraphicFramePr>
          <p:nvPr>
            <p:extLst>
              <p:ext uri="{D42A27DB-BD31-4B8C-83A1-F6EECF244321}">
                <p14:modId xmlns:p14="http://schemas.microsoft.com/office/powerpoint/2010/main" val="3775429406"/>
              </p:ext>
            </p:extLst>
          </p:nvPr>
        </p:nvGraphicFramePr>
        <p:xfrm>
          <a:off x="323528" y="1988840"/>
          <a:ext cx="8424934" cy="1961901"/>
        </p:xfrm>
        <a:graphic>
          <a:graphicData uri="http://schemas.openxmlformats.org/drawingml/2006/table">
            <a:tbl>
              <a:tblPr firstRow="1" bandRow="1">
                <a:tableStyleId>{5C22544A-7EE6-4342-B048-85BDC9FD1C3A}</a:tableStyleId>
              </a:tblPr>
              <a:tblGrid>
                <a:gridCol w="864096"/>
                <a:gridCol w="1440160"/>
                <a:gridCol w="2010889"/>
                <a:gridCol w="4109789"/>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4030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Edition </a:t>
                      </a:r>
                      <a:r>
                        <a:rPr lang="de-DE" dirty="0" err="1" smtClean="0">
                          <a:latin typeface="Verdana" panose="020B0604030504040204" pitchFamily="34" charset="0"/>
                          <a:ea typeface="Verdana" panose="020B0604030504040204" pitchFamily="34" charset="0"/>
                          <a:cs typeface="Verdana" panose="020B0604030504040204" pitchFamily="34" charset="0"/>
                        </a:rPr>
                        <a:t>Praesens</a:t>
                      </a:r>
                      <a:r>
                        <a:rPr lang="de-DE" dirty="0" smtClean="0">
                          <a:latin typeface="Verdana" panose="020B0604030504040204" pitchFamily="34" charset="0"/>
                          <a:ea typeface="Verdana" panose="020B0604030504040204" pitchFamily="34" charset="0"/>
                          <a:cs typeface="Verdana" panose="020B0604030504040204" pitchFamily="34" charset="0"/>
                        </a:rPr>
                        <a:t>, Verlag für Literatur-</a:t>
                      </a:r>
                      <a:r>
                        <a:rPr lang="de-DE" baseline="0" dirty="0" smtClean="0">
                          <a:latin typeface="Verdana" panose="020B0604030504040204" pitchFamily="34" charset="0"/>
                          <a:ea typeface="Verdana" panose="020B0604030504040204" pitchFamily="34" charset="0"/>
                          <a:cs typeface="Verdana" panose="020B0604030504040204" pitchFamily="34" charset="0"/>
                        </a:rPr>
                        <a:t> und Sprachwissenschaft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4201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2.17.7.5.1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Änderung bei der </a:t>
                      </a:r>
                      <a:r>
                        <a:rPr lang="de-DE" dirty="0" err="1" smtClean="0">
                          <a:latin typeface="Verdana" panose="020B0604030504040204" pitchFamily="34" charset="0"/>
                          <a:ea typeface="Verdana" panose="020B0604030504040204" pitchFamily="34" charset="0"/>
                          <a:cs typeface="Verdana" panose="020B0604030504040204" pitchFamily="34" charset="0"/>
                        </a:rPr>
                        <a:t>Veröffent-lichungsangabe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a:t>
                      </a:r>
                      <a:r>
                        <a:rPr lang="de-DE" baseline="0" dirty="0" smtClean="0">
                          <a:latin typeface="Verdana" panose="020B0604030504040204" pitchFamily="34" charset="0"/>
                          <a:ea typeface="Verdana" panose="020B0604030504040204" pitchFamily="34" charset="0"/>
                          <a:cs typeface="Verdana" panose="020B0604030504040204" pitchFamily="34" charset="0"/>
                        </a:rPr>
                        <a:t> Band 7 abweichende Verlagsangabe: </a:t>
                      </a:r>
                      <a:r>
                        <a:rPr lang="de-DE" baseline="0" dirty="0" err="1" smtClean="0">
                          <a:latin typeface="Verdana" panose="020B0604030504040204" pitchFamily="34" charset="0"/>
                          <a:ea typeface="Verdana" panose="020B0604030504040204" pitchFamily="34" charset="0"/>
                          <a:cs typeface="Verdana" panose="020B0604030504040204" pitchFamily="34" charset="0"/>
                        </a:rPr>
                        <a:t>Praesens</a:t>
                      </a:r>
                      <a:r>
                        <a:rPr lang="de-DE" baseline="0" dirty="0" smtClean="0">
                          <a:latin typeface="Verdana" panose="020B0604030504040204" pitchFamily="34" charset="0"/>
                          <a:ea typeface="Verdana" panose="020B0604030504040204" pitchFamily="34" charset="0"/>
                          <a:cs typeface="Verdana" panose="020B0604030504040204" pitchFamily="34" charset="0"/>
                        </a:rPr>
                        <a:t> Verlag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Keine neue Beschreibung </a:t>
            </a:r>
            <a:endParaRPr lang="de-DE" dirty="0"/>
          </a:p>
        </p:txBody>
      </p:sp>
      <p:sp>
        <p:nvSpPr>
          <p:cNvPr id="2" name="Textfeld 1"/>
          <p:cNvSpPr txBox="1"/>
          <p:nvPr/>
        </p:nvSpPr>
        <p:spPr>
          <a:xfrm>
            <a:off x="395536" y="908720"/>
            <a:ext cx="8352928" cy="830997"/>
          </a:xfrm>
          <a:prstGeom prst="rect">
            <a:avLst/>
          </a:prstGeom>
          <a:solidFill>
            <a:schemeClr val="bg1"/>
          </a:solidFill>
          <a:ln>
            <a:noFill/>
          </a:ln>
        </p:spPr>
        <p:txBody>
          <a:bodyPr wrap="square" rtlCol="0">
            <a:spAutoFit/>
          </a:bodyPr>
          <a:lstStyle/>
          <a:p>
            <a:pPr lvl="0">
              <a:spcBef>
                <a:spcPct val="20000"/>
              </a:spcBef>
            </a:pPr>
            <a:r>
              <a:rPr lang="de-DE" sz="2400" dirty="0">
                <a:solidFill>
                  <a:prstClr val="black"/>
                </a:solidFill>
                <a:latin typeface="Verdana" panose="020B0604030504040204" pitchFamily="34" charset="0"/>
              </a:rPr>
              <a:t>Änderung in </a:t>
            </a:r>
            <a:r>
              <a:rPr lang="de-DE" sz="2400" dirty="0" smtClean="0">
                <a:solidFill>
                  <a:prstClr val="black"/>
                </a:solidFill>
                <a:latin typeface="Verdana" panose="020B0604030504040204" pitchFamily="34" charset="0"/>
              </a:rPr>
              <a:t>Veröffentlichungsangaben </a:t>
            </a:r>
            <a:r>
              <a:rPr lang="de-DE" sz="2400" dirty="0">
                <a:solidFill>
                  <a:prstClr val="black"/>
                </a:solidFill>
                <a:latin typeface="Verdana" panose="020B0604030504040204" pitchFamily="34" charset="0"/>
              </a:rPr>
              <a:t>(RDA 2.8.1.5.1</a:t>
            </a:r>
            <a:r>
              <a:rPr lang="de-DE" sz="2400" dirty="0" smtClean="0">
                <a:solidFill>
                  <a:prstClr val="black"/>
                </a:solidFill>
                <a:latin typeface="Verdana" panose="020B0604030504040204" pitchFamily="34" charset="0"/>
              </a:rPr>
              <a:t>) (2)</a:t>
            </a:r>
            <a:endParaRPr lang="de-DE" sz="2400" dirty="0">
              <a:solidFill>
                <a:prstClr val="black"/>
              </a:solidFill>
              <a:latin typeface="Verdana" panose="020B0604030504040204" pitchFamily="34" charset="0"/>
            </a:endParaRPr>
          </a:p>
        </p:txBody>
      </p:sp>
      <p:sp>
        <p:nvSpPr>
          <p:cNvPr id="3" name="Textfeld 2"/>
          <p:cNvSpPr txBox="1"/>
          <p:nvPr/>
        </p:nvSpPr>
        <p:spPr>
          <a:xfrm>
            <a:off x="317412" y="4185108"/>
            <a:ext cx="8424936" cy="646331"/>
          </a:xfrm>
          <a:prstGeom prst="rect">
            <a:avLst/>
          </a:prstGeom>
          <a:noFill/>
          <a:ln>
            <a:noFill/>
          </a:ln>
        </p:spPr>
        <p:txBody>
          <a:bodyPr wrap="square" rtlCol="0">
            <a:spAutoFit/>
          </a:bodyPr>
          <a:lstStyle/>
          <a:p>
            <a:pPr lvl="0"/>
            <a:r>
              <a:rPr lang="de-DE" dirty="0">
                <a:solidFill>
                  <a:prstClr val="black"/>
                </a:solidFill>
                <a:latin typeface="Verdana" panose="020B0604030504040204" pitchFamily="34" charset="0"/>
                <a:ea typeface="Verdana" panose="020B0604030504040204" pitchFamily="34" charset="0"/>
                <a:cs typeface="Verdana" panose="020B0604030504040204" pitchFamily="34" charset="0"/>
              </a:rPr>
              <a:t>Die Formulierung der Anmerkung ist nach RDA nicht vorgeschrieben und kann frei gewählt werden.</a:t>
            </a:r>
          </a:p>
        </p:txBody>
      </p:sp>
    </p:spTree>
    <p:extLst>
      <p:ext uri="{BB962C8B-B14F-4D97-AF65-F5344CB8AC3E}">
        <p14:creationId xmlns:p14="http://schemas.microsoft.com/office/powerpoint/2010/main" val="385414672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z="800" dirty="0" smtClean="0">
                <a:solidFill>
                  <a:srgbClr val="4F81BD">
                    <a:lumMod val="75000"/>
                  </a:srgbClr>
                </a:solidFill>
              </a:rPr>
              <a:t>AG RDA Schulungsunterlagen – Modul 5A.01: Mehrteilige Monografien  | PICA DNB/ZDB | Stand: 25.07.2015|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71</a:t>
            </a:fld>
            <a:endParaRPr lang="de-DE" dirty="0">
              <a:solidFill>
                <a:prstClr val="black">
                  <a:tint val="75000"/>
                </a:prstClr>
              </a:solidFill>
            </a:endParaRPr>
          </a:p>
        </p:txBody>
      </p:sp>
      <p:graphicFrame>
        <p:nvGraphicFramePr>
          <p:cNvPr id="6" name="Tabelle 5"/>
          <p:cNvGraphicFramePr>
            <a:graphicFrameLocks noGrp="1"/>
          </p:cNvGraphicFramePr>
          <p:nvPr>
            <p:extLst>
              <p:ext uri="{D42A27DB-BD31-4B8C-83A1-F6EECF244321}">
                <p14:modId xmlns:p14="http://schemas.microsoft.com/office/powerpoint/2010/main" val="3134258801"/>
              </p:ext>
            </p:extLst>
          </p:nvPr>
        </p:nvGraphicFramePr>
        <p:xfrm>
          <a:off x="251520" y="1988840"/>
          <a:ext cx="8424934" cy="2236221"/>
        </p:xfrm>
        <a:graphic>
          <a:graphicData uri="http://schemas.openxmlformats.org/drawingml/2006/table">
            <a:tbl>
              <a:tblPr firstRow="1" bandRow="1">
                <a:tableStyleId>{5C22544A-7EE6-4342-B048-85BDC9FD1C3A}</a:tableStyleId>
              </a:tblPr>
              <a:tblGrid>
                <a:gridCol w="936104"/>
                <a:gridCol w="1440160"/>
                <a:gridCol w="1938881"/>
                <a:gridCol w="4109789"/>
              </a:tblGrid>
              <a:tr h="13141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4030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Lang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4201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2.17.7.5.1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Änderung bei</a:t>
                      </a:r>
                      <a:r>
                        <a:rPr lang="de-DE" baseline="0" dirty="0" smtClean="0">
                          <a:latin typeface="Verdana" panose="020B0604030504040204" pitchFamily="34" charset="0"/>
                          <a:ea typeface="Verdana" panose="020B0604030504040204" pitchFamily="34" charset="0"/>
                          <a:cs typeface="Verdana" panose="020B0604030504040204" pitchFamily="34" charset="0"/>
                        </a:rPr>
                        <a:t> der </a:t>
                      </a:r>
                      <a:r>
                        <a:rPr lang="de-DE" baseline="0" dirty="0" err="1" smtClean="0">
                          <a:latin typeface="Verdana" panose="020B0604030504040204" pitchFamily="34" charset="0"/>
                          <a:ea typeface="Verdana" panose="020B0604030504040204" pitchFamily="34" charset="0"/>
                          <a:cs typeface="Verdana" panose="020B0604030504040204" pitchFamily="34" charset="0"/>
                        </a:rPr>
                        <a:t>Veröffent</a:t>
                      </a:r>
                      <a:r>
                        <a:rPr lang="de-DE" baseline="0" dirty="0" smtClean="0">
                          <a:latin typeface="Verdana" panose="020B0604030504040204" pitchFamily="34" charset="0"/>
                          <a:ea typeface="Verdana" panose="020B0604030504040204" pitchFamily="34" charset="0"/>
                          <a:cs typeface="Verdana" panose="020B0604030504040204" pitchFamily="34" charset="0"/>
                        </a:rPr>
                        <a:t>-</a:t>
                      </a:r>
                      <a:r>
                        <a:rPr lang="de-DE" baseline="0" dirty="0" err="1" smtClean="0">
                          <a:latin typeface="Verdana" panose="020B0604030504040204" pitchFamily="34" charset="0"/>
                          <a:ea typeface="Verdana" panose="020B0604030504040204" pitchFamily="34" charset="0"/>
                          <a:cs typeface="Verdana" panose="020B0604030504040204" pitchFamily="34" charset="0"/>
                        </a:rPr>
                        <a:t>lichungs</a:t>
                      </a:r>
                      <a:r>
                        <a:rPr lang="de-DE" baseline="0" dirty="0" smtClean="0">
                          <a:latin typeface="Verdana" panose="020B0604030504040204" pitchFamily="34" charset="0"/>
                          <a:ea typeface="Verdana" panose="020B0604030504040204" pitchFamily="34" charset="0"/>
                          <a:cs typeface="Verdana" panose="020B0604030504040204" pitchFamily="34" charset="0"/>
                        </a:rPr>
                        <a:t>-angabe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 Band 2 anderer Verlag: </a:t>
                      </a:r>
                      <a:r>
                        <a:rPr lang="de-DE" dirty="0" err="1" smtClean="0">
                          <a:latin typeface="Verdana" panose="020B0604030504040204" pitchFamily="34" charset="0"/>
                          <a:ea typeface="Verdana" panose="020B0604030504040204" pitchFamily="34" charset="0"/>
                          <a:cs typeface="Verdana" panose="020B0604030504040204" pitchFamily="34" charset="0"/>
                        </a:rPr>
                        <a:t>Frommann-Holzboog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Keine neue Beschreibung</a:t>
            </a:r>
            <a:endParaRPr lang="de-DE" dirty="0"/>
          </a:p>
        </p:txBody>
      </p:sp>
      <p:sp>
        <p:nvSpPr>
          <p:cNvPr id="2" name="Textfeld 1"/>
          <p:cNvSpPr txBox="1"/>
          <p:nvPr/>
        </p:nvSpPr>
        <p:spPr>
          <a:xfrm>
            <a:off x="323528" y="980728"/>
            <a:ext cx="8352928" cy="830997"/>
          </a:xfrm>
          <a:prstGeom prst="rect">
            <a:avLst/>
          </a:prstGeom>
          <a:noFill/>
          <a:ln>
            <a:noFill/>
          </a:ln>
        </p:spPr>
        <p:txBody>
          <a:bodyPr wrap="square" rtlCol="0">
            <a:spAutoFit/>
          </a:bodyPr>
          <a:lstStyle/>
          <a:p>
            <a:pPr lvl="0">
              <a:spcBef>
                <a:spcPct val="20000"/>
              </a:spcBef>
            </a:pPr>
            <a:r>
              <a:rPr lang="de-DE" sz="2400" dirty="0">
                <a:solidFill>
                  <a:prstClr val="black"/>
                </a:solidFill>
                <a:latin typeface="Verdana" panose="020B0604030504040204" pitchFamily="34" charset="0"/>
              </a:rPr>
              <a:t>Änderung in </a:t>
            </a:r>
            <a:r>
              <a:rPr lang="de-DE" sz="2400" dirty="0" smtClean="0">
                <a:solidFill>
                  <a:prstClr val="black"/>
                </a:solidFill>
                <a:latin typeface="Verdana" panose="020B0604030504040204" pitchFamily="34" charset="0"/>
              </a:rPr>
              <a:t>Veröffentlichungsangaben </a:t>
            </a:r>
            <a:r>
              <a:rPr lang="de-DE" sz="2400" dirty="0">
                <a:solidFill>
                  <a:prstClr val="black"/>
                </a:solidFill>
                <a:latin typeface="Verdana" panose="020B0604030504040204" pitchFamily="34" charset="0"/>
              </a:rPr>
              <a:t>(RDA 2.8.1.5.1) </a:t>
            </a:r>
            <a:r>
              <a:rPr lang="de-DE" sz="2400" dirty="0" smtClean="0">
                <a:solidFill>
                  <a:prstClr val="black"/>
                </a:solidFill>
                <a:latin typeface="Verdana" panose="020B0604030504040204" pitchFamily="34" charset="0"/>
              </a:rPr>
              <a:t>(3)</a:t>
            </a:r>
            <a:endParaRPr lang="de-DE" sz="2400" dirty="0">
              <a:solidFill>
                <a:prstClr val="black"/>
              </a:solidFill>
              <a:latin typeface="Verdana" panose="020B0604030504040204" pitchFamily="34" charset="0"/>
            </a:endParaRPr>
          </a:p>
        </p:txBody>
      </p:sp>
      <p:sp>
        <p:nvSpPr>
          <p:cNvPr id="3" name="Textfeld 2"/>
          <p:cNvSpPr txBox="1"/>
          <p:nvPr/>
        </p:nvSpPr>
        <p:spPr>
          <a:xfrm>
            <a:off x="323528" y="4437112"/>
            <a:ext cx="8352928" cy="646331"/>
          </a:xfrm>
          <a:prstGeom prst="rect">
            <a:avLst/>
          </a:prstGeom>
          <a:noFill/>
          <a:ln>
            <a:noFill/>
          </a:ln>
        </p:spPr>
        <p:txBody>
          <a:bodyPr wrap="square" rtlCol="0">
            <a:spAutoFit/>
          </a:bodyPr>
          <a:lstStyle/>
          <a:p>
            <a:pPr lvl="0"/>
            <a:r>
              <a:rPr lang="de-DE" dirty="0">
                <a:solidFill>
                  <a:prstClr val="black"/>
                </a:solidFill>
                <a:latin typeface="Verdana" panose="020B0604030504040204" pitchFamily="34" charset="0"/>
                <a:ea typeface="Verdana" panose="020B0604030504040204" pitchFamily="34" charset="0"/>
                <a:cs typeface="Verdana" panose="020B0604030504040204" pitchFamily="34" charset="0"/>
              </a:rPr>
              <a:t>Die Formulierung der Anmerkung ist nach RDA nicht vorgeschrieben und kann frei gewählt werden.</a:t>
            </a:r>
          </a:p>
        </p:txBody>
      </p:sp>
    </p:spTree>
    <p:extLst>
      <p:ext uri="{BB962C8B-B14F-4D97-AF65-F5344CB8AC3E}">
        <p14:creationId xmlns:p14="http://schemas.microsoft.com/office/powerpoint/2010/main" val="2112755598"/>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
            </a:r>
            <a:br>
              <a:rPr lang="de-DE" sz="2800" dirty="0" smtClean="0"/>
            </a:br>
            <a:r>
              <a:rPr lang="de-DE" dirty="0" smtClean="0"/>
              <a:t>Sonderfälle bei </a:t>
            </a:r>
            <a:r>
              <a:rPr lang="de-DE" sz="2800" dirty="0" smtClean="0"/>
              <a:t> </a:t>
            </a:r>
            <a:br>
              <a:rPr lang="de-DE" sz="2800" dirty="0" smtClean="0"/>
            </a:br>
            <a:r>
              <a:rPr lang="de-DE" sz="2800" dirty="0" smtClean="0"/>
              <a:t>mehrteiligen Monografien</a:t>
            </a:r>
            <a:br>
              <a:rPr lang="de-DE" sz="2800" dirty="0" smtClean="0"/>
            </a:br>
            <a:endParaRPr lang="de-DE" sz="2800" dirty="0">
              <a:solidFill>
                <a:srgbClr val="FF0000"/>
              </a:solidFill>
            </a:endParaRP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72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z="800" dirty="0" smtClean="0"/>
              <a:t>AG RDA Schulungsunterlagen – Modul 5A.01: Mehrteilige Monografien  | PICA DNB/ZDB | Stand: 25.07.2015| CC BY-NC-SA</a:t>
            </a:r>
            <a:endParaRPr lang="de-DE" sz="800" dirty="0"/>
          </a:p>
        </p:txBody>
      </p:sp>
    </p:spTree>
    <p:extLst>
      <p:ext uri="{BB962C8B-B14F-4D97-AF65-F5344CB8AC3E}">
        <p14:creationId xmlns:p14="http://schemas.microsoft.com/office/powerpoint/2010/main" val="4117119101"/>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Sonderfall: Später erscheinende Ergänzung zu einzelner Einheit</a:t>
            </a:r>
            <a:endParaRPr lang="de-DE" dirty="0"/>
          </a:p>
        </p:txBody>
      </p:sp>
      <p:sp>
        <p:nvSpPr>
          <p:cNvPr id="3" name="Textplatzhalter 2"/>
          <p:cNvSpPr>
            <a:spLocks noGrp="1"/>
          </p:cNvSpPr>
          <p:nvPr>
            <p:ph type="body" sz="quarter" idx="13"/>
          </p:nvPr>
        </p:nvSpPr>
        <p:spPr/>
        <p:txBody>
          <a:bodyPr wrap="square"/>
          <a:lstStyle/>
          <a:p>
            <a:r>
              <a:rPr lang="de-DE" dirty="0" smtClean="0"/>
              <a:t>Zu einer Ressource erscheint später, und ursprünglich nicht erkennbar, eine Ergänzung, ein Folgeband, ein Register …</a:t>
            </a:r>
          </a:p>
          <a:p>
            <a:pPr marL="457200" lvl="1" indent="0">
              <a:buNone/>
            </a:pPr>
            <a:r>
              <a:rPr lang="de-DE" dirty="0" smtClean="0"/>
              <a:t>(Nicht gemeint jedoch: Teile, einer mehrteiligen Monografie, die nachträglich gezählt wurden)</a:t>
            </a:r>
            <a:endParaRPr lang="de-DE" dirty="0"/>
          </a:p>
          <a:p>
            <a:pPr lvl="1">
              <a:buFont typeface="Wingdings"/>
              <a:buChar char="à"/>
            </a:pPr>
            <a:r>
              <a:rPr lang="de-DE" sz="2400" dirty="0" smtClean="0">
                <a:sym typeface="Wingdings" panose="05000000000000000000" pitchFamily="2" charset="2"/>
              </a:rPr>
              <a:t> Sowohl ursprünglicher Teil als auch Ergänzung erhalten Aufnahme als einzelne Einheit (vgl. RDA 2.3.1.7)</a:t>
            </a:r>
            <a:r>
              <a:rPr lang="de-DE" dirty="0" smtClean="0"/>
              <a:t>	</a:t>
            </a:r>
            <a:endParaRPr lang="de-DE" dirty="0"/>
          </a:p>
          <a:p>
            <a:r>
              <a:rPr lang="de-DE" dirty="0" smtClean="0"/>
              <a:t>2 Fälle beim Haupttitel der Ergänzung:</a:t>
            </a:r>
          </a:p>
          <a:p>
            <a:pPr lvl="1"/>
            <a:r>
              <a:rPr lang="de-DE" dirty="0" smtClean="0"/>
              <a:t>Titel der Ergänzung nicht ausreichend, um Ressource zu identifizieren (RDA 2.3.1.7.1)</a:t>
            </a:r>
          </a:p>
          <a:p>
            <a:pPr lvl="1"/>
            <a:r>
              <a:rPr lang="de-DE" dirty="0" smtClean="0"/>
              <a:t>Titel der Ergänzung ausreichend, um Ressource zu identifizieren (RDA 2.3.1.7.2)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25.07.2015|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73</a:t>
            </a:fld>
            <a:endParaRPr lang="de-DE"/>
          </a:p>
        </p:txBody>
      </p:sp>
    </p:spTree>
    <p:extLst>
      <p:ext uri="{BB962C8B-B14F-4D97-AF65-F5344CB8AC3E}">
        <p14:creationId xmlns:p14="http://schemas.microsoft.com/office/powerpoint/2010/main" val="757467518"/>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Titel der Ergänzung </a:t>
            </a:r>
            <a:r>
              <a:rPr lang="de-DE" b="1" dirty="0" smtClean="0"/>
              <a:t>nicht </a:t>
            </a:r>
            <a:r>
              <a:rPr lang="de-DE" b="1" dirty="0"/>
              <a:t>ausreichend</a:t>
            </a:r>
            <a:r>
              <a:rPr lang="de-DE" dirty="0"/>
              <a:t>, um Ressource zu </a:t>
            </a:r>
            <a:r>
              <a:rPr lang="de-DE" dirty="0" smtClean="0"/>
              <a:t>identifizieren (RDA 2.3.1.7.1)</a:t>
            </a:r>
            <a:endParaRPr lang="de-DE" dirty="0"/>
          </a:p>
        </p:txBody>
      </p:sp>
      <p:sp>
        <p:nvSpPr>
          <p:cNvPr id="3" name="Textplatzhalter 2"/>
          <p:cNvSpPr>
            <a:spLocks noGrp="1"/>
          </p:cNvSpPr>
          <p:nvPr>
            <p:ph type="body" sz="quarter" idx="13"/>
          </p:nvPr>
        </p:nvSpPr>
        <p:spPr>
          <a:xfrm>
            <a:off x="251520" y="980728"/>
            <a:ext cx="8640960" cy="1728192"/>
          </a:xfrm>
        </p:spPr>
        <p:txBody>
          <a:bodyPr wrap="square"/>
          <a:lstStyle/>
          <a:p>
            <a:r>
              <a:rPr lang="de-DE" dirty="0" smtClean="0"/>
              <a:t>Haupttitel der Ergänzung =</a:t>
            </a:r>
          </a:p>
          <a:p>
            <a:pPr marL="0" indent="0">
              <a:buNone/>
            </a:pPr>
            <a:r>
              <a:rPr lang="de-DE" dirty="0" smtClean="0"/>
              <a:t>	gemeinsamer Titel gefolgt von Bezeichnung der 	Ergänzung</a:t>
            </a:r>
          </a:p>
          <a:p>
            <a:pPr marL="0" indent="0">
              <a:buNone/>
            </a:pPr>
            <a:r>
              <a:rPr lang="de-DE" dirty="0" smtClean="0">
                <a:solidFill>
                  <a:schemeClr val="accent1">
                    <a:lumMod val="75000"/>
                  </a:schemeClr>
                </a:solidFill>
                <a:ea typeface="+mj-ea"/>
                <a:cs typeface="+mj-cs"/>
              </a:rPr>
              <a:t>Ursprüngliche Ressource: </a:t>
            </a:r>
          </a:p>
          <a:p>
            <a:pPr marL="0" indent="0">
              <a:buNone/>
            </a:pPr>
            <a:endParaRPr lang="de-DE" sz="1800" dirty="0" smtClean="0"/>
          </a:p>
          <a:p>
            <a:pPr marL="0" indent="0">
              <a:buNone/>
            </a:pPr>
            <a:endParaRPr lang="de-DE" sz="1800" dirty="0"/>
          </a:p>
          <a:p>
            <a:pPr marL="0" indent="0">
              <a:buNone/>
            </a:pPr>
            <a:endParaRPr lang="de-DE" sz="1800" dirty="0" smtClean="0"/>
          </a:p>
          <a:p>
            <a:pPr marL="0" indent="0">
              <a:buNone/>
            </a:pPr>
            <a:endParaRPr lang="de-DE" sz="1800" dirty="0"/>
          </a:p>
          <a:p>
            <a:pPr marL="0" indent="0">
              <a:buNone/>
            </a:pPr>
            <a:r>
              <a:rPr lang="de-DE" dirty="0" smtClean="0">
                <a:solidFill>
                  <a:schemeClr val="accent1">
                    <a:lumMod val="75000"/>
                  </a:schemeClr>
                </a:solidFill>
              </a:rPr>
              <a:t>Ergänzung</a:t>
            </a:r>
            <a:r>
              <a:rPr lang="de-DE" sz="1800" dirty="0">
                <a:solidFill>
                  <a:schemeClr val="accent1">
                    <a:lumMod val="75000"/>
                  </a:schemeClr>
                </a:solidFill>
              </a:rPr>
              <a:t>: </a:t>
            </a: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25.07.2015|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74</a:t>
            </a:fld>
            <a:endParaRPr lang="de-DE"/>
          </a:p>
        </p:txBody>
      </p:sp>
      <p:graphicFrame>
        <p:nvGraphicFramePr>
          <p:cNvPr id="8" name="Tabelle 7"/>
          <p:cNvGraphicFramePr>
            <a:graphicFrameLocks noGrp="1"/>
          </p:cNvGraphicFramePr>
          <p:nvPr>
            <p:extLst>
              <p:ext uri="{D42A27DB-BD31-4B8C-83A1-F6EECF244321}">
                <p14:modId xmlns:p14="http://schemas.microsoft.com/office/powerpoint/2010/main" val="2705539998"/>
              </p:ext>
            </p:extLst>
          </p:nvPr>
        </p:nvGraphicFramePr>
        <p:xfrm>
          <a:off x="251520" y="2852936"/>
          <a:ext cx="8568558" cy="1047501"/>
        </p:xfrm>
        <a:graphic>
          <a:graphicData uri="http://schemas.openxmlformats.org/drawingml/2006/table">
            <a:tbl>
              <a:tblPr firstRow="1" bandRow="1">
                <a:tableStyleId>{5C22544A-7EE6-4342-B048-85BDC9FD1C3A}</a:tableStyleId>
              </a:tblPr>
              <a:tblGrid>
                <a:gridCol w="1251246"/>
                <a:gridCol w="1251246"/>
                <a:gridCol w="1823060"/>
                <a:gridCol w="4243006"/>
              </a:tblGrid>
              <a:tr h="13141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Das @Verfahren vor der Schlichtungsstelle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714068626"/>
              </p:ext>
            </p:extLst>
          </p:nvPr>
        </p:nvGraphicFramePr>
        <p:xfrm>
          <a:off x="251520" y="4581128"/>
          <a:ext cx="8665601" cy="1046160"/>
        </p:xfrm>
        <a:graphic>
          <a:graphicData uri="http://schemas.openxmlformats.org/drawingml/2006/table">
            <a:tbl>
              <a:tblPr firstRow="1" bandRow="1">
                <a:tableStyleId>{5C22544A-7EE6-4342-B048-85BDC9FD1C3A}</a:tableStyleId>
              </a:tblPr>
              <a:tblGrid>
                <a:gridCol w="1253291"/>
                <a:gridCol w="1253291"/>
                <a:gridCol w="1826048"/>
                <a:gridCol w="4332971"/>
              </a:tblGrid>
              <a:tr h="21602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040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Das @Verfahren vor der Schlichtungsstelle. Ergänzungsband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3232418340"/>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188640"/>
            <a:ext cx="8640960" cy="508918"/>
          </a:xfrm>
        </p:spPr>
        <p:txBody>
          <a:bodyPr/>
          <a:lstStyle/>
          <a:p>
            <a:r>
              <a:rPr lang="de-DE" dirty="0"/>
              <a:t>Titel der Ergänzung </a:t>
            </a:r>
            <a:r>
              <a:rPr lang="de-DE" b="1" dirty="0" smtClean="0"/>
              <a:t>ausreichend</a:t>
            </a:r>
            <a:r>
              <a:rPr lang="de-DE" dirty="0"/>
              <a:t>, um Ressource zu </a:t>
            </a:r>
            <a:r>
              <a:rPr lang="de-DE" dirty="0" smtClean="0"/>
              <a:t>identifizieren (RDA 2.3.1.7.2)</a:t>
            </a:r>
            <a:endParaRPr lang="de-DE" dirty="0"/>
          </a:p>
        </p:txBody>
      </p:sp>
      <p:sp>
        <p:nvSpPr>
          <p:cNvPr id="3" name="Textplatzhalter 2"/>
          <p:cNvSpPr>
            <a:spLocks noGrp="1"/>
          </p:cNvSpPr>
          <p:nvPr>
            <p:ph type="body" sz="quarter" idx="13"/>
          </p:nvPr>
        </p:nvSpPr>
        <p:spPr>
          <a:xfrm>
            <a:off x="251520" y="836712"/>
            <a:ext cx="8640960" cy="1368152"/>
          </a:xfrm>
        </p:spPr>
        <p:txBody>
          <a:bodyPr wrap="square"/>
          <a:lstStyle/>
          <a:p>
            <a:endParaRPr lang="de-DE" dirty="0" smtClean="0"/>
          </a:p>
          <a:p>
            <a:r>
              <a:rPr lang="de-DE" dirty="0" smtClean="0"/>
              <a:t>nur Titel der Ergänzung wird als Haupttitel erfasst </a:t>
            </a:r>
          </a:p>
          <a:p>
            <a:pPr marL="0" indent="0">
              <a:buNone/>
            </a:pPr>
            <a:r>
              <a:rPr lang="de-DE" dirty="0" smtClean="0">
                <a:solidFill>
                  <a:schemeClr val="accent1">
                    <a:lumMod val="75000"/>
                  </a:schemeClr>
                </a:solidFill>
                <a:ea typeface="+mj-ea"/>
                <a:cs typeface="+mj-cs"/>
              </a:rPr>
              <a:t>Ursprüngliche Ressource: </a:t>
            </a:r>
          </a:p>
          <a:p>
            <a:pPr marL="0" indent="0">
              <a:buNone/>
            </a:pPr>
            <a:endParaRPr lang="de-DE" sz="1800" dirty="0" smtClean="0"/>
          </a:p>
          <a:p>
            <a:pPr marL="0" indent="0">
              <a:buNone/>
            </a:pPr>
            <a:endParaRPr lang="de-DE" sz="1800" dirty="0"/>
          </a:p>
          <a:p>
            <a:pPr marL="0" indent="0">
              <a:buNone/>
            </a:pPr>
            <a:endParaRPr lang="de-DE" sz="1800" dirty="0" smtClean="0"/>
          </a:p>
          <a:p>
            <a:pPr marL="0" indent="0">
              <a:buNone/>
            </a:pPr>
            <a:endParaRPr lang="de-DE" sz="1800" dirty="0"/>
          </a:p>
          <a:p>
            <a:pPr marL="0" indent="0">
              <a:buNone/>
            </a:pPr>
            <a:r>
              <a:rPr lang="de-DE" dirty="0" smtClean="0">
                <a:solidFill>
                  <a:schemeClr val="accent1">
                    <a:lumMod val="75000"/>
                  </a:schemeClr>
                </a:solidFill>
              </a:rPr>
              <a:t>Ergänzung</a:t>
            </a:r>
            <a:r>
              <a:rPr lang="de-DE" sz="1800" dirty="0">
                <a:solidFill>
                  <a:schemeClr val="accent1">
                    <a:lumMod val="75000"/>
                  </a:schemeClr>
                </a:solidFill>
              </a:rPr>
              <a:t>: </a:t>
            </a:r>
            <a:endParaRPr lang="de-DE" sz="1800" dirty="0" smtClean="0">
              <a:solidFill>
                <a:schemeClr val="accent1">
                  <a:lumMod val="75000"/>
                </a:schemeClr>
              </a:solidFill>
            </a:endParaRPr>
          </a:p>
          <a:p>
            <a:pPr marL="0" indent="0">
              <a:buNone/>
            </a:pPr>
            <a:endParaRPr lang="de-DE" sz="1800" dirty="0" smtClean="0">
              <a:solidFill>
                <a:schemeClr val="accent1">
                  <a:lumMod val="75000"/>
                </a:schemeClr>
              </a:solidFill>
            </a:endParaRPr>
          </a:p>
          <a:p>
            <a:pPr marL="0" indent="0">
              <a:buNone/>
            </a:pP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25.07.2015|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75</a:t>
            </a:fld>
            <a:endParaRPr lang="de-DE"/>
          </a:p>
        </p:txBody>
      </p:sp>
      <p:graphicFrame>
        <p:nvGraphicFramePr>
          <p:cNvPr id="8" name="Tabelle 7"/>
          <p:cNvGraphicFramePr>
            <a:graphicFrameLocks noGrp="1"/>
          </p:cNvGraphicFramePr>
          <p:nvPr>
            <p:extLst>
              <p:ext uri="{D42A27DB-BD31-4B8C-83A1-F6EECF244321}">
                <p14:modId xmlns:p14="http://schemas.microsoft.com/office/powerpoint/2010/main" val="1293037277"/>
              </p:ext>
            </p:extLst>
          </p:nvPr>
        </p:nvGraphicFramePr>
        <p:xfrm>
          <a:off x="251520" y="2276872"/>
          <a:ext cx="8424542" cy="1047501"/>
        </p:xfrm>
        <a:graphic>
          <a:graphicData uri="http://schemas.openxmlformats.org/drawingml/2006/table">
            <a:tbl>
              <a:tblPr firstRow="1" bandRow="1">
                <a:tableStyleId>{5C22544A-7EE6-4342-B048-85BDC9FD1C3A}</a:tableStyleId>
              </a:tblPr>
              <a:tblGrid>
                <a:gridCol w="1248130"/>
                <a:gridCol w="1248130"/>
                <a:gridCol w="1818521"/>
                <a:gridCol w="4109761"/>
              </a:tblGrid>
              <a:tr h="13141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Einführung in die empirische Wirtschaftsforschung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3808918572"/>
              </p:ext>
            </p:extLst>
          </p:nvPr>
        </p:nvGraphicFramePr>
        <p:xfrm>
          <a:off x="251520" y="4005064"/>
          <a:ext cx="8377569" cy="1046160"/>
        </p:xfrm>
        <a:graphic>
          <a:graphicData uri="http://schemas.openxmlformats.org/drawingml/2006/table">
            <a:tbl>
              <a:tblPr firstRow="1" bandRow="1">
                <a:tableStyleId>{5C22544A-7EE6-4342-B048-85BDC9FD1C3A}</a:tableStyleId>
              </a:tblPr>
              <a:tblGrid>
                <a:gridCol w="1247090"/>
                <a:gridCol w="1247090"/>
                <a:gridCol w="1817012"/>
                <a:gridCol w="4066377"/>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040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Übungsbuch zur empirischen</a:t>
                      </a:r>
                      <a:r>
                        <a:rPr lang="de-DE" baseline="0" dirty="0" smtClean="0">
                          <a:latin typeface="Verdana" panose="020B0604030504040204" pitchFamily="34" charset="0"/>
                          <a:ea typeface="Verdana" panose="020B0604030504040204" pitchFamily="34" charset="0"/>
                          <a:cs typeface="Verdana" panose="020B0604030504040204" pitchFamily="34" charset="0"/>
                        </a:rPr>
                        <a:t> Wirtschaftsforschung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1849482135"/>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zwischen ursprünglicher Ressource und Ergänzung</a:t>
            </a:r>
            <a:endParaRPr lang="de-DE" dirty="0"/>
          </a:p>
        </p:txBody>
      </p:sp>
      <p:sp>
        <p:nvSpPr>
          <p:cNvPr id="3" name="Textplatzhalter 2"/>
          <p:cNvSpPr>
            <a:spLocks noGrp="1"/>
          </p:cNvSpPr>
          <p:nvPr>
            <p:ph type="body" sz="quarter" idx="13"/>
          </p:nvPr>
        </p:nvSpPr>
        <p:spPr>
          <a:xfrm>
            <a:off x="251520" y="836712"/>
            <a:ext cx="8640960" cy="2016224"/>
          </a:xfrm>
        </p:spPr>
        <p:txBody>
          <a:bodyPr wrap="square"/>
          <a:lstStyle/>
          <a:p>
            <a:r>
              <a:rPr lang="de-DE" dirty="0" smtClean="0"/>
              <a:t>Herstellung einer Beziehung zwischen der Ressource, auf die sich Ergänzung bezieht, und Ergänzung wird empfohlen</a:t>
            </a:r>
          </a:p>
          <a:p>
            <a:endParaRPr lang="de-DE" dirty="0" smtClean="0"/>
          </a:p>
          <a:p>
            <a:pPr marL="0" indent="0">
              <a:buNone/>
            </a:pPr>
            <a:r>
              <a:rPr lang="de-DE" dirty="0" smtClean="0">
                <a:solidFill>
                  <a:schemeClr val="accent1">
                    <a:lumMod val="75000"/>
                  </a:schemeClr>
                </a:solidFill>
                <a:ea typeface="+mj-ea"/>
                <a:cs typeface="+mj-cs"/>
              </a:rPr>
              <a:t>Ursprüngliche Ressource:</a:t>
            </a:r>
          </a:p>
          <a:p>
            <a:pPr marL="0" indent="0">
              <a:buNone/>
            </a:pPr>
            <a:r>
              <a:rPr lang="de-DE" dirty="0" smtClean="0">
                <a:solidFill>
                  <a:schemeClr val="accent1">
                    <a:lumMod val="75000"/>
                  </a:schemeClr>
                </a:solidFill>
                <a:ea typeface="+mj-ea"/>
                <a:cs typeface="+mj-cs"/>
              </a:rPr>
              <a:t> </a:t>
            </a:r>
            <a:br>
              <a:rPr lang="de-DE" dirty="0" smtClean="0">
                <a:solidFill>
                  <a:schemeClr val="accent1">
                    <a:lumMod val="75000"/>
                  </a:schemeClr>
                </a:solidFill>
                <a:ea typeface="+mj-ea"/>
                <a:cs typeface="+mj-cs"/>
              </a:rPr>
            </a:br>
            <a:endParaRPr lang="de-DE" dirty="0">
              <a:solidFill>
                <a:schemeClr val="accent1">
                  <a:lumMod val="75000"/>
                </a:schemeClr>
              </a:solidFill>
              <a:ea typeface="+mj-ea"/>
              <a:cs typeface="+mj-cs"/>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25.07.2015|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76</a:t>
            </a:fld>
            <a:endParaRPr lang="de-DE"/>
          </a:p>
        </p:txBody>
      </p:sp>
      <p:graphicFrame>
        <p:nvGraphicFramePr>
          <p:cNvPr id="14" name="Tabelle 13"/>
          <p:cNvGraphicFramePr>
            <a:graphicFrameLocks noGrp="1"/>
          </p:cNvGraphicFramePr>
          <p:nvPr>
            <p:extLst>
              <p:ext uri="{D42A27DB-BD31-4B8C-83A1-F6EECF244321}">
                <p14:modId xmlns:p14="http://schemas.microsoft.com/office/powerpoint/2010/main" val="1793524840"/>
              </p:ext>
            </p:extLst>
          </p:nvPr>
        </p:nvGraphicFramePr>
        <p:xfrm>
          <a:off x="251520" y="2996952"/>
          <a:ext cx="8546799" cy="2406960"/>
        </p:xfrm>
        <a:graphic>
          <a:graphicData uri="http://schemas.openxmlformats.org/drawingml/2006/table">
            <a:tbl>
              <a:tblPr firstRow="1" bandRow="1">
                <a:tableStyleId>{5C22544A-7EE6-4342-B048-85BDC9FD1C3A}</a:tableStyleId>
              </a:tblPr>
              <a:tblGrid>
                <a:gridCol w="936104"/>
                <a:gridCol w="1152128"/>
                <a:gridCol w="2160240"/>
                <a:gridCol w="4298327"/>
              </a:tblGrid>
              <a:tr h="21602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040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Das @Verfahren vor der Schlichtungsstelle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0400">
                <a:tc row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4249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err="1" smtClean="0">
                          <a:latin typeface="Verdana" panose="020B0604030504040204" pitchFamily="34" charset="0"/>
                          <a:ea typeface="Verdana" panose="020B0604030504040204" pitchFamily="34" charset="0"/>
                          <a:cs typeface="Verdana" panose="020B0604030504040204" pitchFamily="34" charset="0"/>
                        </a:rPr>
                        <a:t>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00000"/>
                        </a:lnSpc>
                        <a:spcBef>
                          <a:spcPts val="600"/>
                        </a:spcBef>
                        <a:spcAft>
                          <a:spcPts val="600"/>
                        </a:spcAft>
                      </a:pPr>
                      <a:r>
                        <a:rPr lang="de-DE" i="0" dirty="0" err="1" smtClean="0">
                          <a:latin typeface="Verdana" panose="020B0604030504040204" pitchFamily="34" charset="0"/>
                          <a:ea typeface="Verdana" panose="020B0604030504040204" pitchFamily="34" charset="0"/>
                          <a:cs typeface="Verdana" panose="020B0604030504040204" pitchFamily="34" charset="0"/>
                        </a:rPr>
                        <a:t>Ergänzung</a:t>
                      </a:r>
                      <a:r>
                        <a:rPr lang="de-DE" i="1" dirty="0" err="1" smtClean="0">
                          <a:latin typeface="Verdana" panose="020B0604030504040204" pitchFamily="34" charset="0"/>
                          <a:ea typeface="Verdana" panose="020B0604030504040204" pitchFamily="34" charset="0"/>
                          <a:cs typeface="Verdana" panose="020B0604030504040204" pitchFamily="34" charset="0"/>
                        </a:rPr>
                        <a:t>!IDN!</a:t>
                      </a:r>
                      <a:r>
                        <a:rPr lang="de-DE" sz="1800" i="1"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Lenk</a:t>
                      </a:r>
                      <a:r>
                        <a:rPr lang="de-DE" sz="1800" i="1"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a:t>
                      </a:r>
                      <a:r>
                        <a:rPr lang="de-DE" sz="1800" i="1"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Friederike</a:t>
                      </a:r>
                      <a:r>
                        <a:rPr lang="de-DE" sz="1800" b="1" i="1"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$a</a:t>
                      </a:r>
                      <a:r>
                        <a:rPr lang="de-DE" sz="1800" i="1"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Das @Verfahren vor der Schlichtungsstelle. Ergänzungsband</a:t>
                      </a:r>
                      <a:endParaRPr lang="de-DE" sz="1800" i="1"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tc>
              </a:tr>
              <a:tr h="680400">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25.1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 Beziehung</a:t>
                      </a:r>
                      <a:r>
                        <a:rPr lang="de-DE" b="0" baseline="0" dirty="0" smtClean="0">
                          <a:latin typeface="Verdana" panose="020B0604030504040204" pitchFamily="34" charset="0"/>
                          <a:ea typeface="Verdana" panose="020B0604030504040204" pitchFamily="34" charset="0"/>
                          <a:cs typeface="Verdana" panose="020B0604030504040204" pitchFamily="34" charset="0"/>
                        </a:rPr>
                        <a:t> stehendes Werk</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00000"/>
                        </a:lnSpc>
                        <a:spcBef>
                          <a:spcPts val="600"/>
                        </a:spcBef>
                        <a:spcAft>
                          <a:spcPts val="600"/>
                        </a:spcAft>
                      </a:pPr>
                      <a:endPar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1208584960"/>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zwischen ursprünglicher Ressource und Ergänzung</a:t>
            </a:r>
            <a:endParaRPr lang="de-DE" dirty="0"/>
          </a:p>
        </p:txBody>
      </p:sp>
      <p:sp>
        <p:nvSpPr>
          <p:cNvPr id="3" name="Textplatzhalter 2"/>
          <p:cNvSpPr>
            <a:spLocks noGrp="1"/>
          </p:cNvSpPr>
          <p:nvPr>
            <p:ph type="body" sz="quarter" idx="13"/>
          </p:nvPr>
        </p:nvSpPr>
        <p:spPr>
          <a:xfrm>
            <a:off x="251520" y="836712"/>
            <a:ext cx="8640960" cy="2016224"/>
          </a:xfrm>
        </p:spPr>
        <p:txBody>
          <a:bodyPr wrap="square"/>
          <a:lstStyle/>
          <a:p>
            <a:r>
              <a:rPr lang="de-DE" dirty="0" smtClean="0"/>
              <a:t>Herstellung einer Beziehung zwischen der Ressource, auf die sich Ergänzung bezieht, und Ergänzung wird empfohlen</a:t>
            </a:r>
          </a:p>
          <a:p>
            <a:endParaRPr lang="de-DE" dirty="0" smtClean="0"/>
          </a:p>
          <a:p>
            <a:pPr marL="0" indent="0">
              <a:buNone/>
            </a:pPr>
            <a:r>
              <a:rPr lang="de-DE" dirty="0" smtClean="0">
                <a:solidFill>
                  <a:schemeClr val="accent1">
                    <a:lumMod val="75000"/>
                  </a:schemeClr>
                </a:solidFill>
                <a:ea typeface="+mj-ea"/>
                <a:cs typeface="+mj-cs"/>
              </a:rPr>
              <a:t>Ergänzung:</a:t>
            </a:r>
          </a:p>
          <a:p>
            <a:pPr marL="0" indent="0">
              <a:buNone/>
            </a:pPr>
            <a:r>
              <a:rPr lang="de-DE" dirty="0" smtClean="0">
                <a:solidFill>
                  <a:schemeClr val="accent1">
                    <a:lumMod val="75000"/>
                  </a:schemeClr>
                </a:solidFill>
                <a:ea typeface="+mj-ea"/>
                <a:cs typeface="+mj-cs"/>
              </a:rPr>
              <a:t> </a:t>
            </a:r>
            <a:br>
              <a:rPr lang="de-DE" dirty="0" smtClean="0">
                <a:solidFill>
                  <a:schemeClr val="accent1">
                    <a:lumMod val="75000"/>
                  </a:schemeClr>
                </a:solidFill>
                <a:ea typeface="+mj-ea"/>
                <a:cs typeface="+mj-cs"/>
              </a:rPr>
            </a:br>
            <a:endParaRPr lang="de-DE" dirty="0">
              <a:solidFill>
                <a:schemeClr val="accent1">
                  <a:lumMod val="75000"/>
                </a:schemeClr>
              </a:solidFill>
              <a:ea typeface="+mj-ea"/>
              <a:cs typeface="+mj-cs"/>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25.07.2015|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77</a:t>
            </a:fld>
            <a:endParaRPr lang="de-DE"/>
          </a:p>
        </p:txBody>
      </p:sp>
      <p:graphicFrame>
        <p:nvGraphicFramePr>
          <p:cNvPr id="14" name="Tabelle 13"/>
          <p:cNvGraphicFramePr>
            <a:graphicFrameLocks noGrp="1"/>
          </p:cNvGraphicFramePr>
          <p:nvPr>
            <p:extLst>
              <p:ext uri="{D42A27DB-BD31-4B8C-83A1-F6EECF244321}">
                <p14:modId xmlns:p14="http://schemas.microsoft.com/office/powerpoint/2010/main" val="1203778906"/>
              </p:ext>
            </p:extLst>
          </p:nvPr>
        </p:nvGraphicFramePr>
        <p:xfrm>
          <a:off x="251520" y="2996952"/>
          <a:ext cx="8546799" cy="3108960"/>
        </p:xfrm>
        <a:graphic>
          <a:graphicData uri="http://schemas.openxmlformats.org/drawingml/2006/table">
            <a:tbl>
              <a:tblPr firstRow="1" bandRow="1">
                <a:tableStyleId>{5C22544A-7EE6-4342-B048-85BDC9FD1C3A}</a:tableStyleId>
              </a:tblPr>
              <a:tblGrid>
                <a:gridCol w="1080120"/>
                <a:gridCol w="1421432"/>
                <a:gridCol w="1822725"/>
                <a:gridCol w="4222522"/>
              </a:tblGrid>
              <a:tr h="21602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040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8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Das @Verfahren vor der Schlichtungsstelle. Ergänzungsband</a:t>
                      </a:r>
                      <a:endPar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tc>
              </a:tr>
              <a:tr h="680400">
                <a:tc rowSpan="2">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4249</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Beziehungs-</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smtClean="0">
                          <a:latin typeface="Verdana" panose="020B0604030504040204" pitchFamily="34" charset="0"/>
                          <a:ea typeface="Verdana" panose="020B0604030504040204" pitchFamily="34" charset="0"/>
                          <a:cs typeface="Verdana" panose="020B0604030504040204" pitchFamily="34" charset="0"/>
                        </a:rPr>
                        <a:t>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Ergänzung </a:t>
                      </a:r>
                      <a:r>
                        <a:rPr lang="de-DE" dirty="0" err="1" smtClean="0">
                          <a:latin typeface="Verdana" panose="020B0604030504040204" pitchFamily="34" charset="0"/>
                          <a:ea typeface="Verdana" panose="020B0604030504040204" pitchFamily="34" charset="0"/>
                          <a:cs typeface="Verdana" panose="020B0604030504040204" pitchFamily="34" charset="0"/>
                        </a:rPr>
                        <a:t>zu!IDN!</a:t>
                      </a:r>
                      <a:r>
                        <a:rPr lang="de-DE" sz="1800" i="1"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Heindl</a:t>
                      </a:r>
                      <a:r>
                        <a:rPr lang="de-DE" sz="1800" i="1"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a:t>
                      </a:r>
                      <a:r>
                        <a:rPr lang="de-DE" sz="1800" i="1"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Peter</a:t>
                      </a:r>
                      <a:r>
                        <a:rPr lang="de-DE" sz="1800" b="1" i="1"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$a</a:t>
                      </a:r>
                      <a:r>
                        <a:rPr lang="de-DE" sz="1800" i="1"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Das @Verfahren vor der Schlichtungsstelle</a:t>
                      </a:r>
                      <a:endParaRPr lang="de-DE" sz="1800" i="1"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tc>
              </a:tr>
              <a:tr h="680400">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25.1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 Beziehung</a:t>
                      </a:r>
                      <a:r>
                        <a:rPr lang="de-DE" b="0" baseline="0" dirty="0" smtClean="0">
                          <a:latin typeface="Verdana" panose="020B0604030504040204" pitchFamily="34" charset="0"/>
                          <a:ea typeface="Verdana" panose="020B0604030504040204" pitchFamily="34" charset="0"/>
                          <a:cs typeface="Verdana" panose="020B0604030504040204" pitchFamily="34" charset="0"/>
                        </a:rPr>
                        <a:t> stehendes Werk</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ct val="100000"/>
                        </a:lnSpc>
                        <a:spcBef>
                          <a:spcPts val="600"/>
                        </a:spcBef>
                        <a:spcAft>
                          <a:spcPts val="600"/>
                        </a:spcAft>
                      </a:pPr>
                      <a:endPar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3755220052"/>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Weitere Sonderfälle im Überblick</a:t>
            </a:r>
            <a:endParaRPr lang="de-DE" dirty="0"/>
          </a:p>
        </p:txBody>
      </p:sp>
      <p:sp>
        <p:nvSpPr>
          <p:cNvPr id="3" name="Textplatzhalter 2"/>
          <p:cNvSpPr>
            <a:spLocks noGrp="1"/>
          </p:cNvSpPr>
          <p:nvPr>
            <p:ph type="body" sz="quarter" idx="13"/>
          </p:nvPr>
        </p:nvSpPr>
        <p:spPr/>
        <p:txBody>
          <a:bodyPr wrap="square"/>
          <a:lstStyle/>
          <a:p>
            <a:r>
              <a:rPr lang="de-DE" dirty="0" smtClean="0"/>
              <a:t>Teile einer mehrteiligen Monografie weisen zwar Titel, aber keine Bandbezeichnungen oder Zählungen auf:  </a:t>
            </a:r>
          </a:p>
          <a:p>
            <a:pPr lvl="1"/>
            <a:r>
              <a:rPr lang="de-DE" dirty="0" smtClean="0"/>
              <a:t>keine gesonderten Regelungen für diesen Fall</a:t>
            </a:r>
          </a:p>
          <a:p>
            <a:pPr lvl="1"/>
            <a:r>
              <a:rPr lang="de-DE" dirty="0" smtClean="0"/>
              <a:t>es werden keine Zählungen oder Bandbezeichnungen fingiert</a:t>
            </a:r>
          </a:p>
          <a:p>
            <a:pPr lvl="1"/>
            <a:r>
              <a:rPr lang="de-DE" dirty="0" smtClean="0"/>
              <a:t>Sortierung der Teile für die Anzeige ist Frage der Implementierung</a:t>
            </a:r>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25.07.2015|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78</a:t>
            </a:fld>
            <a:endParaRPr lang="de-DE"/>
          </a:p>
        </p:txBody>
      </p:sp>
    </p:spTree>
    <p:extLst>
      <p:ext uri="{BB962C8B-B14F-4D97-AF65-F5344CB8AC3E}">
        <p14:creationId xmlns:p14="http://schemas.microsoft.com/office/powerpoint/2010/main" val="1528450394"/>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Weitere Sonderfälle im Überblick</a:t>
            </a:r>
            <a:endParaRPr lang="de-DE" dirty="0"/>
          </a:p>
        </p:txBody>
      </p:sp>
      <p:sp>
        <p:nvSpPr>
          <p:cNvPr id="3" name="Textplatzhalter 2"/>
          <p:cNvSpPr>
            <a:spLocks noGrp="1"/>
          </p:cNvSpPr>
          <p:nvPr>
            <p:ph type="body" sz="quarter" idx="13"/>
          </p:nvPr>
        </p:nvSpPr>
        <p:spPr/>
        <p:txBody>
          <a:bodyPr wrap="square"/>
          <a:lstStyle/>
          <a:p>
            <a:r>
              <a:rPr lang="de-DE" dirty="0" smtClean="0"/>
              <a:t>Teile einer mehrteiligen Monografie weisen weder Titel noch Bandbezeichnung oder Zählung auf: </a:t>
            </a:r>
          </a:p>
          <a:p>
            <a:pPr lvl="1"/>
            <a:r>
              <a:rPr lang="de-DE" dirty="0" smtClean="0"/>
              <a:t>Teile haben denselben Datenträgertyp </a:t>
            </a:r>
            <a:r>
              <a:rPr lang="de-DE" dirty="0" smtClean="0">
                <a:sym typeface="Wingdings" panose="05000000000000000000" pitchFamily="2" charset="2"/>
              </a:rPr>
              <a:t> geeigneter Titel kann frei gewählt werden (z. B. [Text], [Tafeln])</a:t>
            </a:r>
          </a:p>
          <a:p>
            <a:pPr lvl="1"/>
            <a:r>
              <a:rPr lang="de-DE" dirty="0" smtClean="0">
                <a:sym typeface="Wingdings" panose="05000000000000000000" pitchFamily="2" charset="2"/>
              </a:rPr>
              <a:t>Teile haben unterschiedliche Datenträgertypen: es wird möglichst jener Terminus als fingierter Titel verwendet, der für Umfangsangabe zu verwenden ist (z. B. [Band], [CD-ROM]</a:t>
            </a:r>
          </a:p>
          <a:p>
            <a:pPr lvl="1"/>
            <a:r>
              <a:rPr lang="de-DE" dirty="0" smtClean="0"/>
              <a:t>umfassende Beschreibung: in Einzelfällen kann Angabe der Anzahl der Teile in der Umfangsangabe genügen</a:t>
            </a: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25.07.2015|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79</a:t>
            </a:fld>
            <a:endParaRPr lang="de-DE" dirty="0"/>
          </a:p>
        </p:txBody>
      </p:sp>
    </p:spTree>
    <p:extLst>
      <p:ext uri="{BB962C8B-B14F-4D97-AF65-F5344CB8AC3E}">
        <p14:creationId xmlns:p14="http://schemas.microsoft.com/office/powerpoint/2010/main" val="40509556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Wie werden mehrteilige Monografien im deutschsprachigen Raum beschrieben?</a:t>
            </a:r>
            <a:endParaRPr lang="de-DE" dirty="0"/>
          </a:p>
        </p:txBody>
      </p:sp>
      <p:sp>
        <p:nvSpPr>
          <p:cNvPr id="3" name="Textplatzhalter 2"/>
          <p:cNvSpPr>
            <a:spLocks noGrp="1"/>
          </p:cNvSpPr>
          <p:nvPr>
            <p:ph type="body" sz="quarter" idx="13"/>
          </p:nvPr>
        </p:nvSpPr>
        <p:spPr>
          <a:xfrm>
            <a:off x="251520" y="1412776"/>
            <a:ext cx="8640960" cy="4896544"/>
          </a:xfrm>
        </p:spPr>
        <p:txBody>
          <a:bodyPr wrap="square"/>
          <a:lstStyle/>
          <a:p>
            <a:r>
              <a:rPr lang="de-DE" dirty="0" smtClean="0"/>
              <a:t>alle drei Beschreibungsarten zugelassen (größtmögliche Flexibilität)</a:t>
            </a:r>
          </a:p>
          <a:p>
            <a:endParaRPr lang="de-DE" dirty="0"/>
          </a:p>
          <a:p>
            <a:r>
              <a:rPr lang="de-DE" dirty="0" smtClean="0"/>
              <a:t>derzeit angewendet: </a:t>
            </a:r>
          </a:p>
          <a:p>
            <a:pPr lvl="1"/>
            <a:r>
              <a:rPr lang="de-DE" dirty="0" smtClean="0"/>
              <a:t>hierarchische Beschreibung und </a:t>
            </a:r>
          </a:p>
          <a:p>
            <a:pPr lvl="1"/>
            <a:r>
              <a:rPr lang="de-DE" dirty="0" smtClean="0"/>
              <a:t>umfassende Beschreibung</a:t>
            </a:r>
          </a:p>
          <a:p>
            <a:pPr marL="457200" lvl="1" indent="0">
              <a:buNone/>
            </a:pPr>
            <a:endParaRPr lang="de-DE" dirty="0" smtClean="0"/>
          </a:p>
          <a:p>
            <a:pPr marL="354013" lvl="1" indent="0">
              <a:buNone/>
            </a:pPr>
            <a:r>
              <a:rPr lang="de-DE" sz="2400" dirty="0" smtClean="0"/>
              <a:t>Anwendungsrichtlinien und Schulungsunterlagen für hierarchische und umfassende Beschreibung erarbeitet</a:t>
            </a:r>
          </a:p>
          <a:p>
            <a:pPr marL="0" indent="0">
              <a:buNone/>
            </a:pPr>
            <a:r>
              <a:rPr lang="de-DE" dirty="0" smtClean="0"/>
              <a:t> </a:t>
            </a:r>
            <a:endParaRPr lang="de-DE" dirty="0"/>
          </a:p>
          <a:p>
            <a:pPr lvl="1"/>
            <a:endParaRPr lang="de-DE" dirty="0"/>
          </a:p>
          <a:p>
            <a:pPr lvl="2"/>
            <a:endParaRPr lang="de-DE" sz="1800" dirty="0"/>
          </a:p>
          <a:p>
            <a:pPr marL="457200" lvl="1" indent="0">
              <a:buNone/>
            </a:pPr>
            <a:endParaRPr lang="de-DE" dirty="0" smtClean="0"/>
          </a:p>
          <a:p>
            <a:pPr lvl="1"/>
            <a:endParaRPr lang="de-DE" dirty="0"/>
          </a:p>
          <a:p>
            <a:pPr lvl="1"/>
            <a:endParaRPr lang="de-DE" dirty="0"/>
          </a:p>
          <a:p>
            <a:pPr marL="914400" lvl="2" indent="0">
              <a:buNone/>
            </a:pPr>
            <a:endParaRPr lang="de-DE" sz="1800" dirty="0"/>
          </a:p>
          <a:p>
            <a:endParaRPr lang="de-DE" dirty="0" smtClean="0"/>
          </a:p>
          <a:p>
            <a:pPr marL="0" indent="0">
              <a:buNone/>
            </a:pPr>
            <a:r>
              <a:rPr lang="de-DE" dirty="0" smtClean="0"/>
              <a:t>	  </a:t>
            </a:r>
          </a:p>
          <a:p>
            <a:pPr lvl="2"/>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25.07.2015|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dirty="0"/>
          </a:p>
        </p:txBody>
      </p:sp>
      <p:cxnSp>
        <p:nvCxnSpPr>
          <p:cNvPr id="7" name="Gerade Verbindung mit Pfeil 6"/>
          <p:cNvCxnSpPr/>
          <p:nvPr/>
        </p:nvCxnSpPr>
        <p:spPr>
          <a:xfrm>
            <a:off x="395536" y="4437112"/>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Gerade Verbindung mit Pfeil 12"/>
          <p:cNvCxnSpPr/>
          <p:nvPr/>
        </p:nvCxnSpPr>
        <p:spPr>
          <a:xfrm>
            <a:off x="259849" y="4437112"/>
            <a:ext cx="351711" cy="0"/>
          </a:xfrm>
          <a:prstGeom prst="straightConnector1">
            <a:avLst/>
          </a:prstGeom>
          <a:ln w="254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3479868"/>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Weitere Sonderfälle im Überblick</a:t>
            </a:r>
            <a:endParaRPr lang="de-DE" dirty="0"/>
          </a:p>
        </p:txBody>
      </p:sp>
      <p:sp>
        <p:nvSpPr>
          <p:cNvPr id="3" name="Textplatzhalter 2"/>
          <p:cNvSpPr>
            <a:spLocks noGrp="1"/>
          </p:cNvSpPr>
          <p:nvPr>
            <p:ph type="body" sz="quarter" idx="13"/>
          </p:nvPr>
        </p:nvSpPr>
        <p:spPr>
          <a:xfrm>
            <a:off x="251520" y="764704"/>
            <a:ext cx="8640960" cy="5472608"/>
          </a:xfrm>
        </p:spPr>
        <p:txBody>
          <a:bodyPr wrap="square"/>
          <a:lstStyle/>
          <a:p>
            <a:r>
              <a:rPr lang="de-DE" dirty="0" smtClean="0"/>
              <a:t>„Medienkombinationen“: Teile einer mehrteiligen Monografie gehören verschiedenen Datenträgertypen an</a:t>
            </a:r>
          </a:p>
          <a:p>
            <a:pPr lvl="1"/>
            <a:r>
              <a:rPr lang="de-DE" dirty="0"/>
              <a:t>e</a:t>
            </a:r>
            <a:r>
              <a:rPr lang="de-DE" dirty="0" smtClean="0"/>
              <a:t>s gelten dieselben Regelungen wie für „normale“ mehrteilige Monografien</a:t>
            </a:r>
          </a:p>
          <a:p>
            <a:r>
              <a:rPr lang="de-DE" dirty="0" smtClean="0"/>
              <a:t>Lieferungswerke:</a:t>
            </a:r>
          </a:p>
          <a:p>
            <a:pPr lvl="1"/>
            <a:r>
              <a:rPr lang="de-DE" dirty="0" smtClean="0"/>
              <a:t>Lieferungswerke, die</a:t>
            </a:r>
            <a:r>
              <a:rPr lang="de-DE" b="1" dirty="0" smtClean="0"/>
              <a:t> noch nicht abgeschlossen </a:t>
            </a:r>
            <a:r>
              <a:rPr lang="de-DE" dirty="0" smtClean="0"/>
              <a:t>sind: umfassende Beschreibung oder Mischform aus hierarchischer und umfassender Beschreibung (auch für Bibliotheken, die normalerweise hierarchisch beschreiben) bietet sich an</a:t>
            </a:r>
          </a:p>
          <a:p>
            <a:pPr lvl="1"/>
            <a:r>
              <a:rPr lang="de-DE" dirty="0"/>
              <a:t>e</a:t>
            </a:r>
            <a:r>
              <a:rPr lang="de-DE" dirty="0" smtClean="0"/>
              <a:t>rste Lieferung oder erste Lieferung pro Teil wird angegeben; weitere Lieferungen werden durch Bis-Strich angedeutet</a:t>
            </a:r>
            <a:br>
              <a:rPr lang="de-DE" dirty="0" smtClean="0"/>
            </a:br>
            <a:r>
              <a:rPr lang="de-DE" dirty="0" smtClean="0"/>
              <a:t>Beispiele:</a:t>
            </a:r>
            <a:br>
              <a:rPr lang="de-DE" dirty="0" smtClean="0"/>
            </a:br>
            <a:r>
              <a:rPr lang="de-DE" dirty="0"/>
              <a:t>Enthält: Lieferung 1-</a:t>
            </a:r>
            <a:br>
              <a:rPr lang="de-DE" dirty="0"/>
            </a:br>
            <a:r>
              <a:rPr lang="de-DE" dirty="0"/>
              <a:t>Enthält: Bd. 1, Lieferung 1-</a:t>
            </a:r>
            <a:endParaRPr lang="de-AT" dirty="0"/>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25.07.2015|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80</a:t>
            </a:fld>
            <a:endParaRPr lang="de-DE"/>
          </a:p>
        </p:txBody>
      </p:sp>
    </p:spTree>
    <p:extLst>
      <p:ext uri="{BB962C8B-B14F-4D97-AF65-F5344CB8AC3E}">
        <p14:creationId xmlns:p14="http://schemas.microsoft.com/office/powerpoint/2010/main" val="665763984"/>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dirty="0" smtClean="0"/>
              <a:t>Umfassende Beschreibung</a:t>
            </a:r>
            <a:br>
              <a:rPr lang="de-DE" dirty="0" smtClean="0"/>
            </a:b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pPr>
              <a:defRPr/>
            </a:pPr>
            <a:r>
              <a:rPr lang="de-DE" sz="800" dirty="0" smtClean="0"/>
              <a:t>AG RDA Schulungsunterlagen – Modul 5A.01: Mehrteilige Monografien  | PICA DNB/ZDB | Stand: 25.07.2015| CC BY-NC-SA</a:t>
            </a:r>
            <a:endParaRPr lang="de-DE" sz="800" dirty="0"/>
          </a:p>
        </p:txBody>
      </p:sp>
      <p:sp>
        <p:nvSpPr>
          <p:cNvPr id="5" name="Foliennummernplatzhalter 4"/>
          <p:cNvSpPr>
            <a:spLocks noGrp="1"/>
          </p:cNvSpPr>
          <p:nvPr>
            <p:ph type="sldNum" sz="quarter" idx="4294967295"/>
          </p:nvPr>
        </p:nvSpPr>
        <p:spPr>
          <a:xfrm>
            <a:off x="7235825" y="6376988"/>
            <a:ext cx="1450975" cy="365125"/>
          </a:xfrm>
          <a:prstGeom prst="rect">
            <a:avLst/>
          </a:prstGeom>
        </p:spPr>
        <p:txBody>
          <a:bodyPr/>
          <a:lstStyle/>
          <a:p>
            <a:pPr algn="r">
              <a:defRPr/>
            </a:pPr>
            <a:fld id="{E3475185-0719-4743-BB39-4EFD18B5FE54}" type="slidenum">
              <a:rPr lang="de-DE" sz="1200">
                <a:solidFill>
                  <a:schemeClr val="tx1">
                    <a:tint val="75000"/>
                  </a:schemeClr>
                </a:solidFill>
              </a:rPr>
              <a:pPr algn="r">
                <a:defRPr/>
              </a:pPr>
              <a:t>81</a:t>
            </a:fld>
            <a:endParaRPr lang="de-DE" sz="1200" dirty="0">
              <a:solidFill>
                <a:schemeClr val="tx1">
                  <a:tint val="75000"/>
                </a:schemeClr>
              </a:solidFill>
            </a:endParaRPr>
          </a:p>
        </p:txBody>
      </p:sp>
    </p:spTree>
    <p:extLst>
      <p:ext uri="{BB962C8B-B14F-4D97-AF65-F5344CB8AC3E}">
        <p14:creationId xmlns:p14="http://schemas.microsoft.com/office/powerpoint/2010/main" val="2726408590"/>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Umfassende Beschreibung</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pPr marL="0" indent="0">
              <a:buNone/>
            </a:pPr>
            <a:endParaRPr lang="de-DE" altLang="de-DE" dirty="0" smtClean="0"/>
          </a:p>
          <a:p>
            <a:pPr marL="0" indent="0">
              <a:buNone/>
            </a:pPr>
            <a:r>
              <a:rPr lang="de-DE" altLang="de-DE" dirty="0" smtClean="0"/>
              <a:t>Umfassende Beschreibung:</a:t>
            </a:r>
          </a:p>
          <a:p>
            <a:pPr marL="1080000" indent="-457200">
              <a:buFont typeface="Wingdings"/>
              <a:buChar char="à"/>
            </a:pPr>
            <a:r>
              <a:rPr lang="de-DE" altLang="de-DE" dirty="0" smtClean="0">
                <a:sym typeface="Wingdings" panose="05000000000000000000" pitchFamily="2" charset="2"/>
              </a:rPr>
              <a:t>Beschreibung einer Ressource </a:t>
            </a:r>
            <a:r>
              <a:rPr lang="de-DE" altLang="de-DE" dirty="0" smtClean="0">
                <a:solidFill>
                  <a:srgbClr val="FF0000"/>
                </a:solidFill>
                <a:sym typeface="Wingdings" panose="05000000000000000000" pitchFamily="2" charset="2"/>
              </a:rPr>
              <a:t>in einer einzigen Aufnahme</a:t>
            </a:r>
            <a:endParaRPr lang="de-DE" altLang="de-DE" dirty="0" smtClean="0">
              <a:solidFill>
                <a:srgbClr val="FF0000"/>
              </a:solidFill>
            </a:endParaRPr>
          </a:p>
          <a:p>
            <a:endParaRPr lang="de-DE" altLang="de-DE" dirty="0" smtClean="0"/>
          </a:p>
          <a:p>
            <a:pPr marL="0" indent="0">
              <a:buNone/>
            </a:pPr>
            <a:r>
              <a:rPr lang="de-DE" altLang="de-DE" dirty="0" smtClean="0"/>
              <a:t>Einzelheiten zu den Teilen werden erfasst</a:t>
            </a:r>
          </a:p>
          <a:p>
            <a:pPr marL="1080000">
              <a:buFont typeface="Symbol" panose="05050102010706020507" pitchFamily="18" charset="2"/>
              <a:buChar char="-"/>
            </a:pPr>
            <a:r>
              <a:rPr lang="de-DE" altLang="de-DE" dirty="0" smtClean="0"/>
              <a:t>als Teil der Beschreibung des Datenträgers (siehe RDA 3.1.4)</a:t>
            </a:r>
          </a:p>
          <a:p>
            <a:pPr marL="1080000">
              <a:buFont typeface="Symbol" panose="05050102010706020507" pitchFamily="18" charset="2"/>
              <a:buChar char="-"/>
            </a:pPr>
            <a:r>
              <a:rPr lang="de-DE" altLang="de-DE" dirty="0" smtClean="0"/>
              <a:t>als Beziehung zu einem in Beziehung stehenden Werk (siehe RDA 25.1)</a:t>
            </a:r>
          </a:p>
          <a:p>
            <a:pPr marL="1080000">
              <a:buFont typeface="Symbol" panose="05050102010706020507" pitchFamily="18" charset="2"/>
              <a:buChar char="-"/>
            </a:pPr>
            <a:endParaRPr lang="de-DE" altLang="de-DE" dirty="0"/>
          </a:p>
          <a:p>
            <a:endParaRPr lang="de-DE" altLang="de-DE" dirty="0" smtClean="0"/>
          </a:p>
        </p:txBody>
      </p:sp>
      <p:sp>
        <p:nvSpPr>
          <p:cNvPr id="7" name="Fußzeilenplatzhalter 6"/>
          <p:cNvSpPr>
            <a:spLocks noGrp="1"/>
          </p:cNvSpPr>
          <p:nvPr>
            <p:ph type="ftr" sz="quarter" idx="14"/>
          </p:nvPr>
        </p:nvSpPr>
        <p:spPr>
          <a:xfrm>
            <a:off x="467544" y="6376243"/>
            <a:ext cx="7704856" cy="365125"/>
          </a:xfrm>
        </p:spPr>
        <p:txBody>
          <a:bodyPr/>
          <a:lstStyle/>
          <a:p>
            <a:pPr>
              <a:defRPr/>
            </a:pPr>
            <a:r>
              <a:rPr lang="de-DE" sz="800" dirty="0" smtClean="0"/>
              <a:t>AG RDA Schulungsunterlagen – Modul 5A.01: Mehrteilige Monografien  | PICA DNB/ZDB | Stand: 25.07.2015| CC BY-NC-SA</a:t>
            </a:r>
            <a:endParaRPr lang="de-DE" sz="800" dirty="0"/>
          </a:p>
        </p:txBody>
      </p:sp>
      <p:sp>
        <p:nvSpPr>
          <p:cNvPr id="8" name="Foliennummernplatzhalter 7"/>
          <p:cNvSpPr>
            <a:spLocks noGrp="1"/>
          </p:cNvSpPr>
          <p:nvPr>
            <p:ph type="sldNum" sz="quarter" idx="4294967295"/>
          </p:nvPr>
        </p:nvSpPr>
        <p:spPr>
          <a:xfrm>
            <a:off x="7235825" y="6376988"/>
            <a:ext cx="1450975" cy="365125"/>
          </a:xfrm>
          <a:prstGeom prst="rect">
            <a:avLst/>
          </a:prstGeom>
        </p:spPr>
        <p:txBody>
          <a:bodyPr/>
          <a:lstStyle/>
          <a:p>
            <a:pPr algn="r">
              <a:defRPr/>
            </a:pPr>
            <a:fld id="{E3475185-0719-4743-BB39-4EFD18B5FE54}" type="slidenum">
              <a:rPr lang="de-DE" sz="1200">
                <a:solidFill>
                  <a:schemeClr val="tx1">
                    <a:tint val="75000"/>
                  </a:schemeClr>
                </a:solidFill>
              </a:rPr>
              <a:pPr algn="r">
                <a:defRPr/>
              </a:pPr>
              <a:t>82</a:t>
            </a:fld>
            <a:endParaRPr lang="de-DE" sz="1200" dirty="0">
              <a:solidFill>
                <a:schemeClr val="tx1">
                  <a:tint val="75000"/>
                </a:schemeClr>
              </a:solidFill>
            </a:endParaRPr>
          </a:p>
        </p:txBody>
      </p:sp>
    </p:spTree>
    <p:extLst>
      <p:ext uri="{BB962C8B-B14F-4D97-AF65-F5344CB8AC3E}">
        <p14:creationId xmlns:p14="http://schemas.microsoft.com/office/powerpoint/2010/main" val="1055065638"/>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Titel des Ganzen / Titel der Teile</a:t>
            </a:r>
            <a:endParaRPr lang="de-CH" dirty="0"/>
          </a:p>
        </p:txBody>
      </p:sp>
      <p:sp>
        <p:nvSpPr>
          <p:cNvPr id="3" name="Textplatzhalter 2"/>
          <p:cNvSpPr>
            <a:spLocks noGrp="1"/>
          </p:cNvSpPr>
          <p:nvPr>
            <p:ph type="body" sz="quarter" idx="13"/>
          </p:nvPr>
        </p:nvSpPr>
        <p:spPr/>
        <p:txBody>
          <a:bodyPr/>
          <a:lstStyle/>
          <a:p>
            <a:pPr marL="0" indent="0">
              <a:buNone/>
            </a:pPr>
            <a:endParaRPr lang="de-CH" dirty="0" smtClean="0"/>
          </a:p>
          <a:p>
            <a:pPr marL="0" indent="0">
              <a:buNone/>
            </a:pPr>
            <a:r>
              <a:rPr lang="de-CH" dirty="0" smtClean="0"/>
              <a:t>Da die umfassende Beschreibung im deutsch-sprachigen Raum bisher wenig verbreitet ist, wird auf einzelne Regelungen detaillierter eingegangen.</a:t>
            </a:r>
            <a:endParaRPr lang="de-CH" dirty="0"/>
          </a:p>
          <a:p>
            <a:pPr marL="0" indent="0">
              <a:buNone/>
            </a:pPr>
            <a:endParaRPr lang="de-CH" dirty="0" smtClean="0"/>
          </a:p>
          <a:p>
            <a:pPr marL="0" indent="0">
              <a:buNone/>
            </a:pPr>
            <a:r>
              <a:rPr lang="de-CH" b="1" dirty="0" smtClean="0"/>
              <a:t>Titel des Ganzen / Titel der Teile</a:t>
            </a:r>
          </a:p>
          <a:p>
            <a:pPr marL="0" indent="0">
              <a:buNone/>
            </a:pPr>
            <a:r>
              <a:rPr lang="de-CH" dirty="0" smtClean="0"/>
              <a:t>Bei einer mehrteiligen Monografie, die sowohl einen übergeordneten Titel als auch Titel der einzelnen Teile aufweist, wird der Titel des Ganzen zum Haupttitel</a:t>
            </a:r>
          </a:p>
          <a:p>
            <a:pPr marL="0" indent="0">
              <a:buNone/>
            </a:pPr>
            <a:endParaRPr lang="de-CH" dirty="0" smtClean="0"/>
          </a:p>
          <a:p>
            <a:pPr>
              <a:buFont typeface="Arial" panose="020B0604020202020204" pitchFamily="34" charset="0"/>
              <a:buChar char="•"/>
            </a:pPr>
            <a:r>
              <a:rPr lang="de-CH" dirty="0" smtClean="0"/>
              <a:t>Titel des Ganzen	Haupttitel</a:t>
            </a:r>
          </a:p>
          <a:p>
            <a:r>
              <a:rPr lang="de-CH" dirty="0" smtClean="0"/>
              <a:t>Titel der Teile		Titel von in Beziehung   					stehenden Werken</a:t>
            </a:r>
            <a:endParaRPr lang="de-CH" dirty="0"/>
          </a:p>
        </p:txBody>
      </p:sp>
      <p:sp>
        <p:nvSpPr>
          <p:cNvPr id="6" name="Fußzeilenplatzhalter 5"/>
          <p:cNvSpPr>
            <a:spLocks noGrp="1"/>
          </p:cNvSpPr>
          <p:nvPr>
            <p:ph type="ftr" sz="quarter" idx="14"/>
          </p:nvPr>
        </p:nvSpPr>
        <p:spPr>
          <a:xfrm>
            <a:off x="467544" y="6376243"/>
            <a:ext cx="7128792" cy="365125"/>
          </a:xfrm>
        </p:spPr>
        <p:txBody>
          <a:bodyPr/>
          <a:lstStyle/>
          <a:p>
            <a:pPr>
              <a:defRPr/>
            </a:pPr>
            <a:r>
              <a:rPr lang="de-DE" sz="800" dirty="0" smtClean="0"/>
              <a:t>AG RDA Schulungsunterlagen – Modul 5A.01: Mehrteilige Monografien  | PICA DNB/ZDB | Stand: 25.07.2015| CC BY-NC-SA</a:t>
            </a:r>
            <a:endParaRPr lang="de-DE" sz="800" dirty="0"/>
          </a:p>
        </p:txBody>
      </p:sp>
      <p:sp>
        <p:nvSpPr>
          <p:cNvPr id="7" name="Foliennummernplatzhalter 6"/>
          <p:cNvSpPr>
            <a:spLocks noGrp="1"/>
          </p:cNvSpPr>
          <p:nvPr>
            <p:ph type="sldNum" sz="quarter" idx="4294967295"/>
          </p:nvPr>
        </p:nvSpPr>
        <p:spPr>
          <a:xfrm>
            <a:off x="7235825" y="6376988"/>
            <a:ext cx="1450975" cy="365125"/>
          </a:xfrm>
          <a:prstGeom prst="rect">
            <a:avLst/>
          </a:prstGeom>
        </p:spPr>
        <p:txBody>
          <a:bodyPr/>
          <a:lstStyle/>
          <a:p>
            <a:pPr algn="r">
              <a:defRPr/>
            </a:pPr>
            <a:fld id="{E3475185-0719-4743-BB39-4EFD18B5FE54}" type="slidenum">
              <a:rPr lang="de-DE" sz="1200">
                <a:solidFill>
                  <a:schemeClr val="tx1">
                    <a:tint val="75000"/>
                  </a:schemeClr>
                </a:solidFill>
              </a:rPr>
              <a:pPr algn="r">
                <a:defRPr/>
              </a:pPr>
              <a:t>83</a:t>
            </a:fld>
            <a:endParaRPr lang="de-DE" sz="1200" dirty="0">
              <a:solidFill>
                <a:schemeClr val="tx1">
                  <a:tint val="75000"/>
                </a:schemeClr>
              </a:solidFill>
            </a:endParaRPr>
          </a:p>
        </p:txBody>
      </p:sp>
    </p:spTree>
    <p:extLst>
      <p:ext uri="{BB962C8B-B14F-4D97-AF65-F5344CB8AC3E}">
        <p14:creationId xmlns:p14="http://schemas.microsoft.com/office/powerpoint/2010/main" val="2470107481"/>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119510539"/>
              </p:ext>
            </p:extLst>
          </p:nvPr>
        </p:nvGraphicFramePr>
        <p:xfrm>
          <a:off x="395536" y="1700808"/>
          <a:ext cx="8424860" cy="3542332"/>
        </p:xfrm>
        <a:graphic>
          <a:graphicData uri="http://schemas.openxmlformats.org/drawingml/2006/table">
            <a:tbl>
              <a:tblPr firstRow="1" bandRow="1">
                <a:tableStyleId>{5C22544A-7EE6-4342-B048-85BDC9FD1C3A}</a:tableStyleId>
              </a:tblPr>
              <a:tblGrid>
                <a:gridCol w="936104"/>
                <a:gridCol w="864096"/>
                <a:gridCol w="3098333"/>
                <a:gridCol w="3526327"/>
              </a:tblGrid>
              <a:tr h="43901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713554">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4000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Statistische</a:t>
                      </a:r>
                      <a:r>
                        <a:rPr lang="de-DE" sz="1800" baseline="0" dirty="0" smtClean="0">
                          <a:latin typeface="Verdana" panose="020B0604030504040204" pitchFamily="34" charset="0"/>
                          <a:ea typeface="Verdana" panose="020B0604030504040204" pitchFamily="34" charset="0"/>
                          <a:cs typeface="Verdana" panose="020B0604030504040204" pitchFamily="34" charset="0"/>
                        </a:rPr>
                        <a:t> Methoden in der Geographie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516138">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4060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3.4</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Umfang</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2 Bände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995586">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4222</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indent="0">
                        <a:lnSpc>
                          <a:spcPct val="100000"/>
                        </a:lnSpc>
                        <a:spcBef>
                          <a:spcPts val="600"/>
                        </a:spcBef>
                        <a:spcAft>
                          <a:spcPts val="600"/>
                        </a:spcAft>
                        <a:buNone/>
                      </a:pPr>
                      <a:r>
                        <a:rPr lang="de-DE" sz="1800" dirty="0" smtClean="0">
                          <a:latin typeface="Verdana" panose="020B0604030504040204" pitchFamily="34" charset="0"/>
                          <a:ea typeface="Verdana" panose="020B0604030504040204" pitchFamily="34" charset="0"/>
                          <a:cs typeface="Verdana" panose="020B0604030504040204" pitchFamily="34" charset="0"/>
                        </a:rPr>
                        <a:t>25.1</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indent="0">
                        <a:lnSpc>
                          <a:spcPct val="100000"/>
                        </a:lnSpc>
                        <a:spcBef>
                          <a:spcPts val="600"/>
                        </a:spcBef>
                        <a:spcAft>
                          <a:spcPts val="600"/>
                        </a:spcAft>
                        <a:buNone/>
                      </a:pPr>
                      <a:r>
                        <a:rPr lang="de-DE" sz="1800" dirty="0" smtClean="0">
                          <a:latin typeface="Verdana" panose="020B0604030504040204" pitchFamily="34" charset="0"/>
                          <a:ea typeface="Verdana" panose="020B0604030504040204" pitchFamily="34" charset="0"/>
                          <a:cs typeface="Verdana" panose="020B0604030504040204" pitchFamily="34" charset="0"/>
                        </a:rPr>
                        <a:t>In Beziehung stehendes Werk</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a:t>
                      </a:r>
                      <a:r>
                        <a:rPr lang="de-DE" sz="1800" b="1" dirty="0" err="1" smtClean="0">
                          <a:latin typeface="Verdana" panose="020B0604030504040204" pitchFamily="34" charset="0"/>
                          <a:ea typeface="Verdana" panose="020B0604030504040204" pitchFamily="34" charset="0"/>
                          <a:cs typeface="Verdana" panose="020B0604030504040204" pitchFamily="34" charset="0"/>
                        </a:rPr>
                        <a:t>t</a:t>
                      </a:r>
                      <a:r>
                        <a:rPr lang="de-DE" sz="1800" dirty="0" err="1" smtClean="0">
                          <a:latin typeface="Verdana" panose="020B0604030504040204" pitchFamily="34" charset="0"/>
                          <a:ea typeface="Verdana" panose="020B0604030504040204" pitchFamily="34" charset="0"/>
                          <a:cs typeface="Verdana" panose="020B0604030504040204" pitchFamily="34" charset="0"/>
                        </a:rPr>
                        <a:t>Band</a:t>
                      </a:r>
                      <a:r>
                        <a:rPr lang="de-DE" sz="1800" dirty="0" smtClean="0">
                          <a:latin typeface="Verdana" panose="020B0604030504040204" pitchFamily="34" charset="0"/>
                          <a:ea typeface="Verdana" panose="020B0604030504040204" pitchFamily="34" charset="0"/>
                          <a:cs typeface="Verdana" panose="020B0604030504040204" pitchFamily="34" charset="0"/>
                        </a:rPr>
                        <a:t> 1. </a:t>
                      </a:r>
                      <a:r>
                        <a:rPr lang="de-DE" sz="1800" dirty="0" err="1" smtClean="0">
                          <a:latin typeface="Verdana" panose="020B0604030504040204" pitchFamily="34" charset="0"/>
                          <a:ea typeface="Verdana" panose="020B0604030504040204" pitchFamily="34" charset="0"/>
                          <a:cs typeface="Verdana" panose="020B0604030504040204" pitchFamily="34" charset="0"/>
                        </a:rPr>
                        <a:t>Univariate</a:t>
                      </a:r>
                      <a:r>
                        <a:rPr lang="de-DE" sz="1800" dirty="0" smtClean="0">
                          <a:latin typeface="Verdana" panose="020B0604030504040204" pitchFamily="34" charset="0"/>
                          <a:ea typeface="Verdana" panose="020B0604030504040204" pitchFamily="34" charset="0"/>
                          <a:cs typeface="Verdana" panose="020B0604030504040204" pitchFamily="34" charset="0"/>
                        </a:rPr>
                        <a:t> und </a:t>
                      </a:r>
                      <a:r>
                        <a:rPr lang="de-DE" sz="1800" dirty="0" err="1" smtClean="0">
                          <a:latin typeface="Verdana" panose="020B0604030504040204" pitchFamily="34" charset="0"/>
                          <a:ea typeface="Verdana" panose="020B0604030504040204" pitchFamily="34" charset="0"/>
                          <a:cs typeface="Verdana" panose="020B0604030504040204" pitchFamily="34" charset="0"/>
                        </a:rPr>
                        <a:t>bivariate</a:t>
                      </a:r>
                      <a:r>
                        <a:rPr lang="de-DE" sz="1800" baseline="0" dirty="0" smtClean="0">
                          <a:latin typeface="Verdana" panose="020B0604030504040204" pitchFamily="34" charset="0"/>
                          <a:ea typeface="Verdana" panose="020B0604030504040204" pitchFamily="34" charset="0"/>
                          <a:cs typeface="Verdana" panose="020B0604030504040204" pitchFamily="34" charset="0"/>
                        </a:rPr>
                        <a:t> Statistik</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878036">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4222</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25.1</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indent="0">
                        <a:lnSpc>
                          <a:spcPct val="100000"/>
                        </a:lnSpc>
                        <a:spcBef>
                          <a:spcPts val="600"/>
                        </a:spcBef>
                        <a:spcAft>
                          <a:spcPts val="600"/>
                        </a:spcAft>
                        <a:buNone/>
                      </a:pPr>
                      <a:r>
                        <a:rPr lang="de-DE" sz="1800" dirty="0" smtClean="0">
                          <a:latin typeface="Verdana" panose="020B0604030504040204" pitchFamily="34" charset="0"/>
                          <a:ea typeface="Verdana" panose="020B0604030504040204" pitchFamily="34" charset="0"/>
                          <a:cs typeface="Verdana" panose="020B0604030504040204" pitchFamily="34" charset="0"/>
                        </a:rPr>
                        <a:t>In Beziehung stehendes Werk</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a:t>
                      </a:r>
                      <a:r>
                        <a:rPr lang="de-DE" sz="1800" b="1" dirty="0" err="1" smtClean="0">
                          <a:latin typeface="Verdana" panose="020B0604030504040204" pitchFamily="34" charset="0"/>
                          <a:ea typeface="Verdana" panose="020B0604030504040204" pitchFamily="34" charset="0"/>
                          <a:cs typeface="Verdana" panose="020B0604030504040204" pitchFamily="34" charset="0"/>
                        </a:rPr>
                        <a:t>t</a:t>
                      </a:r>
                      <a:r>
                        <a:rPr lang="de-DE" sz="1800" dirty="0" err="1" smtClean="0">
                          <a:latin typeface="Verdana" panose="020B0604030504040204" pitchFamily="34" charset="0"/>
                          <a:ea typeface="Verdana" panose="020B0604030504040204" pitchFamily="34" charset="0"/>
                          <a:cs typeface="Verdana" panose="020B0604030504040204" pitchFamily="34" charset="0"/>
                        </a:rPr>
                        <a:t>Band</a:t>
                      </a:r>
                      <a:r>
                        <a:rPr lang="de-DE" sz="1800" dirty="0" smtClean="0">
                          <a:latin typeface="Verdana" panose="020B0604030504040204" pitchFamily="34" charset="0"/>
                          <a:ea typeface="Verdana" panose="020B0604030504040204" pitchFamily="34" charset="0"/>
                          <a:cs typeface="Verdana" panose="020B0604030504040204" pitchFamily="34" charset="0"/>
                        </a:rPr>
                        <a:t> 2.</a:t>
                      </a:r>
                      <a:r>
                        <a:rPr lang="de-DE" sz="1800" baseline="0" dirty="0" smtClean="0">
                          <a:latin typeface="Verdana" panose="020B0604030504040204" pitchFamily="34" charset="0"/>
                          <a:ea typeface="Verdana" panose="020B0604030504040204" pitchFamily="34" charset="0"/>
                          <a:cs typeface="Verdana" panose="020B0604030504040204" pitchFamily="34" charset="0"/>
                        </a:rPr>
                        <a:t> Multivariate Statistik</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9" name="Titel 1"/>
          <p:cNvSpPr>
            <a:spLocks noGrp="1"/>
          </p:cNvSpPr>
          <p:nvPr>
            <p:ph type="title"/>
          </p:nvPr>
        </p:nvSpPr>
        <p:spPr>
          <a:xfrm>
            <a:off x="250825" y="116632"/>
            <a:ext cx="8642350" cy="1368152"/>
          </a:xfrm>
        </p:spPr>
        <p:txBody>
          <a:bodyPr rtlCol="0">
            <a:noAutofit/>
          </a:bodyPr>
          <a:lstStyle/>
          <a:p>
            <a:pPr fontAlgn="auto">
              <a:spcAft>
                <a:spcPts val="0"/>
              </a:spcAft>
              <a:defRPr/>
            </a:pPr>
            <a:r>
              <a:rPr lang="de-CH" dirty="0"/>
              <a:t>Titel des Ganzen / Titel der </a:t>
            </a:r>
            <a:r>
              <a:rPr lang="de-CH" dirty="0" smtClean="0"/>
              <a:t>Teile</a:t>
            </a:r>
            <a:r>
              <a:rPr lang="de-DE" sz="2400" dirty="0" smtClean="0"/>
              <a:t/>
            </a:r>
            <a:br>
              <a:rPr lang="de-DE" sz="2400" dirty="0" smtClean="0"/>
            </a:br>
            <a:r>
              <a:rPr lang="de-DE" sz="2400" dirty="0">
                <a:solidFill>
                  <a:schemeClr val="tx1"/>
                </a:solidFill>
              </a:rPr>
              <a:t/>
            </a:r>
            <a:br>
              <a:rPr lang="de-DE" sz="2400" dirty="0">
                <a:solidFill>
                  <a:schemeClr val="tx1"/>
                </a:solidFill>
              </a:rPr>
            </a:br>
            <a:r>
              <a:rPr lang="de-CH" sz="2400" dirty="0" smtClean="0">
                <a:solidFill>
                  <a:schemeClr val="tx1"/>
                </a:solidFill>
              </a:rPr>
              <a:t>Beispiel:</a:t>
            </a:r>
            <a:endParaRPr lang="de-DE" sz="2400" dirty="0"/>
          </a:p>
        </p:txBody>
      </p:sp>
      <p:sp>
        <p:nvSpPr>
          <p:cNvPr id="2" name="Fußzeilenplatzhalter 1"/>
          <p:cNvSpPr>
            <a:spLocks noGrp="1"/>
          </p:cNvSpPr>
          <p:nvPr>
            <p:ph type="ftr" sz="quarter" idx="14"/>
          </p:nvPr>
        </p:nvSpPr>
        <p:spPr>
          <a:xfrm>
            <a:off x="467544" y="6376243"/>
            <a:ext cx="7560840" cy="365125"/>
          </a:xfrm>
        </p:spPr>
        <p:txBody>
          <a:bodyPr/>
          <a:lstStyle/>
          <a:p>
            <a:pPr>
              <a:defRPr/>
            </a:pPr>
            <a:r>
              <a:rPr lang="de-DE" sz="800" dirty="0" smtClean="0"/>
              <a:t>AG RDA Schulungsunterlagen – Modul 5A.01: Mehrteilige Monografien  | PICA DNB/ZDB | Stand: 25.07.2015| CC BY-NC-SA</a:t>
            </a:r>
            <a:endParaRPr lang="de-DE" sz="800" dirty="0"/>
          </a:p>
        </p:txBody>
      </p:sp>
      <p:sp>
        <p:nvSpPr>
          <p:cNvPr id="3" name="Foliennummernplatzhalter 2"/>
          <p:cNvSpPr>
            <a:spLocks noGrp="1"/>
          </p:cNvSpPr>
          <p:nvPr>
            <p:ph type="sldNum" sz="quarter" idx="4294967295"/>
          </p:nvPr>
        </p:nvSpPr>
        <p:spPr>
          <a:xfrm>
            <a:off x="7235825" y="6376988"/>
            <a:ext cx="1450975" cy="365125"/>
          </a:xfrm>
          <a:prstGeom prst="rect">
            <a:avLst/>
          </a:prstGeom>
        </p:spPr>
        <p:txBody>
          <a:bodyPr/>
          <a:lstStyle/>
          <a:p>
            <a:pPr algn="r">
              <a:defRPr/>
            </a:pPr>
            <a:fld id="{E3475185-0719-4743-BB39-4EFD18B5FE54}" type="slidenum">
              <a:rPr lang="de-DE" sz="1200">
                <a:solidFill>
                  <a:schemeClr val="tx1">
                    <a:tint val="75000"/>
                  </a:schemeClr>
                </a:solidFill>
              </a:rPr>
              <a:pPr algn="r">
                <a:defRPr/>
              </a:pPr>
              <a:t>84</a:t>
            </a:fld>
            <a:endParaRPr lang="de-DE" sz="1200" dirty="0">
              <a:solidFill>
                <a:schemeClr val="tx1">
                  <a:tint val="75000"/>
                </a:schemeClr>
              </a:solidFill>
            </a:endParaRPr>
          </a:p>
        </p:txBody>
      </p:sp>
    </p:spTree>
    <p:extLst>
      <p:ext uri="{BB962C8B-B14F-4D97-AF65-F5344CB8AC3E}">
        <p14:creationId xmlns:p14="http://schemas.microsoft.com/office/powerpoint/2010/main" val="2733539474"/>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a:t>Titel des Ganzen / Titel der Teile</a:t>
            </a:r>
          </a:p>
        </p:txBody>
      </p:sp>
      <p:sp>
        <p:nvSpPr>
          <p:cNvPr id="3" name="Textplatzhalter 2"/>
          <p:cNvSpPr>
            <a:spLocks noGrp="1"/>
          </p:cNvSpPr>
          <p:nvPr>
            <p:ph type="body" sz="quarter" idx="13"/>
          </p:nvPr>
        </p:nvSpPr>
        <p:spPr/>
        <p:txBody>
          <a:bodyPr/>
          <a:lstStyle/>
          <a:p>
            <a:endParaRPr lang="de-CH" dirty="0" smtClean="0"/>
          </a:p>
          <a:p>
            <a:pPr marL="0" indent="0">
              <a:buNone/>
            </a:pPr>
            <a:r>
              <a:rPr lang="de-CH" dirty="0" smtClean="0"/>
              <a:t>Haben die einzelnen Teile keinen eigenen Titel, genügt meist die Angabe der Anzahl der Teile beim Umfang</a:t>
            </a:r>
          </a:p>
          <a:p>
            <a:pPr marL="0" indent="0">
              <a:buNone/>
            </a:pPr>
            <a:endParaRPr lang="de-CH" dirty="0" smtClean="0"/>
          </a:p>
          <a:p>
            <a:pPr marL="0" indent="0">
              <a:buNone/>
            </a:pPr>
            <a:r>
              <a:rPr lang="de-CH" dirty="0" smtClean="0"/>
              <a:t>Beispiel:</a:t>
            </a:r>
            <a:endParaRPr lang="de-CH" dirty="0"/>
          </a:p>
          <a:p>
            <a:pPr marL="0" indent="0">
              <a:buNone/>
            </a:pPr>
            <a:endParaRPr lang="de-CH" dirty="0"/>
          </a:p>
        </p:txBody>
      </p:sp>
      <p:graphicFrame>
        <p:nvGraphicFramePr>
          <p:cNvPr id="6" name="Tabelle 5"/>
          <p:cNvGraphicFramePr>
            <a:graphicFrameLocks noGrp="1"/>
          </p:cNvGraphicFramePr>
          <p:nvPr>
            <p:extLst>
              <p:ext uri="{D42A27DB-BD31-4B8C-83A1-F6EECF244321}">
                <p14:modId xmlns:p14="http://schemas.microsoft.com/office/powerpoint/2010/main" val="417604800"/>
              </p:ext>
            </p:extLst>
          </p:nvPr>
        </p:nvGraphicFramePr>
        <p:xfrm>
          <a:off x="467544" y="3212976"/>
          <a:ext cx="8352927" cy="2558171"/>
        </p:xfrm>
        <a:graphic>
          <a:graphicData uri="http://schemas.openxmlformats.org/drawingml/2006/table">
            <a:tbl>
              <a:tblPr firstRow="1" bandRow="1">
                <a:tableStyleId>{5C22544A-7EE6-4342-B048-85BDC9FD1C3A}</a:tableStyleId>
              </a:tblPr>
              <a:tblGrid>
                <a:gridCol w="864096"/>
                <a:gridCol w="864096"/>
                <a:gridCol w="2080743"/>
                <a:gridCol w="4543992"/>
              </a:tblGrid>
              <a:tr h="60218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RDA</a:t>
                      </a:r>
                      <a:endParaRPr lang="de-CH"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Element</a:t>
                      </a:r>
                      <a:endParaRPr lang="de-CH"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Erfassung</a:t>
                      </a:r>
                      <a:endParaRPr lang="de-CH" dirty="0">
                        <a:latin typeface="Verdana" panose="020B0604030504040204" pitchFamily="34" charset="0"/>
                        <a:ea typeface="Verdana" panose="020B0604030504040204" pitchFamily="34" charset="0"/>
                        <a:cs typeface="Verdana" panose="020B0604030504040204" pitchFamily="34" charset="0"/>
                      </a:endParaRPr>
                    </a:p>
                  </a:txBody>
                  <a:tcPr anchor="ctr"/>
                </a:tc>
              </a:tr>
              <a:tr h="713715">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4000</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2.3.2</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Haupttitel</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The Grove </a:t>
                      </a:r>
                      <a:r>
                        <a:rPr lang="de-CH" dirty="0" err="1" smtClean="0">
                          <a:latin typeface="Verdana" panose="020B0604030504040204" pitchFamily="34" charset="0"/>
                          <a:ea typeface="Verdana" panose="020B0604030504040204" pitchFamily="34" charset="0"/>
                          <a:cs typeface="Verdana" panose="020B0604030504040204" pitchFamily="34" charset="0"/>
                        </a:rPr>
                        <a:t>dictionary</a:t>
                      </a:r>
                      <a:r>
                        <a:rPr lang="de-CH" dirty="0" smtClean="0">
                          <a:latin typeface="Verdana" panose="020B0604030504040204" pitchFamily="34" charset="0"/>
                          <a:ea typeface="Verdana" panose="020B0604030504040204" pitchFamily="34" charset="0"/>
                          <a:cs typeface="Verdana" panose="020B0604030504040204" pitchFamily="34" charset="0"/>
                        </a:rPr>
                        <a:t> </a:t>
                      </a:r>
                      <a:r>
                        <a:rPr lang="de-CH" dirty="0" err="1" smtClean="0">
                          <a:latin typeface="Verdana" panose="020B0604030504040204" pitchFamily="34" charset="0"/>
                          <a:ea typeface="Verdana" panose="020B0604030504040204" pitchFamily="34" charset="0"/>
                          <a:cs typeface="Verdana" panose="020B0604030504040204" pitchFamily="34" charset="0"/>
                        </a:rPr>
                        <a:t>of</a:t>
                      </a:r>
                      <a:r>
                        <a:rPr lang="de-CH" dirty="0" smtClean="0">
                          <a:latin typeface="Verdana" panose="020B0604030504040204" pitchFamily="34" charset="0"/>
                          <a:ea typeface="Verdana" panose="020B0604030504040204" pitchFamily="34" charset="0"/>
                          <a:cs typeface="Verdana" panose="020B0604030504040204" pitchFamily="34" charset="0"/>
                        </a:rPr>
                        <a:t> </a:t>
                      </a:r>
                      <a:r>
                        <a:rPr lang="de-CH" dirty="0" err="1" smtClean="0">
                          <a:latin typeface="Verdana" panose="020B0604030504040204" pitchFamily="34" charset="0"/>
                          <a:ea typeface="Verdana" panose="020B0604030504040204" pitchFamily="34" charset="0"/>
                          <a:cs typeface="Verdana" panose="020B0604030504040204" pitchFamily="34" charset="0"/>
                        </a:rPr>
                        <a:t>musical</a:t>
                      </a:r>
                      <a:r>
                        <a:rPr lang="de-CH" baseline="0" dirty="0" smtClean="0">
                          <a:latin typeface="Verdana" panose="020B0604030504040204" pitchFamily="34" charset="0"/>
                          <a:ea typeface="Verdana" panose="020B0604030504040204" pitchFamily="34" charset="0"/>
                          <a:cs typeface="Verdana" panose="020B0604030504040204" pitchFamily="34" charset="0"/>
                        </a:rPr>
                        <a:t> </a:t>
                      </a:r>
                      <a:r>
                        <a:rPr lang="de-CH" baseline="0" dirty="0" err="1" smtClean="0">
                          <a:latin typeface="Verdana" panose="020B0604030504040204" pitchFamily="34" charset="0"/>
                          <a:ea typeface="Verdana" panose="020B0604030504040204" pitchFamily="34" charset="0"/>
                          <a:cs typeface="Verdana" panose="020B0604030504040204" pitchFamily="34" charset="0"/>
                        </a:rPr>
                        <a:t>instruments</a:t>
                      </a:r>
                      <a:endParaRPr lang="de-CH" dirty="0">
                        <a:latin typeface="Verdana" panose="020B0604030504040204" pitchFamily="34" charset="0"/>
                        <a:ea typeface="Verdana" panose="020B0604030504040204" pitchFamily="34" charset="0"/>
                        <a:cs typeface="Verdana" panose="020B0604030504040204" pitchFamily="34" charset="0"/>
                      </a:endParaRPr>
                    </a:p>
                  </a:txBody>
                  <a:tcPr anchor="ctr"/>
                </a:tc>
              </a:tr>
              <a:tr h="602188">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4020</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2.5</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Ausgabe-vermerk</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Second</a:t>
                      </a:r>
                      <a:r>
                        <a:rPr lang="de-CH" baseline="0" dirty="0" smtClean="0">
                          <a:latin typeface="Verdana" panose="020B0604030504040204" pitchFamily="34" charset="0"/>
                          <a:ea typeface="Verdana" panose="020B0604030504040204" pitchFamily="34" charset="0"/>
                          <a:cs typeface="Verdana" panose="020B0604030504040204" pitchFamily="34" charset="0"/>
                        </a:rPr>
                        <a:t> </a:t>
                      </a:r>
                      <a:r>
                        <a:rPr lang="de-CH" baseline="0" dirty="0" err="1" smtClean="0">
                          <a:latin typeface="Verdana" panose="020B0604030504040204" pitchFamily="34" charset="0"/>
                          <a:ea typeface="Verdana" panose="020B0604030504040204" pitchFamily="34" charset="0"/>
                          <a:cs typeface="Verdana" panose="020B0604030504040204" pitchFamily="34" charset="0"/>
                        </a:rPr>
                        <a:t>edition</a:t>
                      </a:r>
                      <a:endParaRPr lang="de-CH" dirty="0">
                        <a:latin typeface="Verdana" panose="020B0604030504040204" pitchFamily="34" charset="0"/>
                        <a:ea typeface="Verdana" panose="020B0604030504040204" pitchFamily="34" charset="0"/>
                        <a:cs typeface="Verdana" panose="020B0604030504040204" pitchFamily="34" charset="0"/>
                      </a:endParaRPr>
                    </a:p>
                  </a:txBody>
                  <a:tcPr anchor="ctr"/>
                </a:tc>
              </a:tr>
              <a:tr h="602188">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4060</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3.4</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Umfang</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5 Bände</a:t>
                      </a:r>
                      <a:endParaRPr lang="de-CH"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ußzeilenplatzhalter 6"/>
          <p:cNvSpPr>
            <a:spLocks noGrp="1"/>
          </p:cNvSpPr>
          <p:nvPr>
            <p:ph type="ftr" sz="quarter" idx="14"/>
          </p:nvPr>
        </p:nvSpPr>
        <p:spPr>
          <a:xfrm>
            <a:off x="467544" y="6376243"/>
            <a:ext cx="7416824" cy="365125"/>
          </a:xfrm>
        </p:spPr>
        <p:txBody>
          <a:bodyPr/>
          <a:lstStyle/>
          <a:p>
            <a:pPr>
              <a:defRPr/>
            </a:pPr>
            <a:r>
              <a:rPr lang="de-DE" sz="800" dirty="0" smtClean="0"/>
              <a:t>AG RDA Schulungsunterlagen – Modul 5A.01: Mehrteilige Monografien  | PICA DNB/ZDB | Stand: 25.07.2015| CC BY-NC-SA</a:t>
            </a:r>
            <a:endParaRPr lang="de-DE" sz="800" dirty="0"/>
          </a:p>
        </p:txBody>
      </p:sp>
      <p:sp>
        <p:nvSpPr>
          <p:cNvPr id="8" name="Foliennummernplatzhalter 7"/>
          <p:cNvSpPr>
            <a:spLocks noGrp="1"/>
          </p:cNvSpPr>
          <p:nvPr>
            <p:ph type="sldNum" sz="quarter" idx="4294967295"/>
          </p:nvPr>
        </p:nvSpPr>
        <p:spPr>
          <a:xfrm>
            <a:off x="7235825" y="6376988"/>
            <a:ext cx="1450975" cy="365125"/>
          </a:xfrm>
          <a:prstGeom prst="rect">
            <a:avLst/>
          </a:prstGeom>
        </p:spPr>
        <p:txBody>
          <a:bodyPr/>
          <a:lstStyle/>
          <a:p>
            <a:pPr algn="r">
              <a:defRPr/>
            </a:pPr>
            <a:fld id="{E3475185-0719-4743-BB39-4EFD18B5FE54}" type="slidenum">
              <a:rPr lang="de-DE" sz="1200">
                <a:solidFill>
                  <a:schemeClr val="tx1">
                    <a:tint val="75000"/>
                  </a:schemeClr>
                </a:solidFill>
              </a:rPr>
              <a:pPr algn="r">
                <a:defRPr/>
              </a:pPr>
              <a:t>85</a:t>
            </a:fld>
            <a:endParaRPr lang="de-DE" sz="1200" dirty="0">
              <a:solidFill>
                <a:schemeClr val="tx1">
                  <a:tint val="75000"/>
                </a:schemeClr>
              </a:solidFill>
            </a:endParaRPr>
          </a:p>
        </p:txBody>
      </p:sp>
    </p:spTree>
    <p:extLst>
      <p:ext uri="{BB962C8B-B14F-4D97-AF65-F5344CB8AC3E}">
        <p14:creationId xmlns:p14="http://schemas.microsoft.com/office/powerpoint/2010/main" val="3923744372"/>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Verantwortlichkeitsangabe</a:t>
            </a:r>
            <a:endParaRPr lang="de-CH" dirty="0"/>
          </a:p>
        </p:txBody>
      </p:sp>
      <p:sp>
        <p:nvSpPr>
          <p:cNvPr id="3" name="Textplatzhalter 2"/>
          <p:cNvSpPr>
            <a:spLocks noGrp="1"/>
          </p:cNvSpPr>
          <p:nvPr>
            <p:ph type="body" sz="quarter" idx="13"/>
          </p:nvPr>
        </p:nvSpPr>
        <p:spPr/>
        <p:txBody>
          <a:bodyPr/>
          <a:lstStyle/>
          <a:p>
            <a:pPr marL="0" indent="0">
              <a:buNone/>
            </a:pPr>
            <a:endParaRPr lang="de-CH" dirty="0" smtClean="0"/>
          </a:p>
          <a:p>
            <a:pPr marL="0" indent="0">
              <a:buNone/>
            </a:pPr>
            <a:r>
              <a:rPr lang="de-CH" dirty="0" smtClean="0"/>
              <a:t>In der Verantwortlichkeitsangabe, die sich auf den Haupttitel bezieht, werden jene Personen, Familien oder Körperschaften aufgeführt, die für die Ressource als Ganzes verantwortlich sind.</a:t>
            </a:r>
          </a:p>
          <a:p>
            <a:pPr marL="0" indent="0">
              <a:buNone/>
            </a:pPr>
            <a:endParaRPr lang="de-CH" dirty="0" smtClean="0"/>
          </a:p>
          <a:p>
            <a:pPr marL="0" indent="0">
              <a:buNone/>
            </a:pPr>
            <a:r>
              <a:rPr lang="de-CH" dirty="0" smtClean="0"/>
              <a:t>Verantwortlichkeitsangaben, die sich nur auf einen einzelnen Teil beziehen, können in einer Anmerkung oder in der strukturierten Beschreibung der in Beziehung stehenden Werke angegeben werden.</a:t>
            </a:r>
          </a:p>
          <a:p>
            <a:pPr marL="0" indent="0">
              <a:buNone/>
            </a:pPr>
            <a:endParaRPr lang="de-CH" dirty="0"/>
          </a:p>
          <a:p>
            <a:pPr marL="0" indent="0">
              <a:buNone/>
            </a:pPr>
            <a:endParaRPr lang="de-CH" dirty="0"/>
          </a:p>
        </p:txBody>
      </p:sp>
      <p:sp>
        <p:nvSpPr>
          <p:cNvPr id="6" name="Fußzeilenplatzhalter 5"/>
          <p:cNvSpPr>
            <a:spLocks noGrp="1"/>
          </p:cNvSpPr>
          <p:nvPr>
            <p:ph type="ftr" sz="quarter" idx="14"/>
          </p:nvPr>
        </p:nvSpPr>
        <p:spPr>
          <a:xfrm>
            <a:off x="467544" y="6376243"/>
            <a:ext cx="7200800" cy="365125"/>
          </a:xfrm>
        </p:spPr>
        <p:txBody>
          <a:bodyPr/>
          <a:lstStyle/>
          <a:p>
            <a:pPr>
              <a:defRPr/>
            </a:pPr>
            <a:r>
              <a:rPr lang="de-DE" sz="800" dirty="0" smtClean="0"/>
              <a:t>AG RDA Schulungsunterlagen – Modul 5A.01: Mehrteilige Monografien  | PICA DNB/ZDB | Stand: 25.07.2015| CC BY-NC-SA</a:t>
            </a:r>
            <a:endParaRPr lang="de-DE" sz="800" dirty="0"/>
          </a:p>
        </p:txBody>
      </p:sp>
      <p:sp>
        <p:nvSpPr>
          <p:cNvPr id="7" name="Foliennummernplatzhalter 6"/>
          <p:cNvSpPr>
            <a:spLocks noGrp="1"/>
          </p:cNvSpPr>
          <p:nvPr>
            <p:ph type="sldNum" sz="quarter" idx="4294967295"/>
          </p:nvPr>
        </p:nvSpPr>
        <p:spPr>
          <a:xfrm>
            <a:off x="7235825" y="6376988"/>
            <a:ext cx="1450975" cy="365125"/>
          </a:xfrm>
          <a:prstGeom prst="rect">
            <a:avLst/>
          </a:prstGeom>
        </p:spPr>
        <p:txBody>
          <a:bodyPr/>
          <a:lstStyle/>
          <a:p>
            <a:pPr algn="r">
              <a:defRPr/>
            </a:pPr>
            <a:fld id="{E3475185-0719-4743-BB39-4EFD18B5FE54}" type="slidenum">
              <a:rPr lang="de-DE" sz="1200">
                <a:solidFill>
                  <a:schemeClr val="tx1">
                    <a:tint val="75000"/>
                  </a:schemeClr>
                </a:solidFill>
              </a:rPr>
              <a:pPr algn="r">
                <a:defRPr/>
              </a:pPr>
              <a:t>86</a:t>
            </a:fld>
            <a:endParaRPr lang="de-DE" sz="1200" dirty="0">
              <a:solidFill>
                <a:schemeClr val="tx1">
                  <a:tint val="75000"/>
                </a:schemeClr>
              </a:solidFill>
            </a:endParaRPr>
          </a:p>
        </p:txBody>
      </p:sp>
    </p:spTree>
    <p:extLst>
      <p:ext uri="{BB962C8B-B14F-4D97-AF65-F5344CB8AC3E}">
        <p14:creationId xmlns:p14="http://schemas.microsoft.com/office/powerpoint/2010/main" val="3941060200"/>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Verantwortlichkeitsangabe: Beispiel</a:t>
            </a:r>
            <a:endParaRPr lang="de-CH" dirty="0"/>
          </a:p>
        </p:txBody>
      </p:sp>
      <p:sp>
        <p:nvSpPr>
          <p:cNvPr id="3" name="Textplatzhalter 2"/>
          <p:cNvSpPr>
            <a:spLocks noGrp="1"/>
          </p:cNvSpPr>
          <p:nvPr>
            <p:ph type="body" sz="quarter" idx="13"/>
          </p:nvPr>
        </p:nvSpPr>
        <p:spPr/>
        <p:txBody>
          <a:bodyPr/>
          <a:lstStyle/>
          <a:p>
            <a:pPr marL="0" indent="0">
              <a:buNone/>
            </a:pPr>
            <a:endParaRPr lang="de-CH" dirty="0" smtClean="0"/>
          </a:p>
          <a:p>
            <a:pPr marL="0" indent="0">
              <a:buNone/>
            </a:pPr>
            <a:endParaRPr lang="de-CH" dirty="0"/>
          </a:p>
        </p:txBody>
      </p:sp>
      <p:graphicFrame>
        <p:nvGraphicFramePr>
          <p:cNvPr id="7" name="Tabelle 6"/>
          <p:cNvGraphicFramePr>
            <a:graphicFrameLocks noGrp="1"/>
          </p:cNvGraphicFramePr>
          <p:nvPr>
            <p:extLst>
              <p:ext uri="{D42A27DB-BD31-4B8C-83A1-F6EECF244321}">
                <p14:modId xmlns:p14="http://schemas.microsoft.com/office/powerpoint/2010/main" val="3210698706"/>
              </p:ext>
            </p:extLst>
          </p:nvPr>
        </p:nvGraphicFramePr>
        <p:xfrm>
          <a:off x="539552" y="692696"/>
          <a:ext cx="8352928" cy="5109098"/>
        </p:xfrm>
        <a:graphic>
          <a:graphicData uri="http://schemas.openxmlformats.org/drawingml/2006/table">
            <a:tbl>
              <a:tblPr firstRow="1" bandRow="1">
                <a:tableStyleId>{5C22544A-7EE6-4342-B048-85BDC9FD1C3A}</a:tableStyleId>
              </a:tblPr>
              <a:tblGrid>
                <a:gridCol w="864096"/>
                <a:gridCol w="864096"/>
                <a:gridCol w="2671784"/>
                <a:gridCol w="3952952"/>
              </a:tblGrid>
              <a:tr h="395249">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CH" sz="1800" dirty="0" smtClean="0">
                          <a:latin typeface="Verdana" panose="020B0604030504040204" pitchFamily="34" charset="0"/>
                          <a:ea typeface="Verdana" panose="020B0604030504040204" pitchFamily="34" charset="0"/>
                          <a:cs typeface="Verdana" panose="020B0604030504040204" pitchFamily="34" charset="0"/>
                        </a:rPr>
                        <a:t>RDA</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CH" sz="1800" dirty="0" smtClean="0">
                          <a:latin typeface="Verdana" panose="020B0604030504040204" pitchFamily="34" charset="0"/>
                          <a:ea typeface="Verdana" panose="020B0604030504040204" pitchFamily="34" charset="0"/>
                          <a:cs typeface="Verdana" panose="020B0604030504040204" pitchFamily="34" charset="0"/>
                        </a:rPr>
                        <a:t>Element</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CH" sz="1800" dirty="0" smtClean="0">
                          <a:latin typeface="Verdana" panose="020B0604030504040204" pitchFamily="34" charset="0"/>
                          <a:ea typeface="Verdana" panose="020B0604030504040204" pitchFamily="34" charset="0"/>
                          <a:cs typeface="Verdana" panose="020B0604030504040204" pitchFamily="34" charset="0"/>
                        </a:rPr>
                        <a:t>Erfassung</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tc>
              </a:tr>
              <a:tr h="599074">
                <a:tc>
                  <a:txBody>
                    <a:bodyPr/>
                    <a:lstStyle/>
                    <a:p>
                      <a:r>
                        <a:rPr lang="de-CH" sz="1800" b="1" dirty="0" smtClean="0">
                          <a:latin typeface="Verdana" panose="020B0604030504040204" pitchFamily="34" charset="0"/>
                          <a:ea typeface="Verdana" panose="020B0604030504040204" pitchFamily="34" charset="0"/>
                          <a:cs typeface="Verdana" panose="020B0604030504040204" pitchFamily="34" charset="0"/>
                        </a:rPr>
                        <a:t>4000</a:t>
                      </a:r>
                      <a:endParaRPr lang="de-CH"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800" b="1" dirty="0" smtClean="0">
                          <a:latin typeface="Verdana" panose="020B0604030504040204" pitchFamily="34" charset="0"/>
                          <a:ea typeface="Verdana" panose="020B0604030504040204" pitchFamily="34" charset="0"/>
                          <a:cs typeface="Verdana" panose="020B0604030504040204" pitchFamily="34" charset="0"/>
                        </a:rPr>
                        <a:t>2.3.2</a:t>
                      </a:r>
                      <a:endParaRPr lang="de-CH"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CH"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800" dirty="0" smtClean="0">
                          <a:latin typeface="Verdana" panose="020B0604030504040204" pitchFamily="34" charset="0"/>
                          <a:ea typeface="Verdana" panose="020B0604030504040204" pitchFamily="34" charset="0"/>
                          <a:cs typeface="Verdana" panose="020B0604030504040204" pitchFamily="34" charset="0"/>
                        </a:rPr>
                        <a:t>Vormärzliteratur in europäischer Perspektive</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tc>
              </a:tr>
              <a:tr h="395249">
                <a:tc>
                  <a:txBody>
                    <a:bodyPr/>
                    <a:lstStyle/>
                    <a:p>
                      <a:r>
                        <a:rPr lang="de-CH" sz="1800" b="1" dirty="0" smtClean="0">
                          <a:latin typeface="Verdana" panose="020B0604030504040204" pitchFamily="34" charset="0"/>
                          <a:ea typeface="Verdana" panose="020B0604030504040204" pitchFamily="34" charset="0"/>
                          <a:cs typeface="Verdana" panose="020B0604030504040204" pitchFamily="34" charset="0"/>
                        </a:rPr>
                        <a:t>4060</a:t>
                      </a:r>
                      <a:endParaRPr lang="de-CH"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800" b="1" dirty="0" smtClean="0">
                          <a:latin typeface="Verdana" panose="020B0604030504040204" pitchFamily="34" charset="0"/>
                          <a:ea typeface="Verdana" panose="020B0604030504040204" pitchFamily="34" charset="0"/>
                          <a:cs typeface="Verdana" panose="020B0604030504040204" pitchFamily="34" charset="0"/>
                        </a:rPr>
                        <a:t>3.4</a:t>
                      </a:r>
                      <a:endParaRPr lang="de-CH"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800" b="1" dirty="0" smtClean="0">
                          <a:latin typeface="Verdana" panose="020B0604030504040204" pitchFamily="34" charset="0"/>
                          <a:ea typeface="Verdana" panose="020B0604030504040204" pitchFamily="34" charset="0"/>
                          <a:cs typeface="Verdana" panose="020B0604030504040204" pitchFamily="34" charset="0"/>
                        </a:rPr>
                        <a:t>Umfang</a:t>
                      </a:r>
                      <a:endParaRPr lang="de-CH"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800" dirty="0" smtClean="0">
                          <a:latin typeface="Verdana" panose="020B0604030504040204" pitchFamily="34" charset="0"/>
                          <a:ea typeface="Verdana" panose="020B0604030504040204" pitchFamily="34" charset="0"/>
                          <a:cs typeface="Verdana" panose="020B0604030504040204" pitchFamily="34" charset="0"/>
                        </a:rPr>
                        <a:t>3 Bände</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tc>
              </a:tr>
              <a:tr h="946837">
                <a:tc>
                  <a:txBody>
                    <a:bodyPr/>
                    <a:lstStyle/>
                    <a:p>
                      <a:r>
                        <a:rPr lang="de-CH" sz="1800" b="0" dirty="0" smtClean="0">
                          <a:latin typeface="Verdana" panose="020B0604030504040204" pitchFamily="34" charset="0"/>
                          <a:ea typeface="Verdana" panose="020B0604030504040204" pitchFamily="34" charset="0"/>
                          <a:cs typeface="Verdana" panose="020B0604030504040204" pitchFamily="34" charset="0"/>
                        </a:rPr>
                        <a:t>4222</a:t>
                      </a:r>
                      <a:endParaRPr lang="de-CH" sz="18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sz="1800" dirty="0" smtClean="0">
                          <a:latin typeface="Verdana" panose="020B0604030504040204" pitchFamily="34" charset="0"/>
                          <a:ea typeface="Verdana" panose="020B0604030504040204" pitchFamily="34" charset="0"/>
                          <a:cs typeface="Verdana" panose="020B0604030504040204" pitchFamily="34" charset="0"/>
                        </a:rPr>
                        <a:t>25.1</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sz="1800" dirty="0" smtClean="0">
                          <a:latin typeface="Verdana" panose="020B0604030504040204" pitchFamily="34" charset="0"/>
                          <a:ea typeface="Verdana" panose="020B0604030504040204" pitchFamily="34" charset="0"/>
                          <a:cs typeface="Verdana" panose="020B0604030504040204" pitchFamily="34" charset="0"/>
                        </a:rPr>
                        <a:t>In Beziehung stehendes Werk</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sz="1800" b="1" dirty="0" smtClean="0">
                          <a:latin typeface="Verdana" panose="020B0604030504040204" pitchFamily="34" charset="0"/>
                          <a:ea typeface="Verdana" panose="020B0604030504040204" pitchFamily="34" charset="0"/>
                          <a:cs typeface="Verdana" panose="020B0604030504040204" pitchFamily="34" charset="0"/>
                        </a:rPr>
                        <a:t>$t</a:t>
                      </a:r>
                      <a:r>
                        <a:rPr lang="de-CH" sz="1800" dirty="0" smtClean="0">
                          <a:latin typeface="Verdana" panose="020B0604030504040204" pitchFamily="34" charset="0"/>
                          <a:ea typeface="Verdana" panose="020B0604030504040204" pitchFamily="34" charset="0"/>
                          <a:cs typeface="Verdana" panose="020B0604030504040204" pitchFamily="34" charset="0"/>
                        </a:rPr>
                        <a:t>1. Öffentlichkeit und nationale </a:t>
                      </a:r>
                      <a:r>
                        <a:rPr lang="de-CH" sz="1800" dirty="0" err="1" smtClean="0">
                          <a:latin typeface="Verdana" panose="020B0604030504040204" pitchFamily="34" charset="0"/>
                          <a:ea typeface="Verdana" panose="020B0604030504040204" pitchFamily="34" charset="0"/>
                          <a:cs typeface="Verdana" panose="020B0604030504040204" pitchFamily="34" charset="0"/>
                        </a:rPr>
                        <a:t>Identität</a:t>
                      </a:r>
                      <a:r>
                        <a:rPr lang="de-CH" sz="1800" b="1" dirty="0" err="1" smtClean="0">
                          <a:latin typeface="Verdana" panose="020B0604030504040204" pitchFamily="34" charset="0"/>
                          <a:ea typeface="Verdana" panose="020B0604030504040204" pitchFamily="34" charset="0"/>
                          <a:cs typeface="Verdana" panose="020B0604030504040204" pitchFamily="34" charset="0"/>
                        </a:rPr>
                        <a:t>$h</a:t>
                      </a:r>
                      <a:r>
                        <a:rPr lang="de-CH" sz="1800" dirty="0" err="1" smtClean="0">
                          <a:latin typeface="Verdana" panose="020B0604030504040204" pitchFamily="34" charset="0"/>
                          <a:ea typeface="Verdana" panose="020B0604030504040204" pitchFamily="34" charset="0"/>
                          <a:cs typeface="Verdana" panose="020B0604030504040204" pitchFamily="34" charset="0"/>
                        </a:rPr>
                        <a:t>Helmut</a:t>
                      </a:r>
                      <a:r>
                        <a:rPr lang="de-CH" sz="1800" baseline="0" dirty="0" smtClean="0">
                          <a:latin typeface="Verdana" panose="020B0604030504040204" pitchFamily="34" charset="0"/>
                          <a:ea typeface="Verdana" panose="020B0604030504040204" pitchFamily="34" charset="0"/>
                          <a:cs typeface="Verdana" panose="020B0604030504040204" pitchFamily="34" charset="0"/>
                        </a:rPr>
                        <a:t> Koopmann, Martina Lauster (Hgg.)</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tc>
              </a:tr>
              <a:tr h="1228757">
                <a:tc>
                  <a:txBody>
                    <a:bodyPr/>
                    <a:lstStyle/>
                    <a:p>
                      <a:r>
                        <a:rPr lang="de-CH" sz="1800" b="0" dirty="0" smtClean="0">
                          <a:latin typeface="Verdana" panose="020B0604030504040204" pitchFamily="34" charset="0"/>
                          <a:ea typeface="Verdana" panose="020B0604030504040204" pitchFamily="34" charset="0"/>
                          <a:cs typeface="Verdana" panose="020B0604030504040204" pitchFamily="34" charset="0"/>
                        </a:rPr>
                        <a:t>4222</a:t>
                      </a:r>
                      <a:endParaRPr lang="de-CH" sz="18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sz="1800" dirty="0" smtClean="0">
                          <a:latin typeface="Verdana" panose="020B0604030504040204" pitchFamily="34" charset="0"/>
                          <a:ea typeface="Verdana" panose="020B0604030504040204" pitchFamily="34" charset="0"/>
                          <a:cs typeface="Verdana" panose="020B0604030504040204" pitchFamily="34" charset="0"/>
                        </a:rPr>
                        <a:t>25.1</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sz="1800" dirty="0" smtClean="0">
                          <a:latin typeface="Verdana" panose="020B0604030504040204" pitchFamily="34" charset="0"/>
                          <a:ea typeface="Verdana" panose="020B0604030504040204" pitchFamily="34" charset="0"/>
                          <a:cs typeface="Verdana" panose="020B0604030504040204" pitchFamily="34" charset="0"/>
                        </a:rPr>
                        <a:t>In Beziehung stehendes Werk</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sz="1800" b="1" dirty="0" smtClean="0">
                          <a:latin typeface="Verdana" panose="020B0604030504040204" pitchFamily="34" charset="0"/>
                          <a:ea typeface="Verdana" panose="020B0604030504040204" pitchFamily="34" charset="0"/>
                          <a:cs typeface="Verdana" panose="020B0604030504040204" pitchFamily="34" charset="0"/>
                        </a:rPr>
                        <a:t>$t</a:t>
                      </a:r>
                      <a:r>
                        <a:rPr lang="de-CH" sz="1800" dirty="0" smtClean="0">
                          <a:latin typeface="Verdana" panose="020B0604030504040204" pitchFamily="34" charset="0"/>
                          <a:ea typeface="Verdana" panose="020B0604030504040204" pitchFamily="34" charset="0"/>
                          <a:cs typeface="Verdana" panose="020B0604030504040204" pitchFamily="34" charset="0"/>
                        </a:rPr>
                        <a:t>2. Politische Revolution – industrielle</a:t>
                      </a:r>
                      <a:r>
                        <a:rPr lang="de-CH" sz="1800" baseline="0" dirty="0" smtClean="0">
                          <a:latin typeface="Verdana" panose="020B0604030504040204" pitchFamily="34" charset="0"/>
                          <a:ea typeface="Verdana" panose="020B0604030504040204" pitchFamily="34" charset="0"/>
                          <a:cs typeface="Verdana" panose="020B0604030504040204" pitchFamily="34" charset="0"/>
                        </a:rPr>
                        <a:t> Revolution – ästhetische </a:t>
                      </a:r>
                      <a:r>
                        <a:rPr lang="de-CH" sz="1800" baseline="0" dirty="0" err="1" smtClean="0">
                          <a:latin typeface="Verdana" panose="020B0604030504040204" pitchFamily="34" charset="0"/>
                          <a:ea typeface="Verdana" panose="020B0604030504040204" pitchFamily="34" charset="0"/>
                          <a:cs typeface="Verdana" panose="020B0604030504040204" pitchFamily="34" charset="0"/>
                        </a:rPr>
                        <a:t>Revolution</a:t>
                      </a:r>
                      <a:r>
                        <a:rPr lang="de-CH" sz="1800" b="1" baseline="0" dirty="0" err="1" smtClean="0">
                          <a:latin typeface="Verdana" panose="020B0604030504040204" pitchFamily="34" charset="0"/>
                          <a:ea typeface="Verdana" panose="020B0604030504040204" pitchFamily="34" charset="0"/>
                          <a:cs typeface="Verdana" panose="020B0604030504040204" pitchFamily="34" charset="0"/>
                        </a:rPr>
                        <a:t>$h</a:t>
                      </a:r>
                      <a:r>
                        <a:rPr lang="de-CH" sz="1800" baseline="0" dirty="0" err="1" smtClean="0">
                          <a:latin typeface="Verdana" panose="020B0604030504040204" pitchFamily="34" charset="0"/>
                          <a:ea typeface="Verdana" panose="020B0604030504040204" pitchFamily="34" charset="0"/>
                          <a:cs typeface="Verdana" panose="020B0604030504040204" pitchFamily="34" charset="0"/>
                        </a:rPr>
                        <a:t>herausgegeben</a:t>
                      </a:r>
                      <a:r>
                        <a:rPr lang="de-CH" sz="1800" baseline="0" dirty="0" smtClean="0">
                          <a:latin typeface="Verdana" panose="020B0604030504040204" pitchFamily="34" charset="0"/>
                          <a:ea typeface="Verdana" panose="020B0604030504040204" pitchFamily="34" charset="0"/>
                          <a:cs typeface="Verdana" panose="020B0604030504040204" pitchFamily="34" charset="0"/>
                        </a:rPr>
                        <a:t> von Martina Lauster und Günter </a:t>
                      </a:r>
                      <a:r>
                        <a:rPr lang="de-CH" sz="1800" baseline="0" dirty="0" err="1" smtClean="0">
                          <a:latin typeface="Verdana" panose="020B0604030504040204" pitchFamily="34" charset="0"/>
                          <a:ea typeface="Verdana" panose="020B0604030504040204" pitchFamily="34" charset="0"/>
                          <a:cs typeface="Verdana" panose="020B0604030504040204" pitchFamily="34" charset="0"/>
                        </a:rPr>
                        <a:t>Oesterle</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tc>
              </a:tr>
              <a:tr h="994323">
                <a:tc>
                  <a:txBody>
                    <a:bodyPr/>
                    <a:lstStyle/>
                    <a:p>
                      <a:r>
                        <a:rPr lang="de-CH" sz="1800" b="0" dirty="0" smtClean="0">
                          <a:latin typeface="Verdana" panose="020B0604030504040204" pitchFamily="34" charset="0"/>
                          <a:ea typeface="Verdana" panose="020B0604030504040204" pitchFamily="34" charset="0"/>
                          <a:cs typeface="Verdana" panose="020B0604030504040204" pitchFamily="34" charset="0"/>
                        </a:rPr>
                        <a:t>4222</a:t>
                      </a:r>
                      <a:endParaRPr lang="de-CH" sz="18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sz="1800" dirty="0" smtClean="0">
                          <a:latin typeface="Verdana" panose="020B0604030504040204" pitchFamily="34" charset="0"/>
                          <a:ea typeface="Verdana" panose="020B0604030504040204" pitchFamily="34" charset="0"/>
                          <a:cs typeface="Verdana" panose="020B0604030504040204" pitchFamily="34" charset="0"/>
                        </a:rPr>
                        <a:t>25.1</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sz="1800" dirty="0" smtClean="0">
                          <a:latin typeface="Verdana" panose="020B0604030504040204" pitchFamily="34" charset="0"/>
                          <a:ea typeface="Verdana" panose="020B0604030504040204" pitchFamily="34" charset="0"/>
                          <a:cs typeface="Verdana" panose="020B0604030504040204" pitchFamily="34" charset="0"/>
                        </a:rPr>
                        <a:t>In Beziehung stehendes Werk</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800" b="1" dirty="0" smtClean="0">
                          <a:latin typeface="Verdana" panose="020B0604030504040204" pitchFamily="34" charset="0"/>
                          <a:ea typeface="Verdana" panose="020B0604030504040204" pitchFamily="34" charset="0"/>
                          <a:cs typeface="Verdana" panose="020B0604030504040204" pitchFamily="34" charset="0"/>
                        </a:rPr>
                        <a:t>$t</a:t>
                      </a:r>
                      <a:r>
                        <a:rPr lang="de-CH" sz="1800" dirty="0" smtClean="0">
                          <a:latin typeface="Verdana" panose="020B0604030504040204" pitchFamily="34" charset="0"/>
                          <a:ea typeface="Verdana" panose="020B0604030504040204" pitchFamily="34" charset="0"/>
                          <a:cs typeface="Verdana" panose="020B0604030504040204" pitchFamily="34" charset="0"/>
                        </a:rPr>
                        <a:t>3. Zwischen </a:t>
                      </a:r>
                      <a:r>
                        <a:rPr lang="de-CH" sz="1800" dirty="0" err="1" smtClean="0">
                          <a:latin typeface="Verdana" panose="020B0604030504040204" pitchFamily="34" charset="0"/>
                          <a:ea typeface="Verdana" panose="020B0604030504040204" pitchFamily="34" charset="0"/>
                          <a:cs typeface="Verdana" panose="020B0604030504040204" pitchFamily="34" charset="0"/>
                        </a:rPr>
                        <a:t>Daguerreotyp</a:t>
                      </a:r>
                      <a:r>
                        <a:rPr lang="de-CH" sz="1800" dirty="0" smtClean="0">
                          <a:latin typeface="Verdana" panose="020B0604030504040204" pitchFamily="34" charset="0"/>
                          <a:ea typeface="Verdana" panose="020B0604030504040204" pitchFamily="34" charset="0"/>
                          <a:cs typeface="Verdana" panose="020B0604030504040204" pitchFamily="34" charset="0"/>
                        </a:rPr>
                        <a:t> und </a:t>
                      </a:r>
                      <a:r>
                        <a:rPr lang="de-CH" sz="1800" dirty="0" err="1" smtClean="0">
                          <a:latin typeface="Verdana" panose="020B0604030504040204" pitchFamily="34" charset="0"/>
                          <a:ea typeface="Verdana" panose="020B0604030504040204" pitchFamily="34" charset="0"/>
                          <a:cs typeface="Verdana" panose="020B0604030504040204" pitchFamily="34" charset="0"/>
                        </a:rPr>
                        <a:t>Idee</a:t>
                      </a:r>
                      <a:r>
                        <a:rPr lang="de-CH" sz="1800" b="1" dirty="0" err="1" smtClean="0">
                          <a:latin typeface="Verdana" panose="020B0604030504040204" pitchFamily="34" charset="0"/>
                          <a:ea typeface="Verdana" panose="020B0604030504040204" pitchFamily="34" charset="0"/>
                          <a:cs typeface="Verdana" panose="020B0604030504040204" pitchFamily="34" charset="0"/>
                        </a:rPr>
                        <a:t>$h</a:t>
                      </a:r>
                      <a:r>
                        <a:rPr lang="de-CH" sz="1800" dirty="0" err="1" smtClean="0">
                          <a:latin typeface="Verdana" panose="020B0604030504040204" pitchFamily="34" charset="0"/>
                          <a:ea typeface="Verdana" panose="020B0604030504040204" pitchFamily="34" charset="0"/>
                          <a:cs typeface="Verdana" panose="020B0604030504040204" pitchFamily="34" charset="0"/>
                        </a:rPr>
                        <a:t>herausgegeben</a:t>
                      </a:r>
                      <a:r>
                        <a:rPr lang="de-CH" sz="1800" dirty="0" smtClean="0">
                          <a:latin typeface="Verdana" panose="020B0604030504040204" pitchFamily="34" charset="0"/>
                          <a:ea typeface="Verdana" panose="020B0604030504040204" pitchFamily="34" charset="0"/>
                          <a:cs typeface="Verdana" panose="020B0604030504040204" pitchFamily="34" charset="0"/>
                        </a:rPr>
                        <a:t> von Martina Lauster</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9" name="Fußzeilenplatzhalter 8"/>
          <p:cNvSpPr>
            <a:spLocks noGrp="1"/>
          </p:cNvSpPr>
          <p:nvPr>
            <p:ph type="ftr" sz="quarter" idx="14"/>
          </p:nvPr>
        </p:nvSpPr>
        <p:spPr>
          <a:xfrm>
            <a:off x="467544" y="6376243"/>
            <a:ext cx="7776864" cy="365125"/>
          </a:xfrm>
        </p:spPr>
        <p:txBody>
          <a:bodyPr/>
          <a:lstStyle/>
          <a:p>
            <a:pPr>
              <a:defRPr/>
            </a:pPr>
            <a:r>
              <a:rPr lang="de-DE" sz="800" dirty="0" smtClean="0"/>
              <a:t>AG RDA Schulungsunterlagen – Modul 5A.01: Mehrteilige Monografien  | PICA DNB/ZDB | Stand: 25.07.2015| CC BY-NC-SA</a:t>
            </a:r>
            <a:endParaRPr lang="de-DE" sz="800" dirty="0"/>
          </a:p>
        </p:txBody>
      </p:sp>
      <p:sp>
        <p:nvSpPr>
          <p:cNvPr id="10" name="Foliennummernplatzhalter 9"/>
          <p:cNvSpPr>
            <a:spLocks noGrp="1"/>
          </p:cNvSpPr>
          <p:nvPr>
            <p:ph type="sldNum" sz="quarter" idx="4294967295"/>
          </p:nvPr>
        </p:nvSpPr>
        <p:spPr>
          <a:xfrm>
            <a:off x="7235825" y="6376988"/>
            <a:ext cx="1450975" cy="365125"/>
          </a:xfrm>
          <a:prstGeom prst="rect">
            <a:avLst/>
          </a:prstGeom>
        </p:spPr>
        <p:txBody>
          <a:bodyPr/>
          <a:lstStyle/>
          <a:p>
            <a:pPr algn="r">
              <a:defRPr/>
            </a:pPr>
            <a:fld id="{E3475185-0719-4743-BB39-4EFD18B5FE54}" type="slidenum">
              <a:rPr lang="de-DE" sz="1200">
                <a:solidFill>
                  <a:schemeClr val="tx1">
                    <a:tint val="75000"/>
                  </a:schemeClr>
                </a:solidFill>
              </a:rPr>
              <a:pPr algn="r">
                <a:defRPr/>
              </a:pPr>
              <a:t>87</a:t>
            </a:fld>
            <a:endParaRPr lang="de-DE" sz="1200" dirty="0">
              <a:solidFill>
                <a:schemeClr val="tx1">
                  <a:tint val="75000"/>
                </a:schemeClr>
              </a:solidFill>
            </a:endParaRPr>
          </a:p>
        </p:txBody>
      </p:sp>
    </p:spTree>
    <p:extLst>
      <p:ext uri="{BB962C8B-B14F-4D97-AF65-F5344CB8AC3E}">
        <p14:creationId xmlns:p14="http://schemas.microsoft.com/office/powerpoint/2010/main" val="1106776490"/>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Ausgabevermerk</a:t>
            </a:r>
            <a:endParaRPr lang="de-CH" dirty="0"/>
          </a:p>
        </p:txBody>
      </p:sp>
      <p:sp>
        <p:nvSpPr>
          <p:cNvPr id="3" name="Textplatzhalter 2"/>
          <p:cNvSpPr>
            <a:spLocks noGrp="1"/>
          </p:cNvSpPr>
          <p:nvPr>
            <p:ph type="body" sz="quarter" idx="13"/>
          </p:nvPr>
        </p:nvSpPr>
        <p:spPr/>
        <p:txBody>
          <a:bodyPr/>
          <a:lstStyle/>
          <a:p>
            <a:endParaRPr lang="de-CH" dirty="0" smtClean="0"/>
          </a:p>
          <a:p>
            <a:r>
              <a:rPr lang="de-CH" dirty="0" smtClean="0"/>
              <a:t>Als Ausgabevermerk werden jene Angaben zur Ausgabe erfasst, die sich auf die Ressource als Ganzes beziehen.</a:t>
            </a:r>
          </a:p>
          <a:p>
            <a:endParaRPr lang="de-CH" dirty="0"/>
          </a:p>
          <a:p>
            <a:r>
              <a:rPr lang="de-CH" dirty="0" smtClean="0"/>
              <a:t>Ausgabevermerke für einzelne Teile werden in einer Anmerkung erwähnt, wenn es für die Identifizierung als wichtig erachtet wird.</a:t>
            </a:r>
            <a:br>
              <a:rPr lang="de-CH" dirty="0" smtClean="0"/>
            </a:br>
            <a:r>
              <a:rPr lang="de-CH" dirty="0" smtClean="0"/>
              <a:t>Diese Anmerkung kann sich erübrigen, wenn die Ausgabevermerke, die sich auf einen einzelnen Teil beziehen, in der strukturierten Beschreibung des in Beziehung stehenden Werks bereits erfasst wurden.</a:t>
            </a:r>
          </a:p>
          <a:p>
            <a:r>
              <a:rPr lang="de-CH" i="1" dirty="0" smtClean="0"/>
              <a:t>Nicht möglich bei PICA</a:t>
            </a:r>
            <a:endParaRPr lang="de-CH" i="1" dirty="0"/>
          </a:p>
        </p:txBody>
      </p:sp>
      <p:sp>
        <p:nvSpPr>
          <p:cNvPr id="6" name="Fußzeilenplatzhalter 5"/>
          <p:cNvSpPr>
            <a:spLocks noGrp="1"/>
          </p:cNvSpPr>
          <p:nvPr>
            <p:ph type="ftr" sz="quarter" idx="14"/>
          </p:nvPr>
        </p:nvSpPr>
        <p:spPr>
          <a:xfrm>
            <a:off x="467544" y="6376243"/>
            <a:ext cx="7416824" cy="365125"/>
          </a:xfrm>
        </p:spPr>
        <p:txBody>
          <a:bodyPr/>
          <a:lstStyle/>
          <a:p>
            <a:pPr>
              <a:defRPr/>
            </a:pPr>
            <a:r>
              <a:rPr lang="de-DE" sz="800" dirty="0" smtClean="0"/>
              <a:t>AG RDA Schulungsunterlagen – Modul 5A.01: Mehrteilige Monografien  | PICA DNB/ZDB | Stand: 25.07.2015| CC BY-NC-SA</a:t>
            </a:r>
            <a:endParaRPr lang="de-DE" sz="800" dirty="0"/>
          </a:p>
        </p:txBody>
      </p:sp>
      <p:sp>
        <p:nvSpPr>
          <p:cNvPr id="7" name="Foliennummernplatzhalter 6"/>
          <p:cNvSpPr>
            <a:spLocks noGrp="1"/>
          </p:cNvSpPr>
          <p:nvPr>
            <p:ph type="sldNum" sz="quarter" idx="4294967295"/>
          </p:nvPr>
        </p:nvSpPr>
        <p:spPr>
          <a:xfrm>
            <a:off x="7235825" y="6376988"/>
            <a:ext cx="1450975" cy="365125"/>
          </a:xfrm>
          <a:prstGeom prst="rect">
            <a:avLst/>
          </a:prstGeom>
        </p:spPr>
        <p:txBody>
          <a:bodyPr/>
          <a:lstStyle/>
          <a:p>
            <a:pPr algn="r">
              <a:defRPr/>
            </a:pPr>
            <a:fld id="{E3475185-0719-4743-BB39-4EFD18B5FE54}" type="slidenum">
              <a:rPr lang="de-DE" sz="1200">
                <a:solidFill>
                  <a:schemeClr val="tx1">
                    <a:tint val="75000"/>
                  </a:schemeClr>
                </a:solidFill>
              </a:rPr>
              <a:pPr algn="r">
                <a:defRPr/>
              </a:pPr>
              <a:t>88</a:t>
            </a:fld>
            <a:endParaRPr lang="de-DE" sz="1200" dirty="0">
              <a:solidFill>
                <a:schemeClr val="tx1">
                  <a:tint val="75000"/>
                </a:schemeClr>
              </a:solidFill>
            </a:endParaRPr>
          </a:p>
        </p:txBody>
      </p:sp>
    </p:spTree>
    <p:extLst>
      <p:ext uri="{BB962C8B-B14F-4D97-AF65-F5344CB8AC3E}">
        <p14:creationId xmlns:p14="http://schemas.microsoft.com/office/powerpoint/2010/main" val="2705336218"/>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Ausgabevermerk: Beispiel</a:t>
            </a:r>
            <a:endParaRPr lang="de-CH" dirty="0"/>
          </a:p>
        </p:txBody>
      </p:sp>
      <p:sp>
        <p:nvSpPr>
          <p:cNvPr id="3" name="Textplatzhalter 2"/>
          <p:cNvSpPr>
            <a:spLocks noGrp="1"/>
          </p:cNvSpPr>
          <p:nvPr>
            <p:ph type="body" sz="quarter" idx="13"/>
          </p:nvPr>
        </p:nvSpPr>
        <p:spPr/>
        <p:txBody>
          <a:bodyPr/>
          <a:lstStyle/>
          <a:p>
            <a:pPr marL="0" indent="0">
              <a:buNone/>
            </a:pPr>
            <a:r>
              <a:rPr lang="de-CH" dirty="0" smtClean="0"/>
              <a:t> </a:t>
            </a:r>
            <a:endParaRPr lang="de-CH" dirty="0"/>
          </a:p>
        </p:txBody>
      </p:sp>
      <p:graphicFrame>
        <p:nvGraphicFramePr>
          <p:cNvPr id="6" name="Tabelle 5"/>
          <p:cNvGraphicFramePr>
            <a:graphicFrameLocks noGrp="1"/>
          </p:cNvGraphicFramePr>
          <p:nvPr>
            <p:extLst>
              <p:ext uri="{D42A27DB-BD31-4B8C-83A1-F6EECF244321}">
                <p14:modId xmlns:p14="http://schemas.microsoft.com/office/powerpoint/2010/main" val="3684661510"/>
              </p:ext>
            </p:extLst>
          </p:nvPr>
        </p:nvGraphicFramePr>
        <p:xfrm>
          <a:off x="251520" y="1052736"/>
          <a:ext cx="8568952" cy="4781128"/>
        </p:xfrm>
        <a:graphic>
          <a:graphicData uri="http://schemas.openxmlformats.org/drawingml/2006/table">
            <a:tbl>
              <a:tblPr firstRow="1" bandRow="1">
                <a:tableStyleId>{5C22544A-7EE6-4342-B048-85BDC9FD1C3A}</a:tableStyleId>
              </a:tblPr>
              <a:tblGrid>
                <a:gridCol w="864096"/>
                <a:gridCol w="864096"/>
                <a:gridCol w="2664296"/>
                <a:gridCol w="4176464"/>
              </a:tblGrid>
              <a:tr h="62354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CH" sz="1800" dirty="0" smtClean="0">
                          <a:latin typeface="Verdana" panose="020B0604030504040204" pitchFamily="34" charset="0"/>
                          <a:ea typeface="Verdana" panose="020B0604030504040204" pitchFamily="34" charset="0"/>
                          <a:cs typeface="Verdana" panose="020B0604030504040204" pitchFamily="34" charset="0"/>
                        </a:rPr>
                        <a:t>RDA</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CH" sz="1800" dirty="0" smtClean="0">
                          <a:latin typeface="Verdana" panose="020B0604030504040204" pitchFamily="34" charset="0"/>
                          <a:ea typeface="Verdana" panose="020B0604030504040204" pitchFamily="34" charset="0"/>
                          <a:cs typeface="Verdana" panose="020B0604030504040204" pitchFamily="34" charset="0"/>
                        </a:rPr>
                        <a:t>Element</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800" dirty="0" smtClean="0">
                          <a:latin typeface="Verdana" panose="020B0604030504040204" pitchFamily="34" charset="0"/>
                          <a:ea typeface="Verdana" panose="020B0604030504040204" pitchFamily="34" charset="0"/>
                          <a:cs typeface="Verdana" panose="020B0604030504040204" pitchFamily="34" charset="0"/>
                        </a:rPr>
                        <a:t>Erfassung</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tc>
              </a:tr>
              <a:tr h="564422">
                <a:tc>
                  <a:txBody>
                    <a:bodyPr/>
                    <a:lstStyle/>
                    <a:p>
                      <a:r>
                        <a:rPr lang="de-CH" sz="1800" b="1" dirty="0" smtClean="0">
                          <a:latin typeface="Verdana" panose="020B0604030504040204" pitchFamily="34" charset="0"/>
                          <a:ea typeface="Verdana" panose="020B0604030504040204" pitchFamily="34" charset="0"/>
                          <a:cs typeface="Verdana" panose="020B0604030504040204" pitchFamily="34" charset="0"/>
                        </a:rPr>
                        <a:t>4000</a:t>
                      </a:r>
                      <a:endParaRPr lang="de-CH"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800" b="1" dirty="0" smtClean="0">
                          <a:latin typeface="Verdana" panose="020B0604030504040204" pitchFamily="34" charset="0"/>
                          <a:ea typeface="Verdana" panose="020B0604030504040204" pitchFamily="34" charset="0"/>
                          <a:cs typeface="Verdana" panose="020B0604030504040204" pitchFamily="34" charset="0"/>
                        </a:rPr>
                        <a:t>2.3.2</a:t>
                      </a:r>
                      <a:endParaRPr lang="de-CH"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CH"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800" dirty="0" smtClean="0">
                          <a:latin typeface="Verdana" panose="020B0604030504040204" pitchFamily="34" charset="0"/>
                          <a:ea typeface="Verdana" panose="020B0604030504040204" pitchFamily="34" charset="0"/>
                          <a:cs typeface="Verdana" panose="020B0604030504040204" pitchFamily="34" charset="0"/>
                        </a:rPr>
                        <a:t>Mathematik für Wirtschaftswissenschaftler</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tc>
              </a:tr>
              <a:tr h="752598">
                <a:tc>
                  <a:txBody>
                    <a:bodyPr/>
                    <a:lstStyle/>
                    <a:p>
                      <a:r>
                        <a:rPr lang="de-CH" sz="1800" b="0" dirty="0" smtClean="0">
                          <a:latin typeface="Verdana" panose="020B0604030504040204" pitchFamily="34" charset="0"/>
                          <a:ea typeface="Verdana" panose="020B0604030504040204" pitchFamily="34" charset="0"/>
                          <a:cs typeface="Verdana" panose="020B0604030504040204" pitchFamily="34" charset="0"/>
                        </a:rPr>
                        <a:t>4201</a:t>
                      </a:r>
                      <a:endParaRPr lang="de-CH" sz="18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800" b="0" dirty="0" smtClean="0">
                          <a:latin typeface="Verdana" panose="020B0604030504040204" pitchFamily="34" charset="0"/>
                          <a:ea typeface="Verdana" panose="020B0604030504040204" pitchFamily="34" charset="0"/>
                          <a:cs typeface="Verdana" panose="020B0604030504040204" pitchFamily="34" charset="0"/>
                        </a:rPr>
                        <a:t>2.17.4.1</a:t>
                      </a:r>
                      <a:endParaRPr lang="de-CH" sz="18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800" b="0" dirty="0" smtClean="0">
                          <a:latin typeface="Verdana" panose="020B0604030504040204" pitchFamily="34" charset="0"/>
                          <a:ea typeface="Verdana" panose="020B0604030504040204" pitchFamily="34" charset="0"/>
                          <a:cs typeface="Verdana" panose="020B0604030504040204" pitchFamily="34" charset="0"/>
                        </a:rPr>
                        <a:t>Anmerkung zur</a:t>
                      </a:r>
                      <a:r>
                        <a:rPr lang="de-CH" sz="1800" b="0" baseline="0" dirty="0" smtClean="0">
                          <a:latin typeface="Verdana" panose="020B0604030504040204" pitchFamily="34" charset="0"/>
                          <a:ea typeface="Verdana" panose="020B0604030504040204" pitchFamily="34" charset="0"/>
                          <a:cs typeface="Verdana" panose="020B0604030504040204" pitchFamily="34" charset="0"/>
                        </a:rPr>
                        <a:t> Ausgabebezeichnung</a:t>
                      </a:r>
                      <a:endParaRPr lang="de-CH" sz="18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800" baseline="0" dirty="0" smtClean="0">
                          <a:latin typeface="Verdana" panose="020B0604030504040204" pitchFamily="34" charset="0"/>
                          <a:ea typeface="Verdana" panose="020B0604030504040204" pitchFamily="34" charset="0"/>
                          <a:cs typeface="Verdana" panose="020B0604030504040204" pitchFamily="34" charset="0"/>
                        </a:rPr>
                        <a:t>1-2 Dritte, verbesserte Auflage 1991. – 3 </a:t>
                      </a:r>
                      <a:r>
                        <a:rPr lang="de-CH" sz="1800" dirty="0" smtClean="0">
                          <a:latin typeface="Verdana" panose="020B0604030504040204" pitchFamily="34" charset="0"/>
                          <a:ea typeface="Verdana" panose="020B0604030504040204" pitchFamily="34" charset="0"/>
                          <a:cs typeface="Verdana" panose="020B0604030504040204" pitchFamily="34" charset="0"/>
                        </a:rPr>
                        <a:t>1983</a:t>
                      </a:r>
                    </a:p>
                    <a:p>
                      <a:pPr marL="0" marR="0" indent="0" algn="l" defTabSz="914400" rtl="0" eaLnBrk="1" fontAlgn="auto" latinLnBrk="0" hangingPunct="1">
                        <a:lnSpc>
                          <a:spcPct val="100000"/>
                        </a:lnSpc>
                        <a:spcBef>
                          <a:spcPts val="0"/>
                        </a:spcBef>
                        <a:spcAft>
                          <a:spcPts val="0"/>
                        </a:spcAft>
                        <a:buClrTx/>
                        <a:buSzTx/>
                        <a:buFontTx/>
                        <a:buNone/>
                        <a:tabLst/>
                        <a:defRPr/>
                      </a:pPr>
                      <a:endParaRPr lang="de-CH" sz="1800" dirty="0" smtClean="0">
                        <a:latin typeface="Verdana" panose="020B0604030504040204" pitchFamily="34" charset="0"/>
                        <a:ea typeface="Verdana" panose="020B0604030504040204" pitchFamily="34" charset="0"/>
                        <a:cs typeface="Verdana" panose="020B0604030504040204" pitchFamily="34" charset="0"/>
                      </a:endParaRPr>
                    </a:p>
                    <a:p>
                      <a:endParaRPr lang="de-CH" sz="1800" dirty="0">
                        <a:latin typeface="Verdana" panose="020B0604030504040204" pitchFamily="34" charset="0"/>
                        <a:ea typeface="Verdana" panose="020B0604030504040204" pitchFamily="34" charset="0"/>
                        <a:cs typeface="Verdana" panose="020B0604030504040204" pitchFamily="34" charset="0"/>
                      </a:endParaRPr>
                    </a:p>
                  </a:txBody>
                  <a:tcPr/>
                </a:tc>
              </a:tr>
              <a:tr h="774302">
                <a:tc>
                  <a:txBody>
                    <a:bodyPr/>
                    <a:lstStyle/>
                    <a:p>
                      <a:r>
                        <a:rPr lang="de-CH" sz="1800" b="0" dirty="0" smtClean="0">
                          <a:latin typeface="Verdana" panose="020B0604030504040204" pitchFamily="34" charset="0"/>
                          <a:ea typeface="Verdana" panose="020B0604030504040204" pitchFamily="34" charset="0"/>
                          <a:cs typeface="Verdana" panose="020B0604030504040204" pitchFamily="34" charset="0"/>
                        </a:rPr>
                        <a:t>4222</a:t>
                      </a:r>
                      <a:endParaRPr lang="de-CH" sz="18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800" dirty="0" smtClean="0">
                          <a:latin typeface="Verdana" panose="020B0604030504040204" pitchFamily="34" charset="0"/>
                          <a:ea typeface="Verdana" panose="020B0604030504040204" pitchFamily="34" charset="0"/>
                          <a:cs typeface="Verdana" panose="020B0604030504040204" pitchFamily="34" charset="0"/>
                        </a:rPr>
                        <a:t>25.1</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800" dirty="0" smtClean="0">
                          <a:latin typeface="Verdana" panose="020B0604030504040204" pitchFamily="34" charset="0"/>
                          <a:ea typeface="Verdana" panose="020B0604030504040204" pitchFamily="34" charset="0"/>
                          <a:cs typeface="Verdana" panose="020B0604030504040204" pitchFamily="34" charset="0"/>
                        </a:rPr>
                        <a:t>In Beziehung </a:t>
                      </a:r>
                    </a:p>
                    <a:p>
                      <a:r>
                        <a:rPr lang="de-CH" sz="1800" dirty="0" smtClean="0">
                          <a:latin typeface="Verdana" panose="020B0604030504040204" pitchFamily="34" charset="0"/>
                          <a:ea typeface="Verdana" panose="020B0604030504040204" pitchFamily="34" charset="0"/>
                          <a:cs typeface="Verdana" panose="020B0604030504040204" pitchFamily="34" charset="0"/>
                        </a:rPr>
                        <a:t>stehendes Werk</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800" b="1" dirty="0" smtClean="0">
                          <a:latin typeface="Verdana" panose="020B0604030504040204" pitchFamily="34" charset="0"/>
                          <a:ea typeface="Verdana" panose="020B0604030504040204" pitchFamily="34" charset="0"/>
                          <a:cs typeface="Verdana" panose="020B0604030504040204" pitchFamily="34" charset="0"/>
                        </a:rPr>
                        <a:t>$t</a:t>
                      </a:r>
                      <a:r>
                        <a:rPr lang="de-CH" sz="1800" dirty="0" smtClean="0">
                          <a:latin typeface="Verdana" panose="020B0604030504040204" pitchFamily="34" charset="0"/>
                          <a:ea typeface="Verdana" panose="020B0604030504040204" pitchFamily="34" charset="0"/>
                          <a:cs typeface="Verdana" panose="020B0604030504040204" pitchFamily="34" charset="0"/>
                        </a:rPr>
                        <a:t>1. Lineare </a:t>
                      </a:r>
                      <a:r>
                        <a:rPr lang="de-CH" sz="1800" dirty="0" err="1" smtClean="0">
                          <a:latin typeface="Verdana" panose="020B0604030504040204" pitchFamily="34" charset="0"/>
                          <a:ea typeface="Verdana" panose="020B0604030504040204" pitchFamily="34" charset="0"/>
                          <a:cs typeface="Verdana" panose="020B0604030504040204" pitchFamily="34" charset="0"/>
                        </a:rPr>
                        <a:t>Algebra</a:t>
                      </a:r>
                      <a:r>
                        <a:rPr lang="de-CH" sz="1800" b="1" dirty="0" err="1" smtClean="0">
                          <a:latin typeface="Verdana" panose="020B0604030504040204" pitchFamily="34" charset="0"/>
                          <a:ea typeface="Verdana" panose="020B0604030504040204" pitchFamily="34" charset="0"/>
                          <a:cs typeface="Verdana" panose="020B0604030504040204" pitchFamily="34" charset="0"/>
                        </a:rPr>
                        <a:t>$h</a:t>
                      </a:r>
                      <a:r>
                        <a:rPr lang="de-CH" sz="1800" baseline="0" dirty="0" err="1" smtClean="0">
                          <a:latin typeface="Verdana" panose="020B0604030504040204" pitchFamily="34" charset="0"/>
                          <a:ea typeface="Verdana" panose="020B0604030504040204" pitchFamily="34" charset="0"/>
                          <a:cs typeface="Verdana" panose="020B0604030504040204" pitchFamily="34" charset="0"/>
                        </a:rPr>
                        <a:t>von</a:t>
                      </a:r>
                      <a:r>
                        <a:rPr lang="de-CH" sz="1800" baseline="0" dirty="0" smtClean="0">
                          <a:latin typeface="Verdana" panose="020B0604030504040204" pitchFamily="34" charset="0"/>
                          <a:ea typeface="Verdana" panose="020B0604030504040204" pitchFamily="34" charset="0"/>
                          <a:cs typeface="Verdana" panose="020B0604030504040204" pitchFamily="34" charset="0"/>
                        </a:rPr>
                        <a:t> T. Gal, H.-J. Kruse, B. Vogeler, H. Wolf </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tc>
              </a:tr>
              <a:tr h="864096">
                <a:tc>
                  <a:txBody>
                    <a:bodyPr/>
                    <a:lstStyle/>
                    <a:p>
                      <a:r>
                        <a:rPr lang="de-CH" sz="1800" b="0" dirty="0" smtClean="0">
                          <a:latin typeface="Verdana" panose="020B0604030504040204" pitchFamily="34" charset="0"/>
                          <a:ea typeface="Verdana" panose="020B0604030504040204" pitchFamily="34" charset="0"/>
                          <a:cs typeface="Verdana" panose="020B0604030504040204" pitchFamily="34" charset="0"/>
                        </a:rPr>
                        <a:t>4222</a:t>
                      </a:r>
                      <a:endParaRPr lang="de-CH" sz="18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800" dirty="0" smtClean="0">
                          <a:latin typeface="Verdana" panose="020B0604030504040204" pitchFamily="34" charset="0"/>
                          <a:ea typeface="Verdana" panose="020B0604030504040204" pitchFamily="34" charset="0"/>
                          <a:cs typeface="Verdana" panose="020B0604030504040204" pitchFamily="34" charset="0"/>
                        </a:rPr>
                        <a:t>25.1</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800" dirty="0" smtClean="0">
                          <a:latin typeface="Verdana" panose="020B0604030504040204" pitchFamily="34" charset="0"/>
                          <a:ea typeface="Verdana" panose="020B0604030504040204" pitchFamily="34" charset="0"/>
                          <a:cs typeface="Verdana" panose="020B0604030504040204" pitchFamily="34" charset="0"/>
                        </a:rPr>
                        <a:t>In Beziehung </a:t>
                      </a:r>
                    </a:p>
                    <a:p>
                      <a:r>
                        <a:rPr lang="de-CH" sz="1800" dirty="0" smtClean="0">
                          <a:latin typeface="Verdana" panose="020B0604030504040204" pitchFamily="34" charset="0"/>
                          <a:ea typeface="Verdana" panose="020B0604030504040204" pitchFamily="34" charset="0"/>
                          <a:cs typeface="Verdana" panose="020B0604030504040204" pitchFamily="34" charset="0"/>
                        </a:rPr>
                        <a:t>stehendes Werk</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800" b="1" dirty="0" smtClean="0">
                          <a:latin typeface="Verdana" panose="020B0604030504040204" pitchFamily="34" charset="0"/>
                          <a:ea typeface="Verdana" panose="020B0604030504040204" pitchFamily="34" charset="0"/>
                          <a:cs typeface="Verdana" panose="020B0604030504040204" pitchFamily="34" charset="0"/>
                        </a:rPr>
                        <a:t>$t</a:t>
                      </a:r>
                      <a:r>
                        <a:rPr lang="de-CH" sz="1800" dirty="0" smtClean="0">
                          <a:latin typeface="Verdana" panose="020B0604030504040204" pitchFamily="34" charset="0"/>
                          <a:ea typeface="Verdana" panose="020B0604030504040204" pitchFamily="34" charset="0"/>
                          <a:cs typeface="Verdana" panose="020B0604030504040204" pitchFamily="34" charset="0"/>
                        </a:rPr>
                        <a:t>2. </a:t>
                      </a:r>
                      <a:r>
                        <a:rPr lang="de-CH" sz="1800" dirty="0" err="1" smtClean="0">
                          <a:latin typeface="Verdana" panose="020B0604030504040204" pitchFamily="34" charset="0"/>
                          <a:ea typeface="Verdana" panose="020B0604030504040204" pitchFamily="34" charset="0"/>
                          <a:cs typeface="Verdana" panose="020B0604030504040204" pitchFamily="34" charset="0"/>
                        </a:rPr>
                        <a:t>Analysis</a:t>
                      </a:r>
                      <a:r>
                        <a:rPr lang="de-CH" sz="1800" b="1" dirty="0" err="1" smtClean="0">
                          <a:latin typeface="Verdana" panose="020B0604030504040204" pitchFamily="34" charset="0"/>
                          <a:ea typeface="Verdana" panose="020B0604030504040204" pitchFamily="34" charset="0"/>
                          <a:cs typeface="Verdana" panose="020B0604030504040204" pitchFamily="34" charset="0"/>
                        </a:rPr>
                        <a:t>$h</a:t>
                      </a:r>
                      <a:r>
                        <a:rPr lang="de-CH" sz="1800" dirty="0" err="1" smtClean="0">
                          <a:latin typeface="Verdana" panose="020B0604030504040204" pitchFamily="34" charset="0"/>
                          <a:ea typeface="Verdana" panose="020B0604030504040204" pitchFamily="34" charset="0"/>
                          <a:cs typeface="Verdana" panose="020B0604030504040204" pitchFamily="34" charset="0"/>
                        </a:rPr>
                        <a:t>von</a:t>
                      </a:r>
                      <a:r>
                        <a:rPr lang="de-CH" sz="1800" dirty="0" smtClean="0">
                          <a:latin typeface="Verdana" panose="020B0604030504040204" pitchFamily="34" charset="0"/>
                          <a:ea typeface="Verdana" panose="020B0604030504040204" pitchFamily="34" charset="0"/>
                          <a:cs typeface="Verdana" panose="020B0604030504040204" pitchFamily="34" charset="0"/>
                        </a:rPr>
                        <a:t> T. Gal, H.-J.</a:t>
                      </a:r>
                      <a:r>
                        <a:rPr lang="de-CH" sz="1800" baseline="0" dirty="0" smtClean="0">
                          <a:latin typeface="Verdana" panose="020B0604030504040204" pitchFamily="34" charset="0"/>
                          <a:ea typeface="Verdana" panose="020B0604030504040204" pitchFamily="34" charset="0"/>
                          <a:cs typeface="Verdana" panose="020B0604030504040204" pitchFamily="34" charset="0"/>
                        </a:rPr>
                        <a:t> Kruse, G. </a:t>
                      </a:r>
                      <a:r>
                        <a:rPr lang="de-CH" sz="1800" baseline="0" dirty="0" err="1" smtClean="0">
                          <a:latin typeface="Verdana" panose="020B0604030504040204" pitchFamily="34" charset="0"/>
                          <a:ea typeface="Verdana" panose="020B0604030504040204" pitchFamily="34" charset="0"/>
                          <a:cs typeface="Verdana" panose="020B0604030504040204" pitchFamily="34" charset="0"/>
                        </a:rPr>
                        <a:t>Piehler</a:t>
                      </a:r>
                      <a:r>
                        <a:rPr lang="de-CH" sz="1800" baseline="0" dirty="0" smtClean="0">
                          <a:latin typeface="Verdana" panose="020B0604030504040204" pitchFamily="34" charset="0"/>
                          <a:ea typeface="Verdana" panose="020B0604030504040204" pitchFamily="34" charset="0"/>
                          <a:cs typeface="Verdana" panose="020B0604030504040204" pitchFamily="34" charset="0"/>
                        </a:rPr>
                        <a:t>, B. Vogeler, H. Wolf. </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tc>
              </a:tr>
              <a:tr h="625192">
                <a:tc>
                  <a:txBody>
                    <a:bodyPr/>
                    <a:lstStyle/>
                    <a:p>
                      <a:r>
                        <a:rPr lang="de-CH" sz="1800" b="0" dirty="0" smtClean="0">
                          <a:latin typeface="Verdana" panose="020B0604030504040204" pitchFamily="34" charset="0"/>
                          <a:ea typeface="Verdana" panose="020B0604030504040204" pitchFamily="34" charset="0"/>
                          <a:cs typeface="Verdana" panose="020B0604030504040204" pitchFamily="34" charset="0"/>
                        </a:rPr>
                        <a:t>4222</a:t>
                      </a:r>
                      <a:endParaRPr lang="de-CH" sz="18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800" dirty="0" smtClean="0">
                          <a:latin typeface="Verdana" panose="020B0604030504040204" pitchFamily="34" charset="0"/>
                          <a:ea typeface="Verdana" panose="020B0604030504040204" pitchFamily="34" charset="0"/>
                          <a:cs typeface="Verdana" panose="020B0604030504040204" pitchFamily="34" charset="0"/>
                        </a:rPr>
                        <a:t>25.1</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800" dirty="0" smtClean="0">
                          <a:latin typeface="Verdana" panose="020B0604030504040204" pitchFamily="34" charset="0"/>
                          <a:ea typeface="Verdana" panose="020B0604030504040204" pitchFamily="34" charset="0"/>
                          <a:cs typeface="Verdana" panose="020B0604030504040204" pitchFamily="34" charset="0"/>
                        </a:rPr>
                        <a:t>In Beziehung </a:t>
                      </a:r>
                    </a:p>
                    <a:p>
                      <a:r>
                        <a:rPr lang="de-CH" sz="1800" dirty="0" smtClean="0">
                          <a:latin typeface="Verdana" panose="020B0604030504040204" pitchFamily="34" charset="0"/>
                          <a:ea typeface="Verdana" panose="020B0604030504040204" pitchFamily="34" charset="0"/>
                          <a:cs typeface="Verdana" panose="020B0604030504040204" pitchFamily="34" charset="0"/>
                        </a:rPr>
                        <a:t>stehendes Werk</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800" dirty="0" smtClean="0">
                          <a:latin typeface="Verdana" panose="020B0604030504040204" pitchFamily="34" charset="0"/>
                          <a:ea typeface="Verdana" panose="020B0604030504040204" pitchFamily="34" charset="0"/>
                          <a:cs typeface="Verdana" panose="020B0604030504040204" pitchFamily="34" charset="0"/>
                        </a:rPr>
                        <a:t>t</a:t>
                      </a:r>
                      <a:r>
                        <a:rPr lang="de-CH" sz="1800" b="1" dirty="0" smtClean="0">
                          <a:latin typeface="Verdana" panose="020B0604030504040204" pitchFamily="34" charset="0"/>
                          <a:ea typeface="Verdana" panose="020B0604030504040204" pitchFamily="34" charset="0"/>
                          <a:cs typeface="Verdana" panose="020B0604030504040204" pitchFamily="34" charset="0"/>
                        </a:rPr>
                        <a:t>$t</a:t>
                      </a:r>
                      <a:r>
                        <a:rPr lang="de-CH" sz="1800" dirty="0" smtClean="0">
                          <a:latin typeface="Verdana" panose="020B0604030504040204" pitchFamily="34" charset="0"/>
                          <a:ea typeface="Verdana" panose="020B0604030504040204" pitchFamily="34" charset="0"/>
                          <a:cs typeface="Verdana" panose="020B0604030504040204" pitchFamily="34" charset="0"/>
                        </a:rPr>
                        <a:t>3. Lineare </a:t>
                      </a:r>
                      <a:r>
                        <a:rPr lang="de-CH" sz="1800" dirty="0" err="1" smtClean="0">
                          <a:latin typeface="Verdana" panose="020B0604030504040204" pitchFamily="34" charset="0"/>
                          <a:ea typeface="Verdana" panose="020B0604030504040204" pitchFamily="34" charset="0"/>
                          <a:cs typeface="Verdana" panose="020B0604030504040204" pitchFamily="34" charset="0"/>
                        </a:rPr>
                        <a:t>Optimierung</a:t>
                      </a:r>
                      <a:r>
                        <a:rPr lang="de-CH" sz="1800" b="1" dirty="0" err="1" smtClean="0">
                          <a:latin typeface="Verdana" panose="020B0604030504040204" pitchFamily="34" charset="0"/>
                          <a:ea typeface="Verdana" panose="020B0604030504040204" pitchFamily="34" charset="0"/>
                          <a:cs typeface="Verdana" panose="020B0604030504040204" pitchFamily="34" charset="0"/>
                        </a:rPr>
                        <a:t>$h</a:t>
                      </a:r>
                      <a:r>
                        <a:rPr lang="de-CH" sz="1800" dirty="0" err="1" smtClean="0">
                          <a:latin typeface="Verdana" panose="020B0604030504040204" pitchFamily="34" charset="0"/>
                          <a:ea typeface="Verdana" panose="020B0604030504040204" pitchFamily="34" charset="0"/>
                          <a:cs typeface="Verdana" panose="020B0604030504040204" pitchFamily="34" charset="0"/>
                        </a:rPr>
                        <a:t>von</a:t>
                      </a:r>
                      <a:r>
                        <a:rPr lang="de-CH" sz="1800" dirty="0" smtClean="0">
                          <a:latin typeface="Verdana" panose="020B0604030504040204" pitchFamily="34" charset="0"/>
                          <a:ea typeface="Verdana" panose="020B0604030504040204" pitchFamily="34" charset="0"/>
                          <a:cs typeface="Verdana" panose="020B0604030504040204" pitchFamily="34" charset="0"/>
                        </a:rPr>
                        <a:t> T. Gal</a:t>
                      </a:r>
                      <a:endParaRPr lang="de-CH" sz="18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7" name="Fußzeilenplatzhalter 6"/>
          <p:cNvSpPr>
            <a:spLocks noGrp="1"/>
          </p:cNvSpPr>
          <p:nvPr>
            <p:ph type="ftr" sz="quarter" idx="14"/>
          </p:nvPr>
        </p:nvSpPr>
        <p:spPr>
          <a:xfrm>
            <a:off x="467544" y="6376243"/>
            <a:ext cx="7632848" cy="365125"/>
          </a:xfrm>
        </p:spPr>
        <p:txBody>
          <a:bodyPr/>
          <a:lstStyle/>
          <a:p>
            <a:pPr>
              <a:defRPr/>
            </a:pPr>
            <a:r>
              <a:rPr lang="de-DE" sz="800" dirty="0" smtClean="0"/>
              <a:t>AG RDA Schulungsunterlagen – Modul 5A.01: Mehrteilige Monografien  | PICA DNB/ZDB | Stand: 25.07.2015| CC BY-NC-SA</a:t>
            </a:r>
            <a:endParaRPr lang="de-DE" sz="800" dirty="0"/>
          </a:p>
        </p:txBody>
      </p:sp>
      <p:sp>
        <p:nvSpPr>
          <p:cNvPr id="8" name="Foliennummernplatzhalter 7"/>
          <p:cNvSpPr>
            <a:spLocks noGrp="1"/>
          </p:cNvSpPr>
          <p:nvPr>
            <p:ph type="sldNum" sz="quarter" idx="4294967295"/>
          </p:nvPr>
        </p:nvSpPr>
        <p:spPr>
          <a:xfrm>
            <a:off x="7235825" y="6376988"/>
            <a:ext cx="1450975" cy="365125"/>
          </a:xfrm>
          <a:prstGeom prst="rect">
            <a:avLst/>
          </a:prstGeom>
        </p:spPr>
        <p:txBody>
          <a:bodyPr/>
          <a:lstStyle/>
          <a:p>
            <a:pPr algn="r">
              <a:defRPr/>
            </a:pPr>
            <a:fld id="{E3475185-0719-4743-BB39-4EFD18B5FE54}" type="slidenum">
              <a:rPr lang="de-DE" sz="1200">
                <a:solidFill>
                  <a:schemeClr val="tx1">
                    <a:tint val="75000"/>
                  </a:schemeClr>
                </a:solidFill>
              </a:rPr>
              <a:pPr algn="r">
                <a:defRPr/>
              </a:pPr>
              <a:t>89</a:t>
            </a:fld>
            <a:endParaRPr lang="de-DE" sz="1200" dirty="0">
              <a:solidFill>
                <a:schemeClr val="tx1">
                  <a:tint val="75000"/>
                </a:schemeClr>
              </a:solidFill>
            </a:endParaRPr>
          </a:p>
        </p:txBody>
      </p:sp>
    </p:spTree>
    <p:extLst>
      <p:ext uri="{BB962C8B-B14F-4D97-AF65-F5344CB8AC3E}">
        <p14:creationId xmlns:p14="http://schemas.microsoft.com/office/powerpoint/2010/main" val="10855062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Grundlage für die Identifizierung einer mehrteiligen Monografie </a:t>
            </a:r>
            <a:endParaRPr lang="de-DE" dirty="0"/>
          </a:p>
        </p:txBody>
      </p:sp>
      <p:sp>
        <p:nvSpPr>
          <p:cNvPr id="3" name="Textplatzhalter 2"/>
          <p:cNvSpPr>
            <a:spLocks noGrp="1"/>
          </p:cNvSpPr>
          <p:nvPr>
            <p:ph type="body" sz="quarter" idx="13"/>
          </p:nvPr>
        </p:nvSpPr>
        <p:spPr>
          <a:xfrm>
            <a:off x="251520" y="1124744"/>
            <a:ext cx="8640960" cy="5184576"/>
          </a:xfrm>
        </p:spPr>
        <p:txBody>
          <a:bodyPr wrap="square"/>
          <a:lstStyle/>
          <a:p>
            <a:r>
              <a:rPr lang="de-DE" dirty="0" smtClean="0"/>
              <a:t>Nach RDA 2.1.2.3 (Ressource, die in mehreren Teilen erscheint):</a:t>
            </a:r>
          </a:p>
          <a:p>
            <a:pPr lvl="1"/>
            <a:r>
              <a:rPr lang="de-DE" dirty="0" smtClean="0"/>
              <a:t>der vorliegende Teil mit der niedrigsten Zählung (RDA 2.1.2.3 b)) bzw.</a:t>
            </a:r>
          </a:p>
          <a:p>
            <a:pPr lvl="1"/>
            <a:r>
              <a:rPr lang="de-DE" dirty="0" smtClean="0"/>
              <a:t>der vorliegende Teil mit dem frühesten Erscheinungsdatum (RDA 2.1.2.3 c))</a:t>
            </a:r>
          </a:p>
          <a:p>
            <a:pPr lvl="1"/>
            <a:r>
              <a:rPr lang="de-DE" dirty="0" smtClean="0"/>
              <a:t>bei ungezähltem Set eine Informationsquelle, die die Ressource als Ganzes identifiziert und möglichst einen übergeordneten Titel hat </a:t>
            </a:r>
            <a:r>
              <a:rPr lang="de-DE" dirty="0"/>
              <a:t>(RDA 2.1.2.3 </a:t>
            </a:r>
            <a:r>
              <a:rPr lang="de-DE" dirty="0" smtClean="0"/>
              <a:t>a))</a:t>
            </a:r>
            <a:endParaRPr lang="de-DE" dirty="0"/>
          </a:p>
          <a:p>
            <a:pPr lvl="2"/>
            <a:r>
              <a:rPr lang="de-DE" sz="1800" dirty="0" smtClean="0"/>
              <a:t>Ist solch eine Informationsquelle nicht vorhanden, dann Verwendung einer Quelle, die den Titel eines Hauptteils aufweist (RDA 2.1.2.3 d))</a:t>
            </a:r>
          </a:p>
          <a:p>
            <a:pPr lvl="2"/>
            <a:r>
              <a:rPr lang="de-DE" sz="1800" dirty="0" smtClean="0"/>
              <a:t>Ist solch eine Quelle auch nicht vorhanden, dann Verwendung der Quellen, die die einzelnen Teile identifizieren </a:t>
            </a:r>
            <a:r>
              <a:rPr lang="de-DE" sz="1800" dirty="0"/>
              <a:t>(RDA 2.1.2.3 </a:t>
            </a:r>
            <a:r>
              <a:rPr lang="de-DE" sz="1800" dirty="0" smtClean="0"/>
              <a:t>e))</a:t>
            </a:r>
            <a:endParaRPr lang="de-DE" sz="1800" dirty="0"/>
          </a:p>
          <a:p>
            <a:pPr marL="914400" lvl="2" indent="0">
              <a:buNone/>
            </a:pPr>
            <a:r>
              <a:rPr lang="de-DE" sz="1800" dirty="0" smtClean="0"/>
              <a:t>  </a:t>
            </a: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5A.01: Mehrteilige Monografien  | PICA DNB/ZDB | Stand: 25.07.2015|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spTree>
    <p:extLst>
      <p:ext uri="{BB962C8B-B14F-4D97-AF65-F5344CB8AC3E}">
        <p14:creationId xmlns:p14="http://schemas.microsoft.com/office/powerpoint/2010/main" val="642267973"/>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Nichtbuchmaterialien derselben Art</a:t>
            </a:r>
            <a:endParaRPr lang="de-CH" dirty="0"/>
          </a:p>
        </p:txBody>
      </p:sp>
      <p:sp>
        <p:nvSpPr>
          <p:cNvPr id="3" name="Textplatzhalter 2"/>
          <p:cNvSpPr>
            <a:spLocks noGrp="1"/>
          </p:cNvSpPr>
          <p:nvPr>
            <p:ph type="body" sz="quarter" idx="13"/>
          </p:nvPr>
        </p:nvSpPr>
        <p:spPr/>
        <p:txBody>
          <a:bodyPr/>
          <a:lstStyle/>
          <a:p>
            <a:pPr marL="0" indent="0">
              <a:buNone/>
            </a:pPr>
            <a:r>
              <a:rPr lang="de-CH" sz="2000" dirty="0" smtClean="0"/>
              <a:t>Die umfassende Beschreibung empfiehlt sich besonders bei mehrteiligen Ressourcen </a:t>
            </a:r>
          </a:p>
          <a:p>
            <a:pPr>
              <a:buFont typeface="Symbol" panose="05050102010706020507" pitchFamily="18" charset="2"/>
              <a:buChar char="-"/>
            </a:pPr>
            <a:r>
              <a:rPr lang="de-CH" sz="2000" dirty="0" smtClean="0"/>
              <a:t>deren Teile aus Nichtbuchmaterialien derselben Art bestehen,</a:t>
            </a:r>
          </a:p>
          <a:p>
            <a:pPr>
              <a:buFont typeface="Symbol" panose="05050102010706020507" pitchFamily="18" charset="2"/>
              <a:buChar char="-"/>
            </a:pPr>
            <a:r>
              <a:rPr lang="de-CH" sz="2000" dirty="0"/>
              <a:t>d</a:t>
            </a:r>
            <a:r>
              <a:rPr lang="de-CH" sz="2000" dirty="0" smtClean="0"/>
              <a:t>ie unter einem gemeinsamen Titel veröffentlicht werden</a:t>
            </a:r>
          </a:p>
          <a:p>
            <a:pPr>
              <a:buFont typeface="Symbol" panose="05050102010706020507" pitchFamily="18" charset="2"/>
              <a:buChar char="-"/>
            </a:pPr>
            <a:r>
              <a:rPr lang="de-CH" sz="2000" dirty="0"/>
              <a:t>u</a:t>
            </a:r>
            <a:r>
              <a:rPr lang="de-CH" sz="2000" dirty="0" smtClean="0"/>
              <a:t>nd oft nur durch eine laufende Zählung benannt werden </a:t>
            </a:r>
            <a:br>
              <a:rPr lang="de-CH" sz="2000" dirty="0" smtClean="0"/>
            </a:br>
            <a:r>
              <a:rPr lang="de-CH" sz="2000" dirty="0" smtClean="0"/>
              <a:t>(z. B. CD 1, CD 2, CD 3, …)</a:t>
            </a:r>
          </a:p>
          <a:p>
            <a:pPr marL="0" indent="0">
              <a:buNone/>
            </a:pPr>
            <a:endParaRPr lang="de-CH" sz="2000" dirty="0"/>
          </a:p>
          <a:p>
            <a:pPr marL="0" indent="0">
              <a:buNone/>
            </a:pPr>
            <a:r>
              <a:rPr lang="de-CH" sz="2000" dirty="0" smtClean="0"/>
              <a:t>Beispiel: 2 CDs mit ausführlichem Booklet als Begleitmaterial</a:t>
            </a:r>
            <a:endParaRPr lang="de-CH" sz="2000" dirty="0"/>
          </a:p>
        </p:txBody>
      </p:sp>
      <p:graphicFrame>
        <p:nvGraphicFramePr>
          <p:cNvPr id="4" name="Tabelle 3"/>
          <p:cNvGraphicFramePr>
            <a:graphicFrameLocks noGrp="1"/>
          </p:cNvGraphicFramePr>
          <p:nvPr>
            <p:extLst>
              <p:ext uri="{D42A27DB-BD31-4B8C-83A1-F6EECF244321}">
                <p14:modId xmlns:p14="http://schemas.microsoft.com/office/powerpoint/2010/main" val="1133799374"/>
              </p:ext>
            </p:extLst>
          </p:nvPr>
        </p:nvGraphicFramePr>
        <p:xfrm>
          <a:off x="467544" y="3861048"/>
          <a:ext cx="7992888" cy="2304256"/>
        </p:xfrm>
        <a:graphic>
          <a:graphicData uri="http://schemas.openxmlformats.org/drawingml/2006/table">
            <a:tbl>
              <a:tblPr firstRow="1" bandRow="1">
                <a:tableStyleId>{5C22544A-7EE6-4342-B048-85BDC9FD1C3A}</a:tableStyleId>
              </a:tblPr>
              <a:tblGrid>
                <a:gridCol w="895204"/>
                <a:gridCol w="895204"/>
                <a:gridCol w="1854350"/>
                <a:gridCol w="4348130"/>
              </a:tblGrid>
              <a:tr h="55806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RDA</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Element</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Erfassung</a:t>
                      </a:r>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r h="450050">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4000</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2.3.2</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Haupttitel</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Der Freischütz</a:t>
                      </a:r>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r h="432048">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4060</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3.4</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Umfang</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2 CDs</a:t>
                      </a:r>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r h="432048">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4063</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3.4</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Umfang</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1 Booklet (147 Seiten)</a:t>
                      </a:r>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r h="432048">
                <a:tc>
                  <a:txBody>
                    <a:bodyPr/>
                    <a:lstStyle/>
                    <a:p>
                      <a:r>
                        <a:rPr lang="de-CH" b="0" dirty="0" smtClean="0">
                          <a:latin typeface="Verdana" panose="020B0604030504040204" pitchFamily="34" charset="0"/>
                          <a:ea typeface="Verdana" panose="020B0604030504040204" pitchFamily="34" charset="0"/>
                          <a:cs typeface="Verdana" panose="020B0604030504040204" pitchFamily="34" charset="0"/>
                        </a:rPr>
                        <a:t>4060</a:t>
                      </a:r>
                      <a:endParaRPr lang="de-CH"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0" dirty="0" smtClean="0">
                          <a:latin typeface="Verdana" panose="020B0604030504040204" pitchFamily="34" charset="0"/>
                          <a:ea typeface="Verdana" panose="020B0604030504040204" pitchFamily="34" charset="0"/>
                          <a:cs typeface="Verdana" panose="020B0604030504040204" pitchFamily="34" charset="0"/>
                        </a:rPr>
                        <a:t>7.22</a:t>
                      </a:r>
                      <a:endParaRPr lang="de-CH"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0" dirty="0" smtClean="0">
                          <a:latin typeface="Verdana" panose="020B0604030504040204" pitchFamily="34" charset="0"/>
                          <a:ea typeface="Verdana" panose="020B0604030504040204" pitchFamily="34" charset="0"/>
                          <a:cs typeface="Verdana" panose="020B0604030504040204" pitchFamily="34" charset="0"/>
                        </a:rPr>
                        <a:t>Dauer</a:t>
                      </a:r>
                      <a:endParaRPr lang="de-CH"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$d</a:t>
                      </a:r>
                      <a:r>
                        <a:rPr lang="de-CH" b="0" dirty="0" smtClean="0">
                          <a:latin typeface="Verdana" panose="020B0604030504040204" pitchFamily="34" charset="0"/>
                          <a:ea typeface="Verdana" panose="020B0604030504040204" pitchFamily="34" charset="0"/>
                          <a:cs typeface="Verdana" panose="020B0604030504040204" pitchFamily="34" charset="0"/>
                        </a:rPr>
                        <a:t>130 min</a:t>
                      </a:r>
                      <a:endParaRPr lang="de-CH" b="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5" name="Fußzeilenplatzhalter 4"/>
          <p:cNvSpPr>
            <a:spLocks noGrp="1"/>
          </p:cNvSpPr>
          <p:nvPr>
            <p:ph type="ftr" sz="quarter" idx="14"/>
          </p:nvPr>
        </p:nvSpPr>
        <p:spPr>
          <a:xfrm>
            <a:off x="467544" y="6376243"/>
            <a:ext cx="7488832" cy="365125"/>
          </a:xfrm>
        </p:spPr>
        <p:txBody>
          <a:bodyPr/>
          <a:lstStyle/>
          <a:p>
            <a:pPr>
              <a:defRPr/>
            </a:pPr>
            <a:r>
              <a:rPr lang="de-DE" sz="800" dirty="0" smtClean="0"/>
              <a:t>AG RDA Schulungsunterlagen – Modul 5A.01: Mehrteilige Monografien  | PICA DNB/ZDB | Stand: 25.07.2015| CC BY-NC-SA</a:t>
            </a:r>
            <a:endParaRPr lang="de-DE" sz="800" dirty="0"/>
          </a:p>
        </p:txBody>
      </p:sp>
      <p:sp>
        <p:nvSpPr>
          <p:cNvPr id="6" name="Foliennummernplatzhalter 5"/>
          <p:cNvSpPr>
            <a:spLocks noGrp="1"/>
          </p:cNvSpPr>
          <p:nvPr>
            <p:ph type="sldNum" sz="quarter" idx="4294967295"/>
          </p:nvPr>
        </p:nvSpPr>
        <p:spPr>
          <a:xfrm>
            <a:off x="7235825" y="6376988"/>
            <a:ext cx="1450975" cy="365125"/>
          </a:xfrm>
          <a:prstGeom prst="rect">
            <a:avLst/>
          </a:prstGeom>
        </p:spPr>
        <p:txBody>
          <a:bodyPr/>
          <a:lstStyle/>
          <a:p>
            <a:pPr algn="r">
              <a:defRPr/>
            </a:pPr>
            <a:fld id="{E3475185-0719-4743-BB39-4EFD18B5FE54}" type="slidenum">
              <a:rPr lang="de-DE" sz="1200">
                <a:solidFill>
                  <a:schemeClr val="tx1">
                    <a:tint val="75000"/>
                  </a:schemeClr>
                </a:solidFill>
              </a:rPr>
              <a:pPr algn="r">
                <a:defRPr/>
              </a:pPr>
              <a:t>90</a:t>
            </a:fld>
            <a:endParaRPr lang="de-DE" sz="1200" dirty="0">
              <a:solidFill>
                <a:schemeClr val="tx1">
                  <a:tint val="75000"/>
                </a:schemeClr>
              </a:solidFill>
            </a:endParaRPr>
          </a:p>
        </p:txBody>
      </p:sp>
    </p:spTree>
    <p:extLst>
      <p:ext uri="{BB962C8B-B14F-4D97-AF65-F5344CB8AC3E}">
        <p14:creationId xmlns:p14="http://schemas.microsoft.com/office/powerpoint/2010/main" val="4063234946"/>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Sonderfall Spiele</a:t>
            </a:r>
            <a:endParaRPr lang="de-CH" dirty="0"/>
          </a:p>
        </p:txBody>
      </p:sp>
      <p:sp>
        <p:nvSpPr>
          <p:cNvPr id="3" name="Textplatzhalter 2"/>
          <p:cNvSpPr>
            <a:spLocks noGrp="1"/>
          </p:cNvSpPr>
          <p:nvPr>
            <p:ph type="body" sz="quarter" idx="13"/>
          </p:nvPr>
        </p:nvSpPr>
        <p:spPr>
          <a:xfrm>
            <a:off x="251520" y="908720"/>
            <a:ext cx="8640960" cy="5472608"/>
          </a:xfrm>
        </p:spPr>
        <p:txBody>
          <a:bodyPr/>
          <a:lstStyle/>
          <a:p>
            <a:pPr marL="0" indent="0">
              <a:buNone/>
            </a:pPr>
            <a:r>
              <a:rPr lang="de-CH" sz="2000" dirty="0" smtClean="0"/>
              <a:t>Für Spiele</a:t>
            </a:r>
          </a:p>
          <a:p>
            <a:pPr>
              <a:buFont typeface="Symbol" panose="05050102010706020507" pitchFamily="18" charset="2"/>
              <a:buChar char="-"/>
            </a:pPr>
            <a:r>
              <a:rPr lang="de-CH" sz="2000" dirty="0" smtClean="0"/>
              <a:t>die aus mehreren Teilen bestehen</a:t>
            </a:r>
          </a:p>
          <a:p>
            <a:pPr>
              <a:buFont typeface="Symbol" panose="05050102010706020507" pitchFamily="18" charset="2"/>
              <a:buChar char="-"/>
            </a:pPr>
            <a:r>
              <a:rPr lang="de-CH" sz="2000" dirty="0"/>
              <a:t>und </a:t>
            </a:r>
            <a:r>
              <a:rPr lang="de-CH" sz="2000" dirty="0" smtClean="0"/>
              <a:t>bei denen es wenig Sinn macht, die einzelnen Teile zu beschreiben</a:t>
            </a:r>
          </a:p>
          <a:p>
            <a:pPr marL="0" indent="0">
              <a:buNone/>
            </a:pPr>
            <a:r>
              <a:rPr lang="de-CH" sz="2000" dirty="0" smtClean="0"/>
              <a:t>empfiehlt sich ebenfalls die umfassende Beschreibung</a:t>
            </a:r>
          </a:p>
          <a:p>
            <a:pPr marL="0" indent="0">
              <a:buNone/>
            </a:pPr>
            <a:r>
              <a:rPr lang="de-CH" sz="2000" dirty="0" smtClean="0"/>
              <a:t>Beispiel:</a:t>
            </a:r>
            <a:endParaRPr lang="de-CH" sz="2000" dirty="0"/>
          </a:p>
        </p:txBody>
      </p:sp>
      <p:sp>
        <p:nvSpPr>
          <p:cNvPr id="5" name="Fußzeilenplatzhalter 4"/>
          <p:cNvSpPr>
            <a:spLocks noGrp="1"/>
          </p:cNvSpPr>
          <p:nvPr>
            <p:ph type="ftr" sz="quarter" idx="14"/>
          </p:nvPr>
        </p:nvSpPr>
        <p:spPr>
          <a:xfrm>
            <a:off x="467544" y="6376243"/>
            <a:ext cx="7704856" cy="365125"/>
          </a:xfrm>
        </p:spPr>
        <p:txBody>
          <a:bodyPr/>
          <a:lstStyle/>
          <a:p>
            <a:pPr>
              <a:defRPr/>
            </a:pPr>
            <a:r>
              <a:rPr lang="de-DE" sz="800" dirty="0" smtClean="0"/>
              <a:t>AG RDA Schulungsunterlagen – Modul 5A.01: Mehrteilige Monografien  | PICA DNB/ZDB | Stand: 25.07.2015| CC BY-NC-SA</a:t>
            </a:r>
            <a:endParaRPr lang="de-DE" sz="800" dirty="0"/>
          </a:p>
        </p:txBody>
      </p:sp>
      <p:sp>
        <p:nvSpPr>
          <p:cNvPr id="6" name="Foliennummernplatzhalter 5"/>
          <p:cNvSpPr>
            <a:spLocks noGrp="1"/>
          </p:cNvSpPr>
          <p:nvPr>
            <p:ph type="sldNum" sz="quarter" idx="4294967295"/>
          </p:nvPr>
        </p:nvSpPr>
        <p:spPr>
          <a:xfrm>
            <a:off x="7235825" y="6376988"/>
            <a:ext cx="1450975" cy="365125"/>
          </a:xfrm>
          <a:prstGeom prst="rect">
            <a:avLst/>
          </a:prstGeom>
        </p:spPr>
        <p:txBody>
          <a:bodyPr/>
          <a:lstStyle/>
          <a:p>
            <a:pPr algn="r">
              <a:defRPr/>
            </a:pPr>
            <a:fld id="{E3475185-0719-4743-BB39-4EFD18B5FE54}" type="slidenum">
              <a:rPr lang="de-DE" sz="1200">
                <a:solidFill>
                  <a:schemeClr val="tx1">
                    <a:tint val="75000"/>
                  </a:schemeClr>
                </a:solidFill>
              </a:rPr>
              <a:pPr algn="r">
                <a:defRPr/>
              </a:pPr>
              <a:t>91</a:t>
            </a:fld>
            <a:endParaRPr lang="de-DE" sz="1200" dirty="0">
              <a:solidFill>
                <a:schemeClr val="tx1">
                  <a:tint val="75000"/>
                </a:schemeClr>
              </a:solidFill>
            </a:endParaRPr>
          </a:p>
        </p:txBody>
      </p:sp>
      <p:graphicFrame>
        <p:nvGraphicFramePr>
          <p:cNvPr id="7" name="Tabelle 6"/>
          <p:cNvGraphicFramePr>
            <a:graphicFrameLocks noGrp="1"/>
          </p:cNvGraphicFramePr>
          <p:nvPr>
            <p:extLst>
              <p:ext uri="{D42A27DB-BD31-4B8C-83A1-F6EECF244321}">
                <p14:modId xmlns:p14="http://schemas.microsoft.com/office/powerpoint/2010/main" val="1577316056"/>
              </p:ext>
            </p:extLst>
          </p:nvPr>
        </p:nvGraphicFramePr>
        <p:xfrm>
          <a:off x="467544" y="3284984"/>
          <a:ext cx="8352928" cy="3044944"/>
        </p:xfrm>
        <a:graphic>
          <a:graphicData uri="http://schemas.openxmlformats.org/drawingml/2006/table">
            <a:tbl>
              <a:tblPr firstRow="1" bandRow="1">
                <a:tableStyleId>{5C22544A-7EE6-4342-B048-85BDC9FD1C3A}</a:tableStyleId>
              </a:tblPr>
              <a:tblGrid>
                <a:gridCol w="864096"/>
                <a:gridCol w="936104"/>
                <a:gridCol w="2170610"/>
                <a:gridCol w="4382118"/>
              </a:tblGrid>
              <a:tr h="504056">
                <a:tc>
                  <a:txBody>
                    <a:bodyPr/>
                    <a:lstStyle/>
                    <a:p>
                      <a:r>
                        <a:rPr lang="de-DE"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RDA</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Element</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Erfassung</a:t>
                      </a:r>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r h="247756">
                <a:tc rowSpan="3">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4000</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2.3.2</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Haupttitel</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rowSpan="3">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Stück für Stück : sicher, stark, selbstbewusst ; ein Spiel</a:t>
                      </a:r>
                      <a:r>
                        <a:rPr lang="de-CH" baseline="0" dirty="0" smtClean="0">
                          <a:latin typeface="Verdana" panose="020B0604030504040204" pitchFamily="34" charset="0"/>
                          <a:ea typeface="Verdana" panose="020B0604030504040204" pitchFamily="34" charset="0"/>
                          <a:cs typeface="Verdana" panose="020B0604030504040204" pitchFamily="34" charset="0"/>
                        </a:rPr>
                        <a:t> rund um persönliche Sicherheit für Mädchen und Frauen</a:t>
                      </a:r>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r h="247756">
                <a:tc vMerge="1">
                  <a:txBody>
                    <a:bodyPr/>
                    <a:lstStyle/>
                    <a:p>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2.3.4</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Titelzusatz</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r h="420608">
                <a:tc vMerge="1">
                  <a:txBody>
                    <a:bodyPr/>
                    <a:lstStyle/>
                    <a:p>
                      <a:endParaRPr lang="de-CH"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0" dirty="0" smtClean="0">
                          <a:latin typeface="Verdana" panose="020B0604030504040204" pitchFamily="34" charset="0"/>
                          <a:ea typeface="Verdana" panose="020B0604030504040204" pitchFamily="34" charset="0"/>
                          <a:cs typeface="Verdana" panose="020B0604030504040204" pitchFamily="34" charset="0"/>
                        </a:rPr>
                        <a:t>2.3.4</a:t>
                      </a:r>
                      <a:endParaRPr lang="de-CH"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0" dirty="0" smtClean="0">
                          <a:latin typeface="Verdana" panose="020B0604030504040204" pitchFamily="34" charset="0"/>
                          <a:ea typeface="Verdana" panose="020B0604030504040204" pitchFamily="34" charset="0"/>
                          <a:cs typeface="Verdana" panose="020B0604030504040204" pitchFamily="34" charset="0"/>
                        </a:rPr>
                        <a:t>Titelzusatz</a:t>
                      </a:r>
                      <a:endParaRPr lang="de-CH" b="0" dirty="0">
                        <a:latin typeface="Verdana" panose="020B0604030504040204" pitchFamily="34" charset="0"/>
                        <a:ea typeface="Verdana" panose="020B0604030504040204" pitchFamily="34" charset="0"/>
                        <a:cs typeface="Verdana" panose="020B0604030504040204" pitchFamily="34" charset="0"/>
                      </a:endParaRPr>
                    </a:p>
                  </a:txBody>
                  <a:tcPr/>
                </a:tc>
                <a:tc vMerge="1">
                  <a:txBody>
                    <a:bodyPr/>
                    <a:lstStyle/>
                    <a:p>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r h="539472">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0500</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2.13</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err="1" smtClean="0">
                          <a:latin typeface="Verdana" panose="020B0604030504040204" pitchFamily="34" charset="0"/>
                          <a:ea typeface="Verdana" panose="020B0604030504040204" pitchFamily="34" charset="0"/>
                          <a:cs typeface="Verdana" panose="020B0604030504040204" pitchFamily="34" charset="0"/>
                        </a:rPr>
                        <a:t>Erschei-nungsweise</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Aa</a:t>
                      </a:r>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r h="712088">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4060</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3.4</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Umfang</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1 Spiel (200 Karten, 8 Spielfiguren,</a:t>
                      </a:r>
                      <a:r>
                        <a:rPr lang="de-CH" baseline="0" dirty="0" smtClean="0">
                          <a:latin typeface="Verdana" panose="020B0604030504040204" pitchFamily="34" charset="0"/>
                          <a:ea typeface="Verdana" panose="020B0604030504040204" pitchFamily="34" charset="0"/>
                          <a:cs typeface="Verdana" panose="020B0604030504040204" pitchFamily="34" charset="0"/>
                        </a:rPr>
                        <a:t> 1 Würfel, 1 Spielanleitung)</a:t>
                      </a:r>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3407456914"/>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1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5871</Words>
  <Application>Microsoft Office PowerPoint</Application>
  <PresentationFormat>Bildschirmpräsentation (4:3)</PresentationFormat>
  <Paragraphs>1205</Paragraphs>
  <Slides>91</Slides>
  <Notes>9</Notes>
  <HiddenSlides>0</HiddenSlides>
  <MMClips>0</MMClips>
  <ScaleCrop>false</ScaleCrop>
  <HeadingPairs>
    <vt:vector size="4" baseType="variant">
      <vt:variant>
        <vt:lpstr>Design</vt:lpstr>
      </vt:variant>
      <vt:variant>
        <vt:i4>2</vt:i4>
      </vt:variant>
      <vt:variant>
        <vt:lpstr>Folientitel</vt:lpstr>
      </vt:variant>
      <vt:variant>
        <vt:i4>91</vt:i4>
      </vt:variant>
    </vt:vector>
  </HeadingPairs>
  <TitlesOfParts>
    <vt:vector size="93" baseType="lpstr">
      <vt:lpstr>Larissa</vt:lpstr>
      <vt:lpstr>1_Larissa</vt:lpstr>
      <vt:lpstr>Schulungsunterlagen der AG RDA</vt:lpstr>
      <vt:lpstr>Mehrteilige Monografien </vt:lpstr>
      <vt:lpstr>Inhalt </vt:lpstr>
      <vt:lpstr>Grundlagen </vt:lpstr>
      <vt:lpstr>Mehrteilige Monografie: Definition</vt:lpstr>
      <vt:lpstr>Beschreibungsarten (RDA 1.5)</vt:lpstr>
      <vt:lpstr>Wie werden mehrteilige Monografien im angloamerikanischen Raum beschrieben?</vt:lpstr>
      <vt:lpstr>Wie werden mehrteilige Monografien im deutschsprachigen Raum beschrieben?</vt:lpstr>
      <vt:lpstr>Grundlage für die Identifizierung einer mehrteiligen Monografie </vt:lpstr>
      <vt:lpstr>Informationsquellen</vt:lpstr>
      <vt:lpstr>Hierarchische Beschreibung </vt:lpstr>
      <vt:lpstr>Terminologie (1) </vt:lpstr>
      <vt:lpstr>Terminologie (2) </vt:lpstr>
      <vt:lpstr>Aufnahmen für Teile mit unabhängigem Titel</vt:lpstr>
      <vt:lpstr>Aufnahmen für Teile mit abhängigem Titel</vt:lpstr>
      <vt:lpstr>Übungsaufgabe: Aufnahme für TAT oder TUT?</vt:lpstr>
      <vt:lpstr>Übungsaufgabe: Aufnahme für TAT oder TUT?</vt:lpstr>
      <vt:lpstr>Hierarchische Beschreibung gilt als eine Beschreibung</vt:lpstr>
      <vt:lpstr>Unterschied bei der Erfassung des über-geordneten Titels</vt:lpstr>
      <vt:lpstr>Beispiele</vt:lpstr>
      <vt:lpstr>Reihe: Definition</vt:lpstr>
      <vt:lpstr>Standardelemente-Tabelle für die hierarchische Beschreibung mehrteiliger Monografien (1)</vt:lpstr>
      <vt:lpstr>Standardelemente-Tabelle für die hierarchische Beschreibung mehrteiliger Monografien (2)</vt:lpstr>
      <vt:lpstr>Erfassung der Standardelemente: IMD-Typen </vt:lpstr>
      <vt:lpstr>Erfassung des Standardelements: Erscheinungsweise </vt:lpstr>
      <vt:lpstr>Beispiel: Medienkombination (Buch, DVD-Video, CD-ROM)</vt:lpstr>
      <vt:lpstr>Beispiel: Medienkombination (Buch, DVD-Video, CD-ROM)</vt:lpstr>
      <vt:lpstr>Beispiel: Medienkombination (Buch, DVD-Video, CD-ROM)</vt:lpstr>
      <vt:lpstr>Regelungen zu Bandbezeichnungen und -zählungen der Teile (1)</vt:lpstr>
      <vt:lpstr>Regelungen zu Bandbezeichnungen und -zählungen der Teile (2)</vt:lpstr>
      <vt:lpstr>Beispiele </vt:lpstr>
      <vt:lpstr>Beispiele </vt:lpstr>
      <vt:lpstr>Werkebene (1) </vt:lpstr>
      <vt:lpstr>Werkebene (2)</vt:lpstr>
      <vt:lpstr>Werkebene (3)</vt:lpstr>
      <vt:lpstr>Werkebene (4)</vt:lpstr>
      <vt:lpstr>Untergliederungen </vt:lpstr>
      <vt:lpstr>Definition Untergliederung (RDA Glossar)</vt:lpstr>
      <vt:lpstr>Was sind Untergliederungen?</vt:lpstr>
      <vt:lpstr>Beispiele für Untergliederungen (1)</vt:lpstr>
      <vt:lpstr>Beispiele für Untergliederungen (2)</vt:lpstr>
      <vt:lpstr>Beispiel: Mehrere Untergliederungen</vt:lpstr>
      <vt:lpstr>Hierarchische Beschreibung: Datenmodell</vt:lpstr>
      <vt:lpstr>Bsp. – Abhängiger Titel mit Untergliederung</vt:lpstr>
      <vt:lpstr>Bsp. – Unabhängiger Titel mit Untergliederung</vt:lpstr>
      <vt:lpstr>Bandbezeichnungen und -zählungen </vt:lpstr>
      <vt:lpstr>Untergliederung: Abbildung der Werkebene</vt:lpstr>
      <vt:lpstr>Mehrteilige Monografien  in mehrteiligen Monografien </vt:lpstr>
      <vt:lpstr>Definition Mehrteilige Monografie in mehrteiliger Monografie</vt:lpstr>
      <vt:lpstr>Abgrenzung untergeordnete mehrteilige Monografie vs. Untergliederung (1)</vt:lpstr>
      <vt:lpstr>Abgrenzung untergeordnete mehrteilige Monografie vs. Untergliederung (2)</vt:lpstr>
      <vt:lpstr>Beispiel – Untergeordnete mehrt. Monografie</vt:lpstr>
      <vt:lpstr>Erfassung – Hierarchische Beschreibung (1)</vt:lpstr>
      <vt:lpstr>Erfassung – Hierarchische Beschreibung (2)</vt:lpstr>
      <vt:lpstr>Untergeordnete Mehrteilige Monografie: Abbildung der Werkebene</vt:lpstr>
      <vt:lpstr>Neue Beschreibungen und  keine neuen Beschreibungen </vt:lpstr>
      <vt:lpstr>Neue Beschreibungen und  keine neuen Beschreibungen </vt:lpstr>
      <vt:lpstr>Neue Beschreibung</vt:lpstr>
      <vt:lpstr>Neue Beschreibung</vt:lpstr>
      <vt:lpstr>Neue Beschreibung</vt:lpstr>
      <vt:lpstr>Neue Beschreibung</vt:lpstr>
      <vt:lpstr>Neue Beschreibung</vt:lpstr>
      <vt:lpstr>Keine neue Beschreibung</vt:lpstr>
      <vt:lpstr>Keine neue Beschreibung</vt:lpstr>
      <vt:lpstr>Keine neue Beschreibung </vt:lpstr>
      <vt:lpstr>Keine neue Beschreibung</vt:lpstr>
      <vt:lpstr>Keine neue Beschreibung </vt:lpstr>
      <vt:lpstr>Keine neue Beschreibung</vt:lpstr>
      <vt:lpstr>Keine neue Beschreibung</vt:lpstr>
      <vt:lpstr>Keine neue Beschreibung </vt:lpstr>
      <vt:lpstr>Keine neue Beschreibung</vt:lpstr>
      <vt:lpstr> Sonderfälle bei   mehrteiligen Monografien </vt:lpstr>
      <vt:lpstr>Sonderfall: Später erscheinende Ergänzung zu einzelner Einheit</vt:lpstr>
      <vt:lpstr>Titel der Ergänzung nicht ausreichend, um Ressource zu identifizieren (RDA 2.3.1.7.1)</vt:lpstr>
      <vt:lpstr>Titel der Ergänzung ausreichend, um Ressource zu identifizieren (RDA 2.3.1.7.2)</vt:lpstr>
      <vt:lpstr>Beziehung zwischen ursprünglicher Ressource und Ergänzung</vt:lpstr>
      <vt:lpstr>Beziehung zwischen ursprünglicher Ressource und Ergänzung</vt:lpstr>
      <vt:lpstr>Weitere Sonderfälle im Überblick</vt:lpstr>
      <vt:lpstr>Weitere Sonderfälle im Überblick</vt:lpstr>
      <vt:lpstr>Weitere Sonderfälle im Überblick</vt:lpstr>
      <vt:lpstr>Umfassende Beschreibung </vt:lpstr>
      <vt:lpstr>Umfassende Beschreibung</vt:lpstr>
      <vt:lpstr>Titel des Ganzen / Titel der Teile</vt:lpstr>
      <vt:lpstr>Titel des Ganzen / Titel der Teile  Beispiel:</vt:lpstr>
      <vt:lpstr>Titel des Ganzen / Titel der Teile</vt:lpstr>
      <vt:lpstr>Verantwortlichkeitsangabe</vt:lpstr>
      <vt:lpstr>Verantwortlichkeitsangabe: Beispiel</vt:lpstr>
      <vt:lpstr>Ausgabevermerk</vt:lpstr>
      <vt:lpstr>Ausgabevermerk: Beispiel</vt:lpstr>
      <vt:lpstr>Nichtbuchmaterialien derselben Art</vt:lpstr>
      <vt:lpstr>Sonderfall Spiele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471</cp:revision>
  <cp:lastPrinted>2015-03-05T15:30:19Z</cp:lastPrinted>
  <dcterms:created xsi:type="dcterms:W3CDTF">2014-02-18T07:01:40Z</dcterms:created>
  <dcterms:modified xsi:type="dcterms:W3CDTF">2015-08-28T08:29:12Z</dcterms:modified>
</cp:coreProperties>
</file>