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30"/>
  </p:notesMasterIdLst>
  <p:handoutMasterIdLst>
    <p:handoutMasterId r:id="rId31"/>
  </p:handoutMasterIdLst>
  <p:sldIdLst>
    <p:sldId id="285" r:id="rId2"/>
    <p:sldId id="259" r:id="rId3"/>
    <p:sldId id="287" r:id="rId4"/>
    <p:sldId id="302" r:id="rId5"/>
    <p:sldId id="303" r:id="rId6"/>
    <p:sldId id="306" r:id="rId7"/>
    <p:sldId id="307" r:id="rId8"/>
    <p:sldId id="308" r:id="rId9"/>
    <p:sldId id="309" r:id="rId10"/>
    <p:sldId id="310" r:id="rId11"/>
    <p:sldId id="311" r:id="rId12"/>
    <p:sldId id="328" r:id="rId13"/>
    <p:sldId id="329" r:id="rId14"/>
    <p:sldId id="326" r:id="rId15"/>
    <p:sldId id="312" r:id="rId16"/>
    <p:sldId id="313" r:id="rId17"/>
    <p:sldId id="314" r:id="rId18"/>
    <p:sldId id="315" r:id="rId19"/>
    <p:sldId id="304" r:id="rId20"/>
    <p:sldId id="316" r:id="rId21"/>
    <p:sldId id="318" r:id="rId22"/>
    <p:sldId id="319" r:id="rId23"/>
    <p:sldId id="320" r:id="rId24"/>
    <p:sldId id="327" r:id="rId25"/>
    <p:sldId id="322" r:id="rId26"/>
    <p:sldId id="323" r:id="rId27"/>
    <p:sldId id="324" r:id="rId28"/>
    <p:sldId id="325" r:id="rId29"/>
  </p:sldIdLst>
  <p:sldSz cx="9144000" cy="6858000" type="screen4x3"/>
  <p:notesSz cx="6858000" cy="9144000"/>
  <p:defaultTextStyle>
    <a:defPPr>
      <a:defRPr lang="de-DE"/>
    </a:defPPr>
    <a:lvl1pPr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1pPr>
    <a:lvl2pPr marL="4572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2pPr>
    <a:lvl3pPr marL="9144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3pPr>
    <a:lvl4pPr marL="13716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4pPr>
    <a:lvl5pPr marL="18288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 uri="{2D200454-40CA-4A62-9FC3-DE9A4176ACB9}">
      <p15:notesGuideLst xmlns=""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859" autoAdjust="0"/>
    <p:restoredTop sz="92189" autoAdjust="0"/>
  </p:normalViewPr>
  <p:slideViewPr>
    <p:cSldViewPr>
      <p:cViewPr varScale="1">
        <p:scale>
          <a:sx n="104" d="100"/>
          <a:sy n="104" d="100"/>
        </p:scale>
        <p:origin x="-1278" y="-84"/>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83" d="100"/>
          <a:sy n="83" d="100"/>
        </p:scale>
        <p:origin x="-2040" y="-9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35"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de-DE"/>
          </a:p>
        </p:txBody>
      </p:sp>
      <p:sp>
        <p:nvSpPr>
          <p:cNvPr id="3" name="Datumsplatzhalt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cs typeface="+mn-cs"/>
              </a:defRPr>
            </a:lvl1pPr>
          </a:lstStyle>
          <a:p>
            <a:pPr>
              <a:defRPr/>
            </a:pPr>
            <a:fld id="{C18FDB8F-0336-49A4-9BCF-6DA8548D5854}" type="datetimeFigureOut">
              <a:rPr lang="de-DE"/>
              <a:pPr>
                <a:defRPr/>
              </a:pPr>
              <a:t>11.05.2015</a:t>
            </a:fld>
            <a:endParaRPr lang="de-DE"/>
          </a:p>
        </p:txBody>
      </p:sp>
      <p:sp>
        <p:nvSpPr>
          <p:cNvPr id="4" name="Fußzeilenplatzhalt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de-DE"/>
          </a:p>
        </p:txBody>
      </p:sp>
      <p:sp>
        <p:nvSpPr>
          <p:cNvPr id="5" name="Foliennummernplatzhalt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1963257C-3B97-4883-845B-48AC647C8060}" type="slidenum">
              <a:rPr lang="de-DE" altLang="de-DE"/>
              <a:pPr/>
              <a:t>‹Nr.›</a:t>
            </a:fld>
            <a:endParaRPr lang="de-DE" altLang="de-DE"/>
          </a:p>
        </p:txBody>
      </p:sp>
    </p:spTree>
    <p:extLst>
      <p:ext uri="{BB962C8B-B14F-4D97-AF65-F5344CB8AC3E}">
        <p14:creationId xmlns:p14="http://schemas.microsoft.com/office/powerpoint/2010/main" val="4177740454"/>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de-DE"/>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cs typeface="+mn-cs"/>
              </a:defRPr>
            </a:lvl1pPr>
          </a:lstStyle>
          <a:p>
            <a:pPr>
              <a:defRPr/>
            </a:pPr>
            <a:fld id="{320B8701-0EC6-4CF0-9C34-4D5B36359C0B}" type="datetimeFigureOut">
              <a:rPr lang="de-DE"/>
              <a:pPr>
                <a:defRPr/>
              </a:pPr>
              <a:t>11.05.2015</a:t>
            </a:fld>
            <a:endParaRPr lang="de-DE"/>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de-DE" noProof="0"/>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DE" noProof="0" smtClean="0"/>
              <a:t>Textmasterformat bearbeiten</a:t>
            </a:r>
          </a:p>
          <a:p>
            <a:pPr lvl="1"/>
            <a:r>
              <a:rPr lang="de-DE" noProof="0" smtClean="0"/>
              <a:t>Zweite Ebene</a:t>
            </a:r>
          </a:p>
          <a:p>
            <a:pPr lvl="2"/>
            <a:r>
              <a:rPr lang="de-DE" noProof="0" smtClean="0"/>
              <a:t>Dritte Ebene</a:t>
            </a:r>
          </a:p>
          <a:p>
            <a:pPr lvl="3"/>
            <a:r>
              <a:rPr lang="de-DE" noProof="0" smtClean="0"/>
              <a:t>Vierte Ebene</a:t>
            </a:r>
          </a:p>
          <a:p>
            <a:pPr lvl="4"/>
            <a:r>
              <a:rPr lang="de-DE" noProof="0" smtClean="0"/>
              <a:t>Fünfte Ebene</a:t>
            </a:r>
            <a:endParaRPr lang="de-DE" noProof="0"/>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de-DE"/>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2E88777A-8948-4E92-84FE-AA7866B942D9}" type="slidenum">
              <a:rPr lang="de-DE" altLang="de-DE"/>
              <a:pPr/>
              <a:t>‹Nr.›</a:t>
            </a:fld>
            <a:endParaRPr lang="de-DE" altLang="de-DE"/>
          </a:p>
        </p:txBody>
      </p:sp>
    </p:spTree>
    <p:extLst>
      <p:ext uri="{BB962C8B-B14F-4D97-AF65-F5344CB8AC3E}">
        <p14:creationId xmlns:p14="http://schemas.microsoft.com/office/powerpoint/2010/main" val="595485583"/>
      </p:ext>
    </p:extLst>
  </p:cSld>
  <p:clrMap bg1="lt1" tx1="dk1" bg2="lt2" tx2="dk2" accent1="accent1" accent2="accent2" accent3="accent3" accent4="accent4" accent5="accent5" accent6="accent6" hlink="hlink" folHlink="folHlink"/>
  <p:hf hdr="0" ftr="0" dt="0"/>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6387"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de-DE" altLang="de-DE" smtClean="0"/>
          </a:p>
        </p:txBody>
      </p:sp>
      <p:sp>
        <p:nvSpPr>
          <p:cNvPr id="16388"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fld id="{663854DA-8367-4A2D-A5E4-5C0CECC02273}" type="slidenum">
              <a:rPr lang="de-DE" altLang="de-DE">
                <a:solidFill>
                  <a:srgbClr val="000000"/>
                </a:solidFill>
              </a:rPr>
              <a:pPr/>
              <a:t>1</a:t>
            </a:fld>
            <a:endParaRPr lang="de-DE" altLang="de-DE">
              <a:solidFill>
                <a:srgbClr val="000000"/>
              </a:solidFill>
            </a:endParaRPr>
          </a:p>
        </p:txBody>
      </p:sp>
    </p:spTree>
    <p:extLst>
      <p:ext uri="{BB962C8B-B14F-4D97-AF65-F5344CB8AC3E}">
        <p14:creationId xmlns:p14="http://schemas.microsoft.com/office/powerpoint/2010/main" val="421022193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411"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de-DE" altLang="de-DE" smtClean="0">
              <a:latin typeface="Arial" panose="020B0604020202020204" pitchFamily="34" charset="0"/>
              <a:cs typeface="Arial" panose="020B0604020202020204" pitchFamily="34" charset="0"/>
            </a:endParaRPr>
          </a:p>
        </p:txBody>
      </p:sp>
      <p:sp>
        <p:nvSpPr>
          <p:cNvPr id="17412"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fld id="{AB175426-3B1E-4EA7-85BC-B15147B24921}" type="slidenum">
              <a:rPr lang="de-DE" altLang="de-DE"/>
              <a:pPr/>
              <a:t>2</a:t>
            </a:fld>
            <a:endParaRPr lang="de-DE" altLang="de-DE"/>
          </a:p>
        </p:txBody>
      </p:sp>
    </p:spTree>
    <p:extLst>
      <p:ext uri="{BB962C8B-B14F-4D97-AF65-F5344CB8AC3E}">
        <p14:creationId xmlns:p14="http://schemas.microsoft.com/office/powerpoint/2010/main" val="158210673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2E88777A-8948-4E92-84FE-AA7866B942D9}" type="slidenum">
              <a:rPr lang="de-DE" altLang="de-DE" smtClean="0"/>
              <a:pPr/>
              <a:t>20</a:t>
            </a:fld>
            <a:endParaRPr lang="de-DE" altLang="de-DE"/>
          </a:p>
        </p:txBody>
      </p:sp>
    </p:spTree>
    <p:extLst>
      <p:ext uri="{BB962C8B-B14F-4D97-AF65-F5344CB8AC3E}">
        <p14:creationId xmlns:p14="http://schemas.microsoft.com/office/powerpoint/2010/main" val="129472766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4" name="Fußzeilenplatzhalter 11"/>
          <p:cNvSpPr>
            <a:spLocks noGrp="1"/>
          </p:cNvSpPr>
          <p:nvPr>
            <p:ph type="ftr" sz="quarter" idx="14"/>
          </p:nvPr>
        </p:nvSpPr>
        <p:spPr>
          <a:xfrm>
            <a:off x="468313" y="6376988"/>
            <a:ext cx="6119812" cy="365125"/>
          </a:xfrm>
        </p:spPr>
        <p:txBody>
          <a:bodyPr/>
          <a:lstStyle>
            <a:lvl1pPr algn="l">
              <a:defRPr smtClean="0">
                <a:solidFill>
                  <a:schemeClr val="accent1">
                    <a:lumMod val="75000"/>
                  </a:schemeClr>
                </a:solidFill>
              </a:defRPr>
            </a:lvl1pPr>
          </a:lstStyle>
          <a:p>
            <a:pPr>
              <a:defRPr/>
            </a:pPr>
            <a:r>
              <a:rPr lang="de-DE" smtClean="0"/>
              <a:t>AG RDA Schulungsunterlagen – Modul 3.03.03: Werkebene | Stand: 08.05.2015 | CC BY-NC-SA</a:t>
            </a:r>
            <a:endParaRPr lang="de-DE" dirty="0"/>
          </a:p>
        </p:txBody>
      </p:sp>
      <p:sp>
        <p:nvSpPr>
          <p:cNvPr id="5" name="Foliennummernplatzhalter 5"/>
          <p:cNvSpPr>
            <a:spLocks noGrp="1"/>
          </p:cNvSpPr>
          <p:nvPr>
            <p:ph type="sldNum" sz="quarter" idx="15"/>
          </p:nvPr>
        </p:nvSpPr>
        <p:spPr>
          <a:xfrm>
            <a:off x="7235825" y="6376988"/>
            <a:ext cx="1450975"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defRPr>
            </a:lvl1pPr>
          </a:lstStyle>
          <a:p>
            <a:fld id="{AA5AABF1-B78F-4BEE-8BD7-55374FA27783}" type="slidenum">
              <a:rPr lang="de-DE" altLang="de-DE"/>
              <a:pPr/>
              <a:t>‹Nr.›</a:t>
            </a:fld>
            <a:endParaRPr lang="de-DE" altLang="de-DE"/>
          </a:p>
        </p:txBody>
      </p:sp>
    </p:spTree>
    <p:extLst>
      <p:ext uri="{BB962C8B-B14F-4D97-AF65-F5344CB8AC3E}">
        <p14:creationId xmlns:p14="http://schemas.microsoft.com/office/powerpoint/2010/main" val="3956317366"/>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elplatzhalt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de-DE" altLang="de-DE" smtClean="0"/>
              <a:t>Titelmasterformat durch Klicken bearbeiten</a:t>
            </a:r>
          </a:p>
        </p:txBody>
      </p:sp>
      <p:sp>
        <p:nvSpPr>
          <p:cNvPr id="1027" name="Textplatzhalt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de-DE" altLang="de-DE" smtClean="0"/>
              <a:t>Textmasterformat bearbeiten</a:t>
            </a:r>
          </a:p>
          <a:p>
            <a:pPr lvl="1"/>
            <a:r>
              <a:rPr lang="de-DE" altLang="de-DE" smtClean="0"/>
              <a:t>Zweite Ebene</a:t>
            </a:r>
          </a:p>
          <a:p>
            <a:pPr lvl="2"/>
            <a:r>
              <a:rPr lang="de-DE" altLang="de-DE" smtClean="0"/>
              <a:t>Dritte Ebene</a:t>
            </a:r>
          </a:p>
          <a:p>
            <a:pPr lvl="3"/>
            <a:r>
              <a:rPr lang="de-DE" altLang="de-DE" smtClean="0"/>
              <a:t>Vierte Ebene</a:t>
            </a:r>
          </a:p>
        </p:txBody>
      </p:sp>
      <p:sp>
        <p:nvSpPr>
          <p:cNvPr id="7" name="Fußzeilenplatzhalter 6"/>
          <p:cNvSpPr>
            <a:spLocks noGrp="1"/>
          </p:cNvSpPr>
          <p:nvPr>
            <p:ph type="ftr" sz="quarter" idx="3"/>
          </p:nvPr>
        </p:nvSpPr>
        <p:spPr>
          <a:xfrm>
            <a:off x="468313" y="6381750"/>
            <a:ext cx="6264275" cy="365125"/>
          </a:xfrm>
          <a:prstGeom prst="rect">
            <a:avLst/>
          </a:prstGeom>
        </p:spPr>
        <p:txBody>
          <a:bodyPr vert="horz" lIns="91440" tIns="45720" rIns="91440" bIns="45720" rtlCol="0" anchor="ctr"/>
          <a:lstStyle>
            <a:lvl1pPr algn="l" fontAlgn="auto">
              <a:spcBef>
                <a:spcPts val="0"/>
              </a:spcBef>
              <a:spcAft>
                <a:spcPts val="0"/>
              </a:spcAft>
              <a:defRPr sz="1000" baseline="0" smtClean="0">
                <a:solidFill>
                  <a:schemeClr val="tx1">
                    <a:lumMod val="50000"/>
                    <a:lumOff val="50000"/>
                  </a:schemeClr>
                </a:solidFill>
                <a:latin typeface="Verdana" panose="020B0604030504040204" pitchFamily="34" charset="0"/>
                <a:cs typeface="+mn-cs"/>
              </a:defRPr>
            </a:lvl1pPr>
          </a:lstStyle>
          <a:p>
            <a:pPr>
              <a:defRPr/>
            </a:pPr>
            <a:r>
              <a:rPr lang="de-DE" smtClean="0"/>
              <a:t>AG RDA Schulungsunterlagen – Modul 3.03.03: Werkebene | Stand: 08.05.2015 | CC BY-NC-SA</a:t>
            </a:r>
            <a:endParaRPr lang="de-DE" dirty="0"/>
          </a:p>
        </p:txBody>
      </p:sp>
    </p:spTree>
  </p:cSld>
  <p:clrMap bg1="lt1" tx1="dk1" bg2="lt2" tx2="dk2" accent1="accent1" accent2="accent2" accent3="accent3" accent4="accent4" accent5="accent5" accent6="accent6" hlink="hlink" folHlink="folHlink"/>
  <p:sldLayoutIdLst>
    <p:sldLayoutId id="2147483651" r:id="rId1"/>
  </p:sldLayoutIdLst>
  <p:hf hdr="0" dt="0"/>
  <p:txStyles>
    <p:titleStyle>
      <a:lvl1pPr algn="l" rtl="0" fontAlgn="base">
        <a:spcBef>
          <a:spcPct val="0"/>
        </a:spcBef>
        <a:spcAft>
          <a:spcPct val="0"/>
        </a:spcAft>
        <a:defRPr sz="3200" kern="1200">
          <a:solidFill>
            <a:schemeClr val="tx1"/>
          </a:solidFill>
          <a:latin typeface="Verdana" panose="020B0604030504040204" pitchFamily="34" charset="0"/>
          <a:ea typeface="+mj-ea"/>
          <a:cs typeface="+mj-cs"/>
        </a:defRPr>
      </a:lvl1pPr>
      <a:lvl2pPr algn="l" rtl="0" fontAlgn="base">
        <a:spcBef>
          <a:spcPct val="0"/>
        </a:spcBef>
        <a:spcAft>
          <a:spcPct val="0"/>
        </a:spcAft>
        <a:defRPr sz="3200">
          <a:solidFill>
            <a:schemeClr val="tx1"/>
          </a:solidFill>
          <a:latin typeface="Verdana" panose="020B0604030504040204" pitchFamily="34" charset="0"/>
        </a:defRPr>
      </a:lvl2pPr>
      <a:lvl3pPr algn="l" rtl="0" fontAlgn="base">
        <a:spcBef>
          <a:spcPct val="0"/>
        </a:spcBef>
        <a:spcAft>
          <a:spcPct val="0"/>
        </a:spcAft>
        <a:defRPr sz="3200">
          <a:solidFill>
            <a:schemeClr val="tx1"/>
          </a:solidFill>
          <a:latin typeface="Verdana" panose="020B0604030504040204" pitchFamily="34" charset="0"/>
        </a:defRPr>
      </a:lvl3pPr>
      <a:lvl4pPr algn="l" rtl="0" fontAlgn="base">
        <a:spcBef>
          <a:spcPct val="0"/>
        </a:spcBef>
        <a:spcAft>
          <a:spcPct val="0"/>
        </a:spcAft>
        <a:defRPr sz="3200">
          <a:solidFill>
            <a:schemeClr val="tx1"/>
          </a:solidFill>
          <a:latin typeface="Verdana" panose="020B0604030504040204" pitchFamily="34" charset="0"/>
        </a:defRPr>
      </a:lvl4pPr>
      <a:lvl5pPr algn="l" rtl="0" fontAlgn="base">
        <a:spcBef>
          <a:spcPct val="0"/>
        </a:spcBef>
        <a:spcAft>
          <a:spcPct val="0"/>
        </a:spcAft>
        <a:defRPr sz="3200">
          <a:solidFill>
            <a:schemeClr val="tx1"/>
          </a:solidFill>
          <a:latin typeface="Verdana" panose="020B0604030504040204" pitchFamily="34" charset="0"/>
        </a:defRPr>
      </a:lvl5pPr>
      <a:lvl6pPr marL="457200" algn="l" rtl="0" fontAlgn="base">
        <a:spcBef>
          <a:spcPct val="0"/>
        </a:spcBef>
        <a:spcAft>
          <a:spcPct val="0"/>
        </a:spcAft>
        <a:defRPr sz="3200">
          <a:solidFill>
            <a:schemeClr val="tx1"/>
          </a:solidFill>
          <a:latin typeface="Verdana" panose="020B0604030504040204" pitchFamily="34" charset="0"/>
        </a:defRPr>
      </a:lvl6pPr>
      <a:lvl7pPr marL="914400" algn="l" rtl="0" fontAlgn="base">
        <a:spcBef>
          <a:spcPct val="0"/>
        </a:spcBef>
        <a:spcAft>
          <a:spcPct val="0"/>
        </a:spcAft>
        <a:defRPr sz="3200">
          <a:solidFill>
            <a:schemeClr val="tx1"/>
          </a:solidFill>
          <a:latin typeface="Verdana" panose="020B0604030504040204" pitchFamily="34" charset="0"/>
        </a:defRPr>
      </a:lvl7pPr>
      <a:lvl8pPr marL="1371600" algn="l" rtl="0" fontAlgn="base">
        <a:spcBef>
          <a:spcPct val="0"/>
        </a:spcBef>
        <a:spcAft>
          <a:spcPct val="0"/>
        </a:spcAft>
        <a:defRPr sz="3200">
          <a:solidFill>
            <a:schemeClr val="tx1"/>
          </a:solidFill>
          <a:latin typeface="Verdana" panose="020B0604030504040204" pitchFamily="34" charset="0"/>
        </a:defRPr>
      </a:lvl8pPr>
      <a:lvl9pPr marL="1828800" algn="l" rtl="0" fontAlgn="base">
        <a:spcBef>
          <a:spcPct val="0"/>
        </a:spcBef>
        <a:spcAft>
          <a:spcPct val="0"/>
        </a:spcAft>
        <a:defRPr sz="3200">
          <a:solidFill>
            <a:schemeClr val="tx1"/>
          </a:solidFill>
          <a:latin typeface="Verdana" panose="020B0604030504040204" pitchFamily="34" charset="0"/>
        </a:defRPr>
      </a:lvl9pPr>
    </p:titleStyle>
    <p:bodyStyle>
      <a:lvl1pPr marL="342900" indent="-342900" algn="l" rtl="0" fontAlgn="base">
        <a:spcBef>
          <a:spcPct val="20000"/>
        </a:spcBef>
        <a:spcAft>
          <a:spcPct val="0"/>
        </a:spcAft>
        <a:buFont typeface="Arial" panose="020B0604020202020204" pitchFamily="34" charset="0"/>
        <a:buChar char="•"/>
        <a:defRPr sz="2400" kern="1200">
          <a:solidFill>
            <a:schemeClr val="tx1"/>
          </a:solidFill>
          <a:latin typeface="Verdana" panose="020B0604030504040204" pitchFamily="34" charset="0"/>
          <a:ea typeface="+mn-ea"/>
          <a:cs typeface="+mn-cs"/>
        </a:defRPr>
      </a:lvl1pPr>
      <a:lvl2pPr marL="742950" indent="-285750" algn="l" rtl="0" fontAlgn="base">
        <a:spcBef>
          <a:spcPct val="20000"/>
        </a:spcBef>
        <a:spcAft>
          <a:spcPct val="0"/>
        </a:spcAft>
        <a:buFont typeface="Arial" panose="020B0604020202020204" pitchFamily="34" charset="0"/>
        <a:buChar char="–"/>
        <a:defRPr sz="2000" kern="1200">
          <a:solidFill>
            <a:schemeClr val="tx1"/>
          </a:solidFill>
          <a:latin typeface="Verdana" panose="020B0604030504040204" pitchFamily="34" charset="0"/>
          <a:ea typeface="+mn-ea"/>
          <a:cs typeface="+mn-cs"/>
        </a:defRPr>
      </a:lvl2pPr>
      <a:lvl3pPr marL="1143000" indent="-228600" algn="l" rtl="0" fontAlgn="base">
        <a:spcBef>
          <a:spcPct val="20000"/>
        </a:spcBef>
        <a:spcAft>
          <a:spcPct val="0"/>
        </a:spcAft>
        <a:buFont typeface="Arial" panose="020B0604020202020204" pitchFamily="34" charset="0"/>
        <a:buChar char="•"/>
        <a:defRPr sz="1600" kern="1200">
          <a:solidFill>
            <a:schemeClr val="tx1"/>
          </a:solidFill>
          <a:latin typeface="Verdana" panose="020B0604030504040204" pitchFamily="34" charset="0"/>
          <a:ea typeface="+mn-ea"/>
          <a:cs typeface="+mn-cs"/>
        </a:defRPr>
      </a:lvl3pPr>
      <a:lvl4pPr marL="1600200" indent="-228600" algn="l" rtl="0" fontAlgn="base">
        <a:spcBef>
          <a:spcPct val="20000"/>
        </a:spcBef>
        <a:spcAft>
          <a:spcPct val="0"/>
        </a:spcAft>
        <a:buFont typeface="Arial" panose="020B0604020202020204" pitchFamily="34" charset="0"/>
        <a:buChar char="–"/>
        <a:defRPr sz="1200" kern="1200">
          <a:solidFill>
            <a:schemeClr val="tx1"/>
          </a:solidFill>
          <a:latin typeface="Verdana" panose="020B0604030504040204" pitchFamily="34" charset="0"/>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18" Type="http://schemas.openxmlformats.org/officeDocument/2006/relationships/image" Target="../media/image16.jpeg"/><Relationship Id="rId3" Type="http://schemas.openxmlformats.org/officeDocument/2006/relationships/image" Target="../media/image1.jpeg"/><Relationship Id="rId7" Type="http://schemas.openxmlformats.org/officeDocument/2006/relationships/image" Target="../media/image5.png"/><Relationship Id="rId12" Type="http://schemas.openxmlformats.org/officeDocument/2006/relationships/image" Target="../media/image10.png"/><Relationship Id="rId17" Type="http://schemas.openxmlformats.org/officeDocument/2006/relationships/image" Target="../media/image15.jpeg"/><Relationship Id="rId2" Type="http://schemas.openxmlformats.org/officeDocument/2006/relationships/notesSlide" Target="../notesSlides/notesSlide1.xml"/><Relationship Id="rId16" Type="http://schemas.openxmlformats.org/officeDocument/2006/relationships/image" Target="../media/image14.png"/><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jpeg"/><Relationship Id="rId15" Type="http://schemas.openxmlformats.org/officeDocument/2006/relationships/image" Target="../media/image13.png"/><Relationship Id="rId10" Type="http://schemas.openxmlformats.org/officeDocument/2006/relationships/image" Target="../media/image8.jpeg"/><Relationship Id="rId4" Type="http://schemas.openxmlformats.org/officeDocument/2006/relationships/image" Target="../media/image2.png"/><Relationship Id="rId9" Type="http://schemas.openxmlformats.org/officeDocument/2006/relationships/image" Target="../media/image7.jpeg"/><Relationship Id="rId14" Type="http://schemas.openxmlformats.org/officeDocument/2006/relationships/image" Target="../media/image1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llipse 7"/>
          <p:cNvSpPr/>
          <p:nvPr/>
        </p:nvSpPr>
        <p:spPr>
          <a:xfrm>
            <a:off x="611188" y="1041400"/>
            <a:ext cx="8032750" cy="3529013"/>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solidFill>
                <a:prstClr val="white"/>
              </a:solidFill>
            </a:endParaRPr>
          </a:p>
        </p:txBody>
      </p:sp>
      <p:sp>
        <p:nvSpPr>
          <p:cNvPr id="3075" name="Titel 1"/>
          <p:cNvSpPr>
            <a:spLocks noGrp="1"/>
          </p:cNvSpPr>
          <p:nvPr>
            <p:ph type="title"/>
          </p:nvPr>
        </p:nvSpPr>
        <p:spPr>
          <a:xfrm>
            <a:off x="1692275" y="2781300"/>
            <a:ext cx="6057900" cy="1652588"/>
          </a:xfrm>
        </p:spPr>
        <p:txBody>
          <a:bodyPr rtlCol="0">
            <a:noAutofit/>
          </a:bodyPr>
          <a:lstStyle/>
          <a:p>
            <a:pPr algn="ctr" fontAlgn="auto">
              <a:spcAft>
                <a:spcPts val="0"/>
              </a:spcAft>
              <a:defRPr/>
            </a:pPr>
            <a:r>
              <a:rPr lang="de-DE" altLang="de-DE" sz="3200" b="1" dirty="0" smtClean="0">
                <a:ea typeface="Verdana" pitchFamily="34" charset="0"/>
                <a:cs typeface="Verdana" pitchFamily="34" charset="0"/>
              </a:rPr>
              <a:t>Schulungsunterlagen der</a:t>
            </a:r>
            <a:br>
              <a:rPr lang="de-DE" altLang="de-DE" sz="3200" b="1" dirty="0" smtClean="0">
                <a:ea typeface="Verdana" pitchFamily="34" charset="0"/>
                <a:cs typeface="Verdana" pitchFamily="34" charset="0"/>
              </a:rPr>
            </a:br>
            <a:r>
              <a:rPr lang="de-DE" altLang="de-DE" sz="3200" b="1" dirty="0" smtClean="0">
                <a:ea typeface="Verdana" pitchFamily="34" charset="0"/>
                <a:cs typeface="Verdana" pitchFamily="34" charset="0"/>
              </a:rPr>
              <a:t>AG RDA</a:t>
            </a:r>
          </a:p>
        </p:txBody>
      </p:sp>
      <p:pic>
        <p:nvPicPr>
          <p:cNvPr id="3076" name="Grafik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868738" y="1171575"/>
            <a:ext cx="985837" cy="48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7" name="Grafik 15"/>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183188" y="1412875"/>
            <a:ext cx="1522412"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8" name="Grafik 19"/>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6772275" y="1771650"/>
            <a:ext cx="164782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9" name="Grafik 25"/>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556500" y="2420938"/>
            <a:ext cx="158750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0" name="Grafik 17"/>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7978775" y="3057525"/>
            <a:ext cx="1028700" cy="64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1" name="Grafik 26"/>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7978775" y="3860800"/>
            <a:ext cx="585788"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2" name="Grafik 20"/>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6959600" y="4433888"/>
            <a:ext cx="781050"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3" name="Grafik 22"/>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5535613" y="4814888"/>
            <a:ext cx="1060450" cy="55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4" name="Grafik 21"/>
          <p:cNvPicPr>
            <a:picLocks noChangeAspect="1"/>
          </p:cNvPicPr>
          <p:nvPr/>
        </p:nvPicPr>
        <p:blipFill>
          <a:blip r:embed="rId11">
            <a:extLst>
              <a:ext uri="{28A0092B-C50C-407E-A947-70E740481C1C}">
                <a14:useLocalDpi xmlns:a14="http://schemas.microsoft.com/office/drawing/2010/main" val="0"/>
              </a:ext>
            </a:extLst>
          </a:blip>
          <a:srcRect r="16844"/>
          <a:stretch>
            <a:fillRect/>
          </a:stretch>
        </p:blipFill>
        <p:spPr bwMode="auto">
          <a:xfrm>
            <a:off x="4138613" y="5045075"/>
            <a:ext cx="1358900" cy="544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5" name="Grafik 23"/>
          <p:cNvPicPr>
            <a:picLocks noChangeAspect="1"/>
          </p:cNvPicPr>
          <p:nvPr/>
        </p:nvPicPr>
        <p:blipFill>
          <a:blip r:embed="rId12">
            <a:extLst>
              <a:ext uri="{28A0092B-C50C-407E-A947-70E740481C1C}">
                <a14:useLocalDpi xmlns:a14="http://schemas.microsoft.com/office/drawing/2010/main" val="0"/>
              </a:ext>
            </a:extLst>
          </a:blip>
          <a:srcRect/>
          <a:stretch>
            <a:fillRect/>
          </a:stretch>
        </p:blipFill>
        <p:spPr bwMode="auto">
          <a:xfrm>
            <a:off x="1908175" y="4829175"/>
            <a:ext cx="2165350"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6" name="Grafik 24"/>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1258888" y="4254500"/>
            <a:ext cx="136207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7" name="Grafik 27"/>
          <p:cNvPicPr>
            <a:picLocks noChangeAspect="1"/>
          </p:cNvPicPr>
          <p:nvPr/>
        </p:nvPicPr>
        <p:blipFill>
          <a:blip r:embed="rId14">
            <a:extLst>
              <a:ext uri="{28A0092B-C50C-407E-A947-70E740481C1C}">
                <a14:useLocalDpi xmlns:a14="http://schemas.microsoft.com/office/drawing/2010/main" val="0"/>
              </a:ext>
            </a:extLst>
          </a:blip>
          <a:srcRect/>
          <a:stretch>
            <a:fillRect/>
          </a:stretch>
        </p:blipFill>
        <p:spPr bwMode="auto">
          <a:xfrm>
            <a:off x="100013" y="3784600"/>
            <a:ext cx="140335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8" name="Grafik 6"/>
          <p:cNvPicPr>
            <a:picLocks noChangeAspect="1"/>
          </p:cNvPicPr>
          <p:nvPr/>
        </p:nvPicPr>
        <p:blipFill>
          <a:blip r:embed="rId15">
            <a:extLst>
              <a:ext uri="{28A0092B-C50C-407E-A947-70E740481C1C}">
                <a14:useLocalDpi xmlns:a14="http://schemas.microsoft.com/office/drawing/2010/main" val="0"/>
              </a:ext>
            </a:extLst>
          </a:blip>
          <a:srcRect/>
          <a:stretch>
            <a:fillRect/>
          </a:stretch>
        </p:blipFill>
        <p:spPr bwMode="auto">
          <a:xfrm>
            <a:off x="92075" y="3108325"/>
            <a:ext cx="1346200"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9" name="Grafik 29"/>
          <p:cNvPicPr>
            <a:picLocks noChangeAspect="1"/>
          </p:cNvPicPr>
          <p:nvPr/>
        </p:nvPicPr>
        <p:blipFill>
          <a:blip r:embed="rId16">
            <a:extLst>
              <a:ext uri="{28A0092B-C50C-407E-A947-70E740481C1C}">
                <a14:useLocalDpi xmlns:a14="http://schemas.microsoft.com/office/drawing/2010/main" val="0"/>
              </a:ext>
            </a:extLst>
          </a:blip>
          <a:srcRect/>
          <a:stretch>
            <a:fillRect/>
          </a:stretch>
        </p:blipFill>
        <p:spPr bwMode="auto">
          <a:xfrm>
            <a:off x="2994025" y="1177925"/>
            <a:ext cx="66675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090" name="Gruppieren 8"/>
          <p:cNvGrpSpPr>
            <a:grpSpLocks/>
          </p:cNvGrpSpPr>
          <p:nvPr/>
        </p:nvGrpSpPr>
        <p:grpSpPr bwMode="auto">
          <a:xfrm>
            <a:off x="949325" y="1700213"/>
            <a:ext cx="2378075" cy="400050"/>
            <a:chOff x="948867" y="1700808"/>
            <a:chExt cx="2378195" cy="400110"/>
          </a:xfrm>
        </p:grpSpPr>
        <p:sp>
          <p:nvSpPr>
            <p:cNvPr id="3092" name="Textfeld 3"/>
            <p:cNvSpPr txBox="1">
              <a:spLocks noChangeArrowheads="1"/>
            </p:cNvSpPr>
            <p:nvPr/>
          </p:nvSpPr>
          <p:spPr bwMode="auto">
            <a:xfrm>
              <a:off x="1259632" y="1700808"/>
              <a:ext cx="206743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2400">
                  <a:solidFill>
                    <a:schemeClr val="tx1"/>
                  </a:solidFill>
                  <a:latin typeface="Verdana" panose="020B0604030504040204" pitchFamily="34" charset="0"/>
                </a:defRPr>
              </a:lvl1pPr>
              <a:lvl2pPr marL="742950" indent="-285750">
                <a:spcBef>
                  <a:spcPct val="20000"/>
                </a:spcBef>
                <a:buFont typeface="Arial" panose="020B0604020202020204" pitchFamily="34" charset="0"/>
                <a:buChar char="–"/>
                <a:defRPr sz="2000">
                  <a:solidFill>
                    <a:schemeClr val="tx1"/>
                  </a:solidFill>
                  <a:latin typeface="Verdana" panose="020B0604030504040204" pitchFamily="34" charset="0"/>
                </a:defRPr>
              </a:lvl2pPr>
              <a:lvl3pPr marL="1143000" indent="-228600">
                <a:spcBef>
                  <a:spcPct val="20000"/>
                </a:spcBef>
                <a:buFont typeface="Arial" panose="020B0604020202020204" pitchFamily="34" charset="0"/>
                <a:buChar char="•"/>
                <a:defRPr sz="1600">
                  <a:solidFill>
                    <a:schemeClr val="tx1"/>
                  </a:solidFill>
                  <a:latin typeface="Verdana" panose="020B0604030504040204" pitchFamily="34" charset="0"/>
                </a:defRPr>
              </a:lvl3pPr>
              <a:lvl4pPr marL="1600200" indent="-228600">
                <a:spcBef>
                  <a:spcPct val="20000"/>
                </a:spcBef>
                <a:buFont typeface="Arial" panose="020B0604020202020204" pitchFamily="34" charset="0"/>
                <a:buChar char="–"/>
                <a:defRPr sz="1200">
                  <a:solidFill>
                    <a:schemeClr val="tx1"/>
                  </a:solidFill>
                  <a:latin typeface="Verdana" panose="020B0604030504040204" pitchFamily="34" charset="0"/>
                </a:defRPr>
              </a:lvl4pPr>
              <a:lvl5pPr marL="2057400" indent="-228600">
                <a:spcBef>
                  <a:spcPct val="20000"/>
                </a:spcBef>
                <a:buFont typeface="Arial" panose="020B0604020202020204" pitchFamily="34" charset="0"/>
                <a:buChar char="»"/>
                <a:defRPr sz="2000">
                  <a:solidFill>
                    <a:schemeClr val="tx1"/>
                  </a:solidFill>
                  <a:latin typeface="Verdana" panose="020B0604030504040204" pitchFamily="34" charset="0"/>
                </a:defRPr>
              </a:lvl5pPr>
              <a:lvl6pPr marL="2514600" indent="-228600" fontAlgn="base">
                <a:spcBef>
                  <a:spcPct val="20000"/>
                </a:spcBef>
                <a:spcAft>
                  <a:spcPct val="0"/>
                </a:spcAft>
                <a:buFont typeface="Arial" panose="020B0604020202020204" pitchFamily="34" charset="0"/>
                <a:buChar char="»"/>
                <a:defRPr sz="2000">
                  <a:solidFill>
                    <a:schemeClr val="tx1"/>
                  </a:solidFill>
                  <a:latin typeface="Verdana" panose="020B0604030504040204" pitchFamily="34" charset="0"/>
                </a:defRPr>
              </a:lvl6pPr>
              <a:lvl7pPr marL="2971800" indent="-228600" fontAlgn="base">
                <a:spcBef>
                  <a:spcPct val="20000"/>
                </a:spcBef>
                <a:spcAft>
                  <a:spcPct val="0"/>
                </a:spcAft>
                <a:buFont typeface="Arial" panose="020B0604020202020204" pitchFamily="34" charset="0"/>
                <a:buChar char="»"/>
                <a:defRPr sz="2000">
                  <a:solidFill>
                    <a:schemeClr val="tx1"/>
                  </a:solidFill>
                  <a:latin typeface="Verdana" panose="020B0604030504040204" pitchFamily="34" charset="0"/>
                </a:defRPr>
              </a:lvl7pPr>
              <a:lvl8pPr marL="3429000" indent="-228600" fontAlgn="base">
                <a:spcBef>
                  <a:spcPct val="20000"/>
                </a:spcBef>
                <a:spcAft>
                  <a:spcPct val="0"/>
                </a:spcAft>
                <a:buFont typeface="Arial" panose="020B0604020202020204" pitchFamily="34" charset="0"/>
                <a:buChar char="»"/>
                <a:defRPr sz="2000">
                  <a:solidFill>
                    <a:schemeClr val="tx1"/>
                  </a:solidFill>
                  <a:latin typeface="Verdana" panose="020B0604030504040204" pitchFamily="34" charset="0"/>
                </a:defRPr>
              </a:lvl8pPr>
              <a:lvl9pPr marL="3886200" indent="-228600" fontAlgn="base">
                <a:spcBef>
                  <a:spcPct val="20000"/>
                </a:spcBef>
                <a:spcAft>
                  <a:spcPct val="0"/>
                </a:spcAft>
                <a:buFont typeface="Arial" panose="020B0604020202020204" pitchFamily="34" charset="0"/>
                <a:buChar char="»"/>
                <a:defRPr sz="2000">
                  <a:solidFill>
                    <a:schemeClr val="tx1"/>
                  </a:solidFill>
                  <a:latin typeface="Verdana" panose="020B0604030504040204" pitchFamily="34" charset="0"/>
                </a:defRPr>
              </a:lvl9pPr>
            </a:lstStyle>
            <a:p>
              <a:pPr>
                <a:spcBef>
                  <a:spcPct val="0"/>
                </a:spcBef>
                <a:buFontTx/>
                <a:buNone/>
              </a:pPr>
              <a:r>
                <a:rPr lang="de-DE" altLang="de-DE" sz="1000" b="1">
                  <a:solidFill>
                    <a:srgbClr val="000000"/>
                  </a:solidFill>
                </a:rPr>
                <a:t>Vertretungen der Öffentlichen Bibliotheken</a:t>
              </a:r>
            </a:p>
          </p:txBody>
        </p:sp>
        <p:pic>
          <p:nvPicPr>
            <p:cNvPr id="3093" name="Grafik 5"/>
            <p:cNvPicPr>
              <a:picLocks noChangeAspect="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948867" y="1709892"/>
              <a:ext cx="310765" cy="36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3091" name="Grafik 1"/>
          <p:cNvPicPr>
            <a:picLocks noChangeAspect="1"/>
          </p:cNvPicPr>
          <p:nvPr/>
        </p:nvPicPr>
        <p:blipFill>
          <a:blip r:embed="rId18">
            <a:extLst>
              <a:ext uri="{28A0092B-C50C-407E-A947-70E740481C1C}">
                <a14:useLocalDpi xmlns:a14="http://schemas.microsoft.com/office/drawing/2010/main" val="0"/>
              </a:ext>
            </a:extLst>
          </a:blip>
          <a:srcRect l="5724" t="17175" b="17717"/>
          <a:stretch>
            <a:fillRect/>
          </a:stretch>
        </p:blipFill>
        <p:spPr bwMode="auto">
          <a:xfrm>
            <a:off x="677863" y="2349500"/>
            <a:ext cx="1651000"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Sprache des bevorzugten </a:t>
            </a:r>
            <a:r>
              <a:rPr lang="de-DE" dirty="0" smtClean="0"/>
              <a:t>Titels -1- </a:t>
            </a:r>
            <a:endParaRPr lang="de-DE" dirty="0"/>
          </a:p>
        </p:txBody>
      </p:sp>
      <p:sp>
        <p:nvSpPr>
          <p:cNvPr id="3" name="Textplatzhalter 2"/>
          <p:cNvSpPr>
            <a:spLocks noGrp="1"/>
          </p:cNvSpPr>
          <p:nvPr>
            <p:ph type="body" sz="quarter" idx="13"/>
          </p:nvPr>
        </p:nvSpPr>
        <p:spPr/>
        <p:txBody>
          <a:bodyPr/>
          <a:lstStyle/>
          <a:p>
            <a:r>
              <a:rPr lang="de-DE" dirty="0" smtClean="0"/>
              <a:t>in der Regel: Originalsprache</a:t>
            </a:r>
          </a:p>
          <a:p>
            <a:pPr marL="0" indent="0">
              <a:buNone/>
            </a:pPr>
            <a:endParaRPr lang="de-DE" dirty="0" smtClean="0"/>
          </a:p>
          <a:p>
            <a:pPr marL="0" indent="0">
              <a:buNone/>
            </a:pPr>
            <a:r>
              <a:rPr lang="de-DE" dirty="0" smtClean="0"/>
              <a:t>Werke nach 1500 (d. h. ab 1501):</a:t>
            </a:r>
          </a:p>
          <a:p>
            <a:r>
              <a:rPr lang="de-DE" dirty="0" smtClean="0"/>
              <a:t>Der </a:t>
            </a:r>
            <a:r>
              <a:rPr lang="de-DE" dirty="0"/>
              <a:t>am besten bekannte Titel in der Originalsprache </a:t>
            </a:r>
            <a:r>
              <a:rPr lang="de-DE" dirty="0" smtClean="0"/>
              <a:t>wird anhand </a:t>
            </a:r>
            <a:r>
              <a:rPr lang="de-DE" dirty="0"/>
              <a:t>der originalsprachlichen Ausgaben des Werks oder in Nachschlagewerken bestimmt. </a:t>
            </a:r>
            <a:endParaRPr lang="de-DE" dirty="0" smtClean="0"/>
          </a:p>
          <a:p>
            <a:r>
              <a:rPr lang="de-DE" dirty="0" smtClean="0"/>
              <a:t>wenn nicht möglich:</a:t>
            </a:r>
            <a:br>
              <a:rPr lang="de-DE" dirty="0" smtClean="0"/>
            </a:br>
            <a:r>
              <a:rPr lang="de-DE" dirty="0" smtClean="0"/>
              <a:t>Haupttitel </a:t>
            </a:r>
            <a:r>
              <a:rPr lang="de-DE" dirty="0"/>
              <a:t>der ersten Originalausgabe </a:t>
            </a:r>
            <a:r>
              <a:rPr lang="de-DE" dirty="0" smtClean="0"/>
              <a:t>(RDA </a:t>
            </a:r>
            <a:r>
              <a:rPr lang="de-DE" dirty="0"/>
              <a:t>2.3.2) </a:t>
            </a:r>
          </a:p>
        </p:txBody>
      </p:sp>
      <p:sp>
        <p:nvSpPr>
          <p:cNvPr id="4" name="Fußzeilenplatzhalter 3"/>
          <p:cNvSpPr>
            <a:spLocks noGrp="1"/>
          </p:cNvSpPr>
          <p:nvPr>
            <p:ph type="ftr" sz="quarter" idx="14"/>
          </p:nvPr>
        </p:nvSpPr>
        <p:spPr/>
        <p:txBody>
          <a:bodyPr/>
          <a:lstStyle/>
          <a:p>
            <a:pPr>
              <a:defRPr/>
            </a:pPr>
            <a:r>
              <a:rPr lang="de-DE" sz="800" dirty="0" smtClean="0"/>
              <a:t>AG RDA Schulungsunterlagen – Modul 3.03.03: Werkebene | Stand: 08.05.2015 | CC BY-NC-SA</a:t>
            </a:r>
            <a:endParaRPr lang="de-DE" sz="800" dirty="0"/>
          </a:p>
        </p:txBody>
      </p:sp>
      <p:sp>
        <p:nvSpPr>
          <p:cNvPr id="5" name="Foliennummernplatzhalter 4"/>
          <p:cNvSpPr>
            <a:spLocks noGrp="1"/>
          </p:cNvSpPr>
          <p:nvPr>
            <p:ph type="sldNum" sz="quarter" idx="15"/>
          </p:nvPr>
        </p:nvSpPr>
        <p:spPr/>
        <p:txBody>
          <a:bodyPr/>
          <a:lstStyle/>
          <a:p>
            <a:fld id="{AA5AABF1-B78F-4BEE-8BD7-55374FA27783}" type="slidenum">
              <a:rPr lang="de-DE" altLang="de-DE" sz="800" smtClean="0">
                <a:latin typeface="Verdana" panose="020B0604030504040204" pitchFamily="34" charset="0"/>
                <a:ea typeface="Verdana" panose="020B0604030504040204" pitchFamily="34" charset="0"/>
                <a:cs typeface="Verdana" panose="020B0604030504040204" pitchFamily="34" charset="0"/>
              </a:rPr>
              <a:pPr/>
              <a:t>10</a:t>
            </a:fld>
            <a:endParaRPr lang="de-DE" alt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27633193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Sprache des bevorzugten Titels </a:t>
            </a:r>
            <a:r>
              <a:rPr lang="de-DE" dirty="0" smtClean="0"/>
              <a:t>-2- </a:t>
            </a:r>
            <a:endParaRPr lang="de-DE" dirty="0"/>
          </a:p>
        </p:txBody>
      </p:sp>
      <p:sp>
        <p:nvSpPr>
          <p:cNvPr id="3" name="Textplatzhalter 2"/>
          <p:cNvSpPr>
            <a:spLocks noGrp="1"/>
          </p:cNvSpPr>
          <p:nvPr>
            <p:ph type="body" sz="quarter" idx="13"/>
          </p:nvPr>
        </p:nvSpPr>
        <p:spPr/>
        <p:txBody>
          <a:bodyPr/>
          <a:lstStyle/>
          <a:p>
            <a:r>
              <a:rPr lang="de-DE" dirty="0" smtClean="0"/>
              <a:t>Das </a:t>
            </a:r>
            <a:r>
              <a:rPr lang="de-DE" dirty="0"/>
              <a:t>Werk </a:t>
            </a:r>
            <a:r>
              <a:rPr lang="de-DE" dirty="0" smtClean="0"/>
              <a:t>wird gleichzeitig </a:t>
            </a:r>
            <a:r>
              <a:rPr lang="de-DE" dirty="0"/>
              <a:t>unter verschiedenen Titeln </a:t>
            </a:r>
            <a:r>
              <a:rPr lang="de-DE" b="1" dirty="0"/>
              <a:t>in </a:t>
            </a:r>
            <a:r>
              <a:rPr lang="de-DE" b="1" dirty="0" smtClean="0"/>
              <a:t>verschiedenen Sprachen </a:t>
            </a:r>
            <a:r>
              <a:rPr lang="de-DE" dirty="0" smtClean="0"/>
              <a:t>veröffentlicht:</a:t>
            </a:r>
            <a:br>
              <a:rPr lang="de-DE" dirty="0" smtClean="0"/>
            </a:br>
            <a:r>
              <a:rPr lang="de-DE" dirty="0" smtClean="0"/>
              <a:t>-&gt; </a:t>
            </a:r>
            <a:r>
              <a:rPr lang="de-DE" dirty="0"/>
              <a:t>Haupttitel der Ressource, die </a:t>
            </a:r>
            <a:r>
              <a:rPr lang="de-DE" dirty="0" smtClean="0"/>
              <a:t>beim </a:t>
            </a:r>
            <a:r>
              <a:rPr lang="de-DE" dirty="0"/>
              <a:t>Katalogisieren zuerst </a:t>
            </a:r>
            <a:r>
              <a:rPr lang="de-DE" dirty="0" smtClean="0"/>
              <a:t>vorliegt, </a:t>
            </a:r>
            <a:r>
              <a:rPr lang="de-DE" dirty="0"/>
              <a:t>als </a:t>
            </a:r>
            <a:r>
              <a:rPr lang="de-DE" dirty="0" smtClean="0"/>
              <a:t>bevorzugter Titel</a:t>
            </a:r>
            <a:endParaRPr lang="de-DE" dirty="0"/>
          </a:p>
          <a:p>
            <a:r>
              <a:rPr lang="de-DE" dirty="0" smtClean="0"/>
              <a:t>Beispiel</a:t>
            </a:r>
            <a:r>
              <a:rPr lang="de-DE" dirty="0"/>
              <a:t>: </a:t>
            </a:r>
            <a:r>
              <a:rPr lang="de-DE" dirty="0" smtClean="0"/>
              <a:t/>
            </a:r>
            <a:br>
              <a:rPr lang="de-DE" dirty="0" smtClean="0"/>
            </a:br>
            <a:r>
              <a:rPr lang="de-DE" dirty="0" smtClean="0"/>
              <a:t>„</a:t>
            </a:r>
            <a:r>
              <a:rPr lang="de-DE" dirty="0"/>
              <a:t>Die </a:t>
            </a:r>
            <a:r>
              <a:rPr lang="de-DE" dirty="0" err="1"/>
              <a:t>Dreiflüssestadt</a:t>
            </a:r>
            <a:r>
              <a:rPr lang="de-DE" dirty="0"/>
              <a:t> Passau“ ist gleichzeitig in mehreren Sprachen erschienen, Originalsprache ist Deutsch. Die deutsche Ausgabe wird für die Bestimmung des bevorzugten Titels des Werks zu Grunde gelegt.</a:t>
            </a:r>
          </a:p>
          <a:p>
            <a:endParaRPr lang="de-DE" dirty="0"/>
          </a:p>
        </p:txBody>
      </p:sp>
      <p:sp>
        <p:nvSpPr>
          <p:cNvPr id="4" name="Fußzeilenplatzhalter 3"/>
          <p:cNvSpPr>
            <a:spLocks noGrp="1"/>
          </p:cNvSpPr>
          <p:nvPr>
            <p:ph type="ftr" sz="quarter" idx="14"/>
          </p:nvPr>
        </p:nvSpPr>
        <p:spPr/>
        <p:txBody>
          <a:bodyPr/>
          <a:lstStyle/>
          <a:p>
            <a:pPr>
              <a:defRPr/>
            </a:pPr>
            <a:r>
              <a:rPr lang="de-DE" sz="800" dirty="0" smtClean="0"/>
              <a:t>AG RDA Schulungsunterlagen – Modul 3.03.03: Werkebene | Stand: 08.05.2015 | CC BY-NC-SA</a:t>
            </a:r>
            <a:endParaRPr lang="de-DE" sz="800" dirty="0"/>
          </a:p>
        </p:txBody>
      </p:sp>
      <p:sp>
        <p:nvSpPr>
          <p:cNvPr id="5" name="Foliennummernplatzhalter 4"/>
          <p:cNvSpPr>
            <a:spLocks noGrp="1"/>
          </p:cNvSpPr>
          <p:nvPr>
            <p:ph type="sldNum" sz="quarter" idx="15"/>
          </p:nvPr>
        </p:nvSpPr>
        <p:spPr/>
        <p:txBody>
          <a:bodyPr/>
          <a:lstStyle/>
          <a:p>
            <a:fld id="{AA5AABF1-B78F-4BEE-8BD7-55374FA27783}" type="slidenum">
              <a:rPr lang="de-DE" altLang="de-DE" sz="800" smtClean="0">
                <a:latin typeface="Verdana" panose="020B0604030504040204" pitchFamily="34" charset="0"/>
                <a:ea typeface="Verdana" panose="020B0604030504040204" pitchFamily="34" charset="0"/>
                <a:cs typeface="Verdana" panose="020B0604030504040204" pitchFamily="34" charset="0"/>
              </a:rPr>
              <a:pPr/>
              <a:t>11</a:t>
            </a:fld>
            <a:endParaRPr lang="de-DE" altLang="de-DE" sz="800" dirty="0">
              <a:latin typeface="Verdana" panose="020B0604030504040204" pitchFamily="34" charset="0"/>
              <a:ea typeface="Verdana" panose="020B0604030504040204" pitchFamily="34" charset="0"/>
              <a:cs typeface="Verdana" panose="020B0604030504040204" pitchFamily="34" charset="0"/>
            </a:endParaRPr>
          </a:p>
        </p:txBody>
      </p:sp>
      <p:graphicFrame>
        <p:nvGraphicFramePr>
          <p:cNvPr id="8" name="Tabelle 7"/>
          <p:cNvGraphicFramePr>
            <a:graphicFrameLocks noGrp="1"/>
          </p:cNvGraphicFramePr>
          <p:nvPr>
            <p:extLst>
              <p:ext uri="{D42A27DB-BD31-4B8C-83A1-F6EECF244321}">
                <p14:modId xmlns:p14="http://schemas.microsoft.com/office/powerpoint/2010/main" val="2050414210"/>
              </p:ext>
            </p:extLst>
          </p:nvPr>
        </p:nvGraphicFramePr>
        <p:xfrm>
          <a:off x="539552" y="4653136"/>
          <a:ext cx="7920880" cy="1674620"/>
        </p:xfrm>
        <a:graphic>
          <a:graphicData uri="http://schemas.openxmlformats.org/drawingml/2006/table">
            <a:tbl>
              <a:tblPr firstRow="1" bandRow="1">
                <a:tableStyleId>{5C22544A-7EE6-4342-B048-85BDC9FD1C3A}</a:tableStyleId>
              </a:tblPr>
              <a:tblGrid>
                <a:gridCol w="1008112"/>
                <a:gridCol w="1008112"/>
                <a:gridCol w="2592288"/>
                <a:gridCol w="3312368"/>
              </a:tblGrid>
              <a:tr h="394436">
                <a:tc>
                  <a:txBody>
                    <a:bodyPr/>
                    <a:lstStyle/>
                    <a:p>
                      <a:r>
                        <a:rPr lang="de-DE" sz="1800" dirty="0" err="1" smtClean="0">
                          <a:latin typeface="Verdana" panose="020B0604030504040204" pitchFamily="34" charset="0"/>
                          <a:ea typeface="Verdana" panose="020B0604030504040204" pitchFamily="34" charset="0"/>
                          <a:cs typeface="Verdana" panose="020B0604030504040204" pitchFamily="34" charset="0"/>
                        </a:rPr>
                        <a:t>Aleph</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r>
              <a:tr h="630874">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331</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2.3.2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Haupttitel</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ct val="100000"/>
                        </a:lnSpc>
                        <a:spcBef>
                          <a:spcPts val="600"/>
                        </a:spcBef>
                        <a:spcAft>
                          <a:spcPts val="600"/>
                        </a:spcAft>
                      </a:pPr>
                      <a:r>
                        <a:rPr lang="de-DE" sz="18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a:t>
                      </a:r>
                      <a:r>
                        <a:rPr lang="de-DE" sz="1800" dirty="0" smtClean="0">
                          <a:latin typeface="Verdana" panose="020B0604030504040204" pitchFamily="34" charset="0"/>
                          <a:ea typeface="Verdana" panose="020B0604030504040204" pitchFamily="34" charset="0"/>
                          <a:cs typeface="Verdana" panose="020B0604030504040204" pitchFamily="34" charset="0"/>
                        </a:rPr>
                        <a:t> </a:t>
                      </a:r>
                      <a:r>
                        <a:rPr lang="en-US" sz="1800" dirty="0" err="1" smtClean="0">
                          <a:latin typeface="Verdana" panose="020B0604030504040204" pitchFamily="34" charset="0"/>
                          <a:ea typeface="Verdana" panose="020B0604030504040204" pitchFamily="34" charset="0"/>
                          <a:cs typeface="Verdana" panose="020B0604030504040204" pitchFamily="34" charset="0"/>
                        </a:rPr>
                        <a:t>Stad</a:t>
                      </a:r>
                      <a:r>
                        <a:rPr lang="en-US" sz="1800" dirty="0" smtClean="0">
                          <a:latin typeface="Verdana" panose="020B0604030504040204" pitchFamily="34" charset="0"/>
                          <a:ea typeface="Verdana" panose="020B0604030504040204" pitchFamily="34" charset="0"/>
                          <a:cs typeface="Verdana" panose="020B0604030504040204" pitchFamily="34" charset="0"/>
                        </a:rPr>
                        <a:t> van </a:t>
                      </a:r>
                      <a:r>
                        <a:rPr lang="en-US" sz="1800" dirty="0" err="1" smtClean="0">
                          <a:latin typeface="Verdana" panose="020B0604030504040204" pitchFamily="34" charset="0"/>
                          <a:ea typeface="Verdana" panose="020B0604030504040204" pitchFamily="34" charset="0"/>
                          <a:cs typeface="Verdana" panose="020B0604030504040204" pitchFamily="34" charset="0"/>
                        </a:rPr>
                        <a:t>drie</a:t>
                      </a:r>
                      <a:r>
                        <a:rPr lang="en-US" sz="1800" dirty="0" smtClean="0">
                          <a:latin typeface="Verdana" panose="020B0604030504040204" pitchFamily="34" charset="0"/>
                          <a:ea typeface="Verdana" panose="020B0604030504040204" pitchFamily="34" charset="0"/>
                          <a:cs typeface="Verdana" panose="020B0604030504040204" pitchFamily="34" charset="0"/>
                        </a:rPr>
                        <a:t> </a:t>
                      </a:r>
                      <a:r>
                        <a:rPr lang="en-US" sz="1800" dirty="0" err="1" smtClean="0">
                          <a:latin typeface="Verdana" panose="020B0604030504040204" pitchFamily="34" charset="0"/>
                          <a:ea typeface="Verdana" panose="020B0604030504040204" pitchFamily="34" charset="0"/>
                          <a:cs typeface="Verdana" panose="020B0604030504040204" pitchFamily="34" charset="0"/>
                        </a:rPr>
                        <a:t>rivieren</a:t>
                      </a:r>
                      <a:r>
                        <a:rPr lang="en-US" sz="1800" dirty="0" smtClean="0">
                          <a:latin typeface="Verdana" panose="020B0604030504040204" pitchFamily="34" charset="0"/>
                          <a:ea typeface="Verdana" panose="020B0604030504040204" pitchFamily="34" charset="0"/>
                          <a:cs typeface="Verdana" panose="020B0604030504040204" pitchFamily="34" charset="0"/>
                        </a:rPr>
                        <a:t> Passau</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630874">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303</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6.2.2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Bevorzugter Titel des Werks</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ct val="100000"/>
                        </a:lnSpc>
                        <a:spcBef>
                          <a:spcPts val="600"/>
                        </a:spcBef>
                        <a:spcAft>
                          <a:spcPts val="600"/>
                        </a:spcAft>
                      </a:pPr>
                      <a:r>
                        <a:rPr lang="de-DE" sz="18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a:t>
                      </a:r>
                      <a:r>
                        <a:rPr lang="de-DE" sz="1800" dirty="0" smtClean="0">
                          <a:latin typeface="Verdana" panose="020B0604030504040204" pitchFamily="34" charset="0"/>
                          <a:ea typeface="Verdana" panose="020B0604030504040204" pitchFamily="34" charset="0"/>
                          <a:cs typeface="Verdana" panose="020B0604030504040204" pitchFamily="34" charset="0"/>
                        </a:rPr>
                        <a:t> </a:t>
                      </a:r>
                      <a:r>
                        <a:rPr lang="en-US" sz="18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&lt;&lt;</a:t>
                      </a:r>
                      <a:r>
                        <a:rPr lang="en-US" sz="1800" dirty="0" smtClean="0">
                          <a:latin typeface="Verdana" panose="020B0604030504040204" pitchFamily="34" charset="0"/>
                          <a:ea typeface="Verdana" panose="020B0604030504040204" pitchFamily="34" charset="0"/>
                          <a:cs typeface="Verdana" panose="020B0604030504040204" pitchFamily="34" charset="0"/>
                        </a:rPr>
                        <a:t>Die</a:t>
                      </a:r>
                      <a:r>
                        <a:rPr lang="en-US" sz="18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&gt;&gt;</a:t>
                      </a:r>
                      <a:r>
                        <a:rPr lang="en-US" sz="1800" dirty="0" smtClean="0">
                          <a:latin typeface="Verdana" panose="020B0604030504040204" pitchFamily="34" charset="0"/>
                          <a:ea typeface="Verdana" panose="020B0604030504040204" pitchFamily="34" charset="0"/>
                          <a:cs typeface="Verdana" panose="020B0604030504040204" pitchFamily="34" charset="0"/>
                        </a:rPr>
                        <a:t> </a:t>
                      </a:r>
                      <a:r>
                        <a:rPr lang="en-US" sz="1800" dirty="0" err="1" smtClean="0">
                          <a:latin typeface="Verdana" panose="020B0604030504040204" pitchFamily="34" charset="0"/>
                          <a:ea typeface="Verdana" panose="020B0604030504040204" pitchFamily="34" charset="0"/>
                          <a:cs typeface="Verdana" panose="020B0604030504040204" pitchFamily="34" charset="0"/>
                        </a:rPr>
                        <a:t>Dreiflüssestadt</a:t>
                      </a:r>
                      <a:r>
                        <a:rPr lang="en-US" sz="1800" baseline="0" dirty="0" smtClean="0">
                          <a:latin typeface="Verdana" panose="020B0604030504040204" pitchFamily="34" charset="0"/>
                          <a:ea typeface="Verdana" panose="020B0604030504040204" pitchFamily="34" charset="0"/>
                          <a:cs typeface="Verdana" panose="020B0604030504040204" pitchFamily="34" charset="0"/>
                        </a:rPr>
                        <a:t> Passau</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bl>
          </a:graphicData>
        </a:graphic>
      </p:graphicFrame>
    </p:spTree>
    <p:extLst>
      <p:ext uri="{BB962C8B-B14F-4D97-AF65-F5344CB8AC3E}">
        <p14:creationId xmlns:p14="http://schemas.microsoft.com/office/powerpoint/2010/main" val="222241446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Sprache des bevorzugten Titels </a:t>
            </a:r>
            <a:r>
              <a:rPr lang="de-DE" dirty="0" smtClean="0"/>
              <a:t>-3- </a:t>
            </a:r>
            <a:endParaRPr lang="de-DE" dirty="0"/>
          </a:p>
        </p:txBody>
      </p:sp>
      <p:sp>
        <p:nvSpPr>
          <p:cNvPr id="3" name="Textplatzhalter 2"/>
          <p:cNvSpPr>
            <a:spLocks noGrp="1"/>
          </p:cNvSpPr>
          <p:nvPr>
            <p:ph type="body" sz="quarter" idx="13"/>
          </p:nvPr>
        </p:nvSpPr>
        <p:spPr/>
        <p:txBody>
          <a:bodyPr/>
          <a:lstStyle/>
          <a:p>
            <a:r>
              <a:rPr lang="de-DE" dirty="0"/>
              <a:t>Das Werk wird gleichzeitig in verschiedenen Sprachen veröffentlicht und die Originalsprache kann nicht bestimmt werden</a:t>
            </a:r>
            <a:br>
              <a:rPr lang="de-DE" dirty="0"/>
            </a:br>
            <a:r>
              <a:rPr lang="de-DE" dirty="0"/>
              <a:t>-&gt; Haupttitel der ersten vorliegenden Ressource als bevorzugter </a:t>
            </a:r>
            <a:r>
              <a:rPr lang="de-DE" dirty="0" smtClean="0"/>
              <a:t>Titel</a:t>
            </a:r>
            <a:endParaRPr lang="de-DE" dirty="0"/>
          </a:p>
          <a:p>
            <a:r>
              <a:rPr lang="de-DE" dirty="0" smtClean="0"/>
              <a:t>Beispiel: </a:t>
            </a:r>
            <a:br>
              <a:rPr lang="de-DE" dirty="0" smtClean="0"/>
            </a:br>
            <a:r>
              <a:rPr lang="de-DE" dirty="0"/>
              <a:t>Das Werk ist in vielen verschiedenen Sprachen erschienen, die deutsche Ausgabe lag zuerst zum Katalogisieren vor.</a:t>
            </a:r>
          </a:p>
          <a:p>
            <a:pPr marL="0" indent="0">
              <a:buNone/>
            </a:pPr>
            <a:endParaRPr lang="de-DE" dirty="0"/>
          </a:p>
        </p:txBody>
      </p:sp>
      <p:sp>
        <p:nvSpPr>
          <p:cNvPr id="4" name="Fußzeilenplatzhalter 3"/>
          <p:cNvSpPr>
            <a:spLocks noGrp="1"/>
          </p:cNvSpPr>
          <p:nvPr>
            <p:ph type="ftr" sz="quarter" idx="14"/>
          </p:nvPr>
        </p:nvSpPr>
        <p:spPr/>
        <p:txBody>
          <a:bodyPr/>
          <a:lstStyle/>
          <a:p>
            <a:pPr>
              <a:defRPr/>
            </a:pPr>
            <a:r>
              <a:rPr lang="de-DE" sz="800" dirty="0" smtClean="0"/>
              <a:t>AG RDA Schulungsunterlagen – Modul 3.03.03: Werkebene | Stand: 08.05.2015 | CC BY-NC-SA</a:t>
            </a:r>
            <a:endParaRPr lang="de-DE" sz="800" dirty="0"/>
          </a:p>
        </p:txBody>
      </p:sp>
      <p:sp>
        <p:nvSpPr>
          <p:cNvPr id="5" name="Foliennummernplatzhalter 4"/>
          <p:cNvSpPr>
            <a:spLocks noGrp="1"/>
          </p:cNvSpPr>
          <p:nvPr>
            <p:ph type="sldNum" sz="quarter" idx="15"/>
          </p:nvPr>
        </p:nvSpPr>
        <p:spPr/>
        <p:txBody>
          <a:bodyPr/>
          <a:lstStyle/>
          <a:p>
            <a:fld id="{AA5AABF1-B78F-4BEE-8BD7-55374FA27783}" type="slidenum">
              <a:rPr lang="de-DE" altLang="de-DE" sz="800" smtClean="0">
                <a:latin typeface="Verdana" panose="020B0604030504040204" pitchFamily="34" charset="0"/>
                <a:ea typeface="Verdana" panose="020B0604030504040204" pitchFamily="34" charset="0"/>
                <a:cs typeface="Verdana" panose="020B0604030504040204" pitchFamily="34" charset="0"/>
              </a:rPr>
              <a:pPr/>
              <a:t>12</a:t>
            </a:fld>
            <a:endParaRPr lang="de-DE" altLang="de-DE" sz="800" dirty="0">
              <a:latin typeface="Verdana" panose="020B0604030504040204" pitchFamily="34" charset="0"/>
              <a:ea typeface="Verdana" panose="020B0604030504040204" pitchFamily="34" charset="0"/>
              <a:cs typeface="Verdana" panose="020B0604030504040204" pitchFamily="34" charset="0"/>
            </a:endParaRPr>
          </a:p>
        </p:txBody>
      </p:sp>
      <p:graphicFrame>
        <p:nvGraphicFramePr>
          <p:cNvPr id="9" name="Tabelle 8"/>
          <p:cNvGraphicFramePr>
            <a:graphicFrameLocks noGrp="1"/>
          </p:cNvGraphicFramePr>
          <p:nvPr>
            <p:extLst>
              <p:ext uri="{D42A27DB-BD31-4B8C-83A1-F6EECF244321}">
                <p14:modId xmlns:p14="http://schemas.microsoft.com/office/powerpoint/2010/main" val="1634131019"/>
              </p:ext>
            </p:extLst>
          </p:nvPr>
        </p:nvGraphicFramePr>
        <p:xfrm>
          <a:off x="539552" y="4294926"/>
          <a:ext cx="7920880" cy="1796540"/>
        </p:xfrm>
        <a:graphic>
          <a:graphicData uri="http://schemas.openxmlformats.org/drawingml/2006/table">
            <a:tbl>
              <a:tblPr firstRow="1" bandRow="1">
                <a:tableStyleId>{5C22544A-7EE6-4342-B048-85BDC9FD1C3A}</a:tableStyleId>
              </a:tblPr>
              <a:tblGrid>
                <a:gridCol w="1173464"/>
                <a:gridCol w="914768"/>
                <a:gridCol w="2232248"/>
                <a:gridCol w="3600400"/>
              </a:tblGrid>
              <a:tr h="394436">
                <a:tc>
                  <a:txBody>
                    <a:bodyPr/>
                    <a:lstStyle/>
                    <a:p>
                      <a:r>
                        <a:rPr lang="de-DE" sz="1800" dirty="0" err="1" smtClean="0">
                          <a:latin typeface="Verdana" panose="020B0604030504040204" pitchFamily="34" charset="0"/>
                          <a:ea typeface="Verdana" panose="020B0604030504040204" pitchFamily="34" charset="0"/>
                          <a:cs typeface="Verdana" panose="020B0604030504040204" pitchFamily="34" charset="0"/>
                        </a:rPr>
                        <a:t>Aleph</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r>
              <a:tr h="630874">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331</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2.3.2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Haupttitel</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en-US" sz="1800" kern="12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$a</a:t>
                      </a:r>
                      <a:r>
                        <a:rPr lang="en-US" sz="1800" kern="1200" baseline="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t>
                      </a:r>
                      <a:r>
                        <a:rPr lang="en-US" sz="1800" kern="1200" baseline="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&lt;&lt;</a:t>
                      </a:r>
                      <a:r>
                        <a:rPr lang="en-US"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The</a:t>
                      </a:r>
                      <a:r>
                        <a:rPr lang="en-US" sz="1800" kern="12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&gt;&gt;</a:t>
                      </a:r>
                      <a:r>
                        <a:rPr lang="en-US"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single monetary policy in the Euro area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630874">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303</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6.2.2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Bevorzugter Titel des Werks</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en-US" sz="1800" kern="12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$a &lt;&lt;</a:t>
                      </a:r>
                      <a:r>
                        <a:rPr lang="de-DE" sz="1800" dirty="0" smtClean="0">
                          <a:latin typeface="Verdana" panose="020B0604030504040204" pitchFamily="34" charset="0"/>
                          <a:ea typeface="Verdana" panose="020B0604030504040204" pitchFamily="34" charset="0"/>
                          <a:cs typeface="Verdana" panose="020B0604030504040204" pitchFamily="34" charset="0"/>
                        </a:rPr>
                        <a:t>Die</a:t>
                      </a:r>
                      <a:r>
                        <a:rPr lang="de-DE" sz="18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&gt;&gt; </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einheitliche Geldpolitik im Euro-Währungsgebiet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bl>
          </a:graphicData>
        </a:graphic>
      </p:graphicFrame>
    </p:spTree>
    <p:extLst>
      <p:ext uri="{BB962C8B-B14F-4D97-AF65-F5344CB8AC3E}">
        <p14:creationId xmlns:p14="http://schemas.microsoft.com/office/powerpoint/2010/main" val="288592471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Sprache des bevorzugten Titels </a:t>
            </a:r>
            <a:r>
              <a:rPr lang="de-DE" dirty="0" smtClean="0"/>
              <a:t>-4- </a:t>
            </a:r>
            <a:endParaRPr lang="de-DE" dirty="0"/>
          </a:p>
        </p:txBody>
      </p:sp>
      <p:sp>
        <p:nvSpPr>
          <p:cNvPr id="3" name="Textplatzhalter 2"/>
          <p:cNvSpPr>
            <a:spLocks noGrp="1"/>
          </p:cNvSpPr>
          <p:nvPr>
            <p:ph type="body" sz="quarter" idx="13"/>
          </p:nvPr>
        </p:nvSpPr>
        <p:spPr/>
        <p:txBody>
          <a:bodyPr/>
          <a:lstStyle/>
          <a:p>
            <a:r>
              <a:rPr lang="de-DE" dirty="0" smtClean="0"/>
              <a:t>Die </a:t>
            </a:r>
            <a:r>
              <a:rPr lang="de-DE" dirty="0"/>
              <a:t>Sprachausgaben </a:t>
            </a:r>
            <a:r>
              <a:rPr lang="de-DE" dirty="0" smtClean="0"/>
              <a:t>sind in </a:t>
            </a:r>
            <a:r>
              <a:rPr lang="de-DE" dirty="0"/>
              <a:t>derselben Ressource </a:t>
            </a:r>
            <a:r>
              <a:rPr lang="de-DE" dirty="0" smtClean="0"/>
              <a:t> </a:t>
            </a:r>
            <a:r>
              <a:rPr lang="de-DE" dirty="0"/>
              <a:t>(z. B. ein Werk, das mit demselben Text auf Französisch und auf Englisch herausgegeben wird</a:t>
            </a:r>
            <a:r>
              <a:rPr lang="de-DE" dirty="0" smtClean="0"/>
              <a:t>)</a:t>
            </a:r>
            <a:br>
              <a:rPr lang="de-DE" dirty="0" smtClean="0"/>
            </a:br>
            <a:r>
              <a:rPr lang="de-DE" dirty="0" smtClean="0"/>
              <a:t/>
            </a:r>
            <a:br>
              <a:rPr lang="de-DE" dirty="0" smtClean="0"/>
            </a:br>
            <a:r>
              <a:rPr lang="de-DE" dirty="0" smtClean="0"/>
              <a:t>-&gt; Haupttitel, </a:t>
            </a:r>
            <a:r>
              <a:rPr lang="de-DE" dirty="0"/>
              <a:t>der auf der bevorzugten Informationsquelle genannt </a:t>
            </a:r>
            <a:r>
              <a:rPr lang="de-DE" dirty="0" smtClean="0"/>
              <a:t>ist, </a:t>
            </a:r>
            <a:r>
              <a:rPr lang="de-DE" dirty="0"/>
              <a:t>als bevorzugter </a:t>
            </a:r>
            <a:r>
              <a:rPr lang="de-DE" dirty="0" smtClean="0"/>
              <a:t>Titel</a:t>
            </a:r>
            <a:endParaRPr lang="de-DE" dirty="0"/>
          </a:p>
        </p:txBody>
      </p:sp>
      <p:sp>
        <p:nvSpPr>
          <p:cNvPr id="4" name="Fußzeilenplatzhalter 3"/>
          <p:cNvSpPr>
            <a:spLocks noGrp="1"/>
          </p:cNvSpPr>
          <p:nvPr>
            <p:ph type="ftr" sz="quarter" idx="14"/>
          </p:nvPr>
        </p:nvSpPr>
        <p:spPr/>
        <p:txBody>
          <a:bodyPr/>
          <a:lstStyle/>
          <a:p>
            <a:pPr>
              <a:defRPr/>
            </a:pPr>
            <a:r>
              <a:rPr lang="de-DE" sz="800" dirty="0" smtClean="0"/>
              <a:t>AG RDA Schulungsunterlagen – Modul 3.03.03: Werkebene | Stand: 08.05.2015 | CC BY-NC-SA</a:t>
            </a:r>
            <a:endParaRPr lang="de-DE" sz="800" dirty="0"/>
          </a:p>
        </p:txBody>
      </p:sp>
      <p:sp>
        <p:nvSpPr>
          <p:cNvPr id="5" name="Foliennummernplatzhalter 4"/>
          <p:cNvSpPr>
            <a:spLocks noGrp="1"/>
          </p:cNvSpPr>
          <p:nvPr>
            <p:ph type="sldNum" sz="quarter" idx="15"/>
          </p:nvPr>
        </p:nvSpPr>
        <p:spPr/>
        <p:txBody>
          <a:bodyPr/>
          <a:lstStyle/>
          <a:p>
            <a:fld id="{AA5AABF1-B78F-4BEE-8BD7-55374FA27783}" type="slidenum">
              <a:rPr lang="de-DE" altLang="de-DE" sz="800" smtClean="0">
                <a:latin typeface="Verdana" panose="020B0604030504040204" pitchFamily="34" charset="0"/>
                <a:ea typeface="Verdana" panose="020B0604030504040204" pitchFamily="34" charset="0"/>
                <a:cs typeface="Verdana" panose="020B0604030504040204" pitchFamily="34" charset="0"/>
              </a:rPr>
              <a:pPr/>
              <a:t>13</a:t>
            </a:fld>
            <a:endParaRPr lang="de-DE" alt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35174799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Sprache des bevorzugten Titels </a:t>
            </a:r>
            <a:r>
              <a:rPr lang="de-DE" dirty="0" smtClean="0"/>
              <a:t>-5- </a:t>
            </a:r>
            <a:endParaRPr lang="de-DE" dirty="0"/>
          </a:p>
        </p:txBody>
      </p:sp>
      <p:sp>
        <p:nvSpPr>
          <p:cNvPr id="3" name="Textplatzhalter 2"/>
          <p:cNvSpPr>
            <a:spLocks noGrp="1"/>
          </p:cNvSpPr>
          <p:nvPr>
            <p:ph type="body" sz="quarter" idx="13"/>
          </p:nvPr>
        </p:nvSpPr>
        <p:spPr/>
        <p:txBody>
          <a:bodyPr/>
          <a:lstStyle/>
          <a:p>
            <a:r>
              <a:rPr lang="de-DE" dirty="0" smtClean="0"/>
              <a:t>Das </a:t>
            </a:r>
            <a:r>
              <a:rPr lang="de-DE" dirty="0"/>
              <a:t>Werk </a:t>
            </a:r>
            <a:r>
              <a:rPr lang="de-DE" dirty="0" smtClean="0"/>
              <a:t>wird gleichzeitig </a:t>
            </a:r>
            <a:r>
              <a:rPr lang="de-DE" dirty="0"/>
              <a:t>unter verschiedenen Titeln </a:t>
            </a:r>
            <a:r>
              <a:rPr lang="de-DE" b="1" dirty="0"/>
              <a:t>in derselben Sprache </a:t>
            </a:r>
            <a:r>
              <a:rPr lang="de-DE" dirty="0" smtClean="0"/>
              <a:t>veröffentlicht:</a:t>
            </a:r>
            <a:br>
              <a:rPr lang="de-DE" dirty="0" smtClean="0"/>
            </a:br>
            <a:r>
              <a:rPr lang="de-DE" dirty="0" smtClean="0"/>
              <a:t>-&gt; </a:t>
            </a:r>
            <a:r>
              <a:rPr lang="de-DE" dirty="0"/>
              <a:t>Haupttitel der Ressource, die </a:t>
            </a:r>
            <a:r>
              <a:rPr lang="de-DE" dirty="0" smtClean="0"/>
              <a:t>beim </a:t>
            </a:r>
            <a:r>
              <a:rPr lang="de-DE" dirty="0"/>
              <a:t>Katalogisieren zuerst </a:t>
            </a:r>
            <a:r>
              <a:rPr lang="de-DE" dirty="0" smtClean="0"/>
              <a:t>vorliegt, </a:t>
            </a:r>
            <a:r>
              <a:rPr lang="de-DE" dirty="0"/>
              <a:t>als </a:t>
            </a:r>
            <a:r>
              <a:rPr lang="de-DE" dirty="0" smtClean="0"/>
              <a:t>bevorzugter Titel</a:t>
            </a:r>
            <a:endParaRPr lang="de-DE" dirty="0"/>
          </a:p>
          <a:p>
            <a:endParaRPr lang="de-DE" sz="2200" dirty="0" smtClean="0"/>
          </a:p>
          <a:p>
            <a:r>
              <a:rPr lang="de-DE" sz="2200" dirty="0" smtClean="0"/>
              <a:t>Beispiel</a:t>
            </a:r>
            <a:r>
              <a:rPr lang="de-DE" sz="2200" dirty="0"/>
              <a:t>:</a:t>
            </a:r>
            <a:r>
              <a:rPr lang="de-DE" dirty="0"/>
              <a:t/>
            </a:r>
            <a:br>
              <a:rPr lang="de-DE" dirty="0"/>
            </a:br>
            <a:r>
              <a:rPr lang="de-DE" sz="2200" dirty="0"/>
              <a:t>Dieses Werk wurde im gleichen Jahr in England unter dem Titel „Aphrodite </a:t>
            </a:r>
            <a:r>
              <a:rPr lang="de-DE" sz="2200" dirty="0" err="1"/>
              <a:t>means</a:t>
            </a:r>
            <a:r>
              <a:rPr lang="de-DE" sz="2200" dirty="0"/>
              <a:t> </a:t>
            </a:r>
            <a:r>
              <a:rPr lang="de-DE" sz="2200" dirty="0" err="1"/>
              <a:t>death</a:t>
            </a:r>
            <a:r>
              <a:rPr lang="de-DE" sz="2200" dirty="0"/>
              <a:t>“ und in Amerika unter dem Titel „The </a:t>
            </a:r>
            <a:r>
              <a:rPr lang="de-DE" sz="2200" dirty="0" err="1"/>
              <a:t>arms</a:t>
            </a:r>
            <a:r>
              <a:rPr lang="de-DE" sz="2200" dirty="0"/>
              <a:t> </a:t>
            </a:r>
            <a:r>
              <a:rPr lang="de-DE" sz="2200" dirty="0" err="1"/>
              <a:t>of</a:t>
            </a:r>
            <a:r>
              <a:rPr lang="de-DE" sz="2200" dirty="0"/>
              <a:t> Venus“ veröffentlicht. Die englische Ausgabe lag zuerst zum Katalogisieren vor. </a:t>
            </a:r>
          </a:p>
          <a:p>
            <a:endParaRPr lang="de-DE" dirty="0"/>
          </a:p>
        </p:txBody>
      </p:sp>
      <p:sp>
        <p:nvSpPr>
          <p:cNvPr id="4" name="Fußzeilenplatzhalter 3"/>
          <p:cNvSpPr>
            <a:spLocks noGrp="1"/>
          </p:cNvSpPr>
          <p:nvPr>
            <p:ph type="ftr" sz="quarter" idx="14"/>
          </p:nvPr>
        </p:nvSpPr>
        <p:spPr/>
        <p:txBody>
          <a:bodyPr/>
          <a:lstStyle/>
          <a:p>
            <a:pPr>
              <a:defRPr/>
            </a:pPr>
            <a:r>
              <a:rPr lang="de-DE" sz="800" dirty="0" smtClean="0"/>
              <a:t>AG RDA Schulungsunterlagen – Modul 3.03.03: Werkebene | Stand: 08.05.2015 | CC BY-NC-SA</a:t>
            </a:r>
            <a:endParaRPr lang="de-DE" sz="800" dirty="0"/>
          </a:p>
        </p:txBody>
      </p:sp>
      <p:sp>
        <p:nvSpPr>
          <p:cNvPr id="5" name="Foliennummernplatzhalter 4"/>
          <p:cNvSpPr>
            <a:spLocks noGrp="1"/>
          </p:cNvSpPr>
          <p:nvPr>
            <p:ph type="sldNum" sz="quarter" idx="15"/>
          </p:nvPr>
        </p:nvSpPr>
        <p:spPr/>
        <p:txBody>
          <a:bodyPr/>
          <a:lstStyle/>
          <a:p>
            <a:fld id="{AA5AABF1-B78F-4BEE-8BD7-55374FA27783}" type="slidenum">
              <a:rPr lang="de-DE" altLang="de-DE" sz="800" smtClean="0">
                <a:latin typeface="Verdana" panose="020B0604030504040204" pitchFamily="34" charset="0"/>
                <a:ea typeface="Verdana" panose="020B0604030504040204" pitchFamily="34" charset="0"/>
                <a:cs typeface="Verdana" panose="020B0604030504040204" pitchFamily="34" charset="0"/>
              </a:rPr>
              <a:pPr/>
              <a:t>14</a:t>
            </a:fld>
            <a:endParaRPr lang="de-DE" altLang="de-DE" sz="800" dirty="0">
              <a:latin typeface="Verdana" panose="020B0604030504040204" pitchFamily="34" charset="0"/>
              <a:ea typeface="Verdana" panose="020B0604030504040204" pitchFamily="34" charset="0"/>
              <a:cs typeface="Verdana" panose="020B0604030504040204" pitchFamily="34" charset="0"/>
            </a:endParaRPr>
          </a:p>
        </p:txBody>
      </p:sp>
      <p:graphicFrame>
        <p:nvGraphicFramePr>
          <p:cNvPr id="8" name="Tabelle 7"/>
          <p:cNvGraphicFramePr>
            <a:graphicFrameLocks noGrp="1"/>
          </p:cNvGraphicFramePr>
          <p:nvPr>
            <p:extLst>
              <p:ext uri="{D42A27DB-BD31-4B8C-83A1-F6EECF244321}">
                <p14:modId xmlns:p14="http://schemas.microsoft.com/office/powerpoint/2010/main" val="3140099280"/>
              </p:ext>
            </p:extLst>
          </p:nvPr>
        </p:nvGraphicFramePr>
        <p:xfrm>
          <a:off x="539552" y="4581128"/>
          <a:ext cx="7920880" cy="1674620"/>
        </p:xfrm>
        <a:graphic>
          <a:graphicData uri="http://schemas.openxmlformats.org/drawingml/2006/table">
            <a:tbl>
              <a:tblPr firstRow="1" bandRow="1">
                <a:tableStyleId>{5C22544A-7EE6-4342-B048-85BDC9FD1C3A}</a:tableStyleId>
              </a:tblPr>
              <a:tblGrid>
                <a:gridCol w="1173464"/>
                <a:gridCol w="1173464"/>
                <a:gridCol w="2477608"/>
                <a:gridCol w="3096344"/>
              </a:tblGrid>
              <a:tr h="394436">
                <a:tc>
                  <a:txBody>
                    <a:bodyPr/>
                    <a:lstStyle/>
                    <a:p>
                      <a:r>
                        <a:rPr lang="de-DE" sz="1800" dirty="0" err="1" smtClean="0">
                          <a:latin typeface="Verdana" panose="020B0604030504040204" pitchFamily="34" charset="0"/>
                          <a:ea typeface="Verdana" panose="020B0604030504040204" pitchFamily="34" charset="0"/>
                          <a:cs typeface="Verdana" panose="020B0604030504040204" pitchFamily="34" charset="0"/>
                        </a:rPr>
                        <a:t>Aleph</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r>
              <a:tr h="630874">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331</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2.3.2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Haupttitel</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ct val="100000"/>
                        </a:lnSpc>
                        <a:spcBef>
                          <a:spcPts val="600"/>
                        </a:spcBef>
                        <a:spcAft>
                          <a:spcPts val="600"/>
                        </a:spcAft>
                      </a:pPr>
                      <a:r>
                        <a:rPr lang="de-DE" sz="18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a:t>
                      </a:r>
                      <a:r>
                        <a:rPr lang="de-DE" sz="1800" dirty="0" smtClean="0">
                          <a:latin typeface="Verdana" panose="020B0604030504040204" pitchFamily="34" charset="0"/>
                          <a:ea typeface="Verdana" panose="020B0604030504040204" pitchFamily="34" charset="0"/>
                          <a:cs typeface="Verdana" panose="020B0604030504040204" pitchFamily="34" charset="0"/>
                        </a:rPr>
                        <a:t> </a:t>
                      </a:r>
                      <a:r>
                        <a:rPr lang="de-DE" sz="18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&lt;&lt;</a:t>
                      </a:r>
                      <a:r>
                        <a:rPr lang="de-DE" sz="1800" dirty="0" smtClean="0">
                          <a:latin typeface="Verdana" panose="020B0604030504040204" pitchFamily="34" charset="0"/>
                          <a:ea typeface="Verdana" panose="020B0604030504040204" pitchFamily="34" charset="0"/>
                          <a:cs typeface="Verdana" panose="020B0604030504040204" pitchFamily="34" charset="0"/>
                        </a:rPr>
                        <a:t>The</a:t>
                      </a:r>
                      <a:r>
                        <a:rPr lang="de-DE" sz="18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&gt;&gt;</a:t>
                      </a:r>
                      <a:r>
                        <a:rPr lang="de-DE" sz="1800" dirty="0" smtClean="0">
                          <a:latin typeface="Verdana" panose="020B0604030504040204" pitchFamily="34" charset="0"/>
                          <a:ea typeface="Verdana" panose="020B0604030504040204" pitchFamily="34" charset="0"/>
                          <a:cs typeface="Verdana" panose="020B0604030504040204" pitchFamily="34" charset="0"/>
                        </a:rPr>
                        <a:t> </a:t>
                      </a:r>
                      <a:r>
                        <a:rPr lang="de-DE" sz="1800" dirty="0" err="1" smtClean="0">
                          <a:latin typeface="Verdana" panose="020B0604030504040204" pitchFamily="34" charset="0"/>
                          <a:ea typeface="Verdana" panose="020B0604030504040204" pitchFamily="34" charset="0"/>
                          <a:cs typeface="Verdana" panose="020B0604030504040204" pitchFamily="34" charset="0"/>
                        </a:rPr>
                        <a:t>arms</a:t>
                      </a:r>
                      <a:r>
                        <a:rPr lang="de-DE" sz="1800" dirty="0" smtClean="0">
                          <a:latin typeface="Verdana" panose="020B0604030504040204" pitchFamily="34" charset="0"/>
                          <a:ea typeface="Verdana" panose="020B0604030504040204" pitchFamily="34" charset="0"/>
                          <a:cs typeface="Verdana" panose="020B0604030504040204" pitchFamily="34" charset="0"/>
                        </a:rPr>
                        <a:t> </a:t>
                      </a:r>
                      <a:r>
                        <a:rPr lang="de-DE" sz="1800" dirty="0" err="1" smtClean="0">
                          <a:latin typeface="Verdana" panose="020B0604030504040204" pitchFamily="34" charset="0"/>
                          <a:ea typeface="Verdana" panose="020B0604030504040204" pitchFamily="34" charset="0"/>
                          <a:cs typeface="Verdana" panose="020B0604030504040204" pitchFamily="34" charset="0"/>
                        </a:rPr>
                        <a:t>of</a:t>
                      </a:r>
                      <a:r>
                        <a:rPr lang="de-DE" sz="1800" dirty="0" smtClean="0">
                          <a:latin typeface="Verdana" panose="020B0604030504040204" pitchFamily="34" charset="0"/>
                          <a:ea typeface="Verdana" panose="020B0604030504040204" pitchFamily="34" charset="0"/>
                          <a:cs typeface="Verdana" panose="020B0604030504040204" pitchFamily="34" charset="0"/>
                        </a:rPr>
                        <a:t> Venus</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630874">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303</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6.2.2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Bevorzugter Titel des Werks</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ct val="100000"/>
                        </a:lnSpc>
                        <a:spcBef>
                          <a:spcPts val="600"/>
                        </a:spcBef>
                        <a:spcAft>
                          <a:spcPts val="600"/>
                        </a:spcAft>
                      </a:pPr>
                      <a:r>
                        <a:rPr lang="de-DE" sz="18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a:t>
                      </a:r>
                      <a:r>
                        <a:rPr lang="de-DE" sz="1800" dirty="0" smtClean="0">
                          <a:latin typeface="Verdana" panose="020B0604030504040204" pitchFamily="34" charset="0"/>
                          <a:ea typeface="Verdana" panose="020B0604030504040204" pitchFamily="34" charset="0"/>
                          <a:cs typeface="Verdana" panose="020B0604030504040204" pitchFamily="34" charset="0"/>
                        </a:rPr>
                        <a:t> </a:t>
                      </a:r>
                      <a:r>
                        <a:rPr lang="en-US" sz="1800" dirty="0" smtClean="0">
                          <a:latin typeface="Verdana" panose="020B0604030504040204" pitchFamily="34" charset="0"/>
                          <a:ea typeface="Verdana" panose="020B0604030504040204" pitchFamily="34" charset="0"/>
                          <a:cs typeface="Verdana" panose="020B0604030504040204" pitchFamily="34" charset="0"/>
                        </a:rPr>
                        <a:t>Aphrodite means death</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bl>
          </a:graphicData>
        </a:graphic>
      </p:graphicFrame>
    </p:spTree>
    <p:extLst>
      <p:ext uri="{BB962C8B-B14F-4D97-AF65-F5344CB8AC3E}">
        <p14:creationId xmlns:p14="http://schemas.microsoft.com/office/powerpoint/2010/main" val="157722451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Sprache des bevorzugten Titels </a:t>
            </a:r>
            <a:r>
              <a:rPr lang="de-DE" dirty="0" smtClean="0"/>
              <a:t>-6- </a:t>
            </a:r>
            <a:endParaRPr lang="de-DE" dirty="0"/>
          </a:p>
        </p:txBody>
      </p:sp>
      <p:sp>
        <p:nvSpPr>
          <p:cNvPr id="3" name="Textplatzhalter 2"/>
          <p:cNvSpPr>
            <a:spLocks noGrp="1"/>
          </p:cNvSpPr>
          <p:nvPr>
            <p:ph type="body" sz="quarter" idx="13"/>
          </p:nvPr>
        </p:nvSpPr>
        <p:spPr/>
        <p:txBody>
          <a:bodyPr/>
          <a:lstStyle/>
          <a:p>
            <a:r>
              <a:rPr lang="de-DE" dirty="0" smtClean="0"/>
              <a:t>Werke bis 1500 (d. h. vor 1501):</a:t>
            </a:r>
          </a:p>
          <a:p>
            <a:r>
              <a:rPr lang="de-DE" dirty="0" smtClean="0"/>
              <a:t>Der Titel in der Originalsprache, unter dem das Werk in modernen Nachschlagewerken verzeichnet ist, wird als bevorzugter Titel gewählt.</a:t>
            </a:r>
          </a:p>
          <a:p>
            <a:endParaRPr lang="de-DE" dirty="0" smtClean="0"/>
          </a:p>
          <a:p>
            <a:endParaRPr lang="de-DE" dirty="0"/>
          </a:p>
        </p:txBody>
      </p:sp>
      <p:sp>
        <p:nvSpPr>
          <p:cNvPr id="4" name="Fußzeilenplatzhalter 3"/>
          <p:cNvSpPr>
            <a:spLocks noGrp="1"/>
          </p:cNvSpPr>
          <p:nvPr>
            <p:ph type="ftr" sz="quarter" idx="14"/>
          </p:nvPr>
        </p:nvSpPr>
        <p:spPr/>
        <p:txBody>
          <a:bodyPr/>
          <a:lstStyle/>
          <a:p>
            <a:pPr>
              <a:defRPr/>
            </a:pPr>
            <a:r>
              <a:rPr lang="de-DE" sz="800" dirty="0" smtClean="0"/>
              <a:t>AG RDA Schulungsunterlagen – Modul 3.03.03: Werkebene | Stand: 08.05.2015 | CC BY-NC-SA</a:t>
            </a:r>
            <a:endParaRPr lang="de-DE" sz="800" dirty="0"/>
          </a:p>
        </p:txBody>
      </p:sp>
      <p:sp>
        <p:nvSpPr>
          <p:cNvPr id="5" name="Foliennummernplatzhalter 4"/>
          <p:cNvSpPr>
            <a:spLocks noGrp="1"/>
          </p:cNvSpPr>
          <p:nvPr>
            <p:ph type="sldNum" sz="quarter" idx="15"/>
          </p:nvPr>
        </p:nvSpPr>
        <p:spPr/>
        <p:txBody>
          <a:bodyPr/>
          <a:lstStyle/>
          <a:p>
            <a:fld id="{AA5AABF1-B78F-4BEE-8BD7-55374FA27783}" type="slidenum">
              <a:rPr lang="de-DE" altLang="de-DE" sz="800" smtClean="0">
                <a:latin typeface="Verdana" panose="020B0604030504040204" pitchFamily="34" charset="0"/>
                <a:ea typeface="Verdana" panose="020B0604030504040204" pitchFamily="34" charset="0"/>
                <a:cs typeface="Verdana" panose="020B0604030504040204" pitchFamily="34" charset="0"/>
              </a:rPr>
              <a:pPr/>
              <a:t>15</a:t>
            </a:fld>
            <a:endParaRPr lang="de-DE" alt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63234672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Abweichender Titel des Werks</a:t>
            </a:r>
          </a:p>
        </p:txBody>
      </p:sp>
      <p:sp>
        <p:nvSpPr>
          <p:cNvPr id="3" name="Textplatzhalter 2"/>
          <p:cNvSpPr>
            <a:spLocks noGrp="1"/>
          </p:cNvSpPr>
          <p:nvPr>
            <p:ph type="body" sz="quarter" idx="13"/>
          </p:nvPr>
        </p:nvSpPr>
        <p:spPr/>
        <p:txBody>
          <a:bodyPr/>
          <a:lstStyle/>
          <a:p>
            <a:r>
              <a:rPr lang="de-DE" dirty="0" smtClean="0"/>
              <a:t>Abweichende Titel werden nicht in der zusammengesetzten Beschreibung erfasst </a:t>
            </a:r>
          </a:p>
          <a:p>
            <a:pPr marL="0" indent="0">
              <a:buNone/>
            </a:pPr>
            <a:endParaRPr lang="de-DE" dirty="0"/>
          </a:p>
          <a:p>
            <a:pPr marL="0" indent="0">
              <a:buNone/>
            </a:pPr>
            <a:r>
              <a:rPr lang="de-DE" dirty="0" smtClean="0"/>
              <a:t>Als abweichende Titel gelten:</a:t>
            </a:r>
          </a:p>
          <a:p>
            <a:endParaRPr lang="de-DE" dirty="0" smtClean="0"/>
          </a:p>
          <a:p>
            <a:r>
              <a:rPr lang="de-DE" dirty="0" smtClean="0"/>
              <a:t> Titelvarianten in anderen Sprachen </a:t>
            </a:r>
          </a:p>
          <a:p>
            <a:r>
              <a:rPr lang="de-DE" dirty="0" smtClean="0"/>
              <a:t> Titelvarianten in einer anderen Schrift  </a:t>
            </a:r>
          </a:p>
          <a:p>
            <a:r>
              <a:rPr lang="de-DE" dirty="0" smtClean="0"/>
              <a:t> Titelvarianten mit einer anderen Schreibweise </a:t>
            </a:r>
          </a:p>
          <a:p>
            <a:r>
              <a:rPr lang="de-DE" dirty="0" smtClean="0"/>
              <a:t> Titelvarianten aufgrund einer anderen Methode</a:t>
            </a:r>
            <a:br>
              <a:rPr lang="de-DE" dirty="0" smtClean="0"/>
            </a:br>
            <a:r>
              <a:rPr lang="de-DE" dirty="0" smtClean="0"/>
              <a:t> der Umschrift</a:t>
            </a:r>
          </a:p>
          <a:p>
            <a:r>
              <a:rPr lang="de-DE" dirty="0" smtClean="0"/>
              <a:t> weitere Titel, unter denen das Werk bekannt ist</a:t>
            </a:r>
            <a:br>
              <a:rPr lang="de-DE" dirty="0" smtClean="0"/>
            </a:br>
            <a:r>
              <a:rPr lang="de-DE" dirty="0" smtClean="0"/>
              <a:t> bzw. die in Nachschlagewerken zu finden sind</a:t>
            </a:r>
          </a:p>
          <a:p>
            <a:endParaRPr lang="de-DE" dirty="0"/>
          </a:p>
        </p:txBody>
      </p:sp>
      <p:sp>
        <p:nvSpPr>
          <p:cNvPr id="4" name="Fußzeilenplatzhalter 3"/>
          <p:cNvSpPr>
            <a:spLocks noGrp="1"/>
          </p:cNvSpPr>
          <p:nvPr>
            <p:ph type="ftr" sz="quarter" idx="14"/>
          </p:nvPr>
        </p:nvSpPr>
        <p:spPr/>
        <p:txBody>
          <a:bodyPr/>
          <a:lstStyle/>
          <a:p>
            <a:pPr>
              <a:defRPr/>
            </a:pPr>
            <a:r>
              <a:rPr lang="de-DE" sz="800" dirty="0" smtClean="0"/>
              <a:t>AG RDA Schulungsunterlagen – Modul 3.03.03: Werkebene | Stand: 08.05.2015 | CC BY-NC-SA</a:t>
            </a:r>
            <a:endParaRPr lang="de-DE" sz="800" dirty="0"/>
          </a:p>
        </p:txBody>
      </p:sp>
      <p:sp>
        <p:nvSpPr>
          <p:cNvPr id="5" name="Foliennummernplatzhalter 4"/>
          <p:cNvSpPr>
            <a:spLocks noGrp="1"/>
          </p:cNvSpPr>
          <p:nvPr>
            <p:ph type="sldNum" sz="quarter" idx="15"/>
          </p:nvPr>
        </p:nvSpPr>
        <p:spPr/>
        <p:txBody>
          <a:bodyPr/>
          <a:lstStyle/>
          <a:p>
            <a:fld id="{AA5AABF1-B78F-4BEE-8BD7-55374FA27783}" type="slidenum">
              <a:rPr lang="de-DE" altLang="de-DE" sz="800" smtClean="0">
                <a:latin typeface="Verdana" panose="020B0604030504040204" pitchFamily="34" charset="0"/>
                <a:ea typeface="Verdana" panose="020B0604030504040204" pitchFamily="34" charset="0"/>
                <a:cs typeface="Verdana" panose="020B0604030504040204" pitchFamily="34" charset="0"/>
              </a:rPr>
              <a:pPr/>
              <a:t>16</a:t>
            </a:fld>
            <a:endParaRPr lang="de-DE" alt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92166675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327794"/>
            <a:ext cx="8640960" cy="508918"/>
          </a:xfrm>
        </p:spPr>
        <p:txBody>
          <a:bodyPr/>
          <a:lstStyle/>
          <a:p>
            <a:r>
              <a:rPr lang="de-DE" dirty="0" smtClean="0"/>
              <a:t>Bevorzugter </a:t>
            </a:r>
            <a:r>
              <a:rPr lang="de-DE" dirty="0"/>
              <a:t>Titel des Werks </a:t>
            </a:r>
            <a:r>
              <a:rPr lang="de-DE" dirty="0" smtClean="0"/>
              <a:t>/ Haupttitel </a:t>
            </a:r>
            <a:r>
              <a:rPr lang="de-DE" dirty="0"/>
              <a:t>der </a:t>
            </a:r>
            <a:r>
              <a:rPr lang="de-DE" dirty="0" smtClean="0"/>
              <a:t>Manifestation</a:t>
            </a:r>
            <a:endParaRPr lang="de-DE" dirty="0"/>
          </a:p>
        </p:txBody>
      </p:sp>
      <p:sp>
        <p:nvSpPr>
          <p:cNvPr id="3" name="Textplatzhalter 2"/>
          <p:cNvSpPr>
            <a:spLocks noGrp="1"/>
          </p:cNvSpPr>
          <p:nvPr>
            <p:ph type="body" sz="quarter" idx="13"/>
          </p:nvPr>
        </p:nvSpPr>
        <p:spPr>
          <a:xfrm>
            <a:off x="251520" y="1052736"/>
            <a:ext cx="8640960" cy="5472608"/>
          </a:xfrm>
        </p:spPr>
        <p:txBody>
          <a:bodyPr/>
          <a:lstStyle/>
          <a:p>
            <a:pPr marL="0" indent="0">
              <a:buNone/>
            </a:pPr>
            <a:r>
              <a:rPr lang="de-DE" dirty="0" smtClean="0"/>
              <a:t>Der bevorzugte Titel des Werks </a:t>
            </a:r>
          </a:p>
          <a:p>
            <a:r>
              <a:rPr lang="de-DE" dirty="0" smtClean="0"/>
              <a:t>ist grundsätzlich vom Haupttitel der Manifestation (RDA 2.3.2) zu unterscheiden. </a:t>
            </a:r>
          </a:p>
          <a:p>
            <a:r>
              <a:rPr lang="de-DE" dirty="0" smtClean="0"/>
              <a:t>ist häufig identisch mit dem Haupttitel der Manifestation. </a:t>
            </a:r>
          </a:p>
          <a:p>
            <a:r>
              <a:rPr lang="de-DE" dirty="0" smtClean="0"/>
              <a:t>Fälle, bei denen sich die Titel unterscheiden: </a:t>
            </a:r>
          </a:p>
          <a:p>
            <a:pPr lvl="1"/>
            <a:r>
              <a:rPr lang="de-DE" dirty="0" smtClean="0"/>
              <a:t>z. B. Übersetzungen oder spätere Ausgaben eines Werks in derselben Sprache</a:t>
            </a:r>
          </a:p>
          <a:p>
            <a:endParaRPr lang="de-DE" dirty="0" smtClean="0"/>
          </a:p>
          <a:p>
            <a:r>
              <a:rPr lang="de-DE" dirty="0" smtClean="0"/>
              <a:t>dasselbe Werk </a:t>
            </a:r>
            <a:br>
              <a:rPr lang="de-DE" dirty="0" smtClean="0"/>
            </a:br>
            <a:r>
              <a:rPr lang="de-DE" dirty="0" smtClean="0"/>
              <a:t>-&gt; Titel </a:t>
            </a:r>
            <a:r>
              <a:rPr lang="de-DE" dirty="0"/>
              <a:t>des Werks bleibt </a:t>
            </a:r>
            <a:r>
              <a:rPr lang="de-DE" dirty="0" smtClean="0"/>
              <a:t>immer derselbe</a:t>
            </a:r>
          </a:p>
          <a:p>
            <a:r>
              <a:rPr lang="de-DE" dirty="0" smtClean="0"/>
              <a:t>neues Werk </a:t>
            </a:r>
            <a:br>
              <a:rPr lang="de-DE" dirty="0" smtClean="0"/>
            </a:br>
            <a:r>
              <a:rPr lang="de-DE" dirty="0" smtClean="0"/>
              <a:t>-&gt; ein </a:t>
            </a:r>
            <a:r>
              <a:rPr lang="de-DE" dirty="0"/>
              <a:t>neuer Titel des Werks </a:t>
            </a:r>
            <a:r>
              <a:rPr lang="de-DE" dirty="0" smtClean="0"/>
              <a:t>wird bestimmt</a:t>
            </a:r>
            <a:endParaRPr lang="de-DE" dirty="0"/>
          </a:p>
          <a:p>
            <a:pPr marL="0" indent="0">
              <a:buNone/>
            </a:pPr>
            <a:endParaRPr lang="de-DE" dirty="0"/>
          </a:p>
        </p:txBody>
      </p:sp>
      <p:sp>
        <p:nvSpPr>
          <p:cNvPr id="4" name="Fußzeilenplatzhalter 3"/>
          <p:cNvSpPr>
            <a:spLocks noGrp="1"/>
          </p:cNvSpPr>
          <p:nvPr>
            <p:ph type="ftr" sz="quarter" idx="14"/>
          </p:nvPr>
        </p:nvSpPr>
        <p:spPr/>
        <p:txBody>
          <a:bodyPr/>
          <a:lstStyle/>
          <a:p>
            <a:pPr>
              <a:defRPr/>
            </a:pPr>
            <a:r>
              <a:rPr lang="de-DE" sz="800" dirty="0" smtClean="0"/>
              <a:t>AG RDA Schulungsunterlagen – Modul 3.03.03: Werkebene | Stand: 08.05.2015 | CC BY-NC-SA</a:t>
            </a:r>
            <a:endParaRPr lang="de-DE" sz="800" dirty="0"/>
          </a:p>
        </p:txBody>
      </p:sp>
      <p:sp>
        <p:nvSpPr>
          <p:cNvPr id="5" name="Foliennummernplatzhalter 4"/>
          <p:cNvSpPr>
            <a:spLocks noGrp="1"/>
          </p:cNvSpPr>
          <p:nvPr>
            <p:ph type="sldNum" sz="quarter" idx="15"/>
          </p:nvPr>
        </p:nvSpPr>
        <p:spPr/>
        <p:txBody>
          <a:bodyPr/>
          <a:lstStyle/>
          <a:p>
            <a:fld id="{AA5AABF1-B78F-4BEE-8BD7-55374FA27783}" type="slidenum">
              <a:rPr lang="de-DE" altLang="de-DE" sz="800" smtClean="0">
                <a:latin typeface="Verdana" panose="020B0604030504040204" pitchFamily="34" charset="0"/>
                <a:ea typeface="Verdana" panose="020B0604030504040204" pitchFamily="34" charset="0"/>
                <a:cs typeface="Verdana" panose="020B0604030504040204" pitchFamily="34" charset="0"/>
              </a:rPr>
              <a:pPr/>
              <a:t>17</a:t>
            </a:fld>
            <a:endParaRPr lang="de-DE" alt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190014512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Beispiel</a:t>
            </a:r>
            <a:endParaRPr lang="de-DE" dirty="0"/>
          </a:p>
        </p:txBody>
      </p:sp>
      <p:sp>
        <p:nvSpPr>
          <p:cNvPr id="3" name="Textplatzhalter 2"/>
          <p:cNvSpPr>
            <a:spLocks noGrp="1"/>
          </p:cNvSpPr>
          <p:nvPr>
            <p:ph type="body" sz="quarter" idx="13"/>
          </p:nvPr>
        </p:nvSpPr>
        <p:spPr/>
        <p:txBody>
          <a:bodyPr/>
          <a:lstStyle/>
          <a:p>
            <a:r>
              <a:rPr lang="de-DE" sz="1800" dirty="0" smtClean="0"/>
              <a:t>erste Manifestation der Dissertation: </a:t>
            </a:r>
            <a:br>
              <a:rPr lang="de-DE" sz="1800" dirty="0" smtClean="0"/>
            </a:br>
            <a:r>
              <a:rPr lang="de-DE" sz="1800" dirty="0" smtClean="0"/>
              <a:t>Titel „Die geschlechter-spezifische Strukturierung des Niedriglohnsektors in Frankreich, Großbritannien, Schweden und Deutschland aus vergleichender Perspektive“</a:t>
            </a:r>
            <a:endParaRPr lang="de-DE" sz="1800" dirty="0"/>
          </a:p>
          <a:p>
            <a:r>
              <a:rPr lang="de-DE" sz="1800" dirty="0" smtClean="0"/>
              <a:t>zweite Manifestation: Verlagsausgabe mit Titel „Die geschlechtsspezifische Strukturierung des Niedriglohnsektors“</a:t>
            </a:r>
            <a:endParaRPr lang="de-DE" sz="1800" dirty="0"/>
          </a:p>
        </p:txBody>
      </p:sp>
      <p:sp>
        <p:nvSpPr>
          <p:cNvPr id="4" name="Fußzeilenplatzhalter 3"/>
          <p:cNvSpPr>
            <a:spLocks noGrp="1"/>
          </p:cNvSpPr>
          <p:nvPr>
            <p:ph type="ftr" sz="quarter" idx="14"/>
          </p:nvPr>
        </p:nvSpPr>
        <p:spPr/>
        <p:txBody>
          <a:bodyPr/>
          <a:lstStyle/>
          <a:p>
            <a:pPr>
              <a:defRPr/>
            </a:pPr>
            <a:r>
              <a:rPr lang="de-DE" sz="800" dirty="0" smtClean="0"/>
              <a:t>AG RDA Schulungsunterlagen – Modul 3.03.03: Werkebene | Stand: 08.05.2015 | CC BY-NC-SA</a:t>
            </a:r>
            <a:endParaRPr lang="de-DE" sz="800" dirty="0"/>
          </a:p>
        </p:txBody>
      </p:sp>
      <p:sp>
        <p:nvSpPr>
          <p:cNvPr id="5" name="Foliennummernplatzhalter 4"/>
          <p:cNvSpPr>
            <a:spLocks noGrp="1"/>
          </p:cNvSpPr>
          <p:nvPr>
            <p:ph type="sldNum" sz="quarter" idx="15"/>
          </p:nvPr>
        </p:nvSpPr>
        <p:spPr/>
        <p:txBody>
          <a:bodyPr/>
          <a:lstStyle/>
          <a:p>
            <a:fld id="{AA5AABF1-B78F-4BEE-8BD7-55374FA27783}" type="slidenum">
              <a:rPr lang="de-DE" altLang="de-DE" sz="800" smtClean="0">
                <a:latin typeface="Verdana" panose="020B0604030504040204" pitchFamily="34" charset="0"/>
                <a:ea typeface="Verdana" panose="020B0604030504040204" pitchFamily="34" charset="0"/>
                <a:cs typeface="Verdana" panose="020B0604030504040204" pitchFamily="34" charset="0"/>
              </a:rPr>
              <a:pPr/>
              <a:t>18</a:t>
            </a:fld>
            <a:endParaRPr lang="de-DE" altLang="de-DE" sz="800" dirty="0">
              <a:latin typeface="Verdana" panose="020B0604030504040204" pitchFamily="34" charset="0"/>
              <a:ea typeface="Verdana" panose="020B0604030504040204" pitchFamily="34" charset="0"/>
              <a:cs typeface="Verdana" panose="020B0604030504040204" pitchFamily="34" charset="0"/>
            </a:endParaRPr>
          </a:p>
        </p:txBody>
      </p:sp>
      <p:graphicFrame>
        <p:nvGraphicFramePr>
          <p:cNvPr id="6" name="Tabelle 5"/>
          <p:cNvGraphicFramePr>
            <a:graphicFrameLocks noGrp="1"/>
          </p:cNvGraphicFramePr>
          <p:nvPr>
            <p:extLst>
              <p:ext uri="{D42A27DB-BD31-4B8C-83A1-F6EECF244321}">
                <p14:modId xmlns:p14="http://schemas.microsoft.com/office/powerpoint/2010/main" val="1328782779"/>
              </p:ext>
            </p:extLst>
          </p:nvPr>
        </p:nvGraphicFramePr>
        <p:xfrm>
          <a:off x="539552" y="2814111"/>
          <a:ext cx="7920880" cy="3456256"/>
        </p:xfrm>
        <a:graphic>
          <a:graphicData uri="http://schemas.openxmlformats.org/drawingml/2006/table">
            <a:tbl>
              <a:tblPr firstRow="1" bandRow="1">
                <a:tableStyleId>{5C22544A-7EE6-4342-B048-85BDC9FD1C3A}</a:tableStyleId>
              </a:tblPr>
              <a:tblGrid>
                <a:gridCol w="936104"/>
                <a:gridCol w="864096"/>
                <a:gridCol w="1800200"/>
                <a:gridCol w="4320480"/>
              </a:tblGrid>
              <a:tr h="368478">
                <a:tc>
                  <a:txBody>
                    <a:bodyPr/>
                    <a:lstStyle/>
                    <a:p>
                      <a:r>
                        <a:rPr lang="de-DE" sz="1800" dirty="0" err="1" smtClean="0">
                          <a:latin typeface="Verdana" panose="020B0604030504040204" pitchFamily="34" charset="0"/>
                          <a:ea typeface="Verdana" panose="020B0604030504040204" pitchFamily="34" charset="0"/>
                          <a:cs typeface="Verdana" panose="020B0604030504040204" pitchFamily="34" charset="0"/>
                        </a:rPr>
                        <a:t>Aleph</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r>
              <a:tr h="635541">
                <a:tc>
                  <a:txBody>
                    <a:bodyPr/>
                    <a:lstStyle/>
                    <a:p>
                      <a:pPr>
                        <a:lnSpc>
                          <a:spcPts val="1600"/>
                        </a:lnSpc>
                        <a:spcBef>
                          <a:spcPts val="600"/>
                        </a:spcBef>
                        <a:spcAft>
                          <a:spcPts val="600"/>
                        </a:spcAft>
                      </a:pPr>
                      <a:r>
                        <a:rPr lang="de-DE" sz="1600" b="1" dirty="0" smtClean="0">
                          <a:latin typeface="Verdana" panose="020B0604030504040204" pitchFamily="34" charset="0"/>
                          <a:ea typeface="Verdana" panose="020B0604030504040204" pitchFamily="34" charset="0"/>
                          <a:cs typeface="Verdana" panose="020B0604030504040204" pitchFamily="34" charset="0"/>
                        </a:rPr>
                        <a:t>331</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600" b="1" dirty="0" smtClean="0">
                          <a:latin typeface="Verdana" panose="020B0604030504040204" pitchFamily="34" charset="0"/>
                          <a:ea typeface="Verdana" panose="020B0604030504040204" pitchFamily="34" charset="0"/>
                          <a:cs typeface="Verdana" panose="020B0604030504040204" pitchFamily="34" charset="0"/>
                        </a:rPr>
                        <a:t>2.3.2</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600" b="1" dirty="0" smtClean="0">
                          <a:latin typeface="Verdana" panose="020B0604030504040204" pitchFamily="34" charset="0"/>
                          <a:ea typeface="Verdana" panose="020B0604030504040204" pitchFamily="34" charset="0"/>
                          <a:cs typeface="Verdana" panose="020B0604030504040204" pitchFamily="34" charset="0"/>
                        </a:rPr>
                        <a:t>Haupttitel</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6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a:t>
                      </a:r>
                      <a:r>
                        <a:rPr lang="de-DE" sz="1600" dirty="0" smtClean="0">
                          <a:latin typeface="Verdana" panose="020B0604030504040204" pitchFamily="34" charset="0"/>
                          <a:ea typeface="Verdana" panose="020B0604030504040204" pitchFamily="34" charset="0"/>
                          <a:cs typeface="Verdana" panose="020B0604030504040204" pitchFamily="34" charset="0"/>
                        </a:rPr>
                        <a:t> </a:t>
                      </a:r>
                      <a:r>
                        <a:rPr lang="de-DE" sz="16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&lt;&lt;</a:t>
                      </a:r>
                      <a:r>
                        <a:rPr lang="de-DE" sz="1600" dirty="0" smtClean="0">
                          <a:latin typeface="Verdana" panose="020B0604030504040204" pitchFamily="34" charset="0"/>
                          <a:ea typeface="Verdana" panose="020B0604030504040204" pitchFamily="34" charset="0"/>
                          <a:cs typeface="Verdana" panose="020B0604030504040204" pitchFamily="34" charset="0"/>
                        </a:rPr>
                        <a:t>Die</a:t>
                      </a:r>
                      <a:r>
                        <a:rPr lang="de-DE" sz="16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&gt;&gt;</a:t>
                      </a:r>
                      <a:r>
                        <a:rPr lang="de-DE" sz="1600" dirty="0" smtClean="0">
                          <a:latin typeface="Verdana" panose="020B0604030504040204" pitchFamily="34" charset="0"/>
                          <a:ea typeface="Verdana" panose="020B0604030504040204" pitchFamily="34" charset="0"/>
                          <a:cs typeface="Verdana" panose="020B0604030504040204" pitchFamily="34" charset="0"/>
                        </a:rPr>
                        <a:t> geschlechtsspezifische Strukturierung des Niedriglohnsektors</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1115644">
                <a:tc>
                  <a:txBody>
                    <a:bodyPr/>
                    <a:lstStyle/>
                    <a:p>
                      <a:pPr>
                        <a:lnSpc>
                          <a:spcPts val="1600"/>
                        </a:lnSpc>
                        <a:spcBef>
                          <a:spcPts val="600"/>
                        </a:spcBef>
                        <a:spcAft>
                          <a:spcPts val="600"/>
                        </a:spcAft>
                      </a:pPr>
                      <a:r>
                        <a:rPr lang="de-DE" sz="1600" b="1" dirty="0" smtClean="0">
                          <a:latin typeface="Verdana" panose="020B0604030504040204" pitchFamily="34" charset="0"/>
                          <a:ea typeface="Verdana" panose="020B0604030504040204" pitchFamily="34" charset="0"/>
                          <a:cs typeface="Verdana" panose="020B0604030504040204" pitchFamily="34" charset="0"/>
                        </a:rPr>
                        <a:t>303</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600" b="1" dirty="0" smtClean="0">
                          <a:latin typeface="Verdana" panose="020B0604030504040204" pitchFamily="34" charset="0"/>
                          <a:ea typeface="Verdana" panose="020B0604030504040204" pitchFamily="34" charset="0"/>
                          <a:cs typeface="Verdana" panose="020B0604030504040204" pitchFamily="34" charset="0"/>
                        </a:rPr>
                        <a:t>6.2.2</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600" b="1" dirty="0" smtClean="0">
                          <a:latin typeface="Verdana" panose="020B0604030504040204" pitchFamily="34" charset="0"/>
                          <a:ea typeface="Verdana" panose="020B0604030504040204" pitchFamily="34" charset="0"/>
                          <a:cs typeface="Verdana" panose="020B0604030504040204" pitchFamily="34" charset="0"/>
                        </a:rPr>
                        <a:t>Bevorzugter Titel des Werks</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6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a:t>
                      </a:r>
                      <a:r>
                        <a:rPr lang="de-DE" sz="1600" dirty="0" smtClean="0">
                          <a:latin typeface="Verdana" panose="020B0604030504040204" pitchFamily="34" charset="0"/>
                          <a:ea typeface="Verdana" panose="020B0604030504040204" pitchFamily="34" charset="0"/>
                          <a:cs typeface="Verdana" panose="020B0604030504040204" pitchFamily="34" charset="0"/>
                        </a:rPr>
                        <a:t> </a:t>
                      </a:r>
                      <a:r>
                        <a:rPr lang="de-DE" sz="16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&lt;&lt;</a:t>
                      </a:r>
                      <a:r>
                        <a:rPr lang="de-DE" sz="1600" dirty="0" smtClean="0">
                          <a:latin typeface="Verdana" panose="020B0604030504040204" pitchFamily="34" charset="0"/>
                          <a:ea typeface="Verdana" panose="020B0604030504040204" pitchFamily="34" charset="0"/>
                          <a:cs typeface="Verdana" panose="020B0604030504040204" pitchFamily="34" charset="0"/>
                        </a:rPr>
                        <a:t>Die</a:t>
                      </a:r>
                      <a:r>
                        <a:rPr lang="de-DE" sz="16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&gt;&gt;</a:t>
                      </a:r>
                      <a:r>
                        <a:rPr lang="de-DE" sz="1600" dirty="0" smtClean="0">
                          <a:latin typeface="Verdana" panose="020B0604030504040204" pitchFamily="34" charset="0"/>
                          <a:ea typeface="Verdana" panose="020B0604030504040204" pitchFamily="34" charset="0"/>
                          <a:cs typeface="Verdana" panose="020B0604030504040204" pitchFamily="34" charset="0"/>
                        </a:rPr>
                        <a:t> geschlechterspezifische Strukturierung des Niedriglohnsektors in Frankreich, Großbritannien, Schweden und Deutschland aus vergleichender Perspektive</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635541">
                <a:tc rowSpan="2">
                  <a:txBody>
                    <a:bodyPr/>
                    <a:lstStyle/>
                    <a:p>
                      <a:pPr>
                        <a:lnSpc>
                          <a:spcPts val="1600"/>
                        </a:lnSpc>
                        <a:spcBef>
                          <a:spcPts val="600"/>
                        </a:spcBef>
                        <a:spcAft>
                          <a:spcPts val="600"/>
                        </a:spcAft>
                      </a:pPr>
                      <a:r>
                        <a:rPr lang="de-DE" sz="1600" b="1" dirty="0" smtClean="0">
                          <a:latin typeface="Verdana" panose="020B0604030504040204" pitchFamily="34" charset="0"/>
                          <a:ea typeface="Verdana" panose="020B0604030504040204" pitchFamily="34" charset="0"/>
                          <a:cs typeface="Verdana" panose="020B0604030504040204" pitchFamily="34" charset="0"/>
                        </a:rPr>
                        <a:t>100</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600" b="1" dirty="0" smtClean="0">
                          <a:latin typeface="Verdana" panose="020B0604030504040204" pitchFamily="34" charset="0"/>
                          <a:ea typeface="Verdana" panose="020B0604030504040204" pitchFamily="34" charset="0"/>
                          <a:cs typeface="Verdana" panose="020B0604030504040204" pitchFamily="34" charset="0"/>
                        </a:rPr>
                        <a:t>19.2</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600" b="1" dirty="0" smtClean="0">
                          <a:latin typeface="Verdana" panose="020B0604030504040204" pitchFamily="34" charset="0"/>
                          <a:ea typeface="Verdana" panose="020B0604030504040204" pitchFamily="34" charset="0"/>
                          <a:cs typeface="Verdana" panose="020B0604030504040204" pitchFamily="34" charset="0"/>
                        </a:rPr>
                        <a:t>Geistiger Schöpfer</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rowSpan="2">
                  <a:txBody>
                    <a:bodyPr/>
                    <a:lstStyle/>
                    <a:p>
                      <a:pPr>
                        <a:lnSpc>
                          <a:spcPts val="1600"/>
                        </a:lnSpc>
                        <a:spcBef>
                          <a:spcPts val="600"/>
                        </a:spcBef>
                        <a:spcAft>
                          <a:spcPts val="600"/>
                        </a:spcAft>
                      </a:pPr>
                      <a:r>
                        <a:rPr lang="de-DE" sz="16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a:t>
                      </a:r>
                      <a:r>
                        <a:rPr lang="de-DE" sz="1600" dirty="0" smtClean="0">
                          <a:latin typeface="Verdana" panose="020B0604030504040204" pitchFamily="34" charset="0"/>
                          <a:ea typeface="Verdana" panose="020B0604030504040204" pitchFamily="34" charset="0"/>
                          <a:cs typeface="Verdana" panose="020B0604030504040204" pitchFamily="34" charset="0"/>
                        </a:rPr>
                        <a:t> George, Roman</a:t>
                      </a:r>
                      <a:br>
                        <a:rPr lang="de-DE" sz="1600" dirty="0" smtClean="0">
                          <a:latin typeface="Verdana" panose="020B0604030504040204" pitchFamily="34" charset="0"/>
                          <a:ea typeface="Verdana" panose="020B0604030504040204" pitchFamily="34" charset="0"/>
                          <a:cs typeface="Verdana" panose="020B0604030504040204" pitchFamily="34" charset="0"/>
                        </a:rPr>
                      </a:br>
                      <a:endParaRPr lang="de-DE" sz="1600" dirty="0">
                        <a:latin typeface="Verdana" panose="020B0604030504040204" pitchFamily="34" charset="0"/>
                        <a:ea typeface="Verdana" panose="020B0604030504040204" pitchFamily="34" charset="0"/>
                        <a:cs typeface="Verdana" panose="020B0604030504040204" pitchFamily="34" charset="0"/>
                      </a:endParaRPr>
                    </a:p>
                    <a:p>
                      <a:pPr>
                        <a:lnSpc>
                          <a:spcPts val="1600"/>
                        </a:lnSpc>
                        <a:spcBef>
                          <a:spcPts val="600"/>
                        </a:spcBef>
                        <a:spcAft>
                          <a:spcPts val="600"/>
                        </a:spcAft>
                      </a:pPr>
                      <a:r>
                        <a:rPr lang="de-DE" sz="16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$4</a:t>
                      </a:r>
                      <a:r>
                        <a:rPr lang="de-DE" sz="1600" dirty="0" smtClean="0">
                          <a:latin typeface="Verdana" panose="020B0604030504040204" pitchFamily="34" charset="0"/>
                          <a:ea typeface="Verdana" panose="020B0604030504040204" pitchFamily="34" charset="0"/>
                          <a:cs typeface="Verdana" panose="020B0604030504040204" pitchFamily="34" charset="0"/>
                        </a:rPr>
                        <a:t> </a:t>
                      </a:r>
                      <a:r>
                        <a:rPr lang="de-DE" sz="1600" dirty="0" err="1" smtClean="0">
                          <a:latin typeface="Verdana" panose="020B0604030504040204" pitchFamily="34" charset="0"/>
                          <a:ea typeface="Verdana" panose="020B0604030504040204" pitchFamily="34" charset="0"/>
                          <a:cs typeface="Verdana" panose="020B0604030504040204" pitchFamily="34" charset="0"/>
                        </a:rPr>
                        <a:t>aut</a:t>
                      </a:r>
                      <a:r>
                        <a:rPr lang="de-DE" sz="1600" dirty="0" smtClean="0">
                          <a:latin typeface="Verdana" panose="020B0604030504040204" pitchFamily="34" charset="0"/>
                          <a:ea typeface="Verdana" panose="020B0604030504040204" pitchFamily="34" charset="0"/>
                          <a:cs typeface="Verdana" panose="020B0604030504040204" pitchFamily="34" charset="0"/>
                        </a:rPr>
                        <a:t> </a:t>
                      </a:r>
                      <a:r>
                        <a:rPr lang="de-DE" sz="1600" i="1" dirty="0" smtClean="0">
                          <a:latin typeface="Cambria" panose="02040503050406030204" pitchFamily="18" charset="0"/>
                          <a:ea typeface="Verdana" panose="020B0604030504040204" pitchFamily="34" charset="0"/>
                          <a:cs typeface="Verdana" panose="020B0604030504040204" pitchFamily="34" charset="0"/>
                        </a:rPr>
                        <a:t>(Verfasser) </a:t>
                      </a:r>
                      <a:r>
                        <a:rPr lang="de-DE" sz="1600" i="1" dirty="0" smtClean="0">
                          <a:latin typeface="Verdana" panose="020B0604030504040204" pitchFamily="34" charset="0"/>
                          <a:ea typeface="Verdana" panose="020B0604030504040204" pitchFamily="34" charset="0"/>
                          <a:cs typeface="Verdana" panose="020B0604030504040204" pitchFamily="34" charset="0"/>
                        </a:rPr>
                        <a:t>[Erfassung nicht nötig]</a:t>
                      </a:r>
                      <a:endParaRPr lang="de-DE" sz="1600" i="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635541">
                <a:tc vMerge="1">
                  <a:txBody>
                    <a:bodyPr/>
                    <a:lstStyle/>
                    <a:p>
                      <a:pPr>
                        <a:lnSpc>
                          <a:spcPts val="1600"/>
                        </a:lnSpc>
                        <a:spcBef>
                          <a:spcPts val="600"/>
                        </a:spcBef>
                        <a:spcAft>
                          <a:spcPts val="600"/>
                        </a:spcAft>
                      </a:pP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600" b="1" dirty="0" smtClean="0">
                          <a:latin typeface="Verdana" panose="020B0604030504040204" pitchFamily="34" charset="0"/>
                          <a:ea typeface="Verdana" panose="020B0604030504040204" pitchFamily="34" charset="0"/>
                          <a:cs typeface="Verdana" panose="020B0604030504040204" pitchFamily="34" charset="0"/>
                        </a:rPr>
                        <a:t>18.5</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600" b="1" dirty="0" smtClean="0">
                          <a:latin typeface="Verdana" panose="020B0604030504040204" pitchFamily="34" charset="0"/>
                          <a:ea typeface="Verdana" panose="020B0604030504040204" pitchFamily="34" charset="0"/>
                          <a:cs typeface="Verdana" panose="020B0604030504040204" pitchFamily="34" charset="0"/>
                        </a:rPr>
                        <a:t>Beziehungs-</a:t>
                      </a:r>
                      <a:br>
                        <a:rPr lang="de-DE" sz="1600" b="1" dirty="0" smtClean="0">
                          <a:latin typeface="Verdana" panose="020B0604030504040204" pitchFamily="34" charset="0"/>
                          <a:ea typeface="Verdana" panose="020B0604030504040204" pitchFamily="34" charset="0"/>
                          <a:cs typeface="Verdana" panose="020B0604030504040204" pitchFamily="34" charset="0"/>
                        </a:rPr>
                      </a:br>
                      <a:r>
                        <a:rPr lang="de-DE" sz="1600" b="1" dirty="0" err="1" smtClean="0">
                          <a:latin typeface="Verdana" panose="020B0604030504040204" pitchFamily="34" charset="0"/>
                          <a:ea typeface="Verdana" panose="020B0604030504040204" pitchFamily="34" charset="0"/>
                          <a:cs typeface="Verdana" panose="020B0604030504040204" pitchFamily="34" charset="0"/>
                        </a:rPr>
                        <a:t>kennzeich-nung</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vMerge="1">
                  <a:txBody>
                    <a:bodyPr/>
                    <a:lstStyle/>
                    <a:p>
                      <a:pPr>
                        <a:lnSpc>
                          <a:spcPts val="1600"/>
                        </a:lnSpc>
                        <a:spcBef>
                          <a:spcPts val="600"/>
                        </a:spcBef>
                        <a:spcAft>
                          <a:spcPts val="600"/>
                        </a:spcAft>
                      </a:pPr>
                      <a:endParaRPr lang="de-DE" sz="1800" i="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bl>
          </a:graphicData>
        </a:graphic>
      </p:graphicFrame>
    </p:spTree>
    <p:extLst>
      <p:ext uri="{BB962C8B-B14F-4D97-AF65-F5344CB8AC3E}">
        <p14:creationId xmlns:p14="http://schemas.microsoft.com/office/powerpoint/2010/main" val="161358343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46455"/>
            <a:ext cx="8640960" cy="508918"/>
          </a:xfrm>
        </p:spPr>
        <p:txBody>
          <a:bodyPr/>
          <a:lstStyle/>
          <a:p>
            <a:r>
              <a:rPr lang="de-DE" dirty="0"/>
              <a:t>N</a:t>
            </a:r>
            <a:r>
              <a:rPr lang="de-DE" dirty="0" smtClean="0"/>
              <a:t>ormierter Sucheinstieg </a:t>
            </a:r>
            <a:r>
              <a:rPr lang="de-DE" dirty="0"/>
              <a:t>für Werke</a:t>
            </a:r>
          </a:p>
        </p:txBody>
      </p:sp>
      <p:sp>
        <p:nvSpPr>
          <p:cNvPr id="3" name="Textplatzhalter 2"/>
          <p:cNvSpPr>
            <a:spLocks noGrp="1"/>
          </p:cNvSpPr>
          <p:nvPr>
            <p:ph type="body" sz="quarter" idx="13"/>
          </p:nvPr>
        </p:nvSpPr>
        <p:spPr/>
        <p:txBody>
          <a:bodyPr/>
          <a:lstStyle/>
          <a:p>
            <a:pPr marL="0" indent="0">
              <a:buNone/>
            </a:pPr>
            <a:r>
              <a:rPr lang="de-DE" dirty="0" smtClean="0"/>
              <a:t>Unterscheidung:</a:t>
            </a:r>
          </a:p>
          <a:p>
            <a:r>
              <a:rPr lang="de-DE" dirty="0" smtClean="0"/>
              <a:t>Werke, die von </a:t>
            </a:r>
            <a:r>
              <a:rPr lang="de-DE" b="1" dirty="0" smtClean="0"/>
              <a:t>einer</a:t>
            </a:r>
            <a:r>
              <a:rPr lang="de-DE" dirty="0" smtClean="0"/>
              <a:t> Person, Familie oder Körperschaft geschaffen wurden </a:t>
            </a:r>
          </a:p>
          <a:p>
            <a:r>
              <a:rPr lang="de-DE" dirty="0" smtClean="0"/>
              <a:t>gemeinschaftliche Werke von </a:t>
            </a:r>
            <a:r>
              <a:rPr lang="de-DE" b="1" dirty="0" smtClean="0"/>
              <a:t>mehreren</a:t>
            </a:r>
            <a:r>
              <a:rPr lang="de-DE" dirty="0" smtClean="0"/>
              <a:t> Personen, Familien oder Körperschaften</a:t>
            </a:r>
          </a:p>
          <a:p>
            <a:r>
              <a:rPr lang="de-DE" dirty="0" smtClean="0"/>
              <a:t>Werke von </a:t>
            </a:r>
            <a:r>
              <a:rPr lang="de-DE" b="1" dirty="0" smtClean="0"/>
              <a:t>ungesicherter</a:t>
            </a:r>
            <a:r>
              <a:rPr lang="de-DE" dirty="0" smtClean="0"/>
              <a:t> oder </a:t>
            </a:r>
            <a:r>
              <a:rPr lang="de-DE" b="1" dirty="0" smtClean="0"/>
              <a:t>unbekannter</a:t>
            </a:r>
            <a:r>
              <a:rPr lang="de-DE" dirty="0" smtClean="0"/>
              <a:t> Herkunft </a:t>
            </a:r>
          </a:p>
          <a:p>
            <a:r>
              <a:rPr lang="de-DE" dirty="0" smtClean="0"/>
              <a:t>Werke, die </a:t>
            </a:r>
            <a:r>
              <a:rPr lang="de-DE" b="1" dirty="0" smtClean="0"/>
              <a:t>keinen</a:t>
            </a:r>
            <a:r>
              <a:rPr lang="de-DE" dirty="0" smtClean="0"/>
              <a:t> geistigen Schöpfer haben</a:t>
            </a:r>
          </a:p>
          <a:p>
            <a:endParaRPr lang="de-DE" dirty="0"/>
          </a:p>
        </p:txBody>
      </p:sp>
      <p:sp>
        <p:nvSpPr>
          <p:cNvPr id="4" name="Fußzeilenplatzhalter 3"/>
          <p:cNvSpPr>
            <a:spLocks noGrp="1"/>
          </p:cNvSpPr>
          <p:nvPr>
            <p:ph type="ftr" sz="quarter" idx="14"/>
          </p:nvPr>
        </p:nvSpPr>
        <p:spPr/>
        <p:txBody>
          <a:bodyPr/>
          <a:lstStyle/>
          <a:p>
            <a:pPr>
              <a:defRPr/>
            </a:pPr>
            <a:r>
              <a:rPr lang="de-DE" sz="800" dirty="0" smtClean="0"/>
              <a:t>AG RDA Schulungsunterlagen – Modul 3.03.03: Werkebene | Stand: 08.05.2015 | CC BY-NC-SA</a:t>
            </a:r>
            <a:endParaRPr lang="de-DE" sz="800" dirty="0"/>
          </a:p>
        </p:txBody>
      </p:sp>
      <p:sp>
        <p:nvSpPr>
          <p:cNvPr id="5" name="Foliennummernplatzhalter 4"/>
          <p:cNvSpPr>
            <a:spLocks noGrp="1"/>
          </p:cNvSpPr>
          <p:nvPr>
            <p:ph type="sldNum" sz="quarter" idx="15"/>
          </p:nvPr>
        </p:nvSpPr>
        <p:spPr/>
        <p:txBody>
          <a:bodyPr/>
          <a:lstStyle/>
          <a:p>
            <a:fld id="{AA5AABF1-B78F-4BEE-8BD7-55374FA27783}" type="slidenum">
              <a:rPr lang="de-DE" altLang="de-DE" sz="800" smtClean="0">
                <a:latin typeface="Verdana" panose="020B0604030504040204" pitchFamily="34" charset="0"/>
                <a:ea typeface="Verdana" panose="020B0604030504040204" pitchFamily="34" charset="0"/>
                <a:cs typeface="Verdana" panose="020B0604030504040204" pitchFamily="34" charset="0"/>
              </a:rPr>
              <a:pPr/>
              <a:t>19</a:t>
            </a:fld>
            <a:endParaRPr lang="de-DE" alt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28095138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288" y="2565400"/>
            <a:ext cx="8229600" cy="1143000"/>
          </a:xfrm>
        </p:spPr>
        <p:txBody>
          <a:bodyPr rtlCol="0">
            <a:noAutofit/>
          </a:bodyPr>
          <a:lstStyle/>
          <a:p>
            <a:pPr algn="ctr" fontAlgn="auto">
              <a:spcAft>
                <a:spcPts val="0"/>
              </a:spcAft>
              <a:defRPr/>
            </a:pPr>
            <a:r>
              <a:rPr lang="de-DE" dirty="0"/>
              <a:t>Behandlung der Werkebene</a:t>
            </a:r>
            <a:r>
              <a:rPr lang="de-DE" dirty="0" smtClean="0"/>
              <a:t/>
            </a:r>
            <a:br>
              <a:rPr lang="de-DE" dirty="0" smtClean="0"/>
            </a:br>
            <a:endParaRPr lang="de-DE" dirty="0"/>
          </a:p>
        </p:txBody>
      </p:sp>
      <p:sp>
        <p:nvSpPr>
          <p:cNvPr id="3" name="Rechteck 2"/>
          <p:cNvSpPr/>
          <p:nvPr/>
        </p:nvSpPr>
        <p:spPr>
          <a:xfrm>
            <a:off x="409575" y="549275"/>
            <a:ext cx="2362200" cy="431800"/>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de-DE" b="1" dirty="0">
                <a:solidFill>
                  <a:schemeClr val="tx1"/>
                </a:solidFill>
                <a:latin typeface="Verdana" panose="020B0604030504040204" pitchFamily="34" charset="0"/>
                <a:ea typeface="Verdana" panose="020B0604030504040204" pitchFamily="34" charset="0"/>
                <a:cs typeface="Verdana" panose="020B0604030504040204" pitchFamily="34" charset="0"/>
              </a:rPr>
              <a:t>Modul </a:t>
            </a: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3.03.03</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8" name="Foliennummernplatzhalter 7"/>
          <p:cNvSpPr>
            <a:spLocks noGrp="1"/>
          </p:cNvSpPr>
          <p:nvPr>
            <p:ph type="sldNum" sz="quarter" idx="15"/>
          </p:nvPr>
        </p:nvSpPr>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fld id="{A8C2509D-A0F2-4D27-8C46-74366A61916F}" type="slidenum">
              <a:rPr lang="de-DE" altLang="de-DE" sz="800">
                <a:solidFill>
                  <a:srgbClr val="898989"/>
                </a:solidFill>
                <a:latin typeface="Verdana" panose="020B0604030504040204" pitchFamily="34" charset="0"/>
                <a:ea typeface="Verdana" panose="020B0604030504040204" pitchFamily="34" charset="0"/>
                <a:cs typeface="Verdana" panose="020B0604030504040204" pitchFamily="34" charset="0"/>
              </a:rPr>
              <a:pPr/>
              <a:t>2</a:t>
            </a:fld>
            <a:endParaRPr lang="de-DE" altLang="de-DE" sz="800" dirty="0">
              <a:solidFill>
                <a:srgbClr val="898989"/>
              </a:solidFill>
              <a:latin typeface="Verdana" panose="020B0604030504040204" pitchFamily="34" charset="0"/>
              <a:ea typeface="Verdana" panose="020B0604030504040204" pitchFamily="34" charset="0"/>
              <a:cs typeface="Verdana" panose="020B0604030504040204" pitchFamily="34" charset="0"/>
            </a:endParaRPr>
          </a:p>
        </p:txBody>
      </p:sp>
      <p:sp>
        <p:nvSpPr>
          <p:cNvPr id="9" name="Fußzeilenplatzhalter 8"/>
          <p:cNvSpPr>
            <a:spLocks noGrp="1"/>
          </p:cNvSpPr>
          <p:nvPr>
            <p:ph type="ftr" sz="quarter" idx="14"/>
          </p:nvPr>
        </p:nvSpPr>
        <p:spPr>
          <a:xfrm>
            <a:off x="468313" y="6376988"/>
            <a:ext cx="7775575" cy="365125"/>
          </a:xfrm>
        </p:spPr>
        <p:txBody>
          <a:bodyPr/>
          <a:lstStyle/>
          <a:p>
            <a:pPr>
              <a:defRPr/>
            </a:pPr>
            <a:r>
              <a:rPr lang="de-DE" sz="800" dirty="0" smtClean="0"/>
              <a:t>AG RDA Schulungsunterlagen – Modul 3.03.03: Werkebene | Stand: 08.05.2015 | CC BY-NC-SA</a:t>
            </a:r>
            <a:endParaRPr lang="de-DE" sz="800"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Werke von einem geistigen Schöpfer</a:t>
            </a:r>
            <a:endParaRPr lang="de-DE" dirty="0"/>
          </a:p>
        </p:txBody>
      </p:sp>
      <p:sp>
        <p:nvSpPr>
          <p:cNvPr id="3" name="Textplatzhalter 2"/>
          <p:cNvSpPr>
            <a:spLocks noGrp="1"/>
          </p:cNvSpPr>
          <p:nvPr>
            <p:ph type="body" sz="quarter" idx="13"/>
          </p:nvPr>
        </p:nvSpPr>
        <p:spPr/>
        <p:txBody>
          <a:bodyPr/>
          <a:lstStyle/>
          <a:p>
            <a:r>
              <a:rPr lang="de-DE" sz="2000" dirty="0" smtClean="0"/>
              <a:t>Eine einzige Person, Familie oder Körperschaft ist für die Schaffung des Werks verantwortlich (= geistiger Schöpfer): </a:t>
            </a:r>
            <a:br>
              <a:rPr lang="de-DE" sz="2000" dirty="0" smtClean="0"/>
            </a:br>
            <a:r>
              <a:rPr lang="de-DE" sz="2000" dirty="0" smtClean="0"/>
              <a:t>normierter Sucheinstieg für den geistigen Schöpfer + bevorzugter Titel des Werks, ggf. mit einem oder mehreren unterscheidenden Merkmalen </a:t>
            </a:r>
            <a:br>
              <a:rPr lang="de-DE" sz="2000" dirty="0" smtClean="0"/>
            </a:br>
            <a:r>
              <a:rPr lang="de-DE" sz="2000" dirty="0" smtClean="0"/>
              <a:t>= normierter Sucheinstieg</a:t>
            </a:r>
          </a:p>
          <a:p>
            <a:r>
              <a:rPr lang="de-DE" sz="2000" dirty="0" smtClean="0"/>
              <a:t>Beispiel: </a:t>
            </a:r>
            <a:endParaRPr lang="de-DE" sz="2000" dirty="0"/>
          </a:p>
        </p:txBody>
      </p:sp>
      <p:sp>
        <p:nvSpPr>
          <p:cNvPr id="4" name="Fußzeilenplatzhalter 3"/>
          <p:cNvSpPr>
            <a:spLocks noGrp="1"/>
          </p:cNvSpPr>
          <p:nvPr>
            <p:ph type="ftr" sz="quarter" idx="14"/>
          </p:nvPr>
        </p:nvSpPr>
        <p:spPr/>
        <p:txBody>
          <a:bodyPr/>
          <a:lstStyle/>
          <a:p>
            <a:pPr>
              <a:defRPr/>
            </a:pPr>
            <a:r>
              <a:rPr lang="de-DE" sz="800" dirty="0" smtClean="0"/>
              <a:t>AG RDA Schulungsunterlagen – Modul 3.03.03: Werkebene | Stand: 08.05.2015 | CC BY-NC-SA</a:t>
            </a:r>
            <a:endParaRPr lang="de-DE" sz="800" dirty="0"/>
          </a:p>
        </p:txBody>
      </p:sp>
      <p:sp>
        <p:nvSpPr>
          <p:cNvPr id="5" name="Foliennummernplatzhalter 4"/>
          <p:cNvSpPr>
            <a:spLocks noGrp="1"/>
          </p:cNvSpPr>
          <p:nvPr>
            <p:ph type="sldNum" sz="quarter" idx="15"/>
          </p:nvPr>
        </p:nvSpPr>
        <p:spPr/>
        <p:txBody>
          <a:bodyPr/>
          <a:lstStyle/>
          <a:p>
            <a:fld id="{AA5AABF1-B78F-4BEE-8BD7-55374FA27783}" type="slidenum">
              <a:rPr lang="de-DE" altLang="de-DE" sz="800" smtClean="0">
                <a:latin typeface="Verdana" panose="020B0604030504040204" pitchFamily="34" charset="0"/>
                <a:ea typeface="Verdana" panose="020B0604030504040204" pitchFamily="34" charset="0"/>
                <a:cs typeface="Verdana" panose="020B0604030504040204" pitchFamily="34" charset="0"/>
              </a:rPr>
              <a:pPr/>
              <a:t>20</a:t>
            </a:fld>
            <a:endParaRPr lang="de-DE" altLang="de-DE" sz="800" dirty="0">
              <a:latin typeface="Verdana" panose="020B0604030504040204" pitchFamily="34" charset="0"/>
              <a:ea typeface="Verdana" panose="020B0604030504040204" pitchFamily="34" charset="0"/>
              <a:cs typeface="Verdana" panose="020B0604030504040204" pitchFamily="34" charset="0"/>
            </a:endParaRPr>
          </a:p>
        </p:txBody>
      </p:sp>
      <p:graphicFrame>
        <p:nvGraphicFramePr>
          <p:cNvPr id="9" name="Tabelle 8"/>
          <p:cNvGraphicFramePr>
            <a:graphicFrameLocks noGrp="1"/>
          </p:cNvGraphicFramePr>
          <p:nvPr>
            <p:extLst>
              <p:ext uri="{D42A27DB-BD31-4B8C-83A1-F6EECF244321}">
                <p14:modId xmlns:p14="http://schemas.microsoft.com/office/powerpoint/2010/main" val="183909808"/>
              </p:ext>
            </p:extLst>
          </p:nvPr>
        </p:nvGraphicFramePr>
        <p:xfrm>
          <a:off x="468313" y="3140968"/>
          <a:ext cx="8424167" cy="3205027"/>
        </p:xfrm>
        <a:graphic>
          <a:graphicData uri="http://schemas.openxmlformats.org/drawingml/2006/table">
            <a:tbl>
              <a:tblPr firstRow="1" bandRow="1">
                <a:tableStyleId>{5C22544A-7EE6-4342-B048-85BDC9FD1C3A}</a:tableStyleId>
              </a:tblPr>
              <a:tblGrid>
                <a:gridCol w="935335"/>
                <a:gridCol w="1296144"/>
                <a:gridCol w="2394908"/>
                <a:gridCol w="3797780"/>
              </a:tblGrid>
              <a:tr h="365996">
                <a:tc>
                  <a:txBody>
                    <a:bodyPr/>
                    <a:lstStyle/>
                    <a:p>
                      <a:r>
                        <a:rPr lang="de-DE" sz="1800" dirty="0" err="1" smtClean="0">
                          <a:latin typeface="Verdana" panose="020B0604030504040204" pitchFamily="34" charset="0"/>
                          <a:ea typeface="Verdana" panose="020B0604030504040204" pitchFamily="34" charset="0"/>
                          <a:cs typeface="Verdana" panose="020B0604030504040204" pitchFamily="34" charset="0"/>
                        </a:rPr>
                        <a:t>Aleph</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r>
              <a:tr h="460114">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331</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2.3.2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Haupttitel</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a:t>
                      </a:r>
                      <a:r>
                        <a:rPr lang="de-DE" sz="1800" dirty="0" smtClean="0">
                          <a:latin typeface="Verdana" panose="020B0604030504040204" pitchFamily="34" charset="0"/>
                          <a:ea typeface="Verdana" panose="020B0604030504040204" pitchFamily="34" charset="0"/>
                          <a:cs typeface="Verdana" panose="020B0604030504040204" pitchFamily="34" charset="0"/>
                        </a:rPr>
                        <a:t> Stolz und Vorurteil</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498157">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303</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6.2.2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Bevorzugter Titel des Werks</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a:t>
                      </a:r>
                      <a:r>
                        <a:rPr lang="de-DE" sz="1800" dirty="0" smtClean="0">
                          <a:latin typeface="Verdana" panose="020B0604030504040204" pitchFamily="34" charset="0"/>
                          <a:ea typeface="Verdana" panose="020B0604030504040204" pitchFamily="34" charset="0"/>
                          <a:cs typeface="Verdana" panose="020B0604030504040204" pitchFamily="34" charset="0"/>
                        </a:rPr>
                        <a:t> Pride </a:t>
                      </a:r>
                      <a:r>
                        <a:rPr lang="de-DE" sz="1800" dirty="0" err="1" smtClean="0">
                          <a:latin typeface="Verdana" panose="020B0604030504040204" pitchFamily="34" charset="0"/>
                          <a:ea typeface="Verdana" panose="020B0604030504040204" pitchFamily="34" charset="0"/>
                          <a:cs typeface="Verdana" panose="020B0604030504040204" pitchFamily="34" charset="0"/>
                        </a:rPr>
                        <a:t>and</a:t>
                      </a:r>
                      <a:r>
                        <a:rPr lang="de-DE" sz="1800" dirty="0" smtClean="0">
                          <a:latin typeface="Verdana" panose="020B0604030504040204" pitchFamily="34" charset="0"/>
                          <a:ea typeface="Verdana" panose="020B0604030504040204" pitchFamily="34" charset="0"/>
                          <a:cs typeface="Verdana" panose="020B0604030504040204" pitchFamily="34" charset="0"/>
                        </a:rPr>
                        <a:t> </a:t>
                      </a:r>
                      <a:r>
                        <a:rPr lang="de-DE" sz="1800" dirty="0" err="1" smtClean="0">
                          <a:latin typeface="Verdana" panose="020B0604030504040204" pitchFamily="34" charset="0"/>
                          <a:ea typeface="Verdana" panose="020B0604030504040204" pitchFamily="34" charset="0"/>
                          <a:cs typeface="Verdana" panose="020B0604030504040204" pitchFamily="34" charset="0"/>
                        </a:rPr>
                        <a:t>prejudice</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940380">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100</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19.2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Geistiger Schöpfer</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a:t>
                      </a:r>
                      <a:r>
                        <a:rPr lang="de-DE" sz="1800" dirty="0" smtClean="0">
                          <a:latin typeface="Verdana" panose="020B0604030504040204" pitchFamily="34" charset="0"/>
                          <a:ea typeface="Verdana" panose="020B0604030504040204" pitchFamily="34" charset="0"/>
                          <a:cs typeface="Verdana" panose="020B0604030504040204" pitchFamily="34" charset="0"/>
                        </a:rPr>
                        <a:t> Austen, Jane, 1775-1817</a:t>
                      </a:r>
                      <a:endParaRPr lang="de-DE" sz="1800" dirty="0">
                        <a:latin typeface="Verdana" panose="020B0604030504040204" pitchFamily="34" charset="0"/>
                        <a:ea typeface="Verdana" panose="020B0604030504040204" pitchFamily="34" charset="0"/>
                        <a:cs typeface="Verdana" panose="020B0604030504040204" pitchFamily="34" charset="0"/>
                      </a:endParaRPr>
                    </a:p>
                    <a:p>
                      <a:pPr>
                        <a:lnSpc>
                          <a:spcPts val="1600"/>
                        </a:lnSpc>
                        <a:spcBef>
                          <a:spcPts val="600"/>
                        </a:spcBef>
                        <a:spcAft>
                          <a:spcPts val="600"/>
                        </a:spcAft>
                      </a:pPr>
                      <a:r>
                        <a:rPr lang="de-DE" sz="18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$4</a:t>
                      </a:r>
                      <a:r>
                        <a:rPr lang="de-DE" sz="1800"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 </a:t>
                      </a:r>
                      <a:r>
                        <a:rPr lang="de-DE" sz="1800"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rPr>
                        <a:t>aut</a:t>
                      </a:r>
                      <a:r>
                        <a:rPr lang="de-DE" sz="1800" baseline="0" dirty="0" smtClean="0">
                          <a:solidFill>
                            <a:schemeClr val="tx1"/>
                          </a:solidFill>
                          <a:latin typeface="Verdana" panose="020B0604030504040204" pitchFamily="34" charset="0"/>
                          <a:ea typeface="Verdana" panose="020B0604030504040204" pitchFamily="34" charset="0"/>
                          <a:cs typeface="Verdana" panose="020B0604030504040204" pitchFamily="34" charset="0"/>
                        </a:rPr>
                        <a:t> </a:t>
                      </a:r>
                      <a:r>
                        <a:rPr lang="de-DE" sz="1800" i="1" baseline="0" dirty="0" smtClean="0">
                          <a:solidFill>
                            <a:schemeClr val="tx1"/>
                          </a:solidFill>
                          <a:latin typeface="Cambria" panose="02040503050406030204" pitchFamily="18" charset="0"/>
                          <a:ea typeface="Verdana" panose="020B0604030504040204" pitchFamily="34" charset="0"/>
                          <a:cs typeface="Verdana" panose="020B0604030504040204" pitchFamily="34" charset="0"/>
                        </a:rPr>
                        <a:t>(</a:t>
                      </a:r>
                      <a:r>
                        <a:rPr lang="de-DE" sz="1800" i="1" dirty="0" smtClean="0">
                          <a:latin typeface="Cambria" panose="02040503050406030204" pitchFamily="18" charset="0"/>
                          <a:ea typeface="Verdana" panose="020B0604030504040204" pitchFamily="34" charset="0"/>
                          <a:cs typeface="Verdana" panose="020B0604030504040204" pitchFamily="34" charset="0"/>
                        </a:rPr>
                        <a:t>Verfasser) [Erfassung nicht nötig]</a:t>
                      </a:r>
                      <a:endParaRPr lang="de-DE" sz="1800" i="1" dirty="0">
                        <a:latin typeface="Cambria" panose="02040503050406030204" pitchFamily="18" charset="0"/>
                        <a:ea typeface="Verdana" panose="020B0604030504040204" pitchFamily="34" charset="0"/>
                        <a:cs typeface="Verdana" panose="020B0604030504040204" pitchFamily="34" charset="0"/>
                      </a:endParaRPr>
                    </a:p>
                  </a:txBody>
                  <a:tcPr marL="91439" marR="91439" marT="45726" marB="45726" anchor="ctr"/>
                </a:tc>
              </a:tr>
              <a:tr h="940380">
                <a:tc>
                  <a:txBody>
                    <a:bodyPr/>
                    <a:lstStyle/>
                    <a:p>
                      <a:pPr>
                        <a:lnSpc>
                          <a:spcPts val="1600"/>
                        </a:lnSpc>
                        <a:spcBef>
                          <a:spcPts val="600"/>
                        </a:spcBef>
                        <a:spcAft>
                          <a:spcPts val="600"/>
                        </a:spcAft>
                      </a:pPr>
                      <a:r>
                        <a:rPr lang="de-DE" sz="1800" b="1"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=100</a:t>
                      </a:r>
                    </a:p>
                    <a:p>
                      <a:pPr>
                        <a:lnSpc>
                          <a:spcPts val="1600"/>
                        </a:lnSpc>
                        <a:spcBef>
                          <a:spcPts val="600"/>
                        </a:spcBef>
                        <a:spcAft>
                          <a:spcPts val="600"/>
                        </a:spcAft>
                      </a:pPr>
                      <a:r>
                        <a:rPr lang="de-DE" sz="1800" b="1"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=331</a:t>
                      </a:r>
                      <a:endParaRPr lang="de-DE" sz="1800" b="1" dirty="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b="1" dirty="0" smtClean="0">
                          <a:latin typeface="Verdana" panose="020B0604030504040204" pitchFamily="34" charset="0"/>
                          <a:ea typeface="Verdana" panose="020B0604030504040204" pitchFamily="34" charset="0"/>
                          <a:cs typeface="Verdana" panose="020B0604030504040204" pitchFamily="34" charset="0"/>
                        </a:rPr>
                        <a:t>6.27.1.5</a:t>
                      </a:r>
                    </a:p>
                  </a:txBody>
                  <a:tcPr marL="91439" marR="91439" marT="45726" marB="45726"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b="1" dirty="0" smtClean="0">
                          <a:latin typeface="Verdana" panose="020B0604030504040204" pitchFamily="34" charset="0"/>
                          <a:ea typeface="Verdana" panose="020B0604030504040204" pitchFamily="34" charset="0"/>
                          <a:cs typeface="Verdana" panose="020B0604030504040204" pitchFamily="34" charset="0"/>
                        </a:rPr>
                        <a:t>Normierter Sucheinstieg,</a:t>
                      </a:r>
                      <a:r>
                        <a:rPr lang="de-DE" sz="1800" b="1" baseline="0" dirty="0" smtClean="0">
                          <a:latin typeface="Verdana" panose="020B0604030504040204" pitchFamily="34" charset="0"/>
                          <a:ea typeface="Verdana" panose="020B0604030504040204" pitchFamily="34" charset="0"/>
                          <a:cs typeface="Verdana" panose="020B0604030504040204" pitchFamily="34" charset="0"/>
                        </a:rPr>
                        <a:t> der ein Werk repräsentiert</a:t>
                      </a:r>
                      <a:endParaRPr lang="de-DE" sz="1800" b="1" dirty="0" smtClean="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Austen, Jane, 1775-1817. Pride </a:t>
                      </a:r>
                      <a:r>
                        <a:rPr lang="de-DE" sz="1800" dirty="0" err="1"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and</a:t>
                      </a:r>
                      <a:r>
                        <a:rPr lang="de-DE" sz="1800"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 </a:t>
                      </a:r>
                      <a:r>
                        <a:rPr lang="de-DE" sz="1800" dirty="0" err="1"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prejudice</a:t>
                      </a:r>
                      <a:endParaRPr lang="de-DE" sz="1800"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bl>
          </a:graphicData>
        </a:graphic>
      </p:graphicFrame>
    </p:spTree>
    <p:extLst>
      <p:ext uri="{BB962C8B-B14F-4D97-AF65-F5344CB8AC3E}">
        <p14:creationId xmlns:p14="http://schemas.microsoft.com/office/powerpoint/2010/main" val="257652461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Werke von mehreren geistigen Schöpfern</a:t>
            </a:r>
            <a:endParaRPr lang="de-DE" dirty="0"/>
          </a:p>
        </p:txBody>
      </p:sp>
      <p:sp>
        <p:nvSpPr>
          <p:cNvPr id="3" name="Textplatzhalter 2"/>
          <p:cNvSpPr>
            <a:spLocks noGrp="1"/>
          </p:cNvSpPr>
          <p:nvPr>
            <p:ph type="body" sz="quarter" idx="13"/>
          </p:nvPr>
        </p:nvSpPr>
        <p:spPr/>
        <p:txBody>
          <a:bodyPr/>
          <a:lstStyle/>
          <a:p>
            <a:r>
              <a:rPr lang="de-DE" sz="2000" dirty="0" smtClean="0"/>
              <a:t>Mehrere geistige Schöpfer sind für die Schaffung des Werks verantwortlich: </a:t>
            </a:r>
            <a:br>
              <a:rPr lang="de-DE" sz="2000" dirty="0" smtClean="0"/>
            </a:br>
            <a:r>
              <a:rPr lang="de-DE" sz="2000" dirty="0" smtClean="0"/>
              <a:t>normierter Sucheinstieg für den geistigen Schöpfer mit der </a:t>
            </a:r>
            <a:r>
              <a:rPr lang="de-DE" sz="2000" b="1" dirty="0" smtClean="0"/>
              <a:t>Hauptverantwortlichkeit</a:t>
            </a:r>
            <a:r>
              <a:rPr lang="de-DE" sz="2000" dirty="0" smtClean="0"/>
              <a:t> </a:t>
            </a:r>
            <a:r>
              <a:rPr lang="de-DE" sz="2000" b="1" dirty="0" smtClean="0"/>
              <a:t>bzw. der erstgenannte geistige Schöpfer </a:t>
            </a:r>
            <a:r>
              <a:rPr lang="de-DE" sz="2000" dirty="0" smtClean="0"/>
              <a:t> + bevorzugter Titel des Werks, ggf. mit einem oder mehreren unterscheidenden Merkmalen </a:t>
            </a:r>
            <a:br>
              <a:rPr lang="de-DE" sz="2000" dirty="0" smtClean="0"/>
            </a:br>
            <a:r>
              <a:rPr lang="de-DE" sz="2000" dirty="0" smtClean="0"/>
              <a:t>= normierter Sucheinstieg</a:t>
            </a:r>
          </a:p>
          <a:p>
            <a:r>
              <a:rPr lang="de-DE" sz="2000" dirty="0" smtClean="0"/>
              <a:t>Beispiel: </a:t>
            </a:r>
            <a:endParaRPr lang="de-DE" sz="2000" dirty="0"/>
          </a:p>
        </p:txBody>
      </p:sp>
      <p:sp>
        <p:nvSpPr>
          <p:cNvPr id="4" name="Fußzeilenplatzhalter 3"/>
          <p:cNvSpPr>
            <a:spLocks noGrp="1"/>
          </p:cNvSpPr>
          <p:nvPr>
            <p:ph type="ftr" sz="quarter" idx="14"/>
          </p:nvPr>
        </p:nvSpPr>
        <p:spPr/>
        <p:txBody>
          <a:bodyPr/>
          <a:lstStyle/>
          <a:p>
            <a:pPr>
              <a:defRPr/>
            </a:pPr>
            <a:r>
              <a:rPr lang="de-DE" sz="800" dirty="0" smtClean="0"/>
              <a:t>AG RDA Schulungsunterlagen – Modul 3.03.03: Werkebene | Stand: 08.05.2015 | CC BY-NC-SA</a:t>
            </a:r>
            <a:endParaRPr lang="de-DE" sz="800" dirty="0"/>
          </a:p>
        </p:txBody>
      </p:sp>
      <p:sp>
        <p:nvSpPr>
          <p:cNvPr id="5" name="Foliennummernplatzhalter 4"/>
          <p:cNvSpPr>
            <a:spLocks noGrp="1"/>
          </p:cNvSpPr>
          <p:nvPr>
            <p:ph type="sldNum" sz="quarter" idx="15"/>
          </p:nvPr>
        </p:nvSpPr>
        <p:spPr/>
        <p:txBody>
          <a:bodyPr/>
          <a:lstStyle/>
          <a:p>
            <a:fld id="{AA5AABF1-B78F-4BEE-8BD7-55374FA27783}" type="slidenum">
              <a:rPr lang="de-DE" altLang="de-DE" sz="800" smtClean="0">
                <a:latin typeface="Verdana" panose="020B0604030504040204" pitchFamily="34" charset="0"/>
                <a:ea typeface="Verdana" panose="020B0604030504040204" pitchFamily="34" charset="0"/>
                <a:cs typeface="Verdana" panose="020B0604030504040204" pitchFamily="34" charset="0"/>
              </a:rPr>
              <a:pPr/>
              <a:t>21</a:t>
            </a:fld>
            <a:endParaRPr lang="de-DE" altLang="de-DE" sz="800" dirty="0">
              <a:latin typeface="Verdana" panose="020B0604030504040204" pitchFamily="34" charset="0"/>
              <a:ea typeface="Verdana" panose="020B0604030504040204" pitchFamily="34" charset="0"/>
              <a:cs typeface="Verdana" panose="020B0604030504040204" pitchFamily="34" charset="0"/>
            </a:endParaRPr>
          </a:p>
        </p:txBody>
      </p:sp>
      <p:graphicFrame>
        <p:nvGraphicFramePr>
          <p:cNvPr id="9" name="Tabelle 8"/>
          <p:cNvGraphicFramePr>
            <a:graphicFrameLocks noGrp="1"/>
          </p:cNvGraphicFramePr>
          <p:nvPr>
            <p:extLst>
              <p:ext uri="{D42A27DB-BD31-4B8C-83A1-F6EECF244321}">
                <p14:modId xmlns:p14="http://schemas.microsoft.com/office/powerpoint/2010/main" val="4286045560"/>
              </p:ext>
            </p:extLst>
          </p:nvPr>
        </p:nvGraphicFramePr>
        <p:xfrm>
          <a:off x="468314" y="3429000"/>
          <a:ext cx="7992120" cy="2855032"/>
        </p:xfrm>
        <a:graphic>
          <a:graphicData uri="http://schemas.openxmlformats.org/drawingml/2006/table">
            <a:tbl>
              <a:tblPr firstRow="1" bandRow="1">
                <a:tableStyleId>{5C22544A-7EE6-4342-B048-85BDC9FD1C3A}</a:tableStyleId>
              </a:tblPr>
              <a:tblGrid>
                <a:gridCol w="944523"/>
                <a:gridCol w="871868"/>
                <a:gridCol w="2688258"/>
                <a:gridCol w="3487471"/>
              </a:tblGrid>
              <a:tr h="327090">
                <a:tc>
                  <a:txBody>
                    <a:bodyPr/>
                    <a:lstStyle/>
                    <a:p>
                      <a:r>
                        <a:rPr lang="de-DE" sz="1800" dirty="0" err="1" smtClean="0">
                          <a:latin typeface="Verdana" panose="020B0604030504040204" pitchFamily="34" charset="0"/>
                          <a:ea typeface="Verdana" panose="020B0604030504040204" pitchFamily="34" charset="0"/>
                          <a:cs typeface="Verdana" panose="020B0604030504040204" pitchFamily="34" charset="0"/>
                        </a:rPr>
                        <a:t>Aleph</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r>
              <a:tr h="291353">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331</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2.3.2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Haupttitel</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a:t>
                      </a:r>
                      <a:r>
                        <a:rPr lang="de-DE" sz="1800" dirty="0" smtClean="0">
                          <a:latin typeface="Verdana" panose="020B0604030504040204" pitchFamily="34" charset="0"/>
                          <a:ea typeface="Verdana" panose="020B0604030504040204" pitchFamily="34" charset="0"/>
                          <a:cs typeface="Verdana" panose="020B0604030504040204" pitchFamily="34" charset="0"/>
                        </a:rPr>
                        <a:t> Paletten-Handbuch</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445202">
                <a:tc>
                  <a:txBody>
                    <a:bodyPr/>
                    <a:lstStyle/>
                    <a:p>
                      <a:pPr>
                        <a:lnSpc>
                          <a:spcPts val="1600"/>
                        </a:lnSpc>
                        <a:spcBef>
                          <a:spcPts val="600"/>
                        </a:spcBef>
                        <a:spcAft>
                          <a:spcPts val="600"/>
                        </a:spcAft>
                      </a:pPr>
                      <a:r>
                        <a:rPr lang="de-DE" sz="1800" b="1"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=331</a:t>
                      </a:r>
                      <a:endParaRPr lang="de-DE" sz="1800" b="1" dirty="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6.2.2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Bevorzugter Titel des Werks</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Paletten-Handbuch</a:t>
                      </a:r>
                      <a:endParaRPr lang="de-DE" sz="1800" dirty="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291353">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100</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19.2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Geistiger Schöpfer</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a:t>
                      </a:r>
                      <a:r>
                        <a:rPr lang="de-DE" sz="1800" dirty="0" smtClean="0">
                          <a:latin typeface="Verdana" panose="020B0604030504040204" pitchFamily="34" charset="0"/>
                          <a:ea typeface="Verdana" panose="020B0604030504040204" pitchFamily="34" charset="0"/>
                          <a:cs typeface="Verdana" panose="020B0604030504040204" pitchFamily="34" charset="0"/>
                        </a:rPr>
                        <a:t> </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Knorre, Jürgen, 1944-</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445202">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104a</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19.2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Weitere geistige Schöpfer</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a:t>
                      </a:r>
                      <a:r>
                        <a:rPr lang="de-DE" sz="1800" dirty="0" smtClean="0">
                          <a:latin typeface="Verdana" panose="020B0604030504040204" pitchFamily="34" charset="0"/>
                          <a:ea typeface="Verdana" panose="020B0604030504040204" pitchFamily="34" charset="0"/>
                          <a:cs typeface="Verdana" panose="020B0604030504040204" pitchFamily="34" charset="0"/>
                        </a:rPr>
                        <a:t> Hector, Bernhard,</a:t>
                      </a:r>
                      <a:r>
                        <a:rPr lang="de-DE" sz="1800" baseline="0" dirty="0" smtClean="0">
                          <a:latin typeface="Verdana" panose="020B0604030504040204" pitchFamily="34" charset="0"/>
                          <a:ea typeface="Verdana" panose="020B0604030504040204" pitchFamily="34" charset="0"/>
                          <a:cs typeface="Verdana" panose="020B0604030504040204" pitchFamily="34" charset="0"/>
                        </a:rPr>
                        <a:t> 1953-</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445202">
                <a:tc>
                  <a:txBody>
                    <a:bodyPr/>
                    <a:lstStyle/>
                    <a:p>
                      <a:pPr>
                        <a:lnSpc>
                          <a:spcPts val="1600"/>
                        </a:lnSpc>
                        <a:spcBef>
                          <a:spcPts val="600"/>
                        </a:spcBef>
                        <a:spcAft>
                          <a:spcPts val="600"/>
                        </a:spcAft>
                      </a:pPr>
                      <a:r>
                        <a:rPr lang="de-DE" sz="1800" b="1"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=100</a:t>
                      </a:r>
                      <a:br>
                        <a:rPr lang="de-DE" sz="1800" b="1"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br>
                      <a:r>
                        <a:rPr lang="de-DE" sz="1800" b="1"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=331</a:t>
                      </a:r>
                      <a:endParaRPr lang="de-DE" sz="1800" b="1" dirty="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b="1" dirty="0" smtClean="0">
                          <a:latin typeface="Verdana" panose="020B0604030504040204" pitchFamily="34" charset="0"/>
                          <a:ea typeface="Verdana" panose="020B0604030504040204" pitchFamily="34" charset="0"/>
                          <a:cs typeface="Verdana" panose="020B0604030504040204" pitchFamily="34" charset="0"/>
                        </a:rPr>
                        <a:t>6.27.1</a:t>
                      </a:r>
                    </a:p>
                  </a:txBody>
                  <a:tcPr marL="91439" marR="91439" marT="45726" marB="45726"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b="1" dirty="0" smtClean="0">
                          <a:latin typeface="Verdana" panose="020B0604030504040204" pitchFamily="34" charset="0"/>
                          <a:ea typeface="Verdana" panose="020B0604030504040204" pitchFamily="34" charset="0"/>
                          <a:cs typeface="Verdana" panose="020B0604030504040204" pitchFamily="34" charset="0"/>
                        </a:rPr>
                        <a:t>Normierter Sucheinstieg,</a:t>
                      </a:r>
                      <a:r>
                        <a:rPr lang="de-DE" sz="1800" b="1" baseline="0" dirty="0" smtClean="0">
                          <a:latin typeface="Verdana" panose="020B0604030504040204" pitchFamily="34" charset="0"/>
                          <a:ea typeface="Verdana" panose="020B0604030504040204" pitchFamily="34" charset="0"/>
                          <a:cs typeface="Verdana" panose="020B0604030504040204" pitchFamily="34" charset="0"/>
                        </a:rPr>
                        <a:t> der ein Werk repräsentiert</a:t>
                      </a:r>
                      <a:endParaRPr lang="de-DE" sz="1800" b="1" dirty="0" smtClean="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kern="1200" dirty="0" smtClean="0">
                          <a:solidFill>
                            <a:schemeClr val="bg1">
                              <a:lumMod val="50000"/>
                            </a:schemeClr>
                          </a:solidFill>
                          <a:effectLst/>
                          <a:latin typeface="Verdana" panose="020B0604030504040204" pitchFamily="34" charset="0"/>
                          <a:ea typeface="Verdana" panose="020B0604030504040204" pitchFamily="34" charset="0"/>
                          <a:cs typeface="Verdana" panose="020B0604030504040204" pitchFamily="34" charset="0"/>
                        </a:rPr>
                        <a:t>Knorre, Jürgen, 1944-. </a:t>
                      </a:r>
                      <a:r>
                        <a:rPr lang="de-DE" sz="1800"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Paletten-Handbuch</a:t>
                      </a:r>
                    </a:p>
                  </a:txBody>
                  <a:tcPr marL="91439" marR="91439" marT="45726" marB="45726" anchor="ctr"/>
                </a:tc>
              </a:tr>
            </a:tbl>
          </a:graphicData>
        </a:graphic>
      </p:graphicFrame>
    </p:spTree>
    <p:extLst>
      <p:ext uri="{BB962C8B-B14F-4D97-AF65-F5344CB8AC3E}">
        <p14:creationId xmlns:p14="http://schemas.microsoft.com/office/powerpoint/2010/main" val="251473827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Werke mit unsicherer Verantwortlichkeit</a:t>
            </a:r>
            <a:endParaRPr lang="de-DE" dirty="0"/>
          </a:p>
        </p:txBody>
      </p:sp>
      <p:sp>
        <p:nvSpPr>
          <p:cNvPr id="3" name="Textplatzhalter 2"/>
          <p:cNvSpPr>
            <a:spLocks noGrp="1"/>
          </p:cNvSpPr>
          <p:nvPr>
            <p:ph type="body" sz="quarter" idx="13"/>
          </p:nvPr>
        </p:nvSpPr>
        <p:spPr/>
        <p:txBody>
          <a:bodyPr/>
          <a:lstStyle/>
          <a:p>
            <a:r>
              <a:rPr lang="de-DE" dirty="0" smtClean="0"/>
              <a:t>Das Werk wird mehreren Personen, Familien, Körperschaften Schöpfer zugeschrieben, es besteht jedoch Unsicherheit in Bezug auf den geistigen Schöpfer: </a:t>
            </a:r>
            <a:br>
              <a:rPr lang="de-DE" dirty="0" smtClean="0"/>
            </a:br>
            <a:r>
              <a:rPr lang="de-DE" dirty="0" smtClean="0"/>
              <a:t/>
            </a:r>
            <a:br>
              <a:rPr lang="de-DE" dirty="0" smtClean="0"/>
            </a:br>
            <a:r>
              <a:rPr lang="de-DE" dirty="0" smtClean="0"/>
              <a:t>bevorzugter Titel des Werks, ggf. mit einem oder mehreren unterscheidenden Merkmalen </a:t>
            </a:r>
            <a:br>
              <a:rPr lang="de-DE" dirty="0" smtClean="0"/>
            </a:br>
            <a:r>
              <a:rPr lang="de-DE" dirty="0" smtClean="0"/>
              <a:t/>
            </a:r>
            <a:br>
              <a:rPr lang="de-DE" dirty="0" smtClean="0"/>
            </a:br>
            <a:r>
              <a:rPr lang="de-DE" dirty="0" smtClean="0"/>
              <a:t>= normierter Sucheinstieg</a:t>
            </a:r>
          </a:p>
        </p:txBody>
      </p:sp>
      <p:sp>
        <p:nvSpPr>
          <p:cNvPr id="4" name="Fußzeilenplatzhalter 3"/>
          <p:cNvSpPr>
            <a:spLocks noGrp="1"/>
          </p:cNvSpPr>
          <p:nvPr>
            <p:ph type="ftr" sz="quarter" idx="14"/>
          </p:nvPr>
        </p:nvSpPr>
        <p:spPr/>
        <p:txBody>
          <a:bodyPr/>
          <a:lstStyle/>
          <a:p>
            <a:pPr>
              <a:defRPr/>
            </a:pPr>
            <a:r>
              <a:rPr lang="de-DE" sz="800" dirty="0" smtClean="0"/>
              <a:t>AG RDA Schulungsunterlagen – Modul 3.03.03: Werkebene | Stand: 08.05.2015 | CC BY-NC-SA</a:t>
            </a:r>
            <a:endParaRPr lang="de-DE" sz="800" dirty="0"/>
          </a:p>
        </p:txBody>
      </p:sp>
      <p:sp>
        <p:nvSpPr>
          <p:cNvPr id="5" name="Foliennummernplatzhalter 4"/>
          <p:cNvSpPr>
            <a:spLocks noGrp="1"/>
          </p:cNvSpPr>
          <p:nvPr>
            <p:ph type="sldNum" sz="quarter" idx="15"/>
          </p:nvPr>
        </p:nvSpPr>
        <p:spPr/>
        <p:txBody>
          <a:bodyPr/>
          <a:lstStyle/>
          <a:p>
            <a:fld id="{AA5AABF1-B78F-4BEE-8BD7-55374FA27783}" type="slidenum">
              <a:rPr lang="de-DE" altLang="de-DE" sz="800" smtClean="0">
                <a:latin typeface="Verdana" panose="020B0604030504040204" pitchFamily="34" charset="0"/>
                <a:ea typeface="Verdana" panose="020B0604030504040204" pitchFamily="34" charset="0"/>
                <a:cs typeface="Verdana" panose="020B0604030504040204" pitchFamily="34" charset="0"/>
              </a:rPr>
              <a:pPr/>
              <a:t>22</a:t>
            </a:fld>
            <a:endParaRPr lang="de-DE" alt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159252519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Werke mit wahrscheinlicher Verantwortlichkeit</a:t>
            </a:r>
            <a:endParaRPr lang="de-DE" dirty="0"/>
          </a:p>
        </p:txBody>
      </p:sp>
      <p:sp>
        <p:nvSpPr>
          <p:cNvPr id="3" name="Textplatzhalter 2"/>
          <p:cNvSpPr>
            <a:spLocks noGrp="1"/>
          </p:cNvSpPr>
          <p:nvPr>
            <p:ph type="body" sz="quarter" idx="13"/>
          </p:nvPr>
        </p:nvSpPr>
        <p:spPr/>
        <p:txBody>
          <a:bodyPr/>
          <a:lstStyle/>
          <a:p>
            <a:r>
              <a:rPr lang="de-DE" dirty="0" smtClean="0"/>
              <a:t>Ist ein geistiger Schöpfer wahrscheinlich für die Schaffung eines Werkes verantwortlich und ist dies auch in Nachschlagewerken belegt:</a:t>
            </a:r>
            <a:br>
              <a:rPr lang="de-DE" dirty="0" smtClean="0"/>
            </a:br>
            <a:r>
              <a:rPr lang="de-DE" dirty="0" smtClean="0"/>
              <a:t/>
            </a:r>
            <a:br>
              <a:rPr lang="de-DE" dirty="0" smtClean="0"/>
            </a:br>
            <a:r>
              <a:rPr lang="de-DE" dirty="0" smtClean="0"/>
              <a:t>normierter Sucheinstieg für den wahrscheinlichen geistigen Schöpfer</a:t>
            </a:r>
            <a:br>
              <a:rPr lang="de-DE" dirty="0" smtClean="0"/>
            </a:br>
            <a:r>
              <a:rPr lang="de-DE" dirty="0" smtClean="0"/>
              <a:t/>
            </a:r>
            <a:br>
              <a:rPr lang="de-DE" dirty="0" smtClean="0"/>
            </a:br>
            <a:r>
              <a:rPr lang="de-DE" dirty="0" smtClean="0"/>
              <a:t>+ bevorzugter Titel des Werks, ggf. mit einem oder mehreren unterscheidenden Merkmalen </a:t>
            </a:r>
            <a:br>
              <a:rPr lang="de-DE" dirty="0" smtClean="0"/>
            </a:br>
            <a:r>
              <a:rPr lang="de-DE" dirty="0" smtClean="0"/>
              <a:t/>
            </a:r>
            <a:br>
              <a:rPr lang="de-DE" dirty="0" smtClean="0"/>
            </a:br>
            <a:r>
              <a:rPr lang="de-DE" dirty="0" smtClean="0"/>
              <a:t>= normierter Sucheinstieg</a:t>
            </a:r>
          </a:p>
        </p:txBody>
      </p:sp>
      <p:sp>
        <p:nvSpPr>
          <p:cNvPr id="4" name="Fußzeilenplatzhalter 3"/>
          <p:cNvSpPr>
            <a:spLocks noGrp="1"/>
          </p:cNvSpPr>
          <p:nvPr>
            <p:ph type="ftr" sz="quarter" idx="14"/>
          </p:nvPr>
        </p:nvSpPr>
        <p:spPr/>
        <p:txBody>
          <a:bodyPr/>
          <a:lstStyle/>
          <a:p>
            <a:pPr>
              <a:defRPr/>
            </a:pPr>
            <a:r>
              <a:rPr lang="de-DE" sz="800" dirty="0" smtClean="0"/>
              <a:t>AG RDA Schulungsunterlagen – Modul 3.03.03: Werkebene | Stand: 08.05.2015 | CC BY-NC-SA</a:t>
            </a:r>
            <a:endParaRPr lang="de-DE" sz="800" dirty="0"/>
          </a:p>
        </p:txBody>
      </p:sp>
      <p:sp>
        <p:nvSpPr>
          <p:cNvPr id="5" name="Foliennummernplatzhalter 4"/>
          <p:cNvSpPr>
            <a:spLocks noGrp="1"/>
          </p:cNvSpPr>
          <p:nvPr>
            <p:ph type="sldNum" sz="quarter" idx="15"/>
          </p:nvPr>
        </p:nvSpPr>
        <p:spPr/>
        <p:txBody>
          <a:bodyPr/>
          <a:lstStyle/>
          <a:p>
            <a:fld id="{AA5AABF1-B78F-4BEE-8BD7-55374FA27783}" type="slidenum">
              <a:rPr lang="de-DE" altLang="de-DE" sz="800" smtClean="0">
                <a:latin typeface="Verdana" panose="020B0604030504040204" pitchFamily="34" charset="0"/>
                <a:ea typeface="Verdana" panose="020B0604030504040204" pitchFamily="34" charset="0"/>
                <a:cs typeface="Verdana" panose="020B0604030504040204" pitchFamily="34" charset="0"/>
              </a:rPr>
              <a:pPr/>
              <a:t>23</a:t>
            </a:fld>
            <a:endParaRPr lang="de-DE" alt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0239669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Werk hat keinen geistigen Schöpfer</a:t>
            </a:r>
          </a:p>
        </p:txBody>
      </p:sp>
      <p:sp>
        <p:nvSpPr>
          <p:cNvPr id="3" name="Textplatzhalter 2"/>
          <p:cNvSpPr>
            <a:spLocks noGrp="1"/>
          </p:cNvSpPr>
          <p:nvPr>
            <p:ph type="body" sz="quarter" idx="13"/>
          </p:nvPr>
        </p:nvSpPr>
        <p:spPr/>
        <p:txBody>
          <a:bodyPr/>
          <a:lstStyle/>
          <a:p>
            <a:r>
              <a:rPr lang="de-DE" dirty="0"/>
              <a:t>Das Werk hat keinen geistigen Schöpfer:</a:t>
            </a:r>
            <a:br>
              <a:rPr lang="de-DE" dirty="0"/>
            </a:br>
            <a:r>
              <a:rPr lang="de-DE" dirty="0"/>
              <a:t/>
            </a:r>
            <a:br>
              <a:rPr lang="de-DE" dirty="0"/>
            </a:br>
            <a:r>
              <a:rPr lang="de-DE" dirty="0"/>
              <a:t>bevorzugter Titel des Werks, ggf. mit einem oder mehreren unterscheidenden Merkmalen </a:t>
            </a:r>
            <a:br>
              <a:rPr lang="de-DE" dirty="0"/>
            </a:br>
            <a:r>
              <a:rPr lang="de-DE" dirty="0"/>
              <a:t>= normierter </a:t>
            </a:r>
            <a:r>
              <a:rPr lang="de-DE" dirty="0" smtClean="0"/>
              <a:t>Sucheinstieg</a:t>
            </a:r>
            <a:endParaRPr lang="de-DE" dirty="0"/>
          </a:p>
          <a:p>
            <a:r>
              <a:rPr lang="de-DE" dirty="0" smtClean="0"/>
              <a:t>Beispiel: </a:t>
            </a:r>
          </a:p>
          <a:p>
            <a:pPr marL="355600" indent="0">
              <a:buNone/>
            </a:pPr>
            <a:r>
              <a:rPr lang="de-DE" dirty="0" smtClean="0"/>
              <a:t>Verantwortlichkeitsangabe: Herausgeber: Junge Journalisten Saar e.V.</a:t>
            </a:r>
            <a:endParaRPr lang="de-DE" dirty="0"/>
          </a:p>
        </p:txBody>
      </p:sp>
      <p:sp>
        <p:nvSpPr>
          <p:cNvPr id="4" name="Fußzeilenplatzhalter 3"/>
          <p:cNvSpPr>
            <a:spLocks noGrp="1"/>
          </p:cNvSpPr>
          <p:nvPr>
            <p:ph type="ftr" sz="quarter" idx="14"/>
          </p:nvPr>
        </p:nvSpPr>
        <p:spPr/>
        <p:txBody>
          <a:bodyPr/>
          <a:lstStyle/>
          <a:p>
            <a:pPr>
              <a:defRPr/>
            </a:pPr>
            <a:r>
              <a:rPr lang="de-DE" sz="800" dirty="0" smtClean="0"/>
              <a:t>AG RDA Schulungsunterlagen – Modul 3.03.03: Werkebene | Stand: 08.05.2015 | CC BY-NC-SA</a:t>
            </a:r>
            <a:endParaRPr lang="de-DE" sz="800" dirty="0"/>
          </a:p>
        </p:txBody>
      </p:sp>
      <p:sp>
        <p:nvSpPr>
          <p:cNvPr id="5" name="Foliennummernplatzhalter 4"/>
          <p:cNvSpPr>
            <a:spLocks noGrp="1"/>
          </p:cNvSpPr>
          <p:nvPr>
            <p:ph type="sldNum" sz="quarter" idx="15"/>
          </p:nvPr>
        </p:nvSpPr>
        <p:spPr/>
        <p:txBody>
          <a:bodyPr/>
          <a:lstStyle/>
          <a:p>
            <a:fld id="{AA5AABF1-B78F-4BEE-8BD7-55374FA27783}" type="slidenum">
              <a:rPr lang="de-DE" altLang="de-DE" sz="800" smtClean="0">
                <a:latin typeface="Verdana" panose="020B0604030504040204" pitchFamily="34" charset="0"/>
                <a:ea typeface="Verdana" panose="020B0604030504040204" pitchFamily="34" charset="0"/>
                <a:cs typeface="Verdana" panose="020B0604030504040204" pitchFamily="34" charset="0"/>
              </a:rPr>
              <a:pPr/>
              <a:t>24</a:t>
            </a:fld>
            <a:endParaRPr lang="de-DE" altLang="de-DE" sz="800" dirty="0">
              <a:latin typeface="Verdana" panose="020B0604030504040204" pitchFamily="34" charset="0"/>
              <a:ea typeface="Verdana" panose="020B0604030504040204" pitchFamily="34" charset="0"/>
              <a:cs typeface="Verdana" panose="020B0604030504040204" pitchFamily="34" charset="0"/>
            </a:endParaRPr>
          </a:p>
        </p:txBody>
      </p:sp>
      <p:graphicFrame>
        <p:nvGraphicFramePr>
          <p:cNvPr id="9" name="Tabelle 8"/>
          <p:cNvGraphicFramePr>
            <a:graphicFrameLocks noGrp="1"/>
          </p:cNvGraphicFramePr>
          <p:nvPr>
            <p:extLst>
              <p:ext uri="{D42A27DB-BD31-4B8C-83A1-F6EECF244321}">
                <p14:modId xmlns:p14="http://schemas.microsoft.com/office/powerpoint/2010/main" val="1899617966"/>
              </p:ext>
            </p:extLst>
          </p:nvPr>
        </p:nvGraphicFramePr>
        <p:xfrm>
          <a:off x="539552" y="4005064"/>
          <a:ext cx="7920881" cy="2265728"/>
        </p:xfrm>
        <a:graphic>
          <a:graphicData uri="http://schemas.openxmlformats.org/drawingml/2006/table">
            <a:tbl>
              <a:tblPr firstRow="1" bandRow="1">
                <a:tableStyleId>{5C22544A-7EE6-4342-B048-85BDC9FD1C3A}</a:tableStyleId>
              </a:tblPr>
              <a:tblGrid>
                <a:gridCol w="936104"/>
                <a:gridCol w="1080120"/>
                <a:gridCol w="2376264"/>
                <a:gridCol w="3528393"/>
              </a:tblGrid>
              <a:tr h="327090">
                <a:tc>
                  <a:txBody>
                    <a:bodyPr/>
                    <a:lstStyle/>
                    <a:p>
                      <a:r>
                        <a:rPr lang="de-DE" sz="1800" dirty="0" err="1" smtClean="0">
                          <a:latin typeface="Verdana" panose="020B0604030504040204" pitchFamily="34" charset="0"/>
                          <a:ea typeface="Verdana" panose="020B0604030504040204" pitchFamily="34" charset="0"/>
                          <a:cs typeface="Verdana" panose="020B0604030504040204" pitchFamily="34" charset="0"/>
                        </a:rPr>
                        <a:t>Aleph</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r>
              <a:tr h="445202">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303</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6.2.2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Bevorzugter Titel des Werks</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a:t>
                      </a:r>
                      <a:r>
                        <a:rPr lang="de-DE" sz="1800" dirty="0" smtClean="0">
                          <a:latin typeface="Verdana" panose="020B0604030504040204" pitchFamily="34" charset="0"/>
                          <a:ea typeface="Verdana" panose="020B0604030504040204" pitchFamily="34" charset="0"/>
                          <a:cs typeface="Verdana" panose="020B0604030504040204" pitchFamily="34" charset="0"/>
                        </a:rPr>
                        <a:t> Farbe tut gut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445202">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200b</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20.2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Mitwirkender</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a:t>
                      </a:r>
                      <a:r>
                        <a:rPr lang="de-DE" sz="1800" dirty="0" smtClean="0">
                          <a:latin typeface="Verdana" panose="020B0604030504040204" pitchFamily="34" charset="0"/>
                          <a:ea typeface="Verdana" panose="020B0604030504040204" pitchFamily="34" charset="0"/>
                          <a:cs typeface="Verdana" panose="020B0604030504040204" pitchFamily="34" charset="0"/>
                        </a:rPr>
                        <a:t> Junge Journalisten Saar e.V.</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445202">
                <a:tc>
                  <a:txBody>
                    <a:bodyPr/>
                    <a:lstStyle/>
                    <a:p>
                      <a:pPr>
                        <a:lnSpc>
                          <a:spcPts val="1600"/>
                        </a:lnSpc>
                        <a:spcBef>
                          <a:spcPts val="600"/>
                        </a:spcBef>
                        <a:spcAft>
                          <a:spcPts val="600"/>
                        </a:spcAft>
                      </a:pPr>
                      <a:r>
                        <a:rPr lang="de-DE" sz="1800" b="1"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=331</a:t>
                      </a:r>
                      <a:endParaRPr lang="de-DE" sz="1800" b="1" dirty="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6.27.1</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b="1" dirty="0" smtClean="0">
                          <a:latin typeface="Verdana" panose="020B0604030504040204" pitchFamily="34" charset="0"/>
                          <a:ea typeface="Verdana" panose="020B0604030504040204" pitchFamily="34" charset="0"/>
                          <a:cs typeface="Verdana" panose="020B0604030504040204" pitchFamily="34" charset="0"/>
                        </a:rPr>
                        <a:t>Normierter Sucheinstieg,</a:t>
                      </a:r>
                      <a:r>
                        <a:rPr lang="de-DE" sz="1800" b="1" baseline="0" dirty="0" smtClean="0">
                          <a:latin typeface="Verdana" panose="020B0604030504040204" pitchFamily="34" charset="0"/>
                          <a:ea typeface="Verdana" panose="020B0604030504040204" pitchFamily="34" charset="0"/>
                          <a:cs typeface="Verdana" panose="020B0604030504040204" pitchFamily="34" charset="0"/>
                        </a:rPr>
                        <a:t> der ein Werk repräsentiert</a:t>
                      </a:r>
                      <a:endParaRPr lang="de-DE" sz="1800" b="1" dirty="0" smtClean="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Farbe tut gut</a:t>
                      </a:r>
                      <a:endParaRPr lang="de-DE" sz="1800" dirty="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bl>
          </a:graphicData>
        </a:graphic>
      </p:graphicFrame>
    </p:spTree>
    <p:extLst>
      <p:ext uri="{BB962C8B-B14F-4D97-AF65-F5344CB8AC3E}">
        <p14:creationId xmlns:p14="http://schemas.microsoft.com/office/powerpoint/2010/main" val="271982460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
            </a:r>
            <a:br>
              <a:rPr lang="de-DE" dirty="0" smtClean="0"/>
            </a:br>
            <a:r>
              <a:rPr lang="de-DE" dirty="0" smtClean="0"/>
              <a:t>Merkmale zur Unterscheidung -1-</a:t>
            </a:r>
            <a:br>
              <a:rPr lang="de-DE" dirty="0" smtClean="0"/>
            </a:br>
            <a:endParaRPr lang="de-DE" dirty="0"/>
          </a:p>
        </p:txBody>
      </p:sp>
      <p:sp>
        <p:nvSpPr>
          <p:cNvPr id="3" name="Textplatzhalter 2"/>
          <p:cNvSpPr>
            <a:spLocks noGrp="1"/>
          </p:cNvSpPr>
          <p:nvPr>
            <p:ph type="body" sz="quarter" idx="13"/>
          </p:nvPr>
        </p:nvSpPr>
        <p:spPr/>
        <p:txBody>
          <a:bodyPr/>
          <a:lstStyle/>
          <a:p>
            <a:r>
              <a:rPr lang="de-DE" dirty="0"/>
              <a:t>Der normierte Sucheinstieg muss immer eindeutig sein. Zur Unterscheidung identischer Werktitel werden ggf. weitere identifizierende Merkmale ergänzt: </a:t>
            </a:r>
          </a:p>
          <a:p>
            <a:pPr lvl="1"/>
            <a:r>
              <a:rPr lang="de-DE" dirty="0" smtClean="0"/>
              <a:t>Form des Werks (RDA 6.3)</a:t>
            </a:r>
          </a:p>
          <a:p>
            <a:pPr lvl="1"/>
            <a:r>
              <a:rPr lang="de-DE" dirty="0" smtClean="0"/>
              <a:t>Datum des Werks (RDA 6.4)</a:t>
            </a:r>
          </a:p>
          <a:p>
            <a:pPr lvl="1"/>
            <a:r>
              <a:rPr lang="de-DE" dirty="0" smtClean="0"/>
              <a:t>Ursprungsort des Werks (RDA 6.5)</a:t>
            </a:r>
          </a:p>
          <a:p>
            <a:pPr lvl="1"/>
            <a:r>
              <a:rPr lang="de-DE" dirty="0" smtClean="0"/>
              <a:t>Sonstige unterscheidende Eigenschaft des Werks (RDA 6.6)</a:t>
            </a:r>
          </a:p>
          <a:p>
            <a:r>
              <a:rPr lang="de-DE" dirty="0" smtClean="0"/>
              <a:t>Erfassung</a:t>
            </a:r>
          </a:p>
          <a:p>
            <a:pPr lvl="1"/>
            <a:r>
              <a:rPr lang="de-DE" dirty="0" smtClean="0"/>
              <a:t>in der zusammengesetzten Beschreibung als Ergänzung zum normierten Sucheinstieg</a:t>
            </a:r>
          </a:p>
          <a:p>
            <a:pPr lvl="1"/>
            <a:r>
              <a:rPr lang="de-DE" dirty="0" smtClean="0"/>
              <a:t>im Normdatensatz zusätzlich auch als separate Elemente</a:t>
            </a:r>
            <a:br>
              <a:rPr lang="de-DE" dirty="0" smtClean="0"/>
            </a:br>
            <a:r>
              <a:rPr lang="de-DE" dirty="0"/>
              <a:t/>
            </a:r>
            <a:br>
              <a:rPr lang="de-DE" dirty="0"/>
            </a:br>
            <a:r>
              <a:rPr lang="de-DE" dirty="0" smtClean="0"/>
              <a:t/>
            </a:r>
            <a:br>
              <a:rPr lang="de-DE" dirty="0" smtClean="0"/>
            </a:br>
            <a:r>
              <a:rPr lang="de-DE" dirty="0" smtClean="0"/>
              <a:t/>
            </a:r>
            <a:br>
              <a:rPr lang="de-DE" dirty="0" smtClean="0"/>
            </a:br>
            <a:endParaRPr lang="de-DE" dirty="0"/>
          </a:p>
        </p:txBody>
      </p:sp>
      <p:sp>
        <p:nvSpPr>
          <p:cNvPr id="4" name="Fußzeilenplatzhalter 3"/>
          <p:cNvSpPr>
            <a:spLocks noGrp="1"/>
          </p:cNvSpPr>
          <p:nvPr>
            <p:ph type="ftr" sz="quarter" idx="14"/>
          </p:nvPr>
        </p:nvSpPr>
        <p:spPr/>
        <p:txBody>
          <a:bodyPr/>
          <a:lstStyle/>
          <a:p>
            <a:pPr>
              <a:defRPr/>
            </a:pPr>
            <a:r>
              <a:rPr lang="de-DE" sz="800" dirty="0" smtClean="0"/>
              <a:t>AG RDA Schulungsunterlagen – Modul 3.03.03: Werkebene | Stand: 08.05.2015 | CC BY-NC-SA</a:t>
            </a:r>
            <a:endParaRPr lang="de-DE" sz="800" dirty="0"/>
          </a:p>
        </p:txBody>
      </p:sp>
      <p:sp>
        <p:nvSpPr>
          <p:cNvPr id="5" name="Foliennummernplatzhalter 4"/>
          <p:cNvSpPr>
            <a:spLocks noGrp="1"/>
          </p:cNvSpPr>
          <p:nvPr>
            <p:ph type="sldNum" sz="quarter" idx="15"/>
          </p:nvPr>
        </p:nvSpPr>
        <p:spPr/>
        <p:txBody>
          <a:bodyPr/>
          <a:lstStyle/>
          <a:p>
            <a:fld id="{AA5AABF1-B78F-4BEE-8BD7-55374FA27783}" type="slidenum">
              <a:rPr lang="de-DE" altLang="de-DE" sz="800" smtClean="0">
                <a:latin typeface="Verdana" panose="020B0604030504040204" pitchFamily="34" charset="0"/>
                <a:ea typeface="Verdana" panose="020B0604030504040204" pitchFamily="34" charset="0"/>
                <a:cs typeface="Verdana" panose="020B0604030504040204" pitchFamily="34" charset="0"/>
              </a:rPr>
              <a:pPr/>
              <a:t>25</a:t>
            </a:fld>
            <a:endParaRPr lang="de-DE" alt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89525616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
            </a:r>
            <a:br>
              <a:rPr lang="de-DE" dirty="0" smtClean="0"/>
            </a:br>
            <a:r>
              <a:rPr lang="de-DE" dirty="0" smtClean="0"/>
              <a:t>Merkmale zur Unterscheidung -2-</a:t>
            </a:r>
            <a:br>
              <a:rPr lang="de-DE" dirty="0" smtClean="0"/>
            </a:br>
            <a:endParaRPr lang="de-DE" dirty="0"/>
          </a:p>
        </p:txBody>
      </p:sp>
      <p:sp>
        <p:nvSpPr>
          <p:cNvPr id="3" name="Textplatzhalter 2"/>
          <p:cNvSpPr>
            <a:spLocks noGrp="1"/>
          </p:cNvSpPr>
          <p:nvPr>
            <p:ph type="body" sz="quarter" idx="13"/>
          </p:nvPr>
        </p:nvSpPr>
        <p:spPr/>
        <p:txBody>
          <a:bodyPr/>
          <a:lstStyle/>
          <a:p>
            <a:r>
              <a:rPr lang="de-DE" dirty="0" smtClean="0"/>
              <a:t>Beispiele:</a:t>
            </a:r>
            <a:br>
              <a:rPr lang="de-DE" dirty="0" smtClean="0"/>
            </a:br>
            <a:r>
              <a:rPr lang="de-DE" dirty="0" smtClean="0"/>
              <a:t/>
            </a:r>
            <a:br>
              <a:rPr lang="de-DE" dirty="0" smtClean="0"/>
            </a:br>
            <a:endParaRPr lang="de-DE" dirty="0"/>
          </a:p>
        </p:txBody>
      </p:sp>
      <p:sp>
        <p:nvSpPr>
          <p:cNvPr id="4" name="Fußzeilenplatzhalter 3"/>
          <p:cNvSpPr>
            <a:spLocks noGrp="1"/>
          </p:cNvSpPr>
          <p:nvPr>
            <p:ph type="ftr" sz="quarter" idx="14"/>
          </p:nvPr>
        </p:nvSpPr>
        <p:spPr/>
        <p:txBody>
          <a:bodyPr/>
          <a:lstStyle/>
          <a:p>
            <a:pPr>
              <a:defRPr/>
            </a:pPr>
            <a:r>
              <a:rPr lang="de-DE" sz="800" dirty="0" smtClean="0"/>
              <a:t>AG RDA Schulungsunterlagen – Modul 3.03.03: Werkebene | Stand: 08.05.2015 | CC BY-NC-SA</a:t>
            </a:r>
            <a:endParaRPr lang="de-DE" sz="800" dirty="0"/>
          </a:p>
        </p:txBody>
      </p:sp>
      <p:sp>
        <p:nvSpPr>
          <p:cNvPr id="5" name="Foliennummernplatzhalter 4"/>
          <p:cNvSpPr>
            <a:spLocks noGrp="1"/>
          </p:cNvSpPr>
          <p:nvPr>
            <p:ph type="sldNum" sz="quarter" idx="15"/>
          </p:nvPr>
        </p:nvSpPr>
        <p:spPr/>
        <p:txBody>
          <a:bodyPr/>
          <a:lstStyle/>
          <a:p>
            <a:fld id="{AA5AABF1-B78F-4BEE-8BD7-55374FA27783}" type="slidenum">
              <a:rPr lang="de-DE" altLang="de-DE" sz="800" smtClean="0">
                <a:latin typeface="Verdana" panose="020B0604030504040204" pitchFamily="34" charset="0"/>
                <a:ea typeface="Verdana" panose="020B0604030504040204" pitchFamily="34" charset="0"/>
                <a:cs typeface="Verdana" panose="020B0604030504040204" pitchFamily="34" charset="0"/>
              </a:rPr>
              <a:pPr/>
              <a:t>26</a:t>
            </a:fld>
            <a:endParaRPr lang="de-DE" altLang="de-DE" sz="800" dirty="0">
              <a:latin typeface="Verdana" panose="020B0604030504040204" pitchFamily="34" charset="0"/>
              <a:ea typeface="Verdana" panose="020B0604030504040204" pitchFamily="34" charset="0"/>
              <a:cs typeface="Verdana" panose="020B0604030504040204" pitchFamily="34" charset="0"/>
            </a:endParaRPr>
          </a:p>
        </p:txBody>
      </p:sp>
      <p:graphicFrame>
        <p:nvGraphicFramePr>
          <p:cNvPr id="6" name="Tabelle 5"/>
          <p:cNvGraphicFramePr>
            <a:graphicFrameLocks noGrp="1"/>
          </p:cNvGraphicFramePr>
          <p:nvPr>
            <p:extLst>
              <p:ext uri="{D42A27DB-BD31-4B8C-83A1-F6EECF244321}">
                <p14:modId xmlns:p14="http://schemas.microsoft.com/office/powerpoint/2010/main" val="2260564559"/>
              </p:ext>
            </p:extLst>
          </p:nvPr>
        </p:nvGraphicFramePr>
        <p:xfrm>
          <a:off x="539552" y="1268760"/>
          <a:ext cx="7920881" cy="2507730"/>
        </p:xfrm>
        <a:graphic>
          <a:graphicData uri="http://schemas.openxmlformats.org/drawingml/2006/table">
            <a:tbl>
              <a:tblPr firstRow="1" bandRow="1">
                <a:tableStyleId>{5C22544A-7EE6-4342-B048-85BDC9FD1C3A}</a:tableStyleId>
              </a:tblPr>
              <a:tblGrid>
                <a:gridCol w="950506"/>
                <a:gridCol w="1065718"/>
                <a:gridCol w="2808312"/>
                <a:gridCol w="3096345"/>
              </a:tblGrid>
              <a:tr h="327090">
                <a:tc>
                  <a:txBody>
                    <a:bodyPr/>
                    <a:lstStyle/>
                    <a:p>
                      <a:r>
                        <a:rPr lang="de-DE" sz="1800" dirty="0" err="1" smtClean="0">
                          <a:latin typeface="Verdana" panose="020B0604030504040204" pitchFamily="34" charset="0"/>
                          <a:ea typeface="Verdana" panose="020B0604030504040204" pitchFamily="34" charset="0"/>
                          <a:cs typeface="Verdana" panose="020B0604030504040204" pitchFamily="34" charset="0"/>
                        </a:rPr>
                        <a:t>Aleph</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r>
              <a:tr h="445202">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303</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6.2.2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Bevorzugter Titel des Werks</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a:t>
                      </a:r>
                      <a:r>
                        <a:rPr lang="de-DE" sz="1800" dirty="0" smtClean="0">
                          <a:latin typeface="Verdana" panose="020B0604030504040204" pitchFamily="34" charset="0"/>
                          <a:ea typeface="Verdana" panose="020B0604030504040204" pitchFamily="34" charset="0"/>
                          <a:cs typeface="Verdana" panose="020B0604030504040204" pitchFamily="34" charset="0"/>
                        </a:rPr>
                        <a:t> King Kong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291353">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380</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6.3.1</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Form</a:t>
                      </a:r>
                      <a:r>
                        <a:rPr lang="de-DE" sz="1800" b="1" baseline="0" dirty="0" smtClean="0">
                          <a:latin typeface="Verdana" panose="020B0604030504040204" pitchFamily="34" charset="0"/>
                          <a:ea typeface="Verdana" panose="020B0604030504040204" pitchFamily="34" charset="0"/>
                          <a:cs typeface="Verdana" panose="020B0604030504040204" pitchFamily="34" charset="0"/>
                        </a:rPr>
                        <a:t> des Werks</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a:t>
                      </a:r>
                      <a:r>
                        <a:rPr lang="de-DE" sz="1800" dirty="0" smtClean="0">
                          <a:latin typeface="Verdana" panose="020B0604030504040204" pitchFamily="34" charset="0"/>
                          <a:ea typeface="Verdana" panose="020B0604030504040204" pitchFamily="34" charset="0"/>
                          <a:cs typeface="Verdana" panose="020B0604030504040204" pitchFamily="34" charset="0"/>
                        </a:rPr>
                        <a:t> </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Film</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445202">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381</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6.4.1</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Datum des Werks</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a:t>
                      </a:r>
                      <a:r>
                        <a:rPr lang="de-DE" sz="1800" dirty="0" smtClean="0">
                          <a:latin typeface="Verdana" panose="020B0604030504040204" pitchFamily="34" charset="0"/>
                          <a:ea typeface="Verdana" panose="020B0604030504040204" pitchFamily="34" charset="0"/>
                          <a:cs typeface="Verdana" panose="020B0604030504040204" pitchFamily="34" charset="0"/>
                        </a:rPr>
                        <a:t> 1933</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445202">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b="1"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=303=380=381</a:t>
                      </a: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6.27.1</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Normierter Sucheinstieg, der ein Werk repräsentiert</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King</a:t>
                      </a:r>
                      <a:r>
                        <a:rPr lang="de-DE" sz="1800" baseline="0"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 Kong (Film : 1933)</a:t>
                      </a:r>
                      <a:endParaRPr lang="de-DE" sz="1800" dirty="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bl>
          </a:graphicData>
        </a:graphic>
      </p:graphicFrame>
      <p:graphicFrame>
        <p:nvGraphicFramePr>
          <p:cNvPr id="7" name="Tabelle 6"/>
          <p:cNvGraphicFramePr>
            <a:graphicFrameLocks noGrp="1"/>
          </p:cNvGraphicFramePr>
          <p:nvPr>
            <p:extLst>
              <p:ext uri="{D42A27DB-BD31-4B8C-83A1-F6EECF244321}">
                <p14:modId xmlns:p14="http://schemas.microsoft.com/office/powerpoint/2010/main" val="1959502543"/>
              </p:ext>
            </p:extLst>
          </p:nvPr>
        </p:nvGraphicFramePr>
        <p:xfrm>
          <a:off x="539552" y="3801590"/>
          <a:ext cx="7920881" cy="2507730"/>
        </p:xfrm>
        <a:graphic>
          <a:graphicData uri="http://schemas.openxmlformats.org/drawingml/2006/table">
            <a:tbl>
              <a:tblPr firstRow="1" bandRow="1">
                <a:tableStyleId>{5C22544A-7EE6-4342-B048-85BDC9FD1C3A}</a:tableStyleId>
              </a:tblPr>
              <a:tblGrid>
                <a:gridCol w="950506"/>
                <a:gridCol w="1065718"/>
                <a:gridCol w="2672938"/>
                <a:gridCol w="3231719"/>
              </a:tblGrid>
              <a:tr h="327090">
                <a:tc>
                  <a:txBody>
                    <a:bodyPr/>
                    <a:lstStyle/>
                    <a:p>
                      <a:r>
                        <a:rPr lang="de-DE" sz="1800" dirty="0" err="1" smtClean="0">
                          <a:latin typeface="Verdana" panose="020B0604030504040204" pitchFamily="34" charset="0"/>
                          <a:ea typeface="Verdana" panose="020B0604030504040204" pitchFamily="34" charset="0"/>
                          <a:cs typeface="Verdana" panose="020B0604030504040204" pitchFamily="34" charset="0"/>
                        </a:rPr>
                        <a:t>Aleph</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r>
              <a:tr h="445202">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303</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6.2.2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Bevorzugter Titel des Werks</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a:t>
                      </a:r>
                      <a:r>
                        <a:rPr lang="de-DE" sz="1800" dirty="0" smtClean="0">
                          <a:latin typeface="Verdana" panose="020B0604030504040204" pitchFamily="34" charset="0"/>
                          <a:ea typeface="Verdana" panose="020B0604030504040204" pitchFamily="34" charset="0"/>
                          <a:cs typeface="Verdana" panose="020B0604030504040204" pitchFamily="34" charset="0"/>
                        </a:rPr>
                        <a:t> King Kong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291353">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380</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6.3.1</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Form</a:t>
                      </a:r>
                      <a:r>
                        <a:rPr lang="de-DE" sz="1800" b="1" baseline="0" dirty="0" smtClean="0">
                          <a:latin typeface="Verdana" panose="020B0604030504040204" pitchFamily="34" charset="0"/>
                          <a:ea typeface="Verdana" panose="020B0604030504040204" pitchFamily="34" charset="0"/>
                          <a:cs typeface="Verdana" panose="020B0604030504040204" pitchFamily="34" charset="0"/>
                        </a:rPr>
                        <a:t> des Werks</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a:t>
                      </a:r>
                      <a:r>
                        <a:rPr lang="de-DE" sz="1800" dirty="0" smtClean="0">
                          <a:latin typeface="Verdana" panose="020B0604030504040204" pitchFamily="34" charset="0"/>
                          <a:ea typeface="Verdana" panose="020B0604030504040204" pitchFamily="34" charset="0"/>
                          <a:cs typeface="Verdana" panose="020B0604030504040204" pitchFamily="34" charset="0"/>
                        </a:rPr>
                        <a:t> </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Film</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445202">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381</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6.4.1</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Datum des Werks</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a:t>
                      </a:r>
                      <a:r>
                        <a:rPr lang="de-DE" sz="1800" dirty="0" smtClean="0">
                          <a:latin typeface="Verdana" panose="020B0604030504040204" pitchFamily="34" charset="0"/>
                          <a:ea typeface="Verdana" panose="020B0604030504040204" pitchFamily="34" charset="0"/>
                          <a:cs typeface="Verdana" panose="020B0604030504040204" pitchFamily="34" charset="0"/>
                        </a:rPr>
                        <a:t> 1976</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445202">
                <a:tc>
                  <a:txBody>
                    <a:bodyPr/>
                    <a:lstStyle/>
                    <a:p>
                      <a:pPr>
                        <a:lnSpc>
                          <a:spcPts val="1600"/>
                        </a:lnSpc>
                        <a:spcBef>
                          <a:spcPts val="600"/>
                        </a:spcBef>
                        <a:spcAft>
                          <a:spcPts val="600"/>
                        </a:spcAft>
                      </a:pPr>
                      <a:r>
                        <a:rPr lang="de-DE" sz="1800" b="1"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=303=380=381</a:t>
                      </a:r>
                      <a:endParaRPr lang="de-DE" sz="1800" b="1" dirty="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6.27.1</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Normierter Sucheinstieg, der ein Werk repräsentiert</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King</a:t>
                      </a:r>
                      <a:r>
                        <a:rPr lang="de-DE" sz="1800" baseline="0"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 Kong (Film : 1976)</a:t>
                      </a:r>
                      <a:endParaRPr lang="de-DE" sz="1800" dirty="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bl>
          </a:graphicData>
        </a:graphic>
      </p:graphicFrame>
    </p:spTree>
    <p:extLst>
      <p:ext uri="{BB962C8B-B14F-4D97-AF65-F5344CB8AC3E}">
        <p14:creationId xmlns:p14="http://schemas.microsoft.com/office/powerpoint/2010/main" val="178817857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
            </a:r>
            <a:br>
              <a:rPr lang="de-DE" dirty="0" smtClean="0"/>
            </a:br>
            <a:r>
              <a:rPr lang="de-DE" dirty="0" smtClean="0"/>
              <a:t>Werkebene in der zusammengesetzten Beschreibung -1-</a:t>
            </a:r>
            <a:endParaRPr lang="de-DE" dirty="0"/>
          </a:p>
        </p:txBody>
      </p:sp>
      <p:sp>
        <p:nvSpPr>
          <p:cNvPr id="3" name="Textplatzhalter 2"/>
          <p:cNvSpPr>
            <a:spLocks noGrp="1"/>
          </p:cNvSpPr>
          <p:nvPr>
            <p:ph type="body" sz="quarter" idx="13"/>
          </p:nvPr>
        </p:nvSpPr>
        <p:spPr/>
        <p:txBody>
          <a:bodyPr/>
          <a:lstStyle/>
          <a:p>
            <a:endParaRPr lang="de-DE" dirty="0" smtClean="0"/>
          </a:p>
          <a:p>
            <a:r>
              <a:rPr lang="de-DE" dirty="0" smtClean="0"/>
              <a:t>Möglichkeiten der Abbildung</a:t>
            </a:r>
          </a:p>
          <a:p>
            <a:pPr marL="914400" lvl="1" indent="-457200">
              <a:buAutoNum type="arabicPeriod"/>
            </a:pPr>
            <a:r>
              <a:rPr lang="de-DE" dirty="0" smtClean="0"/>
              <a:t>Wenn der Haupttitel der Manifestation + ggf. der erste geistige Schöpfer identisch zum Werktitel ist, wird die Werkebene nicht gesondert angegeben</a:t>
            </a:r>
          </a:p>
          <a:p>
            <a:pPr marL="914400" lvl="1" indent="-457200">
              <a:buAutoNum type="arabicPeriod"/>
            </a:pPr>
            <a:r>
              <a:rPr lang="de-DE" dirty="0" smtClean="0"/>
              <a:t>Verknüpfung mit einem Normdatensatz der Gemeinsamen Normdatei (GND)</a:t>
            </a:r>
          </a:p>
          <a:p>
            <a:pPr marL="914400" lvl="1" indent="-457200">
              <a:buAutoNum type="arabicPeriod"/>
            </a:pPr>
            <a:r>
              <a:rPr lang="de-DE" dirty="0" smtClean="0"/>
              <a:t>Textliche Erfassung des Titels und ggf. zusätzlichen identifizierenden Merkmalen des Werks in einem spezifischen Feld und </a:t>
            </a:r>
            <a:r>
              <a:rPr lang="de-DE" b="1" dirty="0" smtClean="0"/>
              <a:t>getrennten Unterfeldern</a:t>
            </a:r>
          </a:p>
          <a:p>
            <a:pPr marL="914400" lvl="1" indent="-457200">
              <a:buFont typeface="Arial" panose="020B0604020202020204" pitchFamily="34" charset="0"/>
              <a:buAutoNum type="arabicPeriod"/>
            </a:pPr>
            <a:r>
              <a:rPr lang="de-DE" dirty="0" smtClean="0"/>
              <a:t>Textliche </a:t>
            </a:r>
            <a:r>
              <a:rPr lang="de-DE" dirty="0"/>
              <a:t>Erfassung des Titels und ggf. zusätzlichen identifizierenden Merkmalen des Werks in einem spezifischen Feld </a:t>
            </a:r>
            <a:r>
              <a:rPr lang="de-DE" b="1" dirty="0" smtClean="0"/>
              <a:t>mit Deskriptionszeichen</a:t>
            </a:r>
            <a:endParaRPr lang="de-DE" b="1" dirty="0"/>
          </a:p>
          <a:p>
            <a:pPr marL="457200" lvl="1" indent="0">
              <a:buNone/>
            </a:pPr>
            <a:r>
              <a:rPr lang="de-DE" b="1" dirty="0" smtClean="0"/>
              <a:t/>
            </a:r>
            <a:br>
              <a:rPr lang="de-DE" b="1" dirty="0" smtClean="0"/>
            </a:br>
            <a:r>
              <a:rPr lang="de-DE" dirty="0"/>
              <a:t/>
            </a:r>
            <a:br>
              <a:rPr lang="de-DE" dirty="0"/>
            </a:br>
            <a:r>
              <a:rPr lang="de-DE" dirty="0" smtClean="0"/>
              <a:t/>
            </a:r>
            <a:br>
              <a:rPr lang="de-DE" dirty="0" smtClean="0"/>
            </a:br>
            <a:r>
              <a:rPr lang="de-DE" dirty="0" smtClean="0"/>
              <a:t/>
            </a:r>
            <a:br>
              <a:rPr lang="de-DE" dirty="0" smtClean="0"/>
            </a:br>
            <a:endParaRPr lang="de-DE" dirty="0"/>
          </a:p>
        </p:txBody>
      </p:sp>
      <p:sp>
        <p:nvSpPr>
          <p:cNvPr id="4" name="Fußzeilenplatzhalter 3"/>
          <p:cNvSpPr>
            <a:spLocks noGrp="1"/>
          </p:cNvSpPr>
          <p:nvPr>
            <p:ph type="ftr" sz="quarter" idx="14"/>
          </p:nvPr>
        </p:nvSpPr>
        <p:spPr/>
        <p:txBody>
          <a:bodyPr/>
          <a:lstStyle/>
          <a:p>
            <a:pPr>
              <a:defRPr/>
            </a:pPr>
            <a:r>
              <a:rPr lang="de-DE" sz="800" dirty="0" smtClean="0"/>
              <a:t>AG RDA Schulungsunterlagen – Modul 3.03.03: Werkebene | Stand: 08.05.2015 | CC BY-NC-SA</a:t>
            </a:r>
            <a:endParaRPr lang="de-DE" sz="800" dirty="0"/>
          </a:p>
        </p:txBody>
      </p:sp>
      <p:sp>
        <p:nvSpPr>
          <p:cNvPr id="5" name="Foliennummernplatzhalter 4"/>
          <p:cNvSpPr>
            <a:spLocks noGrp="1"/>
          </p:cNvSpPr>
          <p:nvPr>
            <p:ph type="sldNum" sz="quarter" idx="15"/>
          </p:nvPr>
        </p:nvSpPr>
        <p:spPr/>
        <p:txBody>
          <a:bodyPr/>
          <a:lstStyle/>
          <a:p>
            <a:fld id="{AA5AABF1-B78F-4BEE-8BD7-55374FA27783}" type="slidenum">
              <a:rPr lang="de-DE" altLang="de-DE" sz="800" smtClean="0">
                <a:latin typeface="Verdana" panose="020B0604030504040204" pitchFamily="34" charset="0"/>
                <a:ea typeface="Verdana" panose="020B0604030504040204" pitchFamily="34" charset="0"/>
                <a:cs typeface="Verdana" panose="020B0604030504040204" pitchFamily="34" charset="0"/>
              </a:rPr>
              <a:pPr/>
              <a:t>27</a:t>
            </a:fld>
            <a:endParaRPr lang="de-DE" alt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183960428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
            </a:r>
            <a:br>
              <a:rPr lang="de-DE" dirty="0" smtClean="0"/>
            </a:br>
            <a:r>
              <a:rPr lang="de-DE" dirty="0" smtClean="0"/>
              <a:t>Werkebene in der zusammengesetzten Beschreibung -2-</a:t>
            </a:r>
            <a:endParaRPr lang="de-DE" dirty="0"/>
          </a:p>
        </p:txBody>
      </p:sp>
      <p:sp>
        <p:nvSpPr>
          <p:cNvPr id="3" name="Textplatzhalter 2"/>
          <p:cNvSpPr>
            <a:spLocks noGrp="1"/>
          </p:cNvSpPr>
          <p:nvPr>
            <p:ph type="body" sz="quarter" idx="13"/>
          </p:nvPr>
        </p:nvSpPr>
        <p:spPr/>
        <p:txBody>
          <a:bodyPr/>
          <a:lstStyle/>
          <a:p>
            <a:endParaRPr lang="de-DE" dirty="0" smtClean="0"/>
          </a:p>
          <a:p>
            <a:r>
              <a:rPr lang="de-DE" dirty="0" smtClean="0"/>
              <a:t>Festlegung für den deutschsprachigen Raum</a:t>
            </a:r>
          </a:p>
          <a:p>
            <a:pPr lvl="1"/>
            <a:r>
              <a:rPr lang="de-DE" dirty="0" smtClean="0"/>
              <a:t>Textliche Erfassung der Werkebene (s. 3. und 4. Möglichkeit der Abbildung) wird lediglich dann angegeben, wenn der bevorzugte Titel des Werks vom Haupttitel der Manifestation abweicht oder wenn ein zusätzliches unterscheidendes Merkmal erfasst werden muss (RDA 6.3 bis 6.6)</a:t>
            </a:r>
          </a:p>
          <a:p>
            <a:pPr lvl="1"/>
            <a:r>
              <a:rPr lang="de-DE" dirty="0" smtClean="0"/>
              <a:t>Ansonsten übernimmt der Haupttitel der Manifestation zugleich die Funktion des bevorzugten Titels des Werks</a:t>
            </a:r>
          </a:p>
          <a:p>
            <a:pPr lvl="1"/>
            <a:r>
              <a:rPr lang="de-DE" dirty="0" smtClean="0"/>
              <a:t>Unabhängig davon ist es möglich (Ausnahme: fortlaufende Ressourcen) eine Verknüpfung zum entsprechenden Normdatensatz für das Werk anzulegen</a:t>
            </a:r>
          </a:p>
          <a:p>
            <a:pPr marL="400050">
              <a:buFont typeface="Wingdings"/>
              <a:buChar char="à"/>
            </a:pPr>
            <a:r>
              <a:rPr lang="de-DE" dirty="0" smtClean="0"/>
              <a:t>Entscheidung </a:t>
            </a:r>
            <a:r>
              <a:rPr lang="de-DE" dirty="0"/>
              <a:t>des Verbundes / der </a:t>
            </a:r>
            <a:r>
              <a:rPr lang="de-DE" dirty="0" smtClean="0"/>
              <a:t>Institution wie die Abbildung erfolgt</a:t>
            </a:r>
          </a:p>
          <a:p>
            <a:pPr marL="57150" indent="0">
              <a:buNone/>
            </a:pPr>
            <a:endParaRPr lang="de-DE" dirty="0" smtClean="0"/>
          </a:p>
          <a:p>
            <a:pPr lvl="1"/>
            <a:endParaRPr lang="de-DE" dirty="0"/>
          </a:p>
          <a:p>
            <a:pPr marL="457200" lvl="1" indent="0">
              <a:buNone/>
            </a:pPr>
            <a:r>
              <a:rPr lang="de-DE" dirty="0" smtClean="0"/>
              <a:t/>
            </a:r>
            <a:br>
              <a:rPr lang="de-DE" dirty="0" smtClean="0"/>
            </a:br>
            <a:r>
              <a:rPr lang="de-DE" dirty="0"/>
              <a:t/>
            </a:r>
            <a:br>
              <a:rPr lang="de-DE" dirty="0"/>
            </a:br>
            <a:r>
              <a:rPr lang="de-DE" dirty="0" smtClean="0"/>
              <a:t/>
            </a:r>
            <a:br>
              <a:rPr lang="de-DE" dirty="0" smtClean="0"/>
            </a:br>
            <a:r>
              <a:rPr lang="de-DE" dirty="0" smtClean="0"/>
              <a:t/>
            </a:r>
            <a:br>
              <a:rPr lang="de-DE" dirty="0" smtClean="0"/>
            </a:br>
            <a:endParaRPr lang="de-DE" dirty="0"/>
          </a:p>
        </p:txBody>
      </p:sp>
      <p:sp>
        <p:nvSpPr>
          <p:cNvPr id="4" name="Fußzeilenplatzhalter 3"/>
          <p:cNvSpPr>
            <a:spLocks noGrp="1"/>
          </p:cNvSpPr>
          <p:nvPr>
            <p:ph type="ftr" sz="quarter" idx="14"/>
          </p:nvPr>
        </p:nvSpPr>
        <p:spPr/>
        <p:txBody>
          <a:bodyPr/>
          <a:lstStyle/>
          <a:p>
            <a:pPr>
              <a:defRPr/>
            </a:pPr>
            <a:r>
              <a:rPr lang="de-DE" sz="800" dirty="0" smtClean="0"/>
              <a:t>AG RDA Schulungsunterlagen – Modul 3.03.03: Werkebene | Stand: 08.05.2015 | CC BY-NC-SA</a:t>
            </a:r>
            <a:endParaRPr lang="de-DE" sz="800" dirty="0"/>
          </a:p>
        </p:txBody>
      </p:sp>
      <p:sp>
        <p:nvSpPr>
          <p:cNvPr id="5" name="Foliennummernplatzhalter 4"/>
          <p:cNvSpPr>
            <a:spLocks noGrp="1"/>
          </p:cNvSpPr>
          <p:nvPr>
            <p:ph type="sldNum" sz="quarter" idx="15"/>
          </p:nvPr>
        </p:nvSpPr>
        <p:spPr/>
        <p:txBody>
          <a:bodyPr/>
          <a:lstStyle/>
          <a:p>
            <a:fld id="{AA5AABF1-B78F-4BEE-8BD7-55374FA27783}" type="slidenum">
              <a:rPr lang="de-DE" altLang="de-DE" sz="800" smtClean="0">
                <a:latin typeface="Verdana" panose="020B0604030504040204" pitchFamily="34" charset="0"/>
                <a:ea typeface="Verdana" panose="020B0604030504040204" pitchFamily="34" charset="0"/>
                <a:cs typeface="Verdana" panose="020B0604030504040204" pitchFamily="34" charset="0"/>
              </a:rPr>
              <a:pPr/>
              <a:t>28</a:t>
            </a:fld>
            <a:endParaRPr lang="de-DE" alt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53116009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0825" y="184150"/>
            <a:ext cx="8642350" cy="508000"/>
          </a:xfrm>
        </p:spPr>
        <p:txBody>
          <a:bodyPr rtlCol="0">
            <a:noAutofit/>
          </a:bodyPr>
          <a:lstStyle/>
          <a:p>
            <a:pPr fontAlgn="auto">
              <a:spcAft>
                <a:spcPts val="0"/>
              </a:spcAft>
              <a:defRPr/>
            </a:pPr>
            <a:r>
              <a:rPr lang="de-DE" dirty="0" smtClean="0"/>
              <a:t>Grundsätzliches</a:t>
            </a:r>
            <a:endParaRPr lang="de-DE" dirty="0"/>
          </a:p>
        </p:txBody>
      </p:sp>
      <p:sp>
        <p:nvSpPr>
          <p:cNvPr id="5123" name="Textplatzhalter 2"/>
          <p:cNvSpPr>
            <a:spLocks noGrp="1"/>
          </p:cNvSpPr>
          <p:nvPr>
            <p:ph type="body" sz="quarter" idx="13"/>
          </p:nvPr>
        </p:nvSpPr>
        <p:spPr>
          <a:xfrm>
            <a:off x="250825" y="836613"/>
            <a:ext cx="8642350" cy="5472112"/>
          </a:xfrm>
        </p:spPr>
        <p:txBody>
          <a:bodyPr/>
          <a:lstStyle/>
          <a:p>
            <a:r>
              <a:rPr lang="de-DE" dirty="0" smtClean="0"/>
              <a:t>Definition „Werk“ (RDA 5.1.2): </a:t>
            </a:r>
            <a:r>
              <a:rPr lang="de-DE" dirty="0"/>
              <a:t/>
            </a:r>
            <a:br>
              <a:rPr lang="de-DE" dirty="0"/>
            </a:br>
            <a:r>
              <a:rPr lang="de-DE" altLang="de-DE" dirty="0" smtClean="0"/>
              <a:t>Der Begriff Werk bezieht sich auf eine individuelle intellektuelle bzw. künstlerische Schöpfung (d. h. den intellektuellen oder künstlerischen Inhalt)</a:t>
            </a:r>
            <a:endParaRPr lang="de-DE" dirty="0" smtClean="0"/>
          </a:p>
          <a:p>
            <a:pPr lvl="1"/>
            <a:endParaRPr lang="de-DE" altLang="de-DE" sz="2400" dirty="0" smtClean="0"/>
          </a:p>
          <a:p>
            <a:r>
              <a:rPr lang="de-DE" altLang="de-DE" dirty="0" smtClean="0"/>
              <a:t>nicht identisch mit dem bisherigen Einheitssachtitel, der nur in bestimmten Fällen vergeben wurde</a:t>
            </a:r>
          </a:p>
          <a:p>
            <a:r>
              <a:rPr lang="de-DE" altLang="de-DE" dirty="0" smtClean="0"/>
              <a:t>Die Werkebene ist in jedem Fall vorhanden.</a:t>
            </a:r>
            <a:br>
              <a:rPr lang="de-DE" altLang="de-DE" dirty="0" smtClean="0"/>
            </a:br>
            <a:endParaRPr lang="de-DE" altLang="de-DE" dirty="0" smtClean="0"/>
          </a:p>
          <a:p>
            <a:r>
              <a:rPr lang="de-DE" altLang="de-DE" dirty="0" smtClean="0"/>
              <a:t>Allerdings:</a:t>
            </a:r>
            <a:br>
              <a:rPr lang="de-DE" altLang="de-DE" dirty="0" smtClean="0"/>
            </a:br>
            <a:r>
              <a:rPr lang="de-DE" altLang="de-DE" dirty="0" smtClean="0"/>
              <a:t>Der bevorzugte Titel des Werks wird nicht in jedem Fall als eigenes Datenelement in der zusammengesetzten Beschreibung erfasst!</a:t>
            </a:r>
          </a:p>
        </p:txBody>
      </p:sp>
      <p:sp>
        <p:nvSpPr>
          <p:cNvPr id="4" name="Fußzeilenplatzhalter 3"/>
          <p:cNvSpPr>
            <a:spLocks noGrp="1"/>
          </p:cNvSpPr>
          <p:nvPr>
            <p:ph type="ftr" sz="quarter" idx="14"/>
          </p:nvPr>
        </p:nvSpPr>
        <p:spPr>
          <a:xfrm>
            <a:off x="468313" y="6376988"/>
            <a:ext cx="7632700" cy="365125"/>
          </a:xfrm>
        </p:spPr>
        <p:txBody>
          <a:bodyPr/>
          <a:lstStyle/>
          <a:p>
            <a:pPr>
              <a:defRPr/>
            </a:pPr>
            <a:r>
              <a:rPr lang="de-DE" sz="800" dirty="0" smtClean="0"/>
              <a:t>AG RDA Schulungsunterlagen – Modul 3.03.03: Werkebene | Stand: 08.05.2015 | CC BY-NC-SA</a:t>
            </a:r>
            <a:endParaRPr lang="de-DE" sz="800" dirty="0"/>
          </a:p>
        </p:txBody>
      </p:sp>
      <p:sp>
        <p:nvSpPr>
          <p:cNvPr id="5" name="Foliennummernplatzhalter 4"/>
          <p:cNvSpPr>
            <a:spLocks noGrp="1"/>
          </p:cNvSpPr>
          <p:nvPr>
            <p:ph type="sldNum" sz="quarter" idx="15"/>
          </p:nvPr>
        </p:nvSpPr>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fld id="{516D09BD-55F0-4DD4-AF96-DC3E0541BC7D}" type="slidenum">
              <a:rPr lang="de-DE" altLang="de-DE" sz="800">
                <a:solidFill>
                  <a:srgbClr val="898989"/>
                </a:solidFill>
                <a:latin typeface="Verdana" panose="020B0604030504040204" pitchFamily="34" charset="0"/>
                <a:ea typeface="Verdana" panose="020B0604030504040204" pitchFamily="34" charset="0"/>
                <a:cs typeface="Verdana" panose="020B0604030504040204" pitchFamily="34" charset="0"/>
              </a:rPr>
              <a:pPr/>
              <a:t>3</a:t>
            </a:fld>
            <a:endParaRPr lang="de-DE" altLang="de-DE" sz="800" dirty="0">
              <a:solidFill>
                <a:srgbClr val="898989"/>
              </a:solidFill>
              <a:latin typeface="Verdana" panose="020B0604030504040204" pitchFamily="34" charset="0"/>
              <a:ea typeface="Verdana" panose="020B0604030504040204" pitchFamily="34" charset="0"/>
              <a:cs typeface="Verdana" panose="020B0604030504040204" pitchFamily="34"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des Werks</a:t>
            </a:r>
            <a:endParaRPr lang="de-DE" dirty="0"/>
          </a:p>
        </p:txBody>
      </p:sp>
      <p:sp>
        <p:nvSpPr>
          <p:cNvPr id="3" name="Textplatzhalter 2"/>
          <p:cNvSpPr>
            <a:spLocks noGrp="1"/>
          </p:cNvSpPr>
          <p:nvPr>
            <p:ph type="body" sz="quarter" idx="13"/>
          </p:nvPr>
        </p:nvSpPr>
        <p:spPr/>
        <p:txBody>
          <a:bodyPr/>
          <a:lstStyle/>
          <a:p>
            <a:pPr marL="0" indent="0">
              <a:buNone/>
            </a:pPr>
            <a:r>
              <a:rPr lang="de-DE" dirty="0" smtClean="0"/>
              <a:t>Definition (Glossar):</a:t>
            </a:r>
          </a:p>
          <a:p>
            <a:r>
              <a:rPr lang="de-DE" dirty="0" smtClean="0"/>
              <a:t>„Ein Titel des Werks ist ein Wort, ein Zeichen, eine Gruppe von Wörtern und/oder Zeichen, unter dem/der ein Werk bekannt ist.“</a:t>
            </a:r>
          </a:p>
          <a:p>
            <a:endParaRPr lang="de-DE" dirty="0"/>
          </a:p>
          <a:p>
            <a:r>
              <a:rPr lang="de-DE" dirty="0" smtClean="0"/>
              <a:t>zwei Kategorien von Titeln:</a:t>
            </a:r>
            <a:br>
              <a:rPr lang="de-DE" dirty="0" smtClean="0"/>
            </a:br>
            <a:r>
              <a:rPr lang="de-DE" sz="2400" dirty="0" smtClean="0"/>
              <a:t>a) bevorzugter Titel des Werks (</a:t>
            </a:r>
            <a:r>
              <a:rPr lang="de-DE" dirty="0" smtClean="0"/>
              <a:t>RDA </a:t>
            </a:r>
            <a:r>
              <a:rPr lang="de-DE" dirty="0"/>
              <a:t>6.2.2</a:t>
            </a:r>
            <a:r>
              <a:rPr lang="de-DE" dirty="0" smtClean="0"/>
              <a:t>)</a:t>
            </a:r>
            <a:r>
              <a:rPr lang="de-DE" sz="2400" dirty="0" smtClean="0"/>
              <a:t/>
            </a:r>
            <a:br>
              <a:rPr lang="de-DE" sz="2400" dirty="0" smtClean="0"/>
            </a:br>
            <a:r>
              <a:rPr lang="de-DE" sz="2400" dirty="0" smtClean="0"/>
              <a:t>    = Standardelement </a:t>
            </a:r>
            <a:r>
              <a:rPr lang="de-DE" dirty="0"/>
              <a:t/>
            </a:r>
            <a:br>
              <a:rPr lang="de-DE" dirty="0"/>
            </a:br>
            <a:r>
              <a:rPr lang="de-DE" sz="2400" dirty="0" smtClean="0"/>
              <a:t>b) abweichender Titel des </a:t>
            </a:r>
            <a:r>
              <a:rPr lang="de-DE" dirty="0"/>
              <a:t>Werks (RDA </a:t>
            </a:r>
            <a:r>
              <a:rPr lang="de-DE" dirty="0" smtClean="0"/>
              <a:t>6.2.3)</a:t>
            </a:r>
            <a:br>
              <a:rPr lang="de-DE" dirty="0" smtClean="0"/>
            </a:br>
            <a:r>
              <a:rPr lang="de-DE" dirty="0" smtClean="0"/>
              <a:t>    = </a:t>
            </a:r>
            <a:r>
              <a:rPr lang="de-DE" u="sng" dirty="0"/>
              <a:t>kein</a:t>
            </a:r>
            <a:r>
              <a:rPr lang="de-DE" dirty="0"/>
              <a:t> </a:t>
            </a:r>
            <a:r>
              <a:rPr lang="de-DE" dirty="0" smtClean="0"/>
              <a:t>Standardelement</a:t>
            </a:r>
            <a:endParaRPr lang="de-DE" sz="2400" dirty="0" smtClean="0"/>
          </a:p>
          <a:p>
            <a:endParaRPr lang="de-DE" dirty="0"/>
          </a:p>
          <a:p>
            <a:r>
              <a:rPr lang="de-DE" dirty="0"/>
              <a:t>Titel des Werks können aus jeder beliebigen Informationsquelle entnommen werden</a:t>
            </a:r>
          </a:p>
        </p:txBody>
      </p:sp>
      <p:sp>
        <p:nvSpPr>
          <p:cNvPr id="4" name="Fußzeilenplatzhalter 3"/>
          <p:cNvSpPr>
            <a:spLocks noGrp="1"/>
          </p:cNvSpPr>
          <p:nvPr>
            <p:ph type="ftr" sz="quarter" idx="14"/>
          </p:nvPr>
        </p:nvSpPr>
        <p:spPr/>
        <p:txBody>
          <a:bodyPr/>
          <a:lstStyle/>
          <a:p>
            <a:pPr>
              <a:defRPr/>
            </a:pPr>
            <a:r>
              <a:rPr lang="de-DE" sz="800" dirty="0" smtClean="0"/>
              <a:t>AG RDA Schulungsunterlagen – Modul 3.03.03: Werkebene | Stand: 08.05.2015 | CC BY-NC-SA</a:t>
            </a:r>
            <a:endParaRPr lang="de-DE" sz="800" dirty="0"/>
          </a:p>
        </p:txBody>
      </p:sp>
      <p:sp>
        <p:nvSpPr>
          <p:cNvPr id="5" name="Foliennummernplatzhalter 4"/>
          <p:cNvSpPr>
            <a:spLocks noGrp="1"/>
          </p:cNvSpPr>
          <p:nvPr>
            <p:ph type="sldNum" sz="quarter" idx="15"/>
          </p:nvPr>
        </p:nvSpPr>
        <p:spPr/>
        <p:txBody>
          <a:bodyPr/>
          <a:lstStyle/>
          <a:p>
            <a:fld id="{AA5AABF1-B78F-4BEE-8BD7-55374FA27783}" type="slidenum">
              <a:rPr lang="de-DE" altLang="de-DE" sz="800" smtClean="0">
                <a:latin typeface="Verdana" panose="020B0604030504040204" pitchFamily="34" charset="0"/>
                <a:ea typeface="Verdana" panose="020B0604030504040204" pitchFamily="34" charset="0"/>
                <a:cs typeface="Verdana" panose="020B0604030504040204" pitchFamily="34" charset="0"/>
              </a:rPr>
              <a:pPr/>
              <a:t>4</a:t>
            </a:fld>
            <a:endParaRPr lang="de-DE" alt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25288606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46455"/>
            <a:ext cx="8640960" cy="508918"/>
          </a:xfrm>
        </p:spPr>
        <p:txBody>
          <a:bodyPr/>
          <a:lstStyle/>
          <a:p>
            <a:r>
              <a:rPr lang="de-DE" dirty="0" smtClean="0"/>
              <a:t>Sprache und Schrift des Titels des Werks -1-</a:t>
            </a:r>
            <a:endParaRPr lang="de-DE" dirty="0"/>
          </a:p>
        </p:txBody>
      </p:sp>
      <p:sp>
        <p:nvSpPr>
          <p:cNvPr id="3" name="Textplatzhalter 2"/>
          <p:cNvSpPr>
            <a:spLocks noGrp="1"/>
          </p:cNvSpPr>
          <p:nvPr>
            <p:ph type="body" sz="quarter" idx="13"/>
          </p:nvPr>
        </p:nvSpPr>
        <p:spPr/>
        <p:txBody>
          <a:bodyPr/>
          <a:lstStyle/>
          <a:p>
            <a:r>
              <a:rPr lang="de-DE" dirty="0"/>
              <a:t>Titel für Werke werden in der vorliegenden Sprache und Schrift übernommen (RDA 5.4).</a:t>
            </a:r>
          </a:p>
          <a:p>
            <a:r>
              <a:rPr lang="de-DE" dirty="0" smtClean="0"/>
              <a:t>Die transliterierte </a:t>
            </a:r>
            <a:r>
              <a:rPr lang="de-DE" dirty="0"/>
              <a:t>Form des Titels wird entweder als Ersatz für die Form, die in der Quelle erscheint oder </a:t>
            </a:r>
            <a:r>
              <a:rPr lang="de-DE" dirty="0" smtClean="0"/>
              <a:t>zusätzlich erfasst (RDA 5.4 D-A-CH).</a:t>
            </a:r>
            <a:br>
              <a:rPr lang="de-DE" dirty="0" smtClean="0"/>
            </a:br>
            <a:r>
              <a:rPr lang="de-DE" dirty="0" smtClean="0"/>
              <a:t>-&gt; Entscheidung des Verbundes / der Institution</a:t>
            </a:r>
          </a:p>
          <a:p>
            <a:endParaRPr lang="de-DE" dirty="0"/>
          </a:p>
          <a:p>
            <a:r>
              <a:rPr lang="de-DE" dirty="0"/>
              <a:t>Beispiel zusammengesetzte </a:t>
            </a:r>
            <a:r>
              <a:rPr lang="de-DE" dirty="0" smtClean="0"/>
              <a:t>Beschreibung:</a:t>
            </a:r>
            <a:br>
              <a:rPr lang="de-DE" dirty="0" smtClean="0"/>
            </a:br>
            <a:r>
              <a:rPr lang="de-DE" dirty="0" smtClean="0"/>
              <a:t>Informationsquelle:</a:t>
            </a:r>
            <a:r>
              <a:rPr lang="de-CH" dirty="0" err="1" smtClean="0"/>
              <a:t>Памятники</a:t>
            </a:r>
            <a:r>
              <a:rPr lang="de-CH" dirty="0" smtClean="0"/>
              <a:t> </a:t>
            </a:r>
            <a:r>
              <a:rPr lang="de-CH" dirty="0" err="1"/>
              <a:t>российского</a:t>
            </a:r>
            <a:r>
              <a:rPr lang="de-CH" dirty="0"/>
              <a:t> </a:t>
            </a:r>
            <a:r>
              <a:rPr lang="de-CH" dirty="0" err="1"/>
              <a:t>права</a:t>
            </a:r>
            <a:r>
              <a:rPr lang="de-CH" dirty="0"/>
              <a:t> </a:t>
            </a:r>
            <a:r>
              <a:rPr lang="de-CH" dirty="0" err="1"/>
              <a:t>московского</a:t>
            </a:r>
            <a:r>
              <a:rPr lang="de-CH" dirty="0"/>
              <a:t> </a:t>
            </a:r>
            <a:r>
              <a:rPr lang="de-CH" dirty="0" err="1"/>
              <a:t>государства</a:t>
            </a:r>
            <a:r>
              <a:rPr lang="de-DE" dirty="0" smtClean="0"/>
              <a:t/>
            </a:r>
            <a:br>
              <a:rPr lang="de-DE" dirty="0" smtClean="0"/>
            </a:br>
            <a:endParaRPr lang="de-DE" dirty="0" smtClean="0"/>
          </a:p>
          <a:p>
            <a:endParaRPr lang="de-DE" dirty="0"/>
          </a:p>
        </p:txBody>
      </p:sp>
      <p:sp>
        <p:nvSpPr>
          <p:cNvPr id="4" name="Fußzeilenplatzhalter 3"/>
          <p:cNvSpPr>
            <a:spLocks noGrp="1"/>
          </p:cNvSpPr>
          <p:nvPr>
            <p:ph type="ftr" sz="quarter" idx="14"/>
          </p:nvPr>
        </p:nvSpPr>
        <p:spPr/>
        <p:txBody>
          <a:bodyPr/>
          <a:lstStyle/>
          <a:p>
            <a:pPr>
              <a:defRPr/>
            </a:pPr>
            <a:r>
              <a:rPr lang="de-DE" sz="800" dirty="0" smtClean="0"/>
              <a:t>AG RDA Schulungsunterlagen – Modul 3.03.03: Werkebene | Stand: 08.05.2015 | CC BY-NC-SA</a:t>
            </a:r>
            <a:endParaRPr lang="de-DE" sz="800" dirty="0"/>
          </a:p>
        </p:txBody>
      </p:sp>
      <p:sp>
        <p:nvSpPr>
          <p:cNvPr id="5" name="Foliennummernplatzhalter 4"/>
          <p:cNvSpPr>
            <a:spLocks noGrp="1"/>
          </p:cNvSpPr>
          <p:nvPr>
            <p:ph type="sldNum" sz="quarter" idx="15"/>
          </p:nvPr>
        </p:nvSpPr>
        <p:spPr/>
        <p:txBody>
          <a:bodyPr/>
          <a:lstStyle/>
          <a:p>
            <a:fld id="{AA5AABF1-B78F-4BEE-8BD7-55374FA27783}" type="slidenum">
              <a:rPr lang="de-DE" altLang="de-DE" sz="800" smtClean="0">
                <a:latin typeface="Verdana" panose="020B0604030504040204" pitchFamily="34" charset="0"/>
                <a:ea typeface="Verdana" panose="020B0604030504040204" pitchFamily="34" charset="0"/>
                <a:cs typeface="Verdana" panose="020B0604030504040204" pitchFamily="34" charset="0"/>
              </a:rPr>
              <a:pPr/>
              <a:t>5</a:t>
            </a:fld>
            <a:endParaRPr lang="de-DE" altLang="de-DE" sz="800" dirty="0">
              <a:latin typeface="Verdana" panose="020B0604030504040204" pitchFamily="34" charset="0"/>
              <a:ea typeface="Verdana" panose="020B0604030504040204" pitchFamily="34" charset="0"/>
              <a:cs typeface="Verdana" panose="020B0604030504040204" pitchFamily="34" charset="0"/>
            </a:endParaRPr>
          </a:p>
        </p:txBody>
      </p:sp>
      <p:graphicFrame>
        <p:nvGraphicFramePr>
          <p:cNvPr id="6" name="Tabelle 5"/>
          <p:cNvGraphicFramePr>
            <a:graphicFrameLocks noGrp="1"/>
          </p:cNvGraphicFramePr>
          <p:nvPr>
            <p:extLst>
              <p:ext uri="{D42A27DB-BD31-4B8C-83A1-F6EECF244321}">
                <p14:modId xmlns:p14="http://schemas.microsoft.com/office/powerpoint/2010/main" val="4215016866"/>
              </p:ext>
            </p:extLst>
          </p:nvPr>
        </p:nvGraphicFramePr>
        <p:xfrm>
          <a:off x="359569" y="4509120"/>
          <a:ext cx="8424860" cy="1120550"/>
        </p:xfrm>
        <a:graphic>
          <a:graphicData uri="http://schemas.openxmlformats.org/drawingml/2006/table">
            <a:tbl>
              <a:tblPr firstRow="1" bandRow="1">
                <a:tableStyleId>{5C22544A-7EE6-4342-B048-85BDC9FD1C3A}</a:tableStyleId>
              </a:tblPr>
              <a:tblGrid>
                <a:gridCol w="1044079"/>
                <a:gridCol w="1008112"/>
                <a:gridCol w="2952328"/>
                <a:gridCol w="3420341"/>
              </a:tblGrid>
              <a:tr h="419498">
                <a:tc>
                  <a:txBody>
                    <a:bodyPr/>
                    <a:lstStyle/>
                    <a:p>
                      <a:r>
                        <a:rPr lang="de-DE" sz="1800" dirty="0" err="1" smtClean="0">
                          <a:latin typeface="Verdana" panose="020B0604030504040204" pitchFamily="34" charset="0"/>
                          <a:ea typeface="Verdana" panose="020B0604030504040204" pitchFamily="34" charset="0"/>
                          <a:cs typeface="Verdana" panose="020B0604030504040204" pitchFamily="34" charset="0"/>
                        </a:rPr>
                        <a:t>Aleph</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r>
              <a:tr h="681830">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303</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6.2.2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Bevorzugter Titel des Werks</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a:t>
                      </a:r>
                      <a:r>
                        <a:rPr lang="de-DE" sz="1800" dirty="0" smtClean="0">
                          <a:latin typeface="Verdana" panose="020B0604030504040204" pitchFamily="34" charset="0"/>
                          <a:ea typeface="Verdana" panose="020B0604030504040204" pitchFamily="34" charset="0"/>
                          <a:cs typeface="Verdana" panose="020B0604030504040204" pitchFamily="34" charset="0"/>
                        </a:rPr>
                        <a:t> </a:t>
                      </a:r>
                      <a:r>
                        <a:rPr lang="pl-PL" sz="1800" dirty="0" smtClean="0">
                          <a:latin typeface="Verdana" panose="020B0604030504040204" pitchFamily="34" charset="0"/>
                          <a:ea typeface="Verdana" panose="020B0604030504040204" pitchFamily="34" charset="0"/>
                          <a:cs typeface="Verdana" panose="020B0604030504040204" pitchFamily="34" charset="0"/>
                        </a:rPr>
                        <a:t>Pamjatniki rossijskogo prava moskovskogo gosudarstva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bl>
          </a:graphicData>
        </a:graphic>
      </p:graphicFrame>
    </p:spTree>
    <p:extLst>
      <p:ext uri="{BB962C8B-B14F-4D97-AF65-F5344CB8AC3E}">
        <p14:creationId xmlns:p14="http://schemas.microsoft.com/office/powerpoint/2010/main" val="330348267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Sprache und Schrift des Titels des Werks -2-</a:t>
            </a:r>
            <a:endParaRPr lang="de-DE" dirty="0"/>
          </a:p>
        </p:txBody>
      </p:sp>
      <p:sp>
        <p:nvSpPr>
          <p:cNvPr id="3" name="Textplatzhalter 2"/>
          <p:cNvSpPr>
            <a:spLocks noGrp="1"/>
          </p:cNvSpPr>
          <p:nvPr>
            <p:ph type="body" sz="quarter" idx="13"/>
          </p:nvPr>
        </p:nvSpPr>
        <p:spPr/>
        <p:txBody>
          <a:bodyPr/>
          <a:lstStyle/>
          <a:p>
            <a:pPr marL="0" indent="0">
              <a:buNone/>
            </a:pPr>
            <a:r>
              <a:rPr lang="de-DE" dirty="0" smtClean="0"/>
              <a:t>Bei Erfassung von Normdatensätzen für Werke:</a:t>
            </a:r>
          </a:p>
          <a:p>
            <a:r>
              <a:rPr lang="de-DE" dirty="0" smtClean="0"/>
              <a:t>transliterierte Form wird im deutschsprachigen Raum als bevorzugter Titel des Werks erfasst</a:t>
            </a:r>
          </a:p>
          <a:p>
            <a:r>
              <a:rPr lang="de-DE" dirty="0" smtClean="0"/>
              <a:t>Titel in nicht-lateinischer Schrift werden als alternative sprachliche Form des Titels des Werks erfasst</a:t>
            </a:r>
          </a:p>
          <a:p>
            <a:r>
              <a:rPr lang="de-DE" dirty="0" smtClean="0"/>
              <a:t>Beispiel:</a:t>
            </a:r>
            <a:endParaRPr lang="de-DE" dirty="0"/>
          </a:p>
        </p:txBody>
      </p:sp>
      <p:sp>
        <p:nvSpPr>
          <p:cNvPr id="4" name="Fußzeilenplatzhalter 3"/>
          <p:cNvSpPr>
            <a:spLocks noGrp="1"/>
          </p:cNvSpPr>
          <p:nvPr>
            <p:ph type="ftr" sz="quarter" idx="14"/>
          </p:nvPr>
        </p:nvSpPr>
        <p:spPr/>
        <p:txBody>
          <a:bodyPr/>
          <a:lstStyle/>
          <a:p>
            <a:pPr>
              <a:defRPr/>
            </a:pPr>
            <a:r>
              <a:rPr lang="de-DE" sz="800" dirty="0" smtClean="0"/>
              <a:t>AG RDA Schulungsunterlagen – Modul 3.03.03: Werkebene | Stand: 08.05.2015 | CC BY-NC-SA</a:t>
            </a:r>
            <a:endParaRPr lang="de-DE" sz="800" dirty="0"/>
          </a:p>
        </p:txBody>
      </p:sp>
      <p:sp>
        <p:nvSpPr>
          <p:cNvPr id="5" name="Foliennummernplatzhalter 4"/>
          <p:cNvSpPr>
            <a:spLocks noGrp="1"/>
          </p:cNvSpPr>
          <p:nvPr>
            <p:ph type="sldNum" sz="quarter" idx="15"/>
          </p:nvPr>
        </p:nvSpPr>
        <p:spPr/>
        <p:txBody>
          <a:bodyPr/>
          <a:lstStyle/>
          <a:p>
            <a:fld id="{AA5AABF1-B78F-4BEE-8BD7-55374FA27783}" type="slidenum">
              <a:rPr lang="de-DE" altLang="de-DE" sz="800" smtClean="0">
                <a:latin typeface="Verdana" panose="020B0604030504040204" pitchFamily="34" charset="0"/>
                <a:ea typeface="Verdana" panose="020B0604030504040204" pitchFamily="34" charset="0"/>
                <a:cs typeface="Verdana" panose="020B0604030504040204" pitchFamily="34" charset="0"/>
              </a:rPr>
              <a:pPr/>
              <a:t>6</a:t>
            </a:fld>
            <a:endParaRPr lang="de-DE" altLang="de-DE" sz="800" dirty="0">
              <a:latin typeface="Verdana" panose="020B0604030504040204" pitchFamily="34" charset="0"/>
              <a:ea typeface="Verdana" panose="020B0604030504040204" pitchFamily="34" charset="0"/>
              <a:cs typeface="Verdana" panose="020B0604030504040204" pitchFamily="34" charset="0"/>
            </a:endParaRPr>
          </a:p>
        </p:txBody>
      </p:sp>
      <p:graphicFrame>
        <p:nvGraphicFramePr>
          <p:cNvPr id="6" name="Tabelle 5"/>
          <p:cNvGraphicFramePr>
            <a:graphicFrameLocks noGrp="1"/>
          </p:cNvGraphicFramePr>
          <p:nvPr>
            <p:extLst>
              <p:ext uri="{D42A27DB-BD31-4B8C-83A1-F6EECF244321}">
                <p14:modId xmlns:p14="http://schemas.microsoft.com/office/powerpoint/2010/main" val="1994708721"/>
              </p:ext>
            </p:extLst>
          </p:nvPr>
        </p:nvGraphicFramePr>
        <p:xfrm>
          <a:off x="395288" y="3933056"/>
          <a:ext cx="8424860" cy="2152684"/>
        </p:xfrm>
        <a:graphic>
          <a:graphicData uri="http://schemas.openxmlformats.org/drawingml/2006/table">
            <a:tbl>
              <a:tblPr firstRow="1" bandRow="1">
                <a:tableStyleId>{5C22544A-7EE6-4342-B048-85BDC9FD1C3A}</a:tableStyleId>
              </a:tblPr>
              <a:tblGrid>
                <a:gridCol w="936352"/>
                <a:gridCol w="1224136"/>
                <a:gridCol w="2952328"/>
                <a:gridCol w="3312044"/>
              </a:tblGrid>
              <a:tr h="361405">
                <a:tc>
                  <a:txBody>
                    <a:bodyPr/>
                    <a:lstStyle/>
                    <a:p>
                      <a:r>
                        <a:rPr lang="de-DE" sz="1800" dirty="0" err="1" smtClean="0">
                          <a:latin typeface="Verdana" panose="020B0604030504040204" pitchFamily="34" charset="0"/>
                          <a:ea typeface="Verdana" panose="020B0604030504040204" pitchFamily="34" charset="0"/>
                          <a:cs typeface="Verdana" panose="020B0604030504040204" pitchFamily="34" charset="0"/>
                        </a:rPr>
                        <a:t>Aleph</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r>
              <a:tr h="893456">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303</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6.2.2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Bevorzugter Titel des Werks</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a:t>
                      </a:r>
                      <a:r>
                        <a:rPr lang="de-DE" sz="1800" dirty="0" smtClean="0">
                          <a:latin typeface="Verdana" panose="020B0604030504040204" pitchFamily="34" charset="0"/>
                          <a:ea typeface="Verdana" panose="020B0604030504040204" pitchFamily="34" charset="0"/>
                          <a:cs typeface="Verdana" panose="020B0604030504040204" pitchFamily="34" charset="0"/>
                        </a:rPr>
                        <a:t> </a:t>
                      </a:r>
                      <a:r>
                        <a:rPr lang="pl-PL" sz="1800" dirty="0" smtClean="0">
                          <a:latin typeface="Verdana" panose="020B0604030504040204" pitchFamily="34" charset="0"/>
                          <a:ea typeface="Verdana" panose="020B0604030504040204" pitchFamily="34" charset="0"/>
                          <a:cs typeface="Verdana" panose="020B0604030504040204" pitchFamily="34" charset="0"/>
                        </a:rPr>
                        <a:t>Pamjatniki rossijskogo prava moskovskogo gosudarstva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893456">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C03</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6.2.3.4</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Alternative sprachliche Form des Titels des Werks</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a:t>
                      </a:r>
                      <a:r>
                        <a:rPr lang="de-DE" sz="1800" dirty="0" smtClean="0">
                          <a:latin typeface="Verdana" panose="020B0604030504040204" pitchFamily="34" charset="0"/>
                          <a:ea typeface="Verdana" panose="020B0604030504040204" pitchFamily="34" charset="0"/>
                          <a:cs typeface="Verdana" panose="020B0604030504040204" pitchFamily="34" charset="0"/>
                        </a:rPr>
                        <a:t> </a:t>
                      </a:r>
                      <a:r>
                        <a:rPr lang="ru-RU" sz="1800" dirty="0" smtClean="0">
                          <a:latin typeface="Verdana" panose="020B0604030504040204" pitchFamily="34" charset="0"/>
                          <a:ea typeface="Verdana" panose="020B0604030504040204" pitchFamily="34" charset="0"/>
                          <a:cs typeface="Verdana" panose="020B0604030504040204" pitchFamily="34" charset="0"/>
                        </a:rPr>
                        <a:t>Памятники российского права московского государства</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bl>
          </a:graphicData>
        </a:graphic>
      </p:graphicFrame>
    </p:spTree>
    <p:extLst>
      <p:ext uri="{BB962C8B-B14F-4D97-AF65-F5344CB8AC3E}">
        <p14:creationId xmlns:p14="http://schemas.microsoft.com/office/powerpoint/2010/main" val="357633591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Groß-und </a:t>
            </a:r>
            <a:r>
              <a:rPr lang="de-DE" dirty="0" smtClean="0"/>
              <a:t>Kleinschreibung, Symbole etc.</a:t>
            </a:r>
            <a:endParaRPr lang="de-DE" dirty="0"/>
          </a:p>
        </p:txBody>
      </p:sp>
      <p:sp>
        <p:nvSpPr>
          <p:cNvPr id="3" name="Textplatzhalter 2"/>
          <p:cNvSpPr>
            <a:spLocks noGrp="1"/>
          </p:cNvSpPr>
          <p:nvPr>
            <p:ph type="body" sz="quarter" idx="13"/>
          </p:nvPr>
        </p:nvSpPr>
        <p:spPr/>
        <p:txBody>
          <a:bodyPr/>
          <a:lstStyle/>
          <a:p>
            <a:r>
              <a:rPr lang="de-DE" sz="2200" dirty="0" smtClean="0"/>
              <a:t>gemäß Originalsprache </a:t>
            </a:r>
            <a:r>
              <a:rPr lang="de-DE" sz="2200" dirty="0"/>
              <a:t>des </a:t>
            </a:r>
            <a:r>
              <a:rPr lang="de-DE" sz="2200" dirty="0" smtClean="0"/>
              <a:t>Werks </a:t>
            </a:r>
          </a:p>
          <a:p>
            <a:r>
              <a:rPr lang="de-DE" sz="2200" dirty="0" smtClean="0"/>
              <a:t>bei deutscher Sprache:</a:t>
            </a:r>
            <a:br>
              <a:rPr lang="de-DE" sz="2200" dirty="0" smtClean="0"/>
            </a:br>
            <a:r>
              <a:rPr lang="de-DE" sz="2200" dirty="0" smtClean="0"/>
              <a:t>Duden ist maßgeblich (RDA </a:t>
            </a:r>
            <a:r>
              <a:rPr lang="de-DE" sz="2200" dirty="0"/>
              <a:t>6.2.1.4 </a:t>
            </a:r>
            <a:r>
              <a:rPr lang="de-DE" sz="2200" dirty="0" smtClean="0"/>
              <a:t>D-A-CH)</a:t>
            </a:r>
          </a:p>
          <a:p>
            <a:r>
              <a:rPr lang="de-DE" sz="2200" dirty="0" smtClean="0"/>
              <a:t>erstes </a:t>
            </a:r>
            <a:r>
              <a:rPr lang="de-DE" sz="2200" dirty="0"/>
              <a:t>Wort des Titels wird immer großgeschrieben (RDA Anhang A 4.1</a:t>
            </a:r>
            <a:r>
              <a:rPr lang="de-DE" sz="2200" dirty="0" smtClean="0"/>
              <a:t>)</a:t>
            </a:r>
          </a:p>
          <a:p>
            <a:r>
              <a:rPr lang="de-DE" sz="2200" dirty="0" smtClean="0"/>
              <a:t>Es gelten sinngemäß die Schreibkonventionen und Regelungen zur Zeichensetzung für die Erfassung des Titels der Manifestation </a:t>
            </a:r>
            <a:r>
              <a:rPr lang="de-DE" sz="2200" dirty="0"/>
              <a:t>(RDA 1.7.3 D-A-CH und RDA 1.7.5 D-A-CH) </a:t>
            </a:r>
            <a:endParaRPr lang="de-DE" sz="2200" dirty="0" smtClean="0"/>
          </a:p>
          <a:p>
            <a:r>
              <a:rPr lang="de-DE" sz="2200" dirty="0" smtClean="0"/>
              <a:t>Akzente und diakritische Zeichen werden aus der Informationsquelle übernommen bzw. auch darüber hinaus ergänzt</a:t>
            </a:r>
          </a:p>
          <a:p>
            <a:r>
              <a:rPr lang="de-DE" sz="2200" dirty="0"/>
              <a:t>Erfassung von Symbolen erfolgt gemäß den Regelungen in RDA 1.7.5 (inkl. D-A-CH</a:t>
            </a:r>
            <a:r>
              <a:rPr lang="de-DE" sz="2200" dirty="0" smtClean="0"/>
              <a:t>)</a:t>
            </a:r>
          </a:p>
          <a:p>
            <a:r>
              <a:rPr lang="de-DE" sz="2200" dirty="0" smtClean="0"/>
              <a:t>Artikel am Anfang des Titel werden erfasst</a:t>
            </a:r>
            <a:endParaRPr lang="de-DE" sz="2200" dirty="0"/>
          </a:p>
        </p:txBody>
      </p:sp>
      <p:sp>
        <p:nvSpPr>
          <p:cNvPr id="4" name="Fußzeilenplatzhalter 3"/>
          <p:cNvSpPr>
            <a:spLocks noGrp="1"/>
          </p:cNvSpPr>
          <p:nvPr>
            <p:ph type="ftr" sz="quarter" idx="14"/>
          </p:nvPr>
        </p:nvSpPr>
        <p:spPr/>
        <p:txBody>
          <a:bodyPr/>
          <a:lstStyle/>
          <a:p>
            <a:pPr>
              <a:defRPr/>
            </a:pPr>
            <a:r>
              <a:rPr lang="de-DE" sz="800" dirty="0" smtClean="0"/>
              <a:t>AG RDA Schulungsunterlagen – Modul 3.03.03: Werkebene | Stand: 08.05.2015 | CC BY-NC-SA</a:t>
            </a:r>
            <a:endParaRPr lang="de-DE" sz="800" dirty="0"/>
          </a:p>
        </p:txBody>
      </p:sp>
      <p:sp>
        <p:nvSpPr>
          <p:cNvPr id="5" name="Foliennummernplatzhalter 4"/>
          <p:cNvSpPr>
            <a:spLocks noGrp="1"/>
          </p:cNvSpPr>
          <p:nvPr>
            <p:ph type="sldNum" sz="quarter" idx="15"/>
          </p:nvPr>
        </p:nvSpPr>
        <p:spPr/>
        <p:txBody>
          <a:bodyPr/>
          <a:lstStyle/>
          <a:p>
            <a:fld id="{AA5AABF1-B78F-4BEE-8BD7-55374FA27783}" type="slidenum">
              <a:rPr lang="de-DE" altLang="de-DE" sz="800" smtClean="0">
                <a:latin typeface="Verdana" panose="020B0604030504040204" pitchFamily="34" charset="0"/>
                <a:ea typeface="Verdana" panose="020B0604030504040204" pitchFamily="34" charset="0"/>
                <a:cs typeface="Verdana" panose="020B0604030504040204" pitchFamily="34" charset="0"/>
              </a:rPr>
              <a:pPr/>
              <a:t>7</a:t>
            </a:fld>
            <a:endParaRPr lang="de-DE" alt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63613680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Bevorzugter Titel des </a:t>
            </a:r>
            <a:r>
              <a:rPr lang="de-DE" dirty="0" smtClean="0"/>
              <a:t>Werks</a:t>
            </a:r>
            <a:endParaRPr lang="de-DE" dirty="0"/>
          </a:p>
        </p:txBody>
      </p:sp>
      <p:sp>
        <p:nvSpPr>
          <p:cNvPr id="3" name="Textplatzhalter 2"/>
          <p:cNvSpPr>
            <a:spLocks noGrp="1"/>
          </p:cNvSpPr>
          <p:nvPr>
            <p:ph type="body" sz="quarter" idx="13"/>
          </p:nvPr>
        </p:nvSpPr>
        <p:spPr/>
        <p:txBody>
          <a:bodyPr/>
          <a:lstStyle/>
          <a:p>
            <a:pPr marL="0" indent="0">
              <a:buNone/>
            </a:pPr>
            <a:r>
              <a:rPr lang="de-DE" dirty="0" smtClean="0"/>
              <a:t>RDA 6.2.2 </a:t>
            </a:r>
          </a:p>
          <a:p>
            <a:r>
              <a:rPr lang="de-DE" dirty="0"/>
              <a:t>Der bevorzugte Titel des Werks ist der Titel oder die Titelform, der/die gewählt wurde, um das Werk zu identifizieren. </a:t>
            </a:r>
            <a:r>
              <a:rPr lang="de-DE" dirty="0" smtClean="0"/>
              <a:t>Der bevorzugte Titel ist </a:t>
            </a:r>
            <a:r>
              <a:rPr lang="de-DE" dirty="0"/>
              <a:t>auch die Grundlage für den normierten Sucheinstieg, der dieses Werk repräsentiert</a:t>
            </a:r>
            <a:r>
              <a:rPr lang="de-DE" dirty="0" smtClean="0"/>
              <a:t>.</a:t>
            </a:r>
          </a:p>
          <a:p>
            <a:r>
              <a:rPr lang="de-DE" dirty="0"/>
              <a:t>Alternativtitel werden nicht als Teil des bevorzugten Titels berücksichtigt</a:t>
            </a:r>
            <a:r>
              <a:rPr lang="de-DE" dirty="0" smtClean="0"/>
              <a:t>. </a:t>
            </a:r>
          </a:p>
          <a:p>
            <a:r>
              <a:rPr lang="de-DE" dirty="0" smtClean="0"/>
              <a:t>Beispiel:</a:t>
            </a:r>
            <a:endParaRPr lang="de-DE" dirty="0"/>
          </a:p>
        </p:txBody>
      </p:sp>
      <p:sp>
        <p:nvSpPr>
          <p:cNvPr id="4" name="Fußzeilenplatzhalter 3"/>
          <p:cNvSpPr>
            <a:spLocks noGrp="1"/>
          </p:cNvSpPr>
          <p:nvPr>
            <p:ph type="ftr" sz="quarter" idx="14"/>
          </p:nvPr>
        </p:nvSpPr>
        <p:spPr/>
        <p:txBody>
          <a:bodyPr/>
          <a:lstStyle/>
          <a:p>
            <a:pPr>
              <a:defRPr/>
            </a:pPr>
            <a:r>
              <a:rPr lang="de-DE" sz="800" dirty="0" smtClean="0"/>
              <a:t>AG RDA Schulungsunterlagen – Modul 3.03.03: Werkebene | Stand: 08.05.2015 | CC BY-NC-SA</a:t>
            </a:r>
            <a:endParaRPr lang="de-DE" sz="800" dirty="0"/>
          </a:p>
        </p:txBody>
      </p:sp>
      <p:sp>
        <p:nvSpPr>
          <p:cNvPr id="5" name="Foliennummernplatzhalter 4"/>
          <p:cNvSpPr>
            <a:spLocks noGrp="1"/>
          </p:cNvSpPr>
          <p:nvPr>
            <p:ph type="sldNum" sz="quarter" idx="15"/>
          </p:nvPr>
        </p:nvSpPr>
        <p:spPr/>
        <p:txBody>
          <a:bodyPr/>
          <a:lstStyle/>
          <a:p>
            <a:fld id="{AA5AABF1-B78F-4BEE-8BD7-55374FA27783}" type="slidenum">
              <a:rPr lang="de-DE" altLang="de-DE" sz="800" smtClean="0">
                <a:latin typeface="Verdana" panose="020B0604030504040204" pitchFamily="34" charset="0"/>
                <a:ea typeface="Verdana" panose="020B0604030504040204" pitchFamily="34" charset="0"/>
                <a:cs typeface="Verdana" panose="020B0604030504040204" pitchFamily="34" charset="0"/>
              </a:rPr>
              <a:pPr/>
              <a:t>8</a:t>
            </a:fld>
            <a:endParaRPr lang="de-DE" altLang="de-DE" sz="800" dirty="0">
              <a:latin typeface="Verdana" panose="020B0604030504040204" pitchFamily="34" charset="0"/>
              <a:ea typeface="Verdana" panose="020B0604030504040204" pitchFamily="34" charset="0"/>
              <a:cs typeface="Verdana" panose="020B0604030504040204" pitchFamily="34" charset="0"/>
            </a:endParaRPr>
          </a:p>
        </p:txBody>
      </p:sp>
      <p:graphicFrame>
        <p:nvGraphicFramePr>
          <p:cNvPr id="7" name="Tabelle 6"/>
          <p:cNvGraphicFramePr>
            <a:graphicFrameLocks noGrp="1"/>
          </p:cNvGraphicFramePr>
          <p:nvPr>
            <p:extLst>
              <p:ext uri="{D42A27DB-BD31-4B8C-83A1-F6EECF244321}">
                <p14:modId xmlns:p14="http://schemas.microsoft.com/office/powerpoint/2010/main" val="4276945160"/>
              </p:ext>
            </p:extLst>
          </p:nvPr>
        </p:nvGraphicFramePr>
        <p:xfrm>
          <a:off x="539552" y="4437112"/>
          <a:ext cx="7920880" cy="1656184"/>
        </p:xfrm>
        <a:graphic>
          <a:graphicData uri="http://schemas.openxmlformats.org/drawingml/2006/table">
            <a:tbl>
              <a:tblPr firstRow="1" bandRow="1">
                <a:tableStyleId>{5C22544A-7EE6-4342-B048-85BDC9FD1C3A}</a:tableStyleId>
              </a:tblPr>
              <a:tblGrid>
                <a:gridCol w="1008112"/>
                <a:gridCol w="1338816"/>
                <a:gridCol w="2549616"/>
                <a:gridCol w="3024336"/>
              </a:tblGrid>
              <a:tr h="394436">
                <a:tc>
                  <a:txBody>
                    <a:bodyPr/>
                    <a:lstStyle/>
                    <a:p>
                      <a:r>
                        <a:rPr lang="de-DE" sz="1800" dirty="0" err="1" smtClean="0">
                          <a:latin typeface="Verdana" panose="020B0604030504040204" pitchFamily="34" charset="0"/>
                          <a:ea typeface="Verdana" panose="020B0604030504040204" pitchFamily="34" charset="0"/>
                          <a:cs typeface="Verdana" panose="020B0604030504040204" pitchFamily="34" charset="0"/>
                        </a:rPr>
                        <a:t>Aleph</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r>
              <a:tr h="630874">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331</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2.3.2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Haupttitel</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a:t>
                      </a:r>
                      <a:r>
                        <a:rPr lang="de-DE" sz="1800" dirty="0" smtClean="0">
                          <a:latin typeface="Verdana" panose="020B0604030504040204" pitchFamily="34" charset="0"/>
                          <a:ea typeface="Verdana" panose="020B0604030504040204" pitchFamily="34" charset="0"/>
                          <a:cs typeface="Verdana" panose="020B0604030504040204" pitchFamily="34" charset="0"/>
                        </a:rPr>
                        <a:t> Don Juan oder Die Liebe zur Geometrie</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630874">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303</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6.2.2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Bevorzugter Titel des Werks</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a:t>
                      </a:r>
                      <a:r>
                        <a:rPr lang="de-DE" sz="1800" dirty="0" smtClean="0">
                          <a:latin typeface="Verdana" panose="020B0604030504040204" pitchFamily="34" charset="0"/>
                          <a:ea typeface="Verdana" panose="020B0604030504040204" pitchFamily="34" charset="0"/>
                          <a:cs typeface="Verdana" panose="020B0604030504040204" pitchFamily="34" charset="0"/>
                        </a:rPr>
                        <a:t> Don Juan</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bl>
          </a:graphicData>
        </a:graphic>
      </p:graphicFrame>
    </p:spTree>
    <p:extLst>
      <p:ext uri="{BB962C8B-B14F-4D97-AF65-F5344CB8AC3E}">
        <p14:creationId xmlns:p14="http://schemas.microsoft.com/office/powerpoint/2010/main" val="179961701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Bestimmung des bevorzugten Titels</a:t>
            </a:r>
          </a:p>
        </p:txBody>
      </p:sp>
      <p:sp>
        <p:nvSpPr>
          <p:cNvPr id="3" name="Textplatzhalter 2"/>
          <p:cNvSpPr>
            <a:spLocks noGrp="1"/>
          </p:cNvSpPr>
          <p:nvPr>
            <p:ph type="body" sz="quarter" idx="13"/>
          </p:nvPr>
        </p:nvSpPr>
        <p:spPr/>
        <p:txBody>
          <a:bodyPr/>
          <a:lstStyle/>
          <a:p>
            <a:pPr marL="0" indent="0">
              <a:buNone/>
            </a:pPr>
            <a:r>
              <a:rPr lang="de-DE" dirty="0" smtClean="0"/>
              <a:t>Werke nach 1500 (d. h. ab 1501):</a:t>
            </a:r>
          </a:p>
          <a:p>
            <a:r>
              <a:rPr lang="de-DE" dirty="0" smtClean="0"/>
              <a:t>Der bevorzugte Titel wird anhand von Ressourcen, die das Werk verkörpern, oder anhand von Nachschlagewerken bestimmt.</a:t>
            </a:r>
          </a:p>
          <a:p>
            <a:endParaRPr lang="de-DE" dirty="0" smtClean="0"/>
          </a:p>
          <a:p>
            <a:pPr marL="0" indent="0">
              <a:buNone/>
            </a:pPr>
            <a:r>
              <a:rPr lang="de-DE" dirty="0" smtClean="0"/>
              <a:t>Werke bis 1500 (d. h. vor 1501):</a:t>
            </a:r>
          </a:p>
          <a:p>
            <a:r>
              <a:rPr lang="de-DE" dirty="0" smtClean="0"/>
              <a:t>Der bevorzugte Titel wird anhand von Nachschlagewerken bestimmt. </a:t>
            </a:r>
          </a:p>
          <a:p>
            <a:endParaRPr lang="de-DE" dirty="0" smtClean="0"/>
          </a:p>
          <a:p>
            <a:r>
              <a:rPr lang="de-DE" dirty="0" smtClean="0"/>
              <a:t>detaillierte Regelungen zu den Informationsquellen siehe RDA 6.2.2.2 D-A-CH </a:t>
            </a:r>
          </a:p>
          <a:p>
            <a:pPr marL="0" indent="0">
              <a:buNone/>
            </a:pPr>
            <a:endParaRPr lang="de-DE" dirty="0"/>
          </a:p>
        </p:txBody>
      </p:sp>
      <p:sp>
        <p:nvSpPr>
          <p:cNvPr id="4" name="Fußzeilenplatzhalter 3"/>
          <p:cNvSpPr>
            <a:spLocks noGrp="1"/>
          </p:cNvSpPr>
          <p:nvPr>
            <p:ph type="ftr" sz="quarter" idx="14"/>
          </p:nvPr>
        </p:nvSpPr>
        <p:spPr/>
        <p:txBody>
          <a:bodyPr/>
          <a:lstStyle/>
          <a:p>
            <a:pPr>
              <a:defRPr/>
            </a:pPr>
            <a:r>
              <a:rPr lang="de-DE" sz="800" dirty="0" smtClean="0"/>
              <a:t>AG RDA Schulungsunterlagen – Modul 3.03.03: Werkebene | Stand: 08.05.2015 | CC BY-NC-SA</a:t>
            </a:r>
            <a:endParaRPr lang="de-DE" sz="800" dirty="0"/>
          </a:p>
        </p:txBody>
      </p:sp>
      <p:sp>
        <p:nvSpPr>
          <p:cNvPr id="5" name="Foliennummernplatzhalter 4"/>
          <p:cNvSpPr>
            <a:spLocks noGrp="1"/>
          </p:cNvSpPr>
          <p:nvPr>
            <p:ph type="sldNum" sz="quarter" idx="15"/>
          </p:nvPr>
        </p:nvSpPr>
        <p:spPr/>
        <p:txBody>
          <a:bodyPr/>
          <a:lstStyle/>
          <a:p>
            <a:fld id="{AA5AABF1-B78F-4BEE-8BD7-55374FA27783}" type="slidenum">
              <a:rPr lang="de-DE" altLang="de-DE" sz="800" smtClean="0">
                <a:latin typeface="Verdana" panose="020B0604030504040204" pitchFamily="34" charset="0"/>
                <a:ea typeface="Verdana" panose="020B0604030504040204" pitchFamily="34" charset="0"/>
                <a:cs typeface="Verdana" panose="020B0604030504040204" pitchFamily="34" charset="0"/>
              </a:rPr>
              <a:pPr/>
              <a:t>9</a:t>
            </a:fld>
            <a:endParaRPr lang="de-DE" alt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421812565"/>
      </p:ext>
    </p:extLst>
  </p:cSld>
  <p:clrMapOvr>
    <a:masterClrMapping/>
  </p:clrMapOvr>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1852</Words>
  <Application>Microsoft Office PowerPoint</Application>
  <PresentationFormat>Bildschirmpräsentation (4:3)</PresentationFormat>
  <Paragraphs>386</Paragraphs>
  <Slides>28</Slides>
  <Notes>3</Notes>
  <HiddenSlides>0</HiddenSlides>
  <MMClips>0</MMClips>
  <ScaleCrop>false</ScaleCrop>
  <HeadingPairs>
    <vt:vector size="4" baseType="variant">
      <vt:variant>
        <vt:lpstr>Design</vt:lpstr>
      </vt:variant>
      <vt:variant>
        <vt:i4>1</vt:i4>
      </vt:variant>
      <vt:variant>
        <vt:lpstr>Folientitel</vt:lpstr>
      </vt:variant>
      <vt:variant>
        <vt:i4>28</vt:i4>
      </vt:variant>
    </vt:vector>
  </HeadingPairs>
  <TitlesOfParts>
    <vt:vector size="29" baseType="lpstr">
      <vt:lpstr>Larissa</vt:lpstr>
      <vt:lpstr>Schulungsunterlagen der AG RDA</vt:lpstr>
      <vt:lpstr>Behandlung der Werkebene </vt:lpstr>
      <vt:lpstr>Grundsätzliches</vt:lpstr>
      <vt:lpstr>Titel des Werks</vt:lpstr>
      <vt:lpstr>Sprache und Schrift des Titels des Werks -1-</vt:lpstr>
      <vt:lpstr>Sprache und Schrift des Titels des Werks -2-</vt:lpstr>
      <vt:lpstr>Groß-und Kleinschreibung, Symbole etc.</vt:lpstr>
      <vt:lpstr>Bevorzugter Titel des Werks</vt:lpstr>
      <vt:lpstr>Bestimmung des bevorzugten Titels</vt:lpstr>
      <vt:lpstr>Sprache des bevorzugten Titels -1- </vt:lpstr>
      <vt:lpstr>Sprache des bevorzugten Titels -2- </vt:lpstr>
      <vt:lpstr>Sprache des bevorzugten Titels -3- </vt:lpstr>
      <vt:lpstr>Sprache des bevorzugten Titels -4- </vt:lpstr>
      <vt:lpstr>Sprache des bevorzugten Titels -5- </vt:lpstr>
      <vt:lpstr>Sprache des bevorzugten Titels -6- </vt:lpstr>
      <vt:lpstr>Abweichender Titel des Werks</vt:lpstr>
      <vt:lpstr>Bevorzugter Titel des Werks / Haupttitel der Manifestation</vt:lpstr>
      <vt:lpstr>Beispiel</vt:lpstr>
      <vt:lpstr>Normierter Sucheinstieg für Werke</vt:lpstr>
      <vt:lpstr>Werke von einem geistigen Schöpfer</vt:lpstr>
      <vt:lpstr>Werke von mehreren geistigen Schöpfern</vt:lpstr>
      <vt:lpstr>Werke mit unsicherer Verantwortlichkeit</vt:lpstr>
      <vt:lpstr>Werke mit wahrscheinlicher Verantwortlichkeit</vt:lpstr>
      <vt:lpstr>Werk hat keinen geistigen Schöpfer</vt:lpstr>
      <vt:lpstr> Merkmale zur Unterscheidung -1- </vt:lpstr>
      <vt:lpstr> Merkmale zur Unterscheidung -2- </vt:lpstr>
      <vt:lpstr> Werkebene in der zusammengesetzten Beschreibung -1-</vt:lpstr>
      <vt:lpstr> Werkebene in der zusammengesetzten Beschreibung -2-</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Schulungsunterlagen der AG RDA</dc:title>
  <dc:creator>Bufalino, Cinzia</dc:creator>
  <cp:lastModifiedBy>Goerlich</cp:lastModifiedBy>
  <cp:revision>54</cp:revision>
  <dcterms:created xsi:type="dcterms:W3CDTF">2014-02-18T07:01:40Z</dcterms:created>
  <dcterms:modified xsi:type="dcterms:W3CDTF">2015-05-11T07:07:23Z</dcterms:modified>
</cp:coreProperties>
</file>