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6" r:id="rId7"/>
    <p:sldId id="307" r:id="rId8"/>
    <p:sldId id="308" r:id="rId9"/>
    <p:sldId id="309" r:id="rId10"/>
    <p:sldId id="310" r:id="rId11"/>
    <p:sldId id="311" r:id="rId12"/>
    <p:sldId id="328" r:id="rId13"/>
    <p:sldId id="329" r:id="rId14"/>
    <p:sldId id="326" r:id="rId15"/>
    <p:sldId id="312" r:id="rId16"/>
    <p:sldId id="313" r:id="rId17"/>
    <p:sldId id="334" r:id="rId18"/>
    <p:sldId id="314" r:id="rId19"/>
    <p:sldId id="330" r:id="rId20"/>
    <p:sldId id="315" r:id="rId21"/>
    <p:sldId id="304" r:id="rId22"/>
    <p:sldId id="316" r:id="rId23"/>
    <p:sldId id="331" r:id="rId24"/>
    <p:sldId id="318" r:id="rId25"/>
    <p:sldId id="332" r:id="rId26"/>
    <p:sldId id="319" r:id="rId27"/>
    <p:sldId id="320" r:id="rId28"/>
    <p:sldId id="327" r:id="rId29"/>
    <p:sldId id="333" r:id="rId30"/>
    <p:sldId id="322" r:id="rId31"/>
    <p:sldId id="323" r:id="rId32"/>
    <p:sldId id="324" r:id="rId33"/>
    <p:sldId id="325" r:id="rId34"/>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21.03.2016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21.03.2016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22</a:t>
            </a:fld>
            <a:endParaRPr lang="de-DE" altLang="de-DE"/>
          </a:p>
        </p:txBody>
      </p:sp>
    </p:spTree>
    <p:extLst>
      <p:ext uri="{BB962C8B-B14F-4D97-AF65-F5344CB8AC3E}">
        <p14:creationId xmlns:p14="http://schemas.microsoft.com/office/powerpoint/2010/main" val="1294727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23</a:t>
            </a:fld>
            <a:endParaRPr lang="de-DE" altLang="de-DE"/>
          </a:p>
        </p:txBody>
      </p:sp>
    </p:spTree>
    <p:extLst>
      <p:ext uri="{BB962C8B-B14F-4D97-AF65-F5344CB8AC3E}">
        <p14:creationId xmlns:p14="http://schemas.microsoft.com/office/powerpoint/2010/main" val="2185824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29</a:t>
            </a:fld>
            <a:endParaRPr lang="de-DE" altLang="de-DE"/>
          </a:p>
        </p:txBody>
      </p:sp>
    </p:spTree>
    <p:extLst>
      <p:ext uri="{BB962C8B-B14F-4D97-AF65-F5344CB8AC3E}">
        <p14:creationId xmlns:p14="http://schemas.microsoft.com/office/powerpoint/2010/main" val="1227085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Aleph | Stand: 29.02.2016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Aleph | Stand: 29.02.2016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Ausgabe in Originalsprache als bevorzugter Titel</a:t>
            </a:r>
          </a:p>
          <a:p>
            <a:r>
              <a:rPr lang="de-DE" dirty="0" smtClean="0"/>
              <a:t>Beispiel</a:t>
            </a:r>
            <a:r>
              <a:rPr lang="de-DE" dirty="0"/>
              <a:t>: </a:t>
            </a:r>
            <a:r>
              <a:rPr lang="de-DE" dirty="0" smtClean="0"/>
              <a:t/>
            </a:r>
            <a:br>
              <a:rPr lang="de-DE" dirty="0" smtClean="0"/>
            </a:br>
            <a:r>
              <a:rPr lang="de-DE" dirty="0" smtClean="0"/>
              <a:t>„</a:t>
            </a:r>
            <a:r>
              <a:rPr lang="de-DE" dirty="0"/>
              <a:t>Die </a:t>
            </a:r>
            <a:r>
              <a:rPr lang="de-DE" dirty="0" err="1"/>
              <a:t>Dreiflüssestadt</a:t>
            </a:r>
            <a:r>
              <a:rPr lang="de-DE" dirty="0"/>
              <a:t> Passau“ ist gleichzeitig in mehreren Sprachen erschienen, Originalsprache ist Deutsch. Die deutsche Ausgabe wird für die Bestimmung des bevorzugten Titels des Werks zu Grunde gelegt.</a:t>
            </a:r>
          </a:p>
          <a:p>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11</a:t>
            </a:fld>
            <a:endParaRPr lang="de-DE" altLang="de-DE"/>
          </a:p>
        </p:txBody>
      </p:sp>
      <p:graphicFrame>
        <p:nvGraphicFramePr>
          <p:cNvPr id="8" name="Tabelle 7"/>
          <p:cNvGraphicFramePr>
            <a:graphicFrameLocks noGrp="1"/>
          </p:cNvGraphicFramePr>
          <p:nvPr>
            <p:extLst>
              <p:ext uri="{D42A27DB-BD31-4B8C-83A1-F6EECF244321}">
                <p14:modId xmlns:p14="http://schemas.microsoft.com/office/powerpoint/2010/main" val="986031747"/>
              </p:ext>
            </p:extLst>
          </p:nvPr>
        </p:nvGraphicFramePr>
        <p:xfrm>
          <a:off x="539552" y="4653136"/>
          <a:ext cx="7920880" cy="1674620"/>
        </p:xfrm>
        <a:graphic>
          <a:graphicData uri="http://schemas.openxmlformats.org/drawingml/2006/table">
            <a:tbl>
              <a:tblPr firstRow="1" bandRow="1">
                <a:tableStyleId>{5C22544A-7EE6-4342-B048-85BDC9FD1C3A}</a:tableStyleId>
              </a:tblPr>
              <a:tblGrid>
                <a:gridCol w="1008112"/>
                <a:gridCol w="1008112"/>
                <a:gridCol w="2592288"/>
                <a:gridCol w="3312368"/>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en-US" sz="1800" dirty="0" smtClean="0">
                          <a:latin typeface="Verdana" panose="020B0604030504040204" pitchFamily="34" charset="0"/>
                          <a:ea typeface="Verdana" panose="020B0604030504040204" pitchFamily="34" charset="0"/>
                          <a:cs typeface="Verdana" panose="020B0604030504040204" pitchFamily="34" charset="0"/>
                        </a:rPr>
                        <a:t>Die</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222414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a:p>
            <a:pPr marL="0" indent="0">
              <a:buNone/>
            </a:pPr>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726122132"/>
              </p:ext>
            </p:extLst>
          </p:nvPr>
        </p:nvGraphicFramePr>
        <p:xfrm>
          <a:off x="539552" y="4294926"/>
          <a:ext cx="7920880" cy="1796540"/>
        </p:xfrm>
        <a:graphic>
          <a:graphicData uri="http://schemas.openxmlformats.org/drawingml/2006/table">
            <a:tbl>
              <a:tblPr firstRow="1" bandRow="1">
                <a:tableStyleId>{5C22544A-7EE6-4342-B048-85BDC9FD1C3A}</a:tableStyleId>
              </a:tblPr>
              <a:tblGrid>
                <a:gridCol w="1173464"/>
                <a:gridCol w="914768"/>
                <a:gridCol w="2232248"/>
                <a:gridCol w="3600400"/>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en-US"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&lt;&lt;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a:t>
                      </a: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&gt;&gt;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 &lt;&lt;</a:t>
                      </a:r>
                      <a:r>
                        <a:rPr lang="de-DE" sz="1800" dirty="0" smtClean="0">
                          <a:latin typeface="Verdana" panose="020B0604030504040204" pitchFamily="34" charset="0"/>
                          <a:ea typeface="Verdana" panose="020B0604030504040204" pitchFamily="34" charset="0"/>
                          <a:cs typeface="Verdana" panose="020B0604030504040204" pitchFamily="34" charset="0"/>
                        </a:rPr>
                        <a:t>Die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885924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a:xfrm>
            <a:off x="467544" y="6381328"/>
            <a:ext cx="7920012"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174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endParaRPr lang="de-DE" dirty="0"/>
          </a:p>
          <a:p>
            <a:endParaRPr lang="de-DE" sz="2200" dirty="0" smtClean="0"/>
          </a:p>
          <a:p>
            <a:r>
              <a:rPr lang="de-DE" sz="2200" dirty="0" smtClean="0"/>
              <a:t>Beispiel</a:t>
            </a:r>
            <a:r>
              <a:rPr lang="de-DE" sz="2200" dirty="0"/>
              <a:t>:</a:t>
            </a:r>
            <a:r>
              <a:rPr lang="de-DE" dirty="0"/>
              <a:t/>
            </a:r>
            <a:br>
              <a:rPr lang="de-DE" dirty="0"/>
            </a:br>
            <a:r>
              <a:rPr lang="de-DE" sz="2200" dirty="0"/>
              <a:t>Dieses 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14</a:t>
            </a:fld>
            <a:endParaRPr lang="de-DE" altLang="de-DE"/>
          </a:p>
        </p:txBody>
      </p:sp>
      <p:graphicFrame>
        <p:nvGraphicFramePr>
          <p:cNvPr id="8" name="Tabelle 7"/>
          <p:cNvGraphicFramePr>
            <a:graphicFrameLocks noGrp="1"/>
          </p:cNvGraphicFramePr>
          <p:nvPr>
            <p:extLst>
              <p:ext uri="{D42A27DB-BD31-4B8C-83A1-F6EECF244321}">
                <p14:modId xmlns:p14="http://schemas.microsoft.com/office/powerpoint/2010/main" val="2883074063"/>
              </p:ext>
            </p:extLst>
          </p:nvPr>
        </p:nvGraphicFramePr>
        <p:xfrm>
          <a:off x="539552" y="4581128"/>
          <a:ext cx="7920880" cy="1674620"/>
        </p:xfrm>
        <a:graphic>
          <a:graphicData uri="http://schemas.openxmlformats.org/drawingml/2006/table">
            <a:tbl>
              <a:tblPr firstRow="1" bandRow="1">
                <a:tableStyleId>{5C22544A-7EE6-4342-B048-85BDC9FD1C3A}</a:tableStyleId>
              </a:tblPr>
              <a:tblGrid>
                <a:gridCol w="1173464"/>
                <a:gridCol w="1173464"/>
                <a:gridCol w="2477608"/>
                <a:gridCol w="3096344"/>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800" dirty="0" smtClean="0">
                          <a:latin typeface="Verdana" panose="020B0604030504040204" pitchFamily="34" charset="0"/>
                          <a:ea typeface="Verdana" panose="020B0604030504040204" pitchFamily="34" charset="0"/>
                          <a:cs typeface="Verdana" panose="020B0604030504040204" pitchFamily="34" charset="0"/>
                        </a:rPr>
                        <a:t>The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arms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15</a:t>
            </a:fld>
            <a:endParaRPr lang="de-DE" altLang="de-DE"/>
          </a:p>
        </p:txBody>
      </p:sp>
    </p:spTree>
    <p:extLst>
      <p:ext uri="{BB962C8B-B14F-4D97-AF65-F5344CB8AC3E}">
        <p14:creationId xmlns:p14="http://schemas.microsoft.com/office/powerpoint/2010/main" val="2632346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a:t>Titelvarianten in einer nichtlateinischen Schrift können in einem Werknormdatensatz der GND derzeit nicht erfasst werden, da die Unterfelder „Feldzuordnung“, „Schriftcode“ und „Sprachencode“ im Datenfeld für den abweichenden Titel aktuell nicht zugelassen sind. Des Weiteren ist derzeit keine Modellierung des originalsprachlichen, nichtlateinischen Titels mit dem bevorzugten Namen des geistigen Schöpfers in Originalschrift implementiert. Eine Vorgehensweise hierzu wird demnächst abgestimmt</a:t>
            </a:r>
          </a:p>
          <a:p>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11048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1900145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19</a:t>
            </a:fld>
            <a:endParaRPr lang="de-DE" altLang="de-DE"/>
          </a:p>
        </p:txBody>
      </p:sp>
    </p:spTree>
    <p:extLst>
      <p:ext uri="{BB962C8B-B14F-4D97-AF65-F5344CB8AC3E}">
        <p14:creationId xmlns:p14="http://schemas.microsoft.com/office/powerpoint/2010/main" val="1856844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a:solidFill>
                  <a:srgbClr val="898989"/>
                </a:solidFill>
              </a:rPr>
              <a:pPr/>
              <a:t>2</a:t>
            </a:fld>
            <a:endParaRPr lang="de-DE" altLang="de-DE">
              <a:solidFill>
                <a:srgbClr val="898989"/>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20</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867644169"/>
              </p:ext>
            </p:extLst>
          </p:nvPr>
        </p:nvGraphicFramePr>
        <p:xfrm>
          <a:off x="539552" y="3284984"/>
          <a:ext cx="7920880" cy="2119663"/>
        </p:xfrm>
        <a:graphic>
          <a:graphicData uri="http://schemas.openxmlformats.org/drawingml/2006/table">
            <a:tbl>
              <a:tblPr firstRow="1" bandRow="1">
                <a:tableStyleId>{5C22544A-7EE6-4342-B048-85BDC9FD1C3A}</a:tableStyleId>
              </a:tblPr>
              <a:tblGrid>
                <a:gridCol w="936104"/>
                <a:gridCol w="864096"/>
                <a:gridCol w="1800200"/>
                <a:gridCol w="4320480"/>
              </a:tblGrid>
              <a:tr h="36847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geschlechtsspezifische Strukturierung des Niedriglohnsektors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geschlechterspezifische Strukturierung des Niedriglohnsektors in Frankreich, Großbritannien, Schweden und Deutschland aus vergleichender Perspektive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613583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32809513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22</a:t>
            </a:fld>
            <a:endParaRPr lang="de-DE" altLang="de-DE" dirty="0"/>
          </a:p>
        </p:txBody>
      </p:sp>
    </p:spTree>
    <p:extLst>
      <p:ext uri="{BB962C8B-B14F-4D97-AF65-F5344CB8AC3E}">
        <p14:creationId xmlns:p14="http://schemas.microsoft.com/office/powerpoint/2010/main" val="2576524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23</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3071765142"/>
              </p:ext>
            </p:extLst>
          </p:nvPr>
        </p:nvGraphicFramePr>
        <p:xfrm>
          <a:off x="468313" y="1700808"/>
          <a:ext cx="8424167" cy="3960439"/>
        </p:xfrm>
        <a:graphic>
          <a:graphicData uri="http://schemas.openxmlformats.org/drawingml/2006/table">
            <a:tbl>
              <a:tblPr firstRow="1" bandRow="1">
                <a:tableStyleId>{5C22544A-7EE6-4342-B048-85BDC9FD1C3A}</a:tableStyleId>
              </a:tblPr>
              <a:tblGrid>
                <a:gridCol w="935335"/>
                <a:gridCol w="1296144"/>
                <a:gridCol w="2394908"/>
                <a:gridCol w="3797780"/>
              </a:tblGrid>
              <a:tr h="39550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9721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8324">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303 s.u.</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prejudice</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0758">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800" dirty="0" smtClean="0">
                          <a:latin typeface="Verdana" panose="020B0604030504040204" pitchFamily="34" charset="0"/>
                          <a:ea typeface="Verdana" panose="020B0604030504040204" pitchFamily="34" charset="0"/>
                          <a:cs typeface="Verdana" panose="020B0604030504040204" pitchFamily="34" charset="0"/>
                        </a:rPr>
                        <a:t> Austen, Jane</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800" dirty="0" smtClean="0">
                          <a:latin typeface="Verdana" panose="020B0604030504040204" pitchFamily="34" charset="0"/>
                          <a:ea typeface="Verdana" panose="020B0604030504040204" pitchFamily="34" charset="0"/>
                          <a:cs typeface="Verdana" panose="020B0604030504040204" pitchFamily="34" charset="0"/>
                        </a:rPr>
                        <a:t> 1775-1817</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i="1" dirty="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endParaRPr>
                    </a:p>
                  </a:txBody>
                  <a:tcPr marL="91439" marR="91439" marT="45726" marB="45726" anchor="ctr"/>
                </a:tc>
              </a:tr>
              <a:tr h="672430">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8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8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8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1016204">
                <a:tc>
                  <a:txBody>
                    <a:bodyPr/>
                    <a:lstStyle/>
                    <a:p>
                      <a:pPr>
                        <a:lnSpc>
                          <a:spcPts val="1600"/>
                        </a:lnSpc>
                        <a:spcBef>
                          <a:spcPts val="600"/>
                        </a:spcBef>
                        <a:spcAft>
                          <a:spcPts val="600"/>
                        </a:spcAft>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800" dirty="0" smtClean="0">
                          <a:latin typeface="Verdana" panose="020B0604030504040204" pitchFamily="34" charset="0"/>
                          <a:ea typeface="Verdana" panose="020B0604030504040204" pitchFamily="34" charset="0"/>
                          <a:cs typeface="Verdana" panose="020B0604030504040204" pitchFamily="34" charset="0"/>
                        </a:rPr>
                        <a:t> Austen, Jane</a:t>
                      </a:r>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1775-1817</a:t>
                      </a:r>
                      <a:b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Pride </a:t>
                      </a:r>
                      <a:r>
                        <a:rPr lang="de-DE"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prejudice</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r>
                      <a:b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770021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24</a:t>
            </a:fld>
            <a:endParaRPr lang="de-DE" altLang="de-DE" dirty="0"/>
          </a:p>
        </p:txBody>
      </p:sp>
    </p:spTree>
    <p:extLst>
      <p:ext uri="{BB962C8B-B14F-4D97-AF65-F5344CB8AC3E}">
        <p14:creationId xmlns:p14="http://schemas.microsoft.com/office/powerpoint/2010/main" val="25147382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25</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3573356917"/>
              </p:ext>
            </p:extLst>
          </p:nvPr>
        </p:nvGraphicFramePr>
        <p:xfrm>
          <a:off x="611560" y="1340768"/>
          <a:ext cx="7848874" cy="4896544"/>
        </p:xfrm>
        <a:graphic>
          <a:graphicData uri="http://schemas.openxmlformats.org/drawingml/2006/table">
            <a:tbl>
              <a:tblPr firstRow="1" bandRow="1">
                <a:tableStyleId>{5C22544A-7EE6-4342-B048-85BDC9FD1C3A}</a:tableStyleId>
              </a:tblPr>
              <a:tblGrid>
                <a:gridCol w="927594"/>
                <a:gridCol w="856241"/>
                <a:gridCol w="2640075"/>
                <a:gridCol w="3424964"/>
              </a:tblGrid>
              <a:tr h="418467">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367746">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Paletten-Handbuch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21353">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74961">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1944-</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97793">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6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648072">
                <a:tc rowSpan="2">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104a</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Hector, Bernhard</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smtClean="0">
                          <a:latin typeface="Verdana" panose="020B0604030504040204" pitchFamily="34" charset="0"/>
                          <a:ea typeface="Verdana" panose="020B0604030504040204" pitchFamily="34" charset="0"/>
                          <a:cs typeface="Verdana" panose="020B0604030504040204" pitchFamily="34" charset="0"/>
                        </a:rPr>
                        <a:t>1953-</a:t>
                      </a:r>
                      <a:br>
                        <a:rPr lang="de-DE" sz="1600" baseline="0" dirty="0" smtClean="0">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i="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23084">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6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792088">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b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p>
                  </a:txBody>
                  <a:tcPr marL="91439" marR="91439" marT="45726" marB="45726" anchor="ctr"/>
                </a:tc>
              </a:tr>
            </a:tbl>
          </a:graphicData>
        </a:graphic>
      </p:graphicFrame>
    </p:spTree>
    <p:extLst>
      <p:ext uri="{BB962C8B-B14F-4D97-AF65-F5344CB8AC3E}">
        <p14:creationId xmlns:p14="http://schemas.microsoft.com/office/powerpoint/2010/main" val="450906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26</a:t>
            </a:fld>
            <a:endParaRPr lang="de-DE" altLang="de-DE" dirty="0"/>
          </a:p>
        </p:txBody>
      </p:sp>
    </p:spTree>
    <p:extLst>
      <p:ext uri="{BB962C8B-B14F-4D97-AF65-F5344CB8AC3E}">
        <p14:creationId xmlns:p14="http://schemas.microsoft.com/office/powerpoint/2010/main" val="15925251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27</a:t>
            </a:fld>
            <a:endParaRPr lang="de-DE" altLang="de-DE" dirty="0"/>
          </a:p>
        </p:txBody>
      </p:sp>
    </p:spTree>
    <p:extLst>
      <p:ext uri="{BB962C8B-B14F-4D97-AF65-F5344CB8AC3E}">
        <p14:creationId xmlns:p14="http://schemas.microsoft.com/office/powerpoint/2010/main" val="302396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r>
              <a:rPr lang="de-DE" dirty="0" smtClean="0"/>
              <a:t>:</a:t>
            </a:r>
            <a:br>
              <a:rPr lang="de-DE" dirty="0" smtClean="0"/>
            </a:br>
            <a:r>
              <a:rPr lang="de-DE" dirty="0"/>
              <a:t/>
            </a:r>
            <a:br>
              <a:rPr lang="de-DE" dirty="0"/>
            </a:br>
            <a:r>
              <a:rPr lang="de-DE" dirty="0" smtClean="0"/>
              <a:t>bevorzugter </a:t>
            </a:r>
            <a:r>
              <a:rPr lang="de-DE" dirty="0"/>
              <a:t>Titel des Werks, ggf. mit einem oder mehreren unterscheidenden Merkmalen </a:t>
            </a:r>
            <a:br>
              <a:rPr lang="de-DE" dirty="0"/>
            </a:br>
            <a:r>
              <a:rPr lang="de-DE" dirty="0"/>
              <a:t>= normierter </a:t>
            </a:r>
            <a:r>
              <a:rPr lang="de-DE" dirty="0" smtClean="0"/>
              <a:t>Sucheinstieg</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28</a:t>
            </a:fld>
            <a:endParaRPr lang="de-DE" altLang="de-DE" dirty="0"/>
          </a:p>
        </p:txBody>
      </p:sp>
    </p:spTree>
    <p:extLst>
      <p:ext uri="{BB962C8B-B14F-4D97-AF65-F5344CB8AC3E}">
        <p14:creationId xmlns:p14="http://schemas.microsoft.com/office/powerpoint/2010/main" val="2719824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29</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822237919"/>
              </p:ext>
            </p:extLst>
          </p:nvPr>
        </p:nvGraphicFramePr>
        <p:xfrm>
          <a:off x="539552" y="2132857"/>
          <a:ext cx="7920881" cy="4024550"/>
        </p:xfrm>
        <a:graphic>
          <a:graphicData uri="http://schemas.openxmlformats.org/drawingml/2006/table">
            <a:tbl>
              <a:tblPr firstRow="1" bandRow="1">
                <a:tableStyleId>{5C22544A-7EE6-4342-B048-85BDC9FD1C3A}</a:tableStyleId>
              </a:tblPr>
              <a:tblGrid>
                <a:gridCol w="936104"/>
                <a:gridCol w="1080120"/>
                <a:gridCol w="2664296"/>
                <a:gridCol w="3240361"/>
              </a:tblGrid>
              <a:tr h="432169">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8224">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43342">
                <a:tc rowSpan="2">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200b</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800" dirty="0" smtClean="0">
                          <a:latin typeface="Verdana" panose="020B0604030504040204" pitchFamily="34" charset="0"/>
                          <a:ea typeface="Verdana" panose="020B0604030504040204" pitchFamily="34" charset="0"/>
                          <a:cs typeface="Verdana" panose="020B0604030504040204" pitchFamily="34" charset="0"/>
                        </a:rPr>
                        <a:t> Junge Journalisten Saar e.V.</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i="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28310">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i="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0" dirty="0" err="1" smtClean="0">
                          <a:latin typeface="Verdana" panose="020B0604030504040204" pitchFamily="34" charset="0"/>
                          <a:ea typeface="Verdana" panose="020B0604030504040204" pitchFamily="34" charset="0"/>
                          <a:cs typeface="Verdana" panose="020B0604030504040204" pitchFamily="34" charset="0"/>
                        </a:rPr>
                        <a:t>isb</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1" dirty="0" smtClean="0">
                          <a:latin typeface="Verdana" panose="020B0604030504040204" pitchFamily="34" charset="0"/>
                          <a:ea typeface="Verdana" panose="020B0604030504040204" pitchFamily="34" charset="0"/>
                          <a:cs typeface="Verdana" panose="020B0604030504040204" pitchFamily="34" charset="0"/>
                        </a:rPr>
                        <a:t>(Herausgebendes Organ)</a:t>
                      </a:r>
                    </a:p>
                  </a:txBody>
                  <a:tcPr marL="91439" marR="91439" marT="45726" marB="45726" anchor="ctr"/>
                </a:tc>
              </a:tr>
              <a:tr h="1068395">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873946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a:solidFill>
                  <a:srgbClr val="898989"/>
                </a:solidFill>
              </a:rPr>
              <a:pPr/>
              <a:t>3</a:t>
            </a:fld>
            <a:endParaRPr lang="de-DE" altLang="de-DE">
              <a:solidFill>
                <a:srgbClr val="898989"/>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30</a:t>
            </a:fld>
            <a:endParaRPr lang="de-DE" altLang="de-DE" dirty="0"/>
          </a:p>
        </p:txBody>
      </p:sp>
    </p:spTree>
    <p:extLst>
      <p:ext uri="{BB962C8B-B14F-4D97-AF65-F5344CB8AC3E}">
        <p14:creationId xmlns:p14="http://schemas.microsoft.com/office/powerpoint/2010/main" val="28952561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31</a:t>
            </a:fld>
            <a:endParaRPr lang="de-DE" altLang="de-DE" dirty="0"/>
          </a:p>
        </p:txBody>
      </p:sp>
      <p:graphicFrame>
        <p:nvGraphicFramePr>
          <p:cNvPr id="6" name="Tabelle 5"/>
          <p:cNvGraphicFramePr>
            <a:graphicFrameLocks noGrp="1"/>
          </p:cNvGraphicFramePr>
          <p:nvPr>
            <p:extLst>
              <p:ext uri="{D42A27DB-BD31-4B8C-83A1-F6EECF244321}">
                <p14:modId xmlns:p14="http://schemas.microsoft.com/office/powerpoint/2010/main" val="2452113068"/>
              </p:ext>
            </p:extLst>
          </p:nvPr>
        </p:nvGraphicFramePr>
        <p:xfrm>
          <a:off x="539552" y="1340494"/>
          <a:ext cx="7920881" cy="2304530"/>
        </p:xfrm>
        <a:graphic>
          <a:graphicData uri="http://schemas.openxmlformats.org/drawingml/2006/table">
            <a:tbl>
              <a:tblPr firstRow="1" bandRow="1">
                <a:tableStyleId>{5C22544A-7EE6-4342-B048-85BDC9FD1C3A}</a:tableStyleId>
              </a:tblPr>
              <a:tblGrid>
                <a:gridCol w="950506"/>
                <a:gridCol w="1065718"/>
                <a:gridCol w="2808312"/>
                <a:gridCol w="3096345"/>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 </a:t>
                      </a: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303</a:t>
                      </a: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1933)</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763424963"/>
              </p:ext>
            </p:extLst>
          </p:nvPr>
        </p:nvGraphicFramePr>
        <p:xfrm>
          <a:off x="539552" y="3801590"/>
          <a:ext cx="7920881" cy="2304530"/>
        </p:xfrm>
        <a:graphic>
          <a:graphicData uri="http://schemas.openxmlformats.org/drawingml/2006/table">
            <a:tbl>
              <a:tblPr firstRow="1" bandRow="1">
                <a:tableStyleId>{5C22544A-7EE6-4342-B048-85BDC9FD1C3A}</a:tableStyleId>
              </a:tblPr>
              <a:tblGrid>
                <a:gridCol w="950506"/>
                <a:gridCol w="1065718"/>
                <a:gridCol w="2672938"/>
                <a:gridCol w="3231719"/>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 </a:t>
                      </a: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303</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1976)</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(GND)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32</a:t>
            </a:fld>
            <a:endParaRPr lang="de-DE" altLang="de-DE" dirty="0"/>
          </a:p>
        </p:txBody>
      </p:sp>
    </p:spTree>
    <p:extLst>
      <p:ext uri="{BB962C8B-B14F-4D97-AF65-F5344CB8AC3E}">
        <p14:creationId xmlns:p14="http://schemas.microsoft.com/office/powerpoint/2010/main" val="1839604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marL="57150" indent="0">
              <a:buNone/>
            </a:pPr>
            <a:endParaRPr lang="de-DE" dirty="0" smtClean="0"/>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smtClean="0"/>
              <a:t>AG RDA Schulungsunterlagen – Modul 3.03.03: Werkebene | Aleph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33</a:t>
            </a:fld>
            <a:endParaRPr lang="de-DE" altLang="de-DE" dirty="0"/>
          </a:p>
        </p:txBody>
      </p:sp>
    </p:spTree>
    <p:extLst>
      <p:ext uri="{BB962C8B-B14F-4D97-AF65-F5344CB8AC3E}">
        <p14:creationId xmlns:p14="http://schemas.microsoft.com/office/powerpoint/2010/main" val="2531160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smtClean="0"/>
              <a:t>RDA </a:t>
            </a:r>
            <a:r>
              <a:rPr lang="de-DE" dirty="0"/>
              <a:t>6.2.2</a:t>
            </a:r>
            <a:r>
              <a:rPr lang="de-DE" dirty="0" smtClean="0"/>
              <a:t>)</a:t>
            </a:r>
            <a:r>
              <a:rPr lang="de-DE" sz="2400" dirty="0" smtClean="0"/>
              <a:t/>
            </a:r>
            <a:br>
              <a:rPr lang="de-DE" sz="2400" dirty="0" smtClean="0"/>
            </a:br>
            <a:r>
              <a:rPr lang="de-DE" sz="2400" dirty="0" smtClean="0"/>
              <a:t>    = Standardelement </a:t>
            </a:r>
            <a:r>
              <a:rPr lang="de-DE" dirty="0"/>
              <a:t/>
            </a:r>
            <a:br>
              <a:rPr lang="de-DE" dirty="0"/>
            </a:br>
            <a:r>
              <a:rPr lang="de-DE" sz="2400" dirty="0" smtClean="0"/>
              <a:t>b) abweichender Titel des </a:t>
            </a:r>
            <a:r>
              <a:rPr lang="de-DE" dirty="0"/>
              <a:t>Werks (RDA </a:t>
            </a:r>
            <a:r>
              <a:rPr lang="de-DE" dirty="0" smtClean="0"/>
              <a:t>6.2.3)</a:t>
            </a:r>
            <a:br>
              <a:rPr lang="de-DE" dirty="0" smtClean="0"/>
            </a:br>
            <a:r>
              <a:rPr lang="de-DE" dirty="0" smtClean="0"/>
              <a:t>    = </a:t>
            </a:r>
            <a:r>
              <a:rPr lang="de-DE" u="sng" dirty="0"/>
              <a:t>kein</a:t>
            </a:r>
            <a:r>
              <a:rPr lang="de-DE" dirty="0"/>
              <a:t> </a:t>
            </a:r>
            <a:r>
              <a:rPr lang="de-DE" dirty="0" smtClean="0"/>
              <a:t>Standardelement</a:t>
            </a:r>
            <a:endParaRPr lang="de-DE" sz="2400" dirty="0" smtClean="0"/>
          </a:p>
          <a:p>
            <a:endParaRPr lang="de-DE" dirty="0"/>
          </a:p>
          <a:p>
            <a:r>
              <a:rPr lang="de-DE" dirty="0"/>
              <a:t>Titel des Werks können aus jeder beliebigen Informationsquelle entnommen werden</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a:t>Beispiel zusammengesetzte </a:t>
            </a:r>
            <a:r>
              <a:rPr lang="de-DE" dirty="0" smtClean="0"/>
              <a:t>Beschreibung:</a:t>
            </a:r>
            <a:br>
              <a:rPr lang="de-DE" dirty="0" smtClean="0"/>
            </a:br>
            <a:r>
              <a:rPr lang="de-DE" dirty="0" smtClean="0"/>
              <a:t>Informationsquelle:</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5</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758893512"/>
              </p:ext>
            </p:extLst>
          </p:nvPr>
        </p:nvGraphicFramePr>
        <p:xfrm>
          <a:off x="359569" y="4972746"/>
          <a:ext cx="8424860" cy="1120550"/>
        </p:xfrm>
        <a:graphic>
          <a:graphicData uri="http://schemas.openxmlformats.org/drawingml/2006/table">
            <a:tbl>
              <a:tblPr firstRow="1" bandRow="1">
                <a:tableStyleId>{5C22544A-7EE6-4342-B048-85BDC9FD1C3A}</a:tableStyleId>
              </a:tblPr>
              <a:tblGrid>
                <a:gridCol w="1044079"/>
                <a:gridCol w="1008112"/>
                <a:gridCol w="2952328"/>
                <a:gridCol w="3420341"/>
              </a:tblGrid>
              <a:tr h="41949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303482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pPr marL="0" indent="0">
              <a:buNone/>
            </a:pPr>
            <a:endParaRPr lang="de-DE" dirty="0" smtClean="0"/>
          </a:p>
          <a:p>
            <a:r>
              <a:rPr lang="de-DE" dirty="0" smtClean="0"/>
              <a:t>transliterierte Form wird im deutschsprachigen Raum als bevorzugter Titel des Werks erfasst</a:t>
            </a:r>
          </a:p>
          <a:p>
            <a:pPr marL="0" indent="0">
              <a:buNone/>
            </a:pPr>
            <a:endParaRPr lang="de-DE" dirty="0" smtClean="0"/>
          </a:p>
          <a:p>
            <a:r>
              <a:rPr lang="de-DE"/>
              <a:t>Die originalschriftliche Form ist dann ein abweichender Titel des Werks</a:t>
            </a:r>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6</a:t>
            </a:fld>
            <a:endParaRPr lang="de-DE" altLang="de-DE"/>
          </a:p>
        </p:txBody>
      </p:sp>
    </p:spTree>
    <p:extLst>
      <p:ext uri="{BB962C8B-B14F-4D97-AF65-F5344CB8AC3E}">
        <p14:creationId xmlns:p14="http://schemas.microsoft.com/office/powerpoint/2010/main" val="3576335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D-A-CH und RDA 1.7.5 D-A-CH) </a:t>
            </a:r>
            <a:endParaRPr lang="de-DE" sz="2200" dirty="0" smtClean="0"/>
          </a:p>
          <a:p>
            <a:r>
              <a:rPr lang="de-DE" sz="2200" dirty="0" smtClean="0"/>
              <a:t>Akzente und diakritische Zeichen werden aus der Informationsquelle übernommen bzw. auch darüber hinaus ergänzt</a:t>
            </a:r>
          </a:p>
          <a:p>
            <a:r>
              <a:rPr lang="de-DE" sz="2200" dirty="0"/>
              <a:t>Erfassung von Symbolen erfolgt gemäß den Regelungen in RDA 1.7.5 (inkl. D-A-CH</a:t>
            </a:r>
            <a:r>
              <a:rPr lang="de-DE" sz="2200" dirty="0" smtClean="0"/>
              <a:t>)</a:t>
            </a:r>
          </a:p>
          <a:p>
            <a:r>
              <a:rPr lang="de-DE" sz="2200" dirty="0" smtClean="0"/>
              <a:t>Artikel am Anfang des Titels werden erfasst</a:t>
            </a:r>
            <a:endParaRPr lang="de-DE" sz="2200"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sz="800" dirty="0" smtClean="0"/>
              <a:t>AG RDA Schulungsunterlagen – Modul 3.03.03: Werkebene | </a:t>
            </a:r>
            <a:r>
              <a:rPr lang="de-DE" sz="800" dirty="0" err="1" smtClean="0"/>
              <a:t>Aleph</a:t>
            </a:r>
            <a:r>
              <a:rPr lang="de-DE" sz="800" dirty="0" smtClean="0"/>
              <a:t> | Stand: 29.02.2016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2052</Words>
  <Application>Microsoft Office PowerPoint</Application>
  <PresentationFormat>Bildschirmpräsentation (4:3)</PresentationFormat>
  <Paragraphs>378</Paragraphs>
  <Slides>33</Slides>
  <Notes>5</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72</cp:revision>
  <dcterms:created xsi:type="dcterms:W3CDTF">2014-02-18T07:01:40Z</dcterms:created>
  <dcterms:modified xsi:type="dcterms:W3CDTF">2016-03-21T07:25:02Z</dcterms:modified>
</cp:coreProperties>
</file>