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85" r:id="rId2"/>
    <p:sldId id="259" r:id="rId3"/>
    <p:sldId id="287" r:id="rId4"/>
    <p:sldId id="302" r:id="rId5"/>
    <p:sldId id="303" r:id="rId6"/>
    <p:sldId id="306" r:id="rId7"/>
    <p:sldId id="307" r:id="rId8"/>
    <p:sldId id="308" r:id="rId9"/>
    <p:sldId id="309" r:id="rId10"/>
    <p:sldId id="310" r:id="rId11"/>
    <p:sldId id="311" r:id="rId12"/>
    <p:sldId id="328" r:id="rId13"/>
    <p:sldId id="329" r:id="rId14"/>
    <p:sldId id="326" r:id="rId15"/>
    <p:sldId id="312" r:id="rId16"/>
    <p:sldId id="313" r:id="rId17"/>
    <p:sldId id="314" r:id="rId18"/>
    <p:sldId id="330" r:id="rId19"/>
    <p:sldId id="315" r:id="rId20"/>
    <p:sldId id="304" r:id="rId21"/>
    <p:sldId id="316" r:id="rId22"/>
    <p:sldId id="331" r:id="rId23"/>
    <p:sldId id="318" r:id="rId24"/>
    <p:sldId id="332" r:id="rId25"/>
    <p:sldId id="319" r:id="rId26"/>
    <p:sldId id="320" r:id="rId27"/>
    <p:sldId id="327" r:id="rId28"/>
    <p:sldId id="333" r:id="rId29"/>
    <p:sldId id="322" r:id="rId30"/>
    <p:sldId id="323" r:id="rId31"/>
    <p:sldId id="324" r:id="rId32"/>
    <p:sldId id="325" r:id="rId33"/>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18.03.2016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18.03.2016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21</a:t>
            </a:fld>
            <a:endParaRPr lang="de-DE" altLang="de-DE"/>
          </a:p>
        </p:txBody>
      </p:sp>
    </p:spTree>
    <p:extLst>
      <p:ext uri="{BB962C8B-B14F-4D97-AF65-F5344CB8AC3E}">
        <p14:creationId xmlns:p14="http://schemas.microsoft.com/office/powerpoint/2010/main" val="1294727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22</a:t>
            </a:fld>
            <a:endParaRPr lang="de-DE" altLang="de-DE"/>
          </a:p>
        </p:txBody>
      </p:sp>
    </p:spTree>
    <p:extLst>
      <p:ext uri="{BB962C8B-B14F-4D97-AF65-F5344CB8AC3E}">
        <p14:creationId xmlns:p14="http://schemas.microsoft.com/office/powerpoint/2010/main" val="2185824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28</a:t>
            </a:fld>
            <a:endParaRPr lang="de-DE" altLang="de-DE"/>
          </a:p>
        </p:txBody>
      </p:sp>
    </p:spTree>
    <p:extLst>
      <p:ext uri="{BB962C8B-B14F-4D97-AF65-F5344CB8AC3E}">
        <p14:creationId xmlns:p14="http://schemas.microsoft.com/office/powerpoint/2010/main" val="1227085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3.03.03: Werkebene | Aleph | Stand: 29.02.2016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3.03.03: Werkebene | Aleph | Stand: 29.02.2016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10</a:t>
            </a:fld>
            <a:endParaRPr lang="de-DE" altLang="de-DE"/>
          </a:p>
        </p:txBody>
      </p:sp>
    </p:spTree>
    <p:extLst>
      <p:ext uri="{BB962C8B-B14F-4D97-AF65-F5344CB8AC3E}">
        <p14:creationId xmlns:p14="http://schemas.microsoft.com/office/powerpoint/2010/main" val="32763319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Ausgabe in Originalsprache als bevorzugter Titel</a:t>
            </a:r>
          </a:p>
          <a:p>
            <a:r>
              <a:rPr lang="de-DE" dirty="0" smtClean="0"/>
              <a:t>Beispiel</a:t>
            </a:r>
            <a:r>
              <a:rPr lang="de-DE" dirty="0"/>
              <a:t>: </a:t>
            </a:r>
            <a:r>
              <a:rPr lang="de-DE" dirty="0" smtClean="0"/>
              <a:t/>
            </a:r>
            <a:br>
              <a:rPr lang="de-DE" dirty="0" smtClean="0"/>
            </a:br>
            <a:r>
              <a:rPr lang="de-DE" dirty="0" smtClean="0"/>
              <a:t>„</a:t>
            </a:r>
            <a:r>
              <a:rPr lang="de-DE" dirty="0"/>
              <a:t>Die </a:t>
            </a:r>
            <a:r>
              <a:rPr lang="de-DE" dirty="0" err="1"/>
              <a:t>Dreiflüssestadt</a:t>
            </a:r>
            <a:r>
              <a:rPr lang="de-DE" dirty="0"/>
              <a:t> Passau“ ist gleichzeitig in mehreren Sprachen erschienen, Originalsprache ist Deutsch. Die deutsche Ausgabe wird für die Bestimmung des bevorzugten Titels des Werks zu Grunde gelegt.</a:t>
            </a:r>
          </a:p>
          <a:p>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11</a:t>
            </a:fld>
            <a:endParaRPr lang="de-DE" altLang="de-DE"/>
          </a:p>
        </p:txBody>
      </p:sp>
      <p:graphicFrame>
        <p:nvGraphicFramePr>
          <p:cNvPr id="8" name="Tabelle 7"/>
          <p:cNvGraphicFramePr>
            <a:graphicFrameLocks noGrp="1"/>
          </p:cNvGraphicFramePr>
          <p:nvPr>
            <p:extLst>
              <p:ext uri="{D42A27DB-BD31-4B8C-83A1-F6EECF244321}">
                <p14:modId xmlns:p14="http://schemas.microsoft.com/office/powerpoint/2010/main" val="986031747"/>
              </p:ext>
            </p:extLst>
          </p:nvPr>
        </p:nvGraphicFramePr>
        <p:xfrm>
          <a:off x="539552" y="4653136"/>
          <a:ext cx="7920880" cy="1674620"/>
        </p:xfrm>
        <a:graphic>
          <a:graphicData uri="http://schemas.openxmlformats.org/drawingml/2006/table">
            <a:tbl>
              <a:tblPr firstRow="1" bandRow="1">
                <a:tableStyleId>{5C22544A-7EE6-4342-B048-85BDC9FD1C3A}</a:tableStyleId>
              </a:tblPr>
              <a:tblGrid>
                <a:gridCol w="1008112"/>
                <a:gridCol w="1008112"/>
                <a:gridCol w="2592288"/>
                <a:gridCol w="3312368"/>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en-US" sz="1800" dirty="0" smtClean="0">
                          <a:latin typeface="Verdana" panose="020B0604030504040204" pitchFamily="34" charset="0"/>
                          <a:ea typeface="Verdana" panose="020B0604030504040204" pitchFamily="34" charset="0"/>
                          <a:cs typeface="Verdana" panose="020B0604030504040204" pitchFamily="34" charset="0"/>
                        </a:rPr>
                        <a:t>Die</a:t>
                      </a:r>
                      <a:r>
                        <a:rPr lang="en-US"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Dreiflüssestadt</a:t>
                      </a:r>
                      <a:r>
                        <a:rPr lang="en-US"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222414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a:p>
            <a:pPr marL="0" indent="0">
              <a:buNone/>
            </a:pPr>
            <a:endParaRPr lang="de-DE" dirty="0"/>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726122132"/>
              </p:ext>
            </p:extLst>
          </p:nvPr>
        </p:nvGraphicFramePr>
        <p:xfrm>
          <a:off x="539552" y="4294926"/>
          <a:ext cx="7920880" cy="1796540"/>
        </p:xfrm>
        <a:graphic>
          <a:graphicData uri="http://schemas.openxmlformats.org/drawingml/2006/table">
            <a:tbl>
              <a:tblPr firstRow="1" bandRow="1">
                <a:tableStyleId>{5C22544A-7EE6-4342-B048-85BDC9FD1C3A}</a:tableStyleId>
              </a:tblPr>
              <a:tblGrid>
                <a:gridCol w="1173464"/>
                <a:gridCol w="914768"/>
                <a:gridCol w="2232248"/>
                <a:gridCol w="3600400"/>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en-US"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&lt;&lt;</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a:t>
                      </a: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&gt;&gt;</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single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$t &lt;&lt;</a:t>
                      </a:r>
                      <a:r>
                        <a:rPr lang="de-DE" sz="1800" dirty="0" smtClean="0">
                          <a:latin typeface="Verdana" panose="020B0604030504040204" pitchFamily="34" charset="0"/>
                          <a:ea typeface="Verdana" panose="020B0604030504040204" pitchFamily="34" charset="0"/>
                          <a:cs typeface="Verdana" panose="020B0604030504040204" pitchFamily="34" charset="0"/>
                        </a:rPr>
                        <a:t>Die</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einheitliche 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885924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51747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endParaRPr lang="de-DE" dirty="0"/>
          </a:p>
          <a:p>
            <a:endParaRPr lang="de-DE" sz="2200" dirty="0" smtClean="0"/>
          </a:p>
          <a:p>
            <a:r>
              <a:rPr lang="de-DE" sz="2200" dirty="0" smtClean="0"/>
              <a:t>Beispiel</a:t>
            </a:r>
            <a:r>
              <a:rPr lang="de-DE" sz="2200" dirty="0"/>
              <a:t>:</a:t>
            </a:r>
            <a:r>
              <a:rPr lang="de-DE" dirty="0"/>
              <a:t/>
            </a:r>
            <a:br>
              <a:rPr lang="de-DE" dirty="0"/>
            </a:br>
            <a:r>
              <a:rPr lang="de-DE" sz="2200" dirty="0"/>
              <a:t>Dieses Werk wurde im gleichen 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a:p>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14</a:t>
            </a:fld>
            <a:endParaRPr lang="de-DE" altLang="de-DE"/>
          </a:p>
        </p:txBody>
      </p:sp>
      <p:graphicFrame>
        <p:nvGraphicFramePr>
          <p:cNvPr id="8" name="Tabelle 7"/>
          <p:cNvGraphicFramePr>
            <a:graphicFrameLocks noGrp="1"/>
          </p:cNvGraphicFramePr>
          <p:nvPr>
            <p:extLst>
              <p:ext uri="{D42A27DB-BD31-4B8C-83A1-F6EECF244321}">
                <p14:modId xmlns:p14="http://schemas.microsoft.com/office/powerpoint/2010/main" val="2883074063"/>
              </p:ext>
            </p:extLst>
          </p:nvPr>
        </p:nvGraphicFramePr>
        <p:xfrm>
          <a:off x="539552" y="4581128"/>
          <a:ext cx="7920880" cy="1674620"/>
        </p:xfrm>
        <a:graphic>
          <a:graphicData uri="http://schemas.openxmlformats.org/drawingml/2006/table">
            <a:tbl>
              <a:tblPr firstRow="1" bandRow="1">
                <a:tableStyleId>{5C22544A-7EE6-4342-B048-85BDC9FD1C3A}</a:tableStyleId>
              </a:tblPr>
              <a:tblGrid>
                <a:gridCol w="1173464"/>
                <a:gridCol w="1173464"/>
                <a:gridCol w="2477608"/>
                <a:gridCol w="3096344"/>
              </a:tblGrid>
              <a:tr h="39443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800" dirty="0" smtClean="0">
                          <a:latin typeface="Verdana" panose="020B0604030504040204" pitchFamily="34" charset="0"/>
                          <a:ea typeface="Verdana" panose="020B0604030504040204" pitchFamily="34" charset="0"/>
                          <a:cs typeface="Verdana" panose="020B0604030504040204" pitchFamily="34" charset="0"/>
                        </a:rPr>
                        <a:t>The</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arms</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of</a:t>
                      </a:r>
                      <a:r>
                        <a:rPr lang="de-DE" sz="1800" dirty="0" smtClean="0">
                          <a:latin typeface="Verdana" panose="020B0604030504040204" pitchFamily="34" charset="0"/>
                          <a:ea typeface="Verdana" panose="020B0604030504040204" pitchFamily="34" charset="0"/>
                          <a:cs typeface="Verdana" panose="020B0604030504040204" pitchFamily="34" charset="0"/>
                        </a:rPr>
                        <a:t>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577224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15</a:t>
            </a:fld>
            <a:endParaRPr lang="de-DE" altLang="de-DE"/>
          </a:p>
        </p:txBody>
      </p:sp>
    </p:spTree>
    <p:extLst>
      <p:ext uri="{BB962C8B-B14F-4D97-AF65-F5344CB8AC3E}">
        <p14:creationId xmlns:p14="http://schemas.microsoft.com/office/powerpoint/2010/main" val="2632346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16</a:t>
            </a:fld>
            <a:endParaRPr lang="de-DE" altLang="de-DE"/>
          </a:p>
        </p:txBody>
      </p:sp>
    </p:spTree>
    <p:extLst>
      <p:ext uri="{BB962C8B-B14F-4D97-AF65-F5344CB8AC3E}">
        <p14:creationId xmlns:p14="http://schemas.microsoft.com/office/powerpoint/2010/main" val="2921666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17</a:t>
            </a:fld>
            <a:endParaRPr lang="de-DE" altLang="de-DE"/>
          </a:p>
        </p:txBody>
      </p:sp>
    </p:spTree>
    <p:extLst>
      <p:ext uri="{BB962C8B-B14F-4D97-AF65-F5344CB8AC3E}">
        <p14:creationId xmlns:p14="http://schemas.microsoft.com/office/powerpoint/2010/main" val="19001451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p>
          <a:p>
            <a:r>
              <a:rPr lang="de-DE" dirty="0" smtClean="0"/>
              <a:t>Ausnahme: Integrierende Ressourcen, fortlaufende Ressourcen</a:t>
            </a:r>
            <a:endParaRPr lang="de-DE" dirty="0"/>
          </a:p>
          <a:p>
            <a:pPr marL="0" indent="0">
              <a:buNone/>
            </a:pP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18</a:t>
            </a:fld>
            <a:endParaRPr lang="de-DE" altLang="de-DE"/>
          </a:p>
        </p:txBody>
      </p:sp>
    </p:spTree>
    <p:extLst>
      <p:ext uri="{BB962C8B-B14F-4D97-AF65-F5344CB8AC3E}">
        <p14:creationId xmlns:p14="http://schemas.microsoft.com/office/powerpoint/2010/main" val="1856844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2000" dirty="0" smtClean="0"/>
              <a:t>erste Manifestation der Dissertation: </a:t>
            </a:r>
            <a:br>
              <a:rPr lang="de-DE" sz="2000" dirty="0" smtClean="0"/>
            </a:br>
            <a:r>
              <a:rPr lang="de-DE" sz="2000" dirty="0" smtClean="0"/>
              <a:t>Titel „Die geschlechterspezifische Strukturierung des Niedriglohnsektors in Frankreich, Großbritannien, Schweden und Deutschland aus vergleichender Perspektive“</a:t>
            </a:r>
            <a:endParaRPr lang="de-DE" sz="2000" dirty="0"/>
          </a:p>
          <a:p>
            <a:r>
              <a:rPr lang="de-DE" sz="2000" dirty="0" smtClean="0"/>
              <a:t>zweite Manifestation: Verlagsausgabe mit Titel „Die geschlechtsspezifische Strukturierung des Niedriglohnsektors“</a:t>
            </a:r>
            <a:endParaRPr lang="de-DE" sz="2000"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19</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3867644169"/>
              </p:ext>
            </p:extLst>
          </p:nvPr>
        </p:nvGraphicFramePr>
        <p:xfrm>
          <a:off x="539552" y="3284984"/>
          <a:ext cx="7920880" cy="2119663"/>
        </p:xfrm>
        <a:graphic>
          <a:graphicData uri="http://schemas.openxmlformats.org/drawingml/2006/table">
            <a:tbl>
              <a:tblPr firstRow="1" bandRow="1">
                <a:tableStyleId>{5C22544A-7EE6-4342-B048-85BDC9FD1C3A}</a:tableStyleId>
              </a:tblPr>
              <a:tblGrid>
                <a:gridCol w="936104"/>
                <a:gridCol w="864096"/>
                <a:gridCol w="1800200"/>
                <a:gridCol w="4320480"/>
              </a:tblGrid>
              <a:tr h="36847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600" dirty="0" smtClean="0">
                          <a:latin typeface="Verdana" panose="020B0604030504040204" pitchFamily="34" charset="0"/>
                          <a:ea typeface="Verdana" panose="020B0604030504040204" pitchFamily="34" charset="0"/>
                          <a:cs typeface="Verdana" panose="020B0604030504040204" pitchFamily="34" charset="0"/>
                        </a:rPr>
                        <a:t>Die</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600" dirty="0" smtClean="0">
                          <a:latin typeface="Verdana" panose="020B0604030504040204" pitchFamily="34" charset="0"/>
                          <a:ea typeface="Verdana" panose="020B0604030504040204" pitchFamily="34" charset="0"/>
                          <a:cs typeface="Verdana" panose="020B0604030504040204" pitchFamily="34" charset="0"/>
                        </a:rPr>
                        <a:t> geschlechtsspezifische Strukturierung des Niedriglohnsektors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303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600" dirty="0" smtClean="0">
                          <a:latin typeface="Verdana" panose="020B0604030504040204" pitchFamily="34" charset="0"/>
                          <a:ea typeface="Verdana" panose="020B0604030504040204" pitchFamily="34" charset="0"/>
                          <a:cs typeface="Verdana" panose="020B0604030504040204" pitchFamily="34" charset="0"/>
                        </a:rPr>
                        <a:t>Die</a:t>
                      </a: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600" dirty="0" smtClean="0">
                          <a:latin typeface="Verdana" panose="020B0604030504040204" pitchFamily="34" charset="0"/>
                          <a:ea typeface="Verdana" panose="020B0604030504040204" pitchFamily="34" charset="0"/>
                          <a:cs typeface="Verdana" panose="020B0604030504040204" pitchFamily="34" charset="0"/>
                        </a:rPr>
                        <a:t> geschlechterspezifische Strukturierung des Niedriglohnsektors in Frankreich, Großbritannien, Schweden und Deutschland aus vergleichender Perspektive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613583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8C2509D-A0F2-4D27-8C46-74366A61916F}" type="slidenum">
              <a:rPr lang="de-DE" altLang="de-DE">
                <a:solidFill>
                  <a:srgbClr val="898989"/>
                </a:solidFill>
              </a:rPr>
              <a:pPr/>
              <a:t>2</a:t>
            </a:fld>
            <a:endParaRPr lang="de-DE" altLang="de-DE">
              <a:solidFill>
                <a:srgbClr val="898989"/>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3.03.03: Werkebene | Aleph | Stand: 29.02.2016 | CC BY-NC-SA</a:t>
            </a:r>
            <a:endParaRPr lang="de-DE"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20</a:t>
            </a:fld>
            <a:endParaRPr lang="de-DE" altLang="de-DE"/>
          </a:p>
        </p:txBody>
      </p:sp>
    </p:spTree>
    <p:extLst>
      <p:ext uri="{BB962C8B-B14F-4D97-AF65-F5344CB8AC3E}">
        <p14:creationId xmlns:p14="http://schemas.microsoft.com/office/powerpoint/2010/main" val="32809513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21</a:t>
            </a:fld>
            <a:endParaRPr lang="de-DE" altLang="de-DE" dirty="0"/>
          </a:p>
        </p:txBody>
      </p:sp>
    </p:spTree>
    <p:extLst>
      <p:ext uri="{BB962C8B-B14F-4D97-AF65-F5344CB8AC3E}">
        <p14:creationId xmlns:p14="http://schemas.microsoft.com/office/powerpoint/2010/main" val="2576524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22</a:t>
            </a:fld>
            <a:endParaRPr lang="de-DE" altLang="de-DE" dirty="0"/>
          </a:p>
        </p:txBody>
      </p:sp>
      <p:graphicFrame>
        <p:nvGraphicFramePr>
          <p:cNvPr id="9" name="Tabelle 8"/>
          <p:cNvGraphicFramePr>
            <a:graphicFrameLocks noGrp="1"/>
          </p:cNvGraphicFramePr>
          <p:nvPr>
            <p:extLst>
              <p:ext uri="{D42A27DB-BD31-4B8C-83A1-F6EECF244321}">
                <p14:modId xmlns:p14="http://schemas.microsoft.com/office/powerpoint/2010/main" val="3071765142"/>
              </p:ext>
            </p:extLst>
          </p:nvPr>
        </p:nvGraphicFramePr>
        <p:xfrm>
          <a:off x="468313" y="1700808"/>
          <a:ext cx="8424167" cy="3960439"/>
        </p:xfrm>
        <a:graphic>
          <a:graphicData uri="http://schemas.openxmlformats.org/drawingml/2006/table">
            <a:tbl>
              <a:tblPr firstRow="1" bandRow="1">
                <a:tableStyleId>{5C22544A-7EE6-4342-B048-85BDC9FD1C3A}</a:tableStyleId>
              </a:tblPr>
              <a:tblGrid>
                <a:gridCol w="935335"/>
                <a:gridCol w="1296144"/>
                <a:gridCol w="2394908"/>
                <a:gridCol w="3797780"/>
              </a:tblGrid>
              <a:tr h="39550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97215">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800" dirty="0" smtClean="0">
                          <a:latin typeface="Verdana" panose="020B0604030504040204" pitchFamily="34" charset="0"/>
                          <a:ea typeface="Verdana" panose="020B0604030504040204" pitchFamily="34" charset="0"/>
                          <a:cs typeface="Verdana" panose="020B0604030504040204" pitchFamily="34" charset="0"/>
                        </a:rPr>
                        <a:t> 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38324">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303 s.u.</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and</a:t>
                      </a: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de-DE" sz="1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prejudice</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40758">
                <a:tc rowSpan="2">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800" dirty="0" smtClean="0">
                          <a:latin typeface="Verdana" panose="020B0604030504040204" pitchFamily="34" charset="0"/>
                          <a:ea typeface="Verdana" panose="020B0604030504040204" pitchFamily="34" charset="0"/>
                          <a:cs typeface="Verdana" panose="020B0604030504040204" pitchFamily="34" charset="0"/>
                        </a:rPr>
                        <a:t> Austen, Jane</a:t>
                      </a:r>
                      <a:br>
                        <a:rPr lang="de-DE" sz="1800" dirty="0" smtClean="0">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800" dirty="0" smtClean="0">
                          <a:latin typeface="Verdana" panose="020B0604030504040204" pitchFamily="34" charset="0"/>
                          <a:ea typeface="Verdana" panose="020B0604030504040204" pitchFamily="34" charset="0"/>
                          <a:cs typeface="Verdana" panose="020B0604030504040204" pitchFamily="34" charset="0"/>
                        </a:rPr>
                        <a:t> 1775-1817</a:t>
                      </a:r>
                      <a:br>
                        <a:rPr lang="de-DE" sz="1800" dirty="0" smtClean="0">
                          <a:latin typeface="Verdana" panose="020B0604030504040204" pitchFamily="34" charset="0"/>
                          <a:ea typeface="Verdana" panose="020B0604030504040204" pitchFamily="34" charset="0"/>
                          <a:cs typeface="Verdana" panose="020B0604030504040204" pitchFamily="34" charset="0"/>
                        </a:rPr>
                      </a:b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en-US"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800" i="1" dirty="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endParaRPr>
                    </a:p>
                  </a:txBody>
                  <a:tcPr marL="91439" marR="91439" marT="45726" marB="45726" anchor="ctr"/>
                </a:tc>
              </a:tr>
              <a:tr h="672430">
                <a:tc vMerge="1">
                  <a:txBody>
                    <a:bodyPr/>
                    <a:lstStyle/>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$4</a:t>
                      </a:r>
                      <a:r>
                        <a:rPr lang="de-DE" sz="18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aut</a:t>
                      </a:r>
                      <a:r>
                        <a:rPr lang="de-DE" sz="18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800" i="1" baseline="0"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a:t>
                      </a:r>
                      <a:r>
                        <a:rPr lang="de-DE" sz="1800" i="1"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Verfasser) [Erfassung nicht nötig]</a:t>
                      </a:r>
                    </a:p>
                  </a:txBody>
                  <a:tcPr marL="91439" marR="91439" marT="45726" marB="45726" anchor="ctr"/>
                </a:tc>
              </a:tr>
              <a:tr h="1016204">
                <a:tc>
                  <a:txBody>
                    <a:bodyPr/>
                    <a:lstStyle/>
                    <a:p>
                      <a:pPr>
                        <a:lnSpc>
                          <a:spcPts val="1600"/>
                        </a:lnSpc>
                        <a:spcBef>
                          <a:spcPts val="600"/>
                        </a:spcBef>
                        <a:spcAft>
                          <a:spcPts val="600"/>
                        </a:spcAft>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800" dirty="0" smtClean="0">
                          <a:latin typeface="Verdana" panose="020B0604030504040204" pitchFamily="34" charset="0"/>
                          <a:ea typeface="Verdana" panose="020B0604030504040204" pitchFamily="34" charset="0"/>
                          <a:cs typeface="Verdana" panose="020B0604030504040204" pitchFamily="34" charset="0"/>
                        </a:rPr>
                        <a:t> Austen, Jane</a:t>
                      </a:r>
                      <a: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r>
                      <a:br>
                        <a:rPr lang="de-DE" sz="1800"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1775-1817</a:t>
                      </a:r>
                      <a:b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Pride </a:t>
                      </a:r>
                      <a:r>
                        <a:rPr lang="de-DE" sz="18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and</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18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prejudice</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r>
                      <a:b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en-US"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en-US"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7700216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23</a:t>
            </a:fld>
            <a:endParaRPr lang="de-DE" altLang="de-DE" dirty="0"/>
          </a:p>
        </p:txBody>
      </p:sp>
    </p:spTree>
    <p:extLst>
      <p:ext uri="{BB962C8B-B14F-4D97-AF65-F5344CB8AC3E}">
        <p14:creationId xmlns:p14="http://schemas.microsoft.com/office/powerpoint/2010/main" val="2514738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dirty="0" smtClean="0"/>
              <a:t>Beispiel: </a:t>
            </a: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24</a:t>
            </a:fld>
            <a:endParaRPr lang="de-DE" altLang="de-DE" dirty="0"/>
          </a:p>
        </p:txBody>
      </p:sp>
      <p:graphicFrame>
        <p:nvGraphicFramePr>
          <p:cNvPr id="9" name="Tabelle 8"/>
          <p:cNvGraphicFramePr>
            <a:graphicFrameLocks noGrp="1"/>
          </p:cNvGraphicFramePr>
          <p:nvPr>
            <p:extLst>
              <p:ext uri="{D42A27DB-BD31-4B8C-83A1-F6EECF244321}">
                <p14:modId xmlns:p14="http://schemas.microsoft.com/office/powerpoint/2010/main" val="3573356917"/>
              </p:ext>
            </p:extLst>
          </p:nvPr>
        </p:nvGraphicFramePr>
        <p:xfrm>
          <a:off x="611560" y="1340768"/>
          <a:ext cx="7848874" cy="4896544"/>
        </p:xfrm>
        <a:graphic>
          <a:graphicData uri="http://schemas.openxmlformats.org/drawingml/2006/table">
            <a:tbl>
              <a:tblPr firstRow="1" bandRow="1">
                <a:tableStyleId>{5C22544A-7EE6-4342-B048-85BDC9FD1C3A}</a:tableStyleId>
              </a:tblPr>
              <a:tblGrid>
                <a:gridCol w="927594"/>
                <a:gridCol w="856241"/>
                <a:gridCol w="2640075"/>
                <a:gridCol w="3424964"/>
              </a:tblGrid>
              <a:tr h="418467">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367746">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Paletten-Handbuch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21353">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6.2.2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Paletten-Handbuch</a:t>
                      </a:r>
                      <a:endParaRPr lang="de-DE" sz="16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74961">
                <a:tc rowSpan="2">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1944-</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97793">
                <a:tc vMerge="1">
                  <a:txBody>
                    <a:bodyPr/>
                    <a:lstStyle/>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$4</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baseline="0" dirty="0" err="1"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aut</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a:t>
                      </a:r>
                      <a:r>
                        <a:rPr lang="de-DE" sz="1600" i="1"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Verfasser) [Erfassung nicht nötig]</a:t>
                      </a:r>
                    </a:p>
                  </a:txBody>
                  <a:tcPr marL="91439" marR="91439" marT="45726" marB="45726" anchor="ctr"/>
                </a:tc>
              </a:tr>
              <a:tr h="648072">
                <a:tc rowSpan="2">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104a</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19.2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Hector, Bernhard</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baseline="0" dirty="0" smtClean="0">
                          <a:latin typeface="Verdana" panose="020B0604030504040204" pitchFamily="34" charset="0"/>
                          <a:ea typeface="Verdana" panose="020B0604030504040204" pitchFamily="34" charset="0"/>
                          <a:cs typeface="Verdana" panose="020B0604030504040204" pitchFamily="34" charset="0"/>
                        </a:rPr>
                        <a:t>1953-</a:t>
                      </a:r>
                      <a:br>
                        <a:rPr lang="de-DE" sz="1600" baseline="0" dirty="0" smtClean="0">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600" i="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23084">
                <a:tc vMerge="1">
                  <a:txBody>
                    <a:bodyPr/>
                    <a:lstStyle/>
                    <a:p>
                      <a:pPr>
                        <a:lnSpc>
                          <a:spcPts val="1600"/>
                        </a:lnSpc>
                        <a:spcBef>
                          <a:spcPts val="600"/>
                        </a:spcBef>
                        <a:spcAft>
                          <a:spcPts val="600"/>
                        </a:spcAft>
                      </a:pP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$4</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baseline="0" dirty="0" err="1"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aut</a:t>
                      </a:r>
                      <a:r>
                        <a:rPr lang="de-DE" sz="1600" baseline="0" dirty="0" smtClean="0">
                          <a:solidFill>
                            <a:schemeClr val="tx1">
                              <a:lumMod val="50000"/>
                              <a:lumOff val="50000"/>
                            </a:schemeClr>
                          </a:solidFill>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a:t>
                      </a:r>
                      <a:r>
                        <a:rPr lang="de-DE" sz="1600" i="1" dirty="0" smtClean="0">
                          <a:solidFill>
                            <a:schemeClr val="tx1">
                              <a:lumMod val="50000"/>
                              <a:lumOff val="50000"/>
                            </a:schemeClr>
                          </a:solidFill>
                          <a:latin typeface="Cambria" panose="02040503050406030204" pitchFamily="18" charset="0"/>
                          <a:ea typeface="Verdana" panose="020B0604030504040204" pitchFamily="34" charset="0"/>
                          <a:cs typeface="Verdana" panose="020B0604030504040204" pitchFamily="34" charset="0"/>
                        </a:rPr>
                        <a:t>Verfasser) [Erfassung nicht nötig]</a:t>
                      </a:r>
                    </a:p>
                  </a:txBody>
                  <a:tcPr marL="91439" marR="91439" marT="45726" marB="45726" anchor="ctr"/>
                </a:tc>
              </a:tr>
              <a:tr h="792088">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=100</a:t>
                      </a:r>
                      <a:b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b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Paletten-Handbuch</a:t>
                      </a:r>
                    </a:p>
                  </a:txBody>
                  <a:tcPr marL="91439" marR="91439" marT="45726" marB="45726" anchor="ctr"/>
                </a:tc>
              </a:tr>
            </a:tbl>
          </a:graphicData>
        </a:graphic>
      </p:graphicFrame>
    </p:spTree>
    <p:extLst>
      <p:ext uri="{BB962C8B-B14F-4D97-AF65-F5344CB8AC3E}">
        <p14:creationId xmlns:p14="http://schemas.microsoft.com/office/powerpoint/2010/main" val="4509060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 Familien, Körperschaften zugeschrieben,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25</a:t>
            </a:fld>
            <a:endParaRPr lang="de-DE" altLang="de-DE" dirty="0"/>
          </a:p>
        </p:txBody>
      </p:sp>
    </p:spTree>
    <p:extLst>
      <p:ext uri="{BB962C8B-B14F-4D97-AF65-F5344CB8AC3E}">
        <p14:creationId xmlns:p14="http://schemas.microsoft.com/office/powerpoint/2010/main" val="15925251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26</a:t>
            </a:fld>
            <a:endParaRPr lang="de-DE" altLang="de-DE" dirty="0"/>
          </a:p>
        </p:txBody>
      </p:sp>
    </p:spTree>
    <p:extLst>
      <p:ext uri="{BB962C8B-B14F-4D97-AF65-F5344CB8AC3E}">
        <p14:creationId xmlns:p14="http://schemas.microsoft.com/office/powerpoint/2010/main" val="302396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r>
              <a:rPr lang="de-DE" dirty="0" smtClean="0"/>
              <a:t>:</a:t>
            </a:r>
            <a:br>
              <a:rPr lang="de-DE" dirty="0" smtClean="0"/>
            </a:br>
            <a:r>
              <a:rPr lang="de-DE" dirty="0"/>
              <a:t/>
            </a:r>
            <a:br>
              <a:rPr lang="de-DE" dirty="0"/>
            </a:br>
            <a:r>
              <a:rPr lang="de-DE" dirty="0" smtClean="0"/>
              <a:t>bevorzugter </a:t>
            </a:r>
            <a:r>
              <a:rPr lang="de-DE" dirty="0"/>
              <a:t>Titel des Werks, ggf. mit einem oder mehreren unterscheidenden Merkmalen </a:t>
            </a:r>
            <a:br>
              <a:rPr lang="de-DE" dirty="0"/>
            </a:br>
            <a:r>
              <a:rPr lang="de-DE" dirty="0"/>
              <a:t>= normierter </a:t>
            </a:r>
            <a:r>
              <a:rPr lang="de-DE" dirty="0" smtClean="0"/>
              <a:t>Sucheinstieg</a:t>
            </a: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27</a:t>
            </a:fld>
            <a:endParaRPr lang="de-DE" altLang="de-DE" dirty="0"/>
          </a:p>
        </p:txBody>
      </p:sp>
    </p:spTree>
    <p:extLst>
      <p:ext uri="{BB962C8B-B14F-4D97-AF65-F5344CB8AC3E}">
        <p14:creationId xmlns:p14="http://schemas.microsoft.com/office/powerpoint/2010/main" val="27198246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smtClean="0"/>
              <a:t>Beispiel: </a:t>
            </a:r>
          </a:p>
          <a:p>
            <a:pPr marL="355600" indent="0">
              <a:buNone/>
            </a:pPr>
            <a:r>
              <a:rPr lang="de-DE" dirty="0" smtClean="0"/>
              <a:t>Verantwortlichkeitsangabe: Herausgeber: Junge Journalisten Saar e.V.</a:t>
            </a: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28</a:t>
            </a:fld>
            <a:endParaRPr lang="de-DE" altLang="de-DE" dirty="0"/>
          </a:p>
        </p:txBody>
      </p:sp>
      <p:graphicFrame>
        <p:nvGraphicFramePr>
          <p:cNvPr id="9" name="Tabelle 8"/>
          <p:cNvGraphicFramePr>
            <a:graphicFrameLocks noGrp="1"/>
          </p:cNvGraphicFramePr>
          <p:nvPr>
            <p:extLst>
              <p:ext uri="{D42A27DB-BD31-4B8C-83A1-F6EECF244321}">
                <p14:modId xmlns:p14="http://schemas.microsoft.com/office/powerpoint/2010/main" val="822237919"/>
              </p:ext>
            </p:extLst>
          </p:nvPr>
        </p:nvGraphicFramePr>
        <p:xfrm>
          <a:off x="539552" y="2132857"/>
          <a:ext cx="7920881" cy="4024550"/>
        </p:xfrm>
        <a:graphic>
          <a:graphicData uri="http://schemas.openxmlformats.org/drawingml/2006/table">
            <a:tbl>
              <a:tblPr firstRow="1" bandRow="1">
                <a:tableStyleId>{5C22544A-7EE6-4342-B048-85BDC9FD1C3A}</a:tableStyleId>
              </a:tblPr>
              <a:tblGrid>
                <a:gridCol w="936104"/>
                <a:gridCol w="1080120"/>
                <a:gridCol w="2664296"/>
                <a:gridCol w="3240361"/>
              </a:tblGrid>
              <a:tr h="432169">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588224">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Farbe tut gut</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043342">
                <a:tc rowSpan="2">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200b</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19.3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Sonstige</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Person, Familie oder Körperschaft, die mit einem Werk in Verbindung steht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800" dirty="0" smtClean="0">
                          <a:latin typeface="Verdana" panose="020B0604030504040204" pitchFamily="34" charset="0"/>
                          <a:ea typeface="Verdana" panose="020B0604030504040204" pitchFamily="34" charset="0"/>
                          <a:cs typeface="Verdana" panose="020B0604030504040204" pitchFamily="34" charset="0"/>
                        </a:rPr>
                        <a:t> Junge Journalisten Saar e.V.</a:t>
                      </a:r>
                      <a:br>
                        <a:rPr lang="de-DE" sz="1800" dirty="0" smtClean="0">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800" i="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28310">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i="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800" i="0" dirty="0" smtClean="0">
                          <a:latin typeface="Verdana" panose="020B0604030504040204" pitchFamily="34" charset="0"/>
                          <a:ea typeface="Verdana" panose="020B0604030504040204" pitchFamily="34" charset="0"/>
                          <a:cs typeface="Verdana" panose="020B0604030504040204" pitchFamily="34" charset="0"/>
                        </a:rPr>
                        <a:t> </a:t>
                      </a:r>
                      <a:r>
                        <a:rPr lang="de-DE" sz="1800" i="0" dirty="0" err="1" smtClean="0">
                          <a:latin typeface="Verdana" panose="020B0604030504040204" pitchFamily="34" charset="0"/>
                          <a:ea typeface="Verdana" panose="020B0604030504040204" pitchFamily="34" charset="0"/>
                          <a:cs typeface="Verdana" panose="020B0604030504040204" pitchFamily="34" charset="0"/>
                        </a:rPr>
                        <a:t>isb</a:t>
                      </a:r>
                      <a:r>
                        <a:rPr lang="de-DE" sz="1800" i="0" dirty="0" smtClean="0">
                          <a:latin typeface="Verdana" panose="020B0604030504040204" pitchFamily="34" charset="0"/>
                          <a:ea typeface="Verdana" panose="020B0604030504040204" pitchFamily="34" charset="0"/>
                          <a:cs typeface="Verdana" panose="020B0604030504040204" pitchFamily="34" charset="0"/>
                        </a:rPr>
                        <a:t> </a:t>
                      </a:r>
                      <a:r>
                        <a:rPr lang="de-DE" sz="1800" i="1" dirty="0" smtClean="0">
                          <a:latin typeface="Verdana" panose="020B0604030504040204" pitchFamily="34" charset="0"/>
                          <a:ea typeface="Verdana" panose="020B0604030504040204" pitchFamily="34" charset="0"/>
                          <a:cs typeface="Verdana" panose="020B0604030504040204" pitchFamily="34" charset="0"/>
                        </a:rPr>
                        <a:t>(Herausgebendes Organ)</a:t>
                      </a:r>
                    </a:p>
                  </a:txBody>
                  <a:tcPr marL="91439" marR="91439" marT="45726" marB="45726" anchor="ctr"/>
                </a:tc>
              </a:tr>
              <a:tr h="1068395">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0"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Farbe tut gut</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8739466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8312" y="6376988"/>
            <a:ext cx="7776095"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29</a:t>
            </a:fld>
            <a:endParaRPr lang="de-DE" altLang="de-DE" dirty="0"/>
          </a:p>
        </p:txBody>
      </p:sp>
    </p:spTree>
    <p:extLst>
      <p:ext uri="{BB962C8B-B14F-4D97-AF65-F5344CB8AC3E}">
        <p14:creationId xmlns:p14="http://schemas.microsoft.com/office/powerpoint/2010/main" val="2895256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mtClean="0"/>
              <a:t>AG RDA Schulungsunterlagen – Modul 3.03.03: Werkebene | Aleph | Stand: 29.02.2016 | CC BY-NC-SA</a:t>
            </a:r>
            <a:endParaRPr lang="de-DE"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a:solidFill>
                  <a:srgbClr val="898989"/>
                </a:solidFill>
              </a:rPr>
              <a:pPr/>
              <a:t>3</a:t>
            </a:fld>
            <a:endParaRPr lang="de-DE" altLang="de-DE">
              <a:solidFill>
                <a:srgbClr val="898989"/>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r>
              <a:rPr lang="de-DE" dirty="0" smtClean="0"/>
              <a:t>Beispiele:</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30</a:t>
            </a:fld>
            <a:endParaRPr lang="de-DE" altLang="de-DE" dirty="0"/>
          </a:p>
        </p:txBody>
      </p:sp>
      <p:graphicFrame>
        <p:nvGraphicFramePr>
          <p:cNvPr id="6" name="Tabelle 5"/>
          <p:cNvGraphicFramePr>
            <a:graphicFrameLocks noGrp="1"/>
          </p:cNvGraphicFramePr>
          <p:nvPr>
            <p:extLst>
              <p:ext uri="{D42A27DB-BD31-4B8C-83A1-F6EECF244321}">
                <p14:modId xmlns:p14="http://schemas.microsoft.com/office/powerpoint/2010/main" val="2452113068"/>
              </p:ext>
            </p:extLst>
          </p:nvPr>
        </p:nvGraphicFramePr>
        <p:xfrm>
          <a:off x="539552" y="1340494"/>
          <a:ext cx="7920881" cy="2304530"/>
        </p:xfrm>
        <a:graphic>
          <a:graphicData uri="http://schemas.openxmlformats.org/drawingml/2006/table">
            <a:tbl>
              <a:tblPr firstRow="1" bandRow="1">
                <a:tableStyleId>{5C22544A-7EE6-4342-B048-85BDC9FD1C3A}</a:tableStyleId>
              </a:tblPr>
              <a:tblGrid>
                <a:gridCol w="950506"/>
                <a:gridCol w="1065718"/>
                <a:gridCol w="2808312"/>
                <a:gridCol w="3096345"/>
              </a:tblGrid>
              <a:tr h="32709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$f </a:t>
                      </a:r>
                      <a:r>
                        <a:rPr lang="de-DE" sz="1800" dirty="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303</a:t>
                      </a: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Kong (Film : 1933)</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763424963"/>
              </p:ext>
            </p:extLst>
          </p:nvPr>
        </p:nvGraphicFramePr>
        <p:xfrm>
          <a:off x="539552" y="3801590"/>
          <a:ext cx="7920881" cy="2304530"/>
        </p:xfrm>
        <a:graphic>
          <a:graphicData uri="http://schemas.openxmlformats.org/drawingml/2006/table">
            <a:tbl>
              <a:tblPr firstRow="1" bandRow="1">
                <a:tableStyleId>{5C22544A-7EE6-4342-B048-85BDC9FD1C3A}</a:tableStyleId>
              </a:tblPr>
              <a:tblGrid>
                <a:gridCol w="950506"/>
                <a:gridCol w="1065718"/>
                <a:gridCol w="2672938"/>
                <a:gridCol w="3231719"/>
              </a:tblGrid>
              <a:tr h="32709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rowSpan="3">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vMerge="1">
                  <a:txBody>
                    <a:bodyPr/>
                    <a:lstStyle/>
                    <a:p>
                      <a:pPr>
                        <a:lnSpc>
                          <a:spcPts val="1600"/>
                        </a:lnSpc>
                        <a:spcBef>
                          <a:spcPts val="600"/>
                        </a:spcBef>
                        <a:spcAft>
                          <a:spcPts val="600"/>
                        </a:spcAft>
                      </a:pP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$f </a:t>
                      </a:r>
                      <a:r>
                        <a:rPr lang="de-DE" sz="1800" dirty="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303</a:t>
                      </a:r>
                      <a:endParaRPr lang="de-DE" sz="18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6.27.1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Kong (Film : 1976)</a:t>
                      </a:r>
                      <a:endParaRPr lang="de-DE" sz="1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881785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(GND) – nicht für fortlaufende Ressourcen</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31</a:t>
            </a:fld>
            <a:endParaRPr lang="de-DE" altLang="de-DE" dirty="0"/>
          </a:p>
        </p:txBody>
      </p:sp>
    </p:spTree>
    <p:extLst>
      <p:ext uri="{BB962C8B-B14F-4D97-AF65-F5344CB8AC3E}">
        <p14:creationId xmlns:p14="http://schemas.microsoft.com/office/powerpoint/2010/main" val="18396042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a:t>
            </a:r>
          </a:p>
          <a:p>
            <a:pPr marL="57150" indent="0">
              <a:buNone/>
            </a:pPr>
            <a:endParaRPr lang="de-DE" dirty="0" smtClean="0"/>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8312" y="6376988"/>
            <a:ext cx="7848103"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32</a:t>
            </a:fld>
            <a:endParaRPr lang="de-DE" altLang="de-DE" dirty="0"/>
          </a:p>
        </p:txBody>
      </p:sp>
    </p:spTree>
    <p:extLst>
      <p:ext uri="{BB962C8B-B14F-4D97-AF65-F5344CB8AC3E}">
        <p14:creationId xmlns:p14="http://schemas.microsoft.com/office/powerpoint/2010/main" val="2531160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smtClean="0"/>
              <a:t>RDA </a:t>
            </a:r>
            <a:r>
              <a:rPr lang="de-DE" dirty="0"/>
              <a:t>6.2.2</a:t>
            </a:r>
            <a:r>
              <a:rPr lang="de-DE" dirty="0" smtClean="0"/>
              <a:t>)</a:t>
            </a:r>
            <a:r>
              <a:rPr lang="de-DE" sz="2400" dirty="0" smtClean="0"/>
              <a:t/>
            </a:r>
            <a:br>
              <a:rPr lang="de-DE" sz="2400" dirty="0" smtClean="0"/>
            </a:br>
            <a:r>
              <a:rPr lang="de-DE" sz="2400" dirty="0" smtClean="0"/>
              <a:t>    = Standardelement </a:t>
            </a:r>
            <a:r>
              <a:rPr lang="de-DE" dirty="0"/>
              <a:t/>
            </a:r>
            <a:br>
              <a:rPr lang="de-DE" dirty="0"/>
            </a:br>
            <a:r>
              <a:rPr lang="de-DE" sz="2400" dirty="0" smtClean="0"/>
              <a:t>b) abweichender Titel des </a:t>
            </a:r>
            <a:r>
              <a:rPr lang="de-DE" dirty="0"/>
              <a:t>Werks (RDA </a:t>
            </a:r>
            <a:r>
              <a:rPr lang="de-DE" dirty="0" smtClean="0"/>
              <a:t>6.2.3)</a:t>
            </a:r>
            <a:br>
              <a:rPr lang="de-DE" dirty="0" smtClean="0"/>
            </a:br>
            <a:r>
              <a:rPr lang="de-DE" dirty="0" smtClean="0"/>
              <a:t>    = </a:t>
            </a:r>
            <a:r>
              <a:rPr lang="de-DE" u="sng" dirty="0"/>
              <a:t>kein</a:t>
            </a:r>
            <a:r>
              <a:rPr lang="de-DE" dirty="0"/>
              <a:t> </a:t>
            </a:r>
            <a:r>
              <a:rPr lang="de-DE" dirty="0" smtClean="0"/>
              <a:t>Standardelement</a:t>
            </a:r>
            <a:endParaRPr lang="de-DE" sz="2400" dirty="0" smtClean="0"/>
          </a:p>
          <a:p>
            <a:endParaRPr lang="de-DE" dirty="0"/>
          </a:p>
          <a:p>
            <a:r>
              <a:rPr lang="de-DE" dirty="0"/>
              <a:t>Titel des Werks können aus jeder beliebigen Informationsquelle entnommen werden</a:t>
            </a:r>
          </a:p>
        </p:txBody>
      </p:sp>
      <p:sp>
        <p:nvSpPr>
          <p:cNvPr id="4" name="Fußzeilenplatzhalter 3"/>
          <p:cNvSpPr>
            <a:spLocks noGrp="1"/>
          </p:cNvSpPr>
          <p:nvPr>
            <p:ph type="ftr" sz="quarter" idx="14"/>
          </p:nvPr>
        </p:nvSpPr>
        <p:spPr>
          <a:xfrm>
            <a:off x="468312" y="6376988"/>
            <a:ext cx="8064127"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4</a:t>
            </a:fld>
            <a:endParaRPr lang="de-DE" altLang="de-DE"/>
          </a:p>
        </p:txBody>
      </p:sp>
    </p:spTree>
    <p:extLst>
      <p:ext uri="{BB962C8B-B14F-4D97-AF65-F5344CB8AC3E}">
        <p14:creationId xmlns:p14="http://schemas.microsoft.com/office/powerpoint/2010/main" val="2252886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a:t>Beispiel zusammengesetzte </a:t>
            </a:r>
            <a:r>
              <a:rPr lang="de-DE" dirty="0" smtClean="0"/>
              <a:t>Beschreibung:</a:t>
            </a:r>
            <a:br>
              <a:rPr lang="de-DE" dirty="0" smtClean="0"/>
            </a:br>
            <a:r>
              <a:rPr lang="de-DE" dirty="0" smtClean="0"/>
              <a:t>Informationsquelle:</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sp>
        <p:nvSpPr>
          <p:cNvPr id="4" name="Fußzeilenplatzhalter 3"/>
          <p:cNvSpPr>
            <a:spLocks noGrp="1"/>
          </p:cNvSpPr>
          <p:nvPr>
            <p:ph type="ftr" sz="quarter" idx="14"/>
          </p:nvPr>
        </p:nvSpPr>
        <p:spPr>
          <a:xfrm>
            <a:off x="468312" y="6376988"/>
            <a:ext cx="7704087"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5</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2758893512"/>
              </p:ext>
            </p:extLst>
          </p:nvPr>
        </p:nvGraphicFramePr>
        <p:xfrm>
          <a:off x="359569" y="4972746"/>
          <a:ext cx="8424860" cy="1120550"/>
        </p:xfrm>
        <a:graphic>
          <a:graphicData uri="http://schemas.openxmlformats.org/drawingml/2006/table">
            <a:tbl>
              <a:tblPr firstRow="1" bandRow="1">
                <a:tableStyleId>{5C22544A-7EE6-4342-B048-85BDC9FD1C3A}</a:tableStyleId>
              </a:tblPr>
              <a:tblGrid>
                <a:gridCol w="1044079"/>
                <a:gridCol w="1008112"/>
                <a:gridCol w="2952328"/>
                <a:gridCol w="3420341"/>
              </a:tblGrid>
              <a:tr h="41949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303</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3303482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 Erfassung von Normdatensätzen für Werke:</a:t>
            </a:r>
          </a:p>
          <a:p>
            <a:r>
              <a:rPr lang="de-DE" dirty="0" smtClean="0"/>
              <a:t>transliterierte Form wird im deutschsprachigen Raum als bevorzugter Titel des Werks erfasst</a:t>
            </a:r>
          </a:p>
          <a:p>
            <a:r>
              <a:rPr lang="de-DE" dirty="0" smtClean="0"/>
              <a:t>Titel in nicht-lateinischer Schrift werden als alternative sprachliche Form des Titels des Werks erfasst</a:t>
            </a:r>
          </a:p>
          <a:p>
            <a:r>
              <a:rPr lang="de-DE" dirty="0" smtClean="0"/>
              <a:t>Beispiel:</a:t>
            </a:r>
            <a:endParaRPr lang="de-DE" dirty="0"/>
          </a:p>
        </p:txBody>
      </p:sp>
      <p:sp>
        <p:nvSpPr>
          <p:cNvPr id="4" name="Fußzeilenplatzhalter 3"/>
          <p:cNvSpPr>
            <a:spLocks noGrp="1"/>
          </p:cNvSpPr>
          <p:nvPr>
            <p:ph type="ftr" sz="quarter" idx="14"/>
          </p:nvPr>
        </p:nvSpPr>
        <p:spPr>
          <a:xfrm>
            <a:off x="467544" y="6381328"/>
            <a:ext cx="7920880"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6</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1618679677"/>
              </p:ext>
            </p:extLst>
          </p:nvPr>
        </p:nvGraphicFramePr>
        <p:xfrm>
          <a:off x="395288" y="3933056"/>
          <a:ext cx="8424860" cy="2152684"/>
        </p:xfrm>
        <a:graphic>
          <a:graphicData uri="http://schemas.openxmlformats.org/drawingml/2006/table">
            <a:tbl>
              <a:tblPr firstRow="1" bandRow="1">
                <a:tableStyleId>{5C22544A-7EE6-4342-B048-85BDC9FD1C3A}</a:tableStyleId>
              </a:tblPr>
              <a:tblGrid>
                <a:gridCol w="936352"/>
                <a:gridCol w="1224136"/>
                <a:gridCol w="2952328"/>
                <a:gridCol w="3312044"/>
              </a:tblGrid>
              <a:tr h="361405">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893456">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130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93456">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730</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6.2.3</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Abweichender Titel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ru-RU" sz="1800" dirty="0" smtClean="0">
                          <a:latin typeface="Verdana" panose="020B0604030504040204" pitchFamily="34" charset="0"/>
                          <a:ea typeface="Verdana" panose="020B0604030504040204" pitchFamily="34" charset="0"/>
                          <a:cs typeface="Verdana" panose="020B0604030504040204" pitchFamily="34" charset="0"/>
                        </a:rPr>
                        <a:t>Памятники российского права московского государства</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3576335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a:t>
            </a:r>
            <a:r>
              <a:rPr lang="de-DE" sz="2200" dirty="0" smtClean="0"/>
              <a:t>3.1)</a:t>
            </a:r>
          </a:p>
          <a:p>
            <a:r>
              <a:rPr lang="de-DE" sz="2200" dirty="0" smtClean="0"/>
              <a:t>Es gelten sinngemäß die Schreibkonventionen und Regelungen zur Zeichensetzung für die Erfassung des Titels der Manifestation </a:t>
            </a:r>
            <a:r>
              <a:rPr lang="de-DE" sz="2200" dirty="0"/>
              <a:t>(RDA 1.7.3 D-A-CH und RDA 1.7.5 D-A-CH) </a:t>
            </a:r>
            <a:endParaRPr lang="de-DE" sz="2200" dirty="0" smtClean="0"/>
          </a:p>
          <a:p>
            <a:r>
              <a:rPr lang="de-DE" sz="2200" dirty="0" smtClean="0"/>
              <a:t>Akzente und diakritische Zeichen werden aus der Informationsquelle übernommen bzw. auch darüber hinaus ergänzt</a:t>
            </a:r>
          </a:p>
          <a:p>
            <a:r>
              <a:rPr lang="de-DE" sz="2200" dirty="0"/>
              <a:t>Erfassung von Symbolen erfolgt gemäß den Regelungen in RDA 1.7.5 (inkl. D-A-CH</a:t>
            </a:r>
            <a:r>
              <a:rPr lang="de-DE" sz="2200" dirty="0" smtClean="0"/>
              <a:t>)</a:t>
            </a:r>
          </a:p>
          <a:p>
            <a:r>
              <a:rPr lang="de-DE" sz="2200" dirty="0" smtClean="0"/>
              <a:t>Artikel am Anfang des Titels werden erfasst</a:t>
            </a:r>
            <a:endParaRPr lang="de-DE" sz="2200" dirty="0"/>
          </a:p>
        </p:txBody>
      </p:sp>
      <p:sp>
        <p:nvSpPr>
          <p:cNvPr id="4" name="Fußzeilenplatzhalter 3"/>
          <p:cNvSpPr>
            <a:spLocks noGrp="1"/>
          </p:cNvSpPr>
          <p:nvPr>
            <p:ph type="ftr" sz="quarter" idx="14"/>
          </p:nvPr>
        </p:nvSpPr>
        <p:spPr>
          <a:xfrm>
            <a:off x="468312" y="6376988"/>
            <a:ext cx="7992119"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7</a:t>
            </a:fld>
            <a:endParaRPr lang="de-DE" altLang="de-DE"/>
          </a:p>
        </p:txBody>
      </p:sp>
    </p:spTree>
    <p:extLst>
      <p:ext uri="{BB962C8B-B14F-4D97-AF65-F5344CB8AC3E}">
        <p14:creationId xmlns:p14="http://schemas.microsoft.com/office/powerpoint/2010/main" val="26361368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8</a:t>
            </a:fld>
            <a:endParaRPr lang="de-DE" altLang="de-DE"/>
          </a:p>
        </p:txBody>
      </p:sp>
    </p:spTree>
    <p:extLst>
      <p:ext uri="{BB962C8B-B14F-4D97-AF65-F5344CB8AC3E}">
        <p14:creationId xmlns:p14="http://schemas.microsoft.com/office/powerpoint/2010/main" val="1799617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4" name="Fußzeilenplatzhalter 3"/>
          <p:cNvSpPr>
            <a:spLocks noGrp="1"/>
          </p:cNvSpPr>
          <p:nvPr>
            <p:ph type="ftr" sz="quarter" idx="14"/>
          </p:nvPr>
        </p:nvSpPr>
        <p:spPr>
          <a:xfrm>
            <a:off x="468312" y="6376988"/>
            <a:ext cx="7920111" cy="365125"/>
          </a:xfrm>
        </p:spPr>
        <p:txBody>
          <a:bodyPr/>
          <a:lstStyle/>
          <a:p>
            <a:pPr>
              <a:defRPr/>
            </a:pPr>
            <a:r>
              <a:rPr lang="de-DE" dirty="0" smtClean="0"/>
              <a:t>AG RDA Schulungsunterlagen – Modul 3.03.03: Werkebene | </a:t>
            </a:r>
            <a:r>
              <a:rPr lang="de-DE" dirty="0" err="1" smtClean="0"/>
              <a:t>Aleph</a:t>
            </a:r>
            <a:r>
              <a:rPr lang="de-DE" dirty="0" smtClean="0"/>
              <a:t> | Stand: 29.02.2016 | CC BY-NC-SA</a:t>
            </a:r>
            <a:endParaRPr lang="de-DE" dirty="0"/>
          </a:p>
        </p:txBody>
      </p:sp>
      <p:sp>
        <p:nvSpPr>
          <p:cNvPr id="5" name="Foliennummernplatzhalter 4"/>
          <p:cNvSpPr>
            <a:spLocks noGrp="1"/>
          </p:cNvSpPr>
          <p:nvPr>
            <p:ph type="sldNum" sz="quarter" idx="15"/>
          </p:nvPr>
        </p:nvSpPr>
        <p:spPr/>
        <p:txBody>
          <a:bodyPr/>
          <a:lstStyle/>
          <a:p>
            <a:fld id="{AA5AABF1-B78F-4BEE-8BD7-55374FA27783}" type="slidenum">
              <a:rPr lang="de-DE" altLang="de-DE" smtClean="0"/>
              <a:pPr/>
              <a:t>9</a:t>
            </a:fld>
            <a:endParaRPr lang="de-DE" altLang="de-DE"/>
          </a:p>
        </p:txBody>
      </p:sp>
    </p:spTree>
    <p:extLst>
      <p:ext uri="{BB962C8B-B14F-4D97-AF65-F5344CB8AC3E}">
        <p14:creationId xmlns:p14="http://schemas.microsoft.com/office/powerpoint/2010/main" val="3421812565"/>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1998</Words>
  <Application>Microsoft Office PowerPoint</Application>
  <PresentationFormat>Bildschirmpräsentation (4:3)</PresentationFormat>
  <Paragraphs>385</Paragraphs>
  <Slides>32</Slides>
  <Notes>5</Notes>
  <HiddenSlides>0</HiddenSlides>
  <MMClips>0</MMClips>
  <ScaleCrop>false</ScaleCrop>
  <HeadingPairs>
    <vt:vector size="4" baseType="variant">
      <vt:variant>
        <vt:lpstr>Design</vt:lpstr>
      </vt:variant>
      <vt:variant>
        <vt:i4>1</vt:i4>
      </vt:variant>
      <vt:variant>
        <vt:lpstr>Folientitel</vt:lpstr>
      </vt:variant>
      <vt:variant>
        <vt:i4>32</vt:i4>
      </vt:variant>
    </vt:vector>
  </HeadingPairs>
  <TitlesOfParts>
    <vt:vector size="33"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Bevorzugter Titel des Werks / Haupttitel der Manifestation</vt:lpstr>
      <vt:lpstr>Bevorzugter Titel des Werks / Haupttitel der Manifestation</vt:lpstr>
      <vt:lpstr>Beispiel</vt:lpstr>
      <vt:lpstr>Normierter Sucheinstieg für Werke</vt:lpstr>
      <vt:lpstr>Werke von einem geistigen Schöpfer</vt:lpstr>
      <vt:lpstr>Werke von einem geistigen Schöpfer</vt:lpstr>
      <vt:lpstr>Werke von mehreren geistigen Schöpfern</vt:lpstr>
      <vt:lpstr>Werke von mehreren geistigen Schöpfern</vt:lpstr>
      <vt:lpstr>Werke mit unsicherer Verantwortlichkeit</vt:lpstr>
      <vt:lpstr>Werke mit wahrscheinlicher Verantwortlichkeit</vt:lpstr>
      <vt:lpstr>Werk hat keinen geistigen Schöpfer</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71</cp:revision>
  <dcterms:created xsi:type="dcterms:W3CDTF">2014-02-18T07:01:40Z</dcterms:created>
  <dcterms:modified xsi:type="dcterms:W3CDTF">2016-03-18T07:35:34Z</dcterms:modified>
</cp:coreProperties>
</file>