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85" r:id="rId2"/>
    <p:sldId id="259" r:id="rId3"/>
    <p:sldId id="287" r:id="rId4"/>
    <p:sldId id="302" r:id="rId5"/>
    <p:sldId id="303" r:id="rId6"/>
    <p:sldId id="306" r:id="rId7"/>
    <p:sldId id="307" r:id="rId8"/>
    <p:sldId id="308" r:id="rId9"/>
    <p:sldId id="309" r:id="rId10"/>
    <p:sldId id="310" r:id="rId11"/>
    <p:sldId id="311" r:id="rId12"/>
    <p:sldId id="329" r:id="rId13"/>
    <p:sldId id="330" r:id="rId14"/>
    <p:sldId id="326" r:id="rId15"/>
    <p:sldId id="312" r:id="rId16"/>
    <p:sldId id="313" r:id="rId17"/>
    <p:sldId id="314" r:id="rId18"/>
    <p:sldId id="334" r:id="rId19"/>
    <p:sldId id="315" r:id="rId20"/>
    <p:sldId id="304" r:id="rId21"/>
    <p:sldId id="316" r:id="rId22"/>
    <p:sldId id="333" r:id="rId23"/>
    <p:sldId id="318" r:id="rId24"/>
    <p:sldId id="332" r:id="rId25"/>
    <p:sldId id="319" r:id="rId26"/>
    <p:sldId id="320" r:id="rId27"/>
    <p:sldId id="327" r:id="rId28"/>
    <p:sldId id="331" r:id="rId29"/>
    <p:sldId id="322" r:id="rId30"/>
    <p:sldId id="323" r:id="rId31"/>
    <p:sldId id="324" r:id="rId32"/>
    <p:sldId id="325" r:id="rId33"/>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80" d="100"/>
          <a:sy n="80" d="100"/>
        </p:scale>
        <p:origin x="-1109"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756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22.09.2015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22.09.2015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23</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24</a:t>
            </a:fld>
            <a:endParaRPr lang="de-DE" altLang="de-DE"/>
          </a:p>
        </p:txBody>
      </p:sp>
    </p:spTree>
    <p:extLst>
      <p:ext uri="{BB962C8B-B14F-4D97-AF65-F5344CB8AC3E}">
        <p14:creationId xmlns:p14="http://schemas.microsoft.com/office/powerpoint/2010/main" val="727914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PICA DNB/ZDB | Stand: 29.07.2015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PICA DNB/ZDB | Stand: 29.07.2015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7848104"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t>
            </a:r>
            <a:r>
              <a:rPr lang="de-DE" dirty="0" smtClean="0"/>
              <a:t>Ausgabe in Originalsprache </a:t>
            </a:r>
            <a:r>
              <a:rPr lang="de-DE" dirty="0"/>
              <a:t>als </a:t>
            </a:r>
            <a:r>
              <a:rPr lang="de-DE" dirty="0" smtClean="0"/>
              <a:t>bevorzugter Titel</a:t>
            </a:r>
            <a:endParaRPr lang="de-DE" dirty="0"/>
          </a:p>
          <a:p>
            <a:r>
              <a:rPr lang="de-DE" dirty="0" smtClean="0"/>
              <a:t>Beispiel: </a:t>
            </a: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gelegt.</a:t>
            </a:r>
          </a:p>
        </p:txBody>
      </p:sp>
      <p:graphicFrame>
        <p:nvGraphicFramePr>
          <p:cNvPr id="8" name="Tabelle 7"/>
          <p:cNvGraphicFramePr>
            <a:graphicFrameLocks noGrp="1"/>
          </p:cNvGraphicFramePr>
          <p:nvPr>
            <p:extLst>
              <p:ext uri="{D42A27DB-BD31-4B8C-83A1-F6EECF244321}">
                <p14:modId xmlns:p14="http://schemas.microsoft.com/office/powerpoint/2010/main" val="1654025583"/>
              </p:ext>
            </p:extLst>
          </p:nvPr>
        </p:nvGraphicFramePr>
        <p:xfrm>
          <a:off x="539552" y="4653136"/>
          <a:ext cx="7920880" cy="1726362"/>
        </p:xfrm>
        <a:graphic>
          <a:graphicData uri="http://schemas.openxmlformats.org/drawingml/2006/table">
            <a:tbl>
              <a:tblPr firstRow="1" bandRow="1">
                <a:tableStyleId>{5C22544A-7EE6-4342-B048-85BDC9FD1C3A}</a:tableStyleId>
              </a:tblPr>
              <a:tblGrid>
                <a:gridCol w="1173464"/>
                <a:gridCol w="1173464"/>
                <a:gridCol w="2835870"/>
                <a:gridCol w="2738082"/>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t>
                      </a:r>
                      <a:r>
                        <a:rPr lang="en-US" sz="1800" i="0" dirty="0" err="1" smtClean="0">
                          <a:latin typeface="Verdana" panose="020B0604030504040204" pitchFamily="34" charset="0"/>
                          <a:ea typeface="Verdana" panose="020B0604030504040204" pitchFamily="34" charset="0"/>
                          <a:cs typeface="Verdana" panose="020B0604030504040204" pitchFamily="34" charset="0"/>
                        </a:rPr>
                        <a:t>IDN!</a:t>
                      </a:r>
                      <a:r>
                        <a:rPr lang="en-US" sz="1800" i="1" dirty="0" err="1" smtClean="0">
                          <a:latin typeface="Verdana" panose="020B0604030504040204" pitchFamily="34" charset="0"/>
                          <a:ea typeface="Verdana" panose="020B0604030504040204" pitchFamily="34" charset="0"/>
                          <a:cs typeface="Verdana" panose="020B0604030504040204" pitchFamily="34" charset="0"/>
                        </a:rPr>
                        <a:t>Die</a:t>
                      </a:r>
                      <a:r>
                        <a:rPr lang="en-US" sz="1800" i="1" dirty="0" smtClean="0">
                          <a:latin typeface="Verdana" panose="020B0604030504040204" pitchFamily="34" charset="0"/>
                          <a:ea typeface="Verdana" panose="020B0604030504040204" pitchFamily="34" charset="0"/>
                          <a:cs typeface="Verdana" panose="020B0604030504040204" pitchFamily="34" charset="0"/>
                        </a:rPr>
                        <a:t> @</a:t>
                      </a:r>
                      <a:r>
                        <a:rPr lang="en-US" sz="1800" i="1"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i="1"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a:t>
            </a:fld>
            <a:endParaRPr lang="de-DE" altLang="de-DE"/>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p:txBody>
      </p:sp>
      <p:graphicFrame>
        <p:nvGraphicFramePr>
          <p:cNvPr id="9" name="Tabelle 8"/>
          <p:cNvGraphicFramePr>
            <a:graphicFrameLocks noGrp="1"/>
          </p:cNvGraphicFramePr>
          <p:nvPr>
            <p:extLst>
              <p:ext uri="{D42A27DB-BD31-4B8C-83A1-F6EECF244321}">
                <p14:modId xmlns:p14="http://schemas.microsoft.com/office/powerpoint/2010/main" val="1432539589"/>
              </p:ext>
            </p:extLst>
          </p:nvPr>
        </p:nvGraphicFramePr>
        <p:xfrm>
          <a:off x="539552" y="4365092"/>
          <a:ext cx="7920880" cy="1726362"/>
        </p:xfrm>
        <a:graphic>
          <a:graphicData uri="http://schemas.openxmlformats.org/drawingml/2006/table">
            <a:tbl>
              <a:tblPr firstRow="1" bandRow="1">
                <a:tableStyleId>{5C22544A-7EE6-4342-B048-85BDC9FD1C3A}</a:tableStyleId>
              </a:tblPr>
              <a:tblGrid>
                <a:gridCol w="1173464"/>
                <a:gridCol w="1173464"/>
                <a:gridCol w="2322924"/>
                <a:gridCol w="3251028"/>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@einheitliche Geldpolitik im Euro-Währungsgebiet</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12</a:t>
            </a:fld>
            <a:endParaRPr lang="de-DE" altLang="de-DE"/>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13</a:t>
            </a:fld>
            <a:endParaRPr lang="de-DE" altLang="de-DE"/>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2200" dirty="0" smtClean="0"/>
          </a:p>
          <a:p>
            <a:r>
              <a:rPr lang="de-DE" sz="2200" dirty="0" smtClean="0"/>
              <a:t>Beispiel:</a:t>
            </a:r>
            <a:r>
              <a:rPr lang="de-DE" dirty="0" smtClean="0"/>
              <a:t> </a:t>
            </a:r>
            <a:br>
              <a:rPr lang="de-DE" dirty="0" smtClean="0"/>
            </a:br>
            <a:r>
              <a:rPr lang="de-DE" sz="2200" dirty="0" smtClean="0"/>
              <a:t>Dieses </a:t>
            </a:r>
            <a:r>
              <a:rPr lang="de-DE" sz="2200" dirty="0"/>
              <a:t>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p:txBody>
      </p:sp>
      <p:graphicFrame>
        <p:nvGraphicFramePr>
          <p:cNvPr id="8" name="Tabelle 7"/>
          <p:cNvGraphicFramePr>
            <a:graphicFrameLocks noGrp="1"/>
          </p:cNvGraphicFramePr>
          <p:nvPr>
            <p:extLst>
              <p:ext uri="{D42A27DB-BD31-4B8C-83A1-F6EECF244321}">
                <p14:modId xmlns:p14="http://schemas.microsoft.com/office/powerpoint/2010/main" val="3374360353"/>
              </p:ext>
            </p:extLst>
          </p:nvPr>
        </p:nvGraphicFramePr>
        <p:xfrm>
          <a:off x="539552" y="4581128"/>
          <a:ext cx="7920880" cy="1713170"/>
        </p:xfrm>
        <a:graphic>
          <a:graphicData uri="http://schemas.openxmlformats.org/drawingml/2006/table">
            <a:tbl>
              <a:tblPr firstRow="1" bandRow="1">
                <a:tableStyleId>{5C22544A-7EE6-4342-B048-85BDC9FD1C3A}</a:tableStyleId>
              </a:tblPr>
              <a:tblGrid>
                <a:gridCol w="1008112"/>
                <a:gridCol w="1152128"/>
                <a:gridCol w="3022558"/>
                <a:gridCol w="2738082"/>
              </a:tblGrid>
              <a:tr h="4080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i="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14</a:t>
            </a:fld>
            <a:endParaRPr lang="de-DE" altLang="de-DE"/>
          </a:p>
        </p:txBody>
      </p:sp>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15</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17</a:t>
            </a:fld>
            <a:endParaRPr lang="de-DE" altLang="de-DE"/>
          </a:p>
        </p:txBody>
      </p:sp>
    </p:spTree>
    <p:extLst>
      <p:ext uri="{BB962C8B-B14F-4D97-AF65-F5344CB8AC3E}">
        <p14:creationId xmlns:p14="http://schemas.microsoft.com/office/powerpoint/2010/main" val="19001451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37990757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1638589568"/>
              </p:ext>
            </p:extLst>
          </p:nvPr>
        </p:nvGraphicFramePr>
        <p:xfrm>
          <a:off x="539552" y="3253553"/>
          <a:ext cx="7920880" cy="2380182"/>
        </p:xfrm>
        <a:graphic>
          <a:graphicData uri="http://schemas.openxmlformats.org/drawingml/2006/table">
            <a:tbl>
              <a:tblPr firstRow="1" bandRow="1">
                <a:tableStyleId>{5C22544A-7EE6-4342-B048-85BDC9FD1C3A}</a:tableStyleId>
              </a:tblPr>
              <a:tblGrid>
                <a:gridCol w="936104"/>
                <a:gridCol w="1008112"/>
                <a:gridCol w="1872208"/>
                <a:gridCol w="4104456"/>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i="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19</a:t>
            </a:fld>
            <a:endParaRPr lang="de-DE" altLang="de-DE"/>
          </a:p>
        </p:txBody>
      </p:sp>
      <p:sp>
        <p:nvSpPr>
          <p:cNvPr id="8"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613583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7992120" cy="365125"/>
          </a:xfrm>
        </p:spPr>
        <p:txBody>
          <a:bodyPr/>
          <a:lstStyle/>
          <a:p>
            <a:pPr>
              <a:defRPr/>
            </a:pPr>
            <a:r>
              <a:rPr lang="de-DE" dirty="0" smtClean="0"/>
              <a:t>AG RDA Schulungsunterlagen – Modul 3.03.03: Werkebene | PICA DNB/ZDB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a:t>
            </a:fld>
            <a:endParaRPr lang="de-DE" alt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20</a:t>
            </a:fld>
            <a:endParaRPr lang="de-DE" altLang="de-DE"/>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21</a:t>
            </a:fld>
            <a:endParaRPr lang="de-DE" altLang="de-DE"/>
          </a:p>
        </p:txBody>
      </p:sp>
    </p:spTree>
    <p:extLst>
      <p:ext uri="{BB962C8B-B14F-4D97-AF65-F5344CB8AC3E}">
        <p14:creationId xmlns:p14="http://schemas.microsoft.com/office/powerpoint/2010/main" val="25765246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693187739"/>
              </p:ext>
            </p:extLst>
          </p:nvPr>
        </p:nvGraphicFramePr>
        <p:xfrm>
          <a:off x="539552" y="1772816"/>
          <a:ext cx="8208913" cy="2982192"/>
        </p:xfrm>
        <a:graphic>
          <a:graphicData uri="http://schemas.openxmlformats.org/drawingml/2006/table">
            <a:tbl>
              <a:tblPr firstRow="1" bandRow="1">
                <a:tableStyleId>{5C22544A-7EE6-4342-B048-85BDC9FD1C3A}</a:tableStyleId>
              </a:tblPr>
              <a:tblGrid>
                <a:gridCol w="985070"/>
                <a:gridCol w="1103162"/>
                <a:gridCol w="3135621"/>
                <a:gridCol w="2985060"/>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i="0" dirty="0" smtClean="0">
                          <a:latin typeface="Verdana" panose="020B0604030504040204" pitchFamily="34" charset="0"/>
                          <a:ea typeface="Verdana" panose="020B0604030504040204" pitchFamily="34" charset="0"/>
                          <a:cs typeface="Verdana" panose="020B0604030504040204" pitchFamily="34" charset="0"/>
                        </a:rPr>
                        <a:t>Pride </a:t>
                      </a:r>
                      <a:r>
                        <a:rPr lang="de-DE" sz="1800" i="0" dirty="0" err="1" smtClean="0">
                          <a:latin typeface="Verdana" panose="020B0604030504040204" pitchFamily="34" charset="0"/>
                          <a:ea typeface="Verdana" panose="020B0604030504040204" pitchFamily="34" charset="0"/>
                          <a:cs typeface="Verdana" panose="020B0604030504040204" pitchFamily="34" charset="0"/>
                        </a:rPr>
                        <a:t>and</a:t>
                      </a:r>
                      <a:r>
                        <a:rPr lang="de-DE" sz="1800" i="0" dirty="0" smtClean="0">
                          <a:latin typeface="Verdana" panose="020B0604030504040204" pitchFamily="34" charset="0"/>
                          <a:ea typeface="Verdana" panose="020B0604030504040204" pitchFamily="34" charset="0"/>
                          <a:cs typeface="Verdana" panose="020B0604030504040204" pitchFamily="34" charset="0"/>
                        </a:rPr>
                        <a:t> </a:t>
                      </a:r>
                      <a:r>
                        <a:rPr lang="de-DE" sz="1800" i="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Austen</a:t>
                      </a:r>
                      <a:r>
                        <a:rPr lang="de-DE" sz="1800" i="1" dirty="0" smtClean="0">
                          <a:latin typeface="Verdana" panose="020B0604030504040204" pitchFamily="34" charset="0"/>
                          <a:ea typeface="Verdana" panose="020B0604030504040204" pitchFamily="34" charset="0"/>
                          <a:cs typeface="Verdana" panose="020B0604030504040204" pitchFamily="34" charset="0"/>
                        </a:rPr>
                        <a:t>, Jane</a:t>
                      </a:r>
                      <a:r>
                        <a:rPr lang="de-DE" sz="1800" b="1" i="1" dirty="0" smtClean="0">
                          <a:latin typeface="Verdana" panose="020B0604030504040204" pitchFamily="34" charset="0"/>
                          <a:ea typeface="Verdana" panose="020B0604030504040204" pitchFamily="34" charset="0"/>
                          <a:cs typeface="Verdana" panose="020B0604030504040204" pitchFamily="34" charset="0"/>
                        </a:rPr>
                        <a:t>$B</a:t>
                      </a:r>
                      <a:r>
                        <a:rPr lang="de-DE" sz="1800" b="0" i="1" dirty="0" smtClean="0">
                          <a:latin typeface="Verdana" panose="020B0604030504040204" pitchFamily="34" charset="0"/>
                          <a:ea typeface="Verdana" panose="020B0604030504040204" pitchFamily="34" charset="0"/>
                          <a:cs typeface="Verdana" panose="020B0604030504040204" pitchFamily="34" charset="0"/>
                        </a:rPr>
                        <a:t>V</a:t>
                      </a:r>
                      <a:r>
                        <a:rPr lang="de-DE" sz="1800" i="1" dirty="0" smtClean="0">
                          <a:latin typeface="Verdana" panose="020B0604030504040204" pitchFamily="34" charset="0"/>
                          <a:ea typeface="Verdana" panose="020B0604030504040204" pitchFamily="34" charset="0"/>
                          <a:cs typeface="Verdana" panose="020B0604030504040204" pitchFamily="34" charset="0"/>
                        </a:rPr>
                        <a:t>erfasser</a:t>
                      </a:r>
                      <a:r>
                        <a:rPr lang="de-DE" sz="1800" b="1" i="0" dirty="0" smtClean="0">
                          <a:latin typeface="Verdana" panose="020B0604030504040204" pitchFamily="34" charset="0"/>
                          <a:ea typeface="Verdana" panose="020B0604030504040204" pitchFamily="34" charset="0"/>
                          <a:cs typeface="Verdana" panose="020B0604030504040204" pitchFamily="34" charset="0"/>
                        </a:rPr>
                        <a:t>$4</a:t>
                      </a:r>
                      <a:r>
                        <a:rPr lang="de-DE" sz="1800" b="0" i="0" dirty="0" smtClean="0">
                          <a:latin typeface="Verdana" panose="020B0604030504040204" pitchFamily="34" charset="0"/>
                          <a:ea typeface="Verdana" panose="020B0604030504040204" pitchFamily="34" charset="0"/>
                          <a:cs typeface="Verdana" panose="020B0604030504040204" pitchFamily="34" charset="0"/>
                        </a:rPr>
                        <a:t>aut</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22</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6081058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23</a:t>
            </a:fld>
            <a:endParaRPr lang="de-DE" altLang="de-DE"/>
          </a:p>
        </p:txBody>
      </p:sp>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166905550"/>
              </p:ext>
            </p:extLst>
          </p:nvPr>
        </p:nvGraphicFramePr>
        <p:xfrm>
          <a:off x="539552" y="1556792"/>
          <a:ext cx="7920881" cy="3854517"/>
        </p:xfrm>
        <a:graphic>
          <a:graphicData uri="http://schemas.openxmlformats.org/drawingml/2006/table">
            <a:tbl>
              <a:tblPr firstRow="1" bandRow="1">
                <a:tableStyleId>{5C22544A-7EE6-4342-B048-85BDC9FD1C3A}</a:tableStyleId>
              </a:tblPr>
              <a:tblGrid>
                <a:gridCol w="894293"/>
                <a:gridCol w="894293"/>
                <a:gridCol w="2619001"/>
                <a:gridCol w="3513294"/>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 = 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Jürgen</a:t>
                      </a:r>
                      <a:r>
                        <a:rPr lang="de-DE" sz="1800" b="1"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endParaRPr lang="de-DE" sz="1800" i="1"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i="1" dirty="0" smtClean="0">
                          <a:latin typeface="Verdana" panose="020B0604030504040204" pitchFamily="34" charset="0"/>
                          <a:ea typeface="Verdana" panose="020B0604030504040204" pitchFamily="34" charset="0"/>
                          <a:cs typeface="Verdana" panose="020B0604030504040204" pitchFamily="34" charset="0"/>
                        </a:rPr>
                        <a:t>Verfasser</a:t>
                      </a:r>
                      <a:r>
                        <a:rPr lang="de-DE" sz="1800" b="1" i="0" dirty="0" smtClean="0">
                          <a:latin typeface="Verdana" panose="020B0604030504040204" pitchFamily="34" charset="0"/>
                          <a:ea typeface="Verdana" panose="020B0604030504040204" pitchFamily="34" charset="0"/>
                          <a:cs typeface="Verdana" panose="020B0604030504040204" pitchFamily="34" charset="0"/>
                        </a:rPr>
                        <a:t>$4</a:t>
                      </a:r>
                      <a:r>
                        <a:rPr lang="de-DE" sz="1800" i="0" dirty="0" smtClean="0">
                          <a:latin typeface="Verdana" panose="020B0604030504040204" pitchFamily="34" charset="0"/>
                          <a:ea typeface="Verdana" panose="020B0604030504040204" pitchFamily="34" charset="0"/>
                          <a:cs typeface="Verdana" panose="020B0604030504040204" pitchFamily="34" charset="0"/>
                        </a:rPr>
                        <a:t>aut</a:t>
                      </a:r>
                      <a:endParaRPr lang="de-DE" sz="1800" i="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rowSpan="2">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3010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Hector</a:t>
                      </a:r>
                      <a:r>
                        <a:rPr lang="de-DE" sz="1800" i="1" dirty="0" smtClean="0">
                          <a:latin typeface="Verdana" panose="020B0604030504040204" pitchFamily="34" charset="0"/>
                          <a:ea typeface="Verdana" panose="020B0604030504040204" pitchFamily="34" charset="0"/>
                          <a:cs typeface="Verdana" panose="020B0604030504040204" pitchFamily="34" charset="0"/>
                        </a:rPr>
                        <a:t>, </a:t>
                      </a:r>
                      <a:r>
                        <a:rPr lang="de-DE" sz="1800" i="1" dirty="0" err="1" smtClean="0">
                          <a:latin typeface="Verdana" panose="020B0604030504040204" pitchFamily="34" charset="0"/>
                          <a:ea typeface="Verdana" panose="020B0604030504040204" pitchFamily="34" charset="0"/>
                          <a:cs typeface="Verdana" panose="020B0604030504040204" pitchFamily="34" charset="0"/>
                        </a:rPr>
                        <a:t>Bernhard</a:t>
                      </a:r>
                      <a:r>
                        <a:rPr lang="de-DE" sz="1800" b="1" i="1" dirty="0" err="1" smtClean="0">
                          <a:latin typeface="Verdana" panose="020B0604030504040204" pitchFamily="34" charset="0"/>
                          <a:ea typeface="Verdana" panose="020B0604030504040204" pitchFamily="34" charset="0"/>
                          <a:cs typeface="Verdana" panose="020B0604030504040204" pitchFamily="34" charset="0"/>
                        </a:rPr>
                        <a:t>$B</a:t>
                      </a:r>
                      <a:endParaRPr lang="de-DE" sz="1800" i="1"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i="1" dirty="0" smtClean="0">
                          <a:latin typeface="Verdana" panose="020B0604030504040204" pitchFamily="34" charset="0"/>
                          <a:ea typeface="Verdana" panose="020B0604030504040204" pitchFamily="34" charset="0"/>
                          <a:cs typeface="Verdana" panose="020B0604030504040204" pitchFamily="34" charset="0"/>
                        </a:rPr>
                        <a:t>Verfasser</a:t>
                      </a:r>
                      <a:r>
                        <a:rPr lang="de-DE" sz="1800" b="1" i="0" dirty="0" smtClean="0">
                          <a:latin typeface="Verdana" panose="020B0604030504040204" pitchFamily="34" charset="0"/>
                          <a:ea typeface="Verdana" panose="020B0604030504040204" pitchFamily="34" charset="0"/>
                          <a:cs typeface="Verdana" panose="020B0604030504040204" pitchFamily="34" charset="0"/>
                        </a:rPr>
                        <a:t>$4</a:t>
                      </a:r>
                      <a:r>
                        <a:rPr lang="de-DE" sz="1800" b="0" i="0" dirty="0" smtClean="0">
                          <a:latin typeface="Verdana" panose="020B0604030504040204" pitchFamily="34" charset="0"/>
                          <a:ea typeface="Verdana" panose="020B0604030504040204" pitchFamily="34" charset="0"/>
                          <a:cs typeface="Verdana" panose="020B0604030504040204" pitchFamily="34" charset="0"/>
                        </a:rPr>
                        <a:t>aut</a:t>
                      </a:r>
                      <a:endParaRPr lang="de-DE" sz="1800" b="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24</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1586163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a:t>
            </a:r>
            <a:r>
              <a:rPr lang="de-DE" smtClean="0"/>
              <a:t>, Familien</a:t>
            </a:r>
            <a:r>
              <a:rPr lang="de-DE"/>
              <a:t> </a:t>
            </a:r>
            <a:r>
              <a:rPr lang="de-DE" smtClean="0"/>
              <a:t>oder Körperschaften zugeschrieben</a:t>
            </a:r>
            <a:r>
              <a:rPr lang="de-DE" dirty="0" smtClean="0"/>
              <a:t>,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25</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26</a:t>
            </a:fld>
            <a:endParaRPr lang="de-DE" altLang="de-DE"/>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27</a:t>
            </a:fld>
            <a:endParaRPr lang="de-DE" altLang="de-DE"/>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062740923"/>
              </p:ext>
            </p:extLst>
          </p:nvPr>
        </p:nvGraphicFramePr>
        <p:xfrm>
          <a:off x="539552" y="2564904"/>
          <a:ext cx="7920880" cy="3169980"/>
        </p:xfrm>
        <a:graphic>
          <a:graphicData uri="http://schemas.openxmlformats.org/drawingml/2006/table">
            <a:tbl>
              <a:tblPr firstRow="1" bandRow="1">
                <a:tableStyleId>{5C22544A-7EE6-4342-B048-85BDC9FD1C3A}</a:tableStyleId>
              </a:tblPr>
              <a:tblGrid>
                <a:gridCol w="894293"/>
                <a:gridCol w="894293"/>
                <a:gridCol w="2810635"/>
                <a:gridCol w="3321659"/>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3110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Sonstige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2">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t>
                      </a:r>
                      <a:r>
                        <a:rPr lang="de-DE" sz="1800" dirty="0" err="1" smtClean="0">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latin typeface="Verdana" panose="020B0604030504040204" pitchFamily="34" charset="0"/>
                          <a:ea typeface="Verdana" panose="020B0604030504040204" pitchFamily="34" charset="0"/>
                          <a:cs typeface="Verdana" panose="020B0604030504040204" pitchFamily="34" charset="0"/>
                        </a:rPr>
                        <a:t>Junge</a:t>
                      </a:r>
                      <a:r>
                        <a:rPr lang="de-DE" sz="1800" i="1" dirty="0" smtClean="0">
                          <a:latin typeface="Verdana" panose="020B0604030504040204" pitchFamily="34" charset="0"/>
                          <a:ea typeface="Verdana" panose="020B0604030504040204" pitchFamily="34" charset="0"/>
                          <a:cs typeface="Verdana" panose="020B0604030504040204" pitchFamily="34" charset="0"/>
                        </a:rPr>
                        <a:t> Journalisten Saar e.V.</a:t>
                      </a:r>
                      <a:r>
                        <a:rPr lang="de-DE" sz="1800" b="1" i="1" dirty="0" smtClean="0">
                          <a:latin typeface="Verdana" panose="020B0604030504040204" pitchFamily="34" charset="0"/>
                          <a:ea typeface="Verdana" panose="020B0604030504040204" pitchFamily="34" charset="0"/>
                          <a:cs typeface="Verdana" panose="020B0604030504040204" pitchFamily="34" charset="0"/>
                        </a:rPr>
                        <a:t>$</a:t>
                      </a:r>
                      <a:r>
                        <a:rPr lang="de-DE" sz="1800" b="1" i="1" dirty="0" err="1" smtClean="0">
                          <a:latin typeface="Verdana" panose="020B0604030504040204" pitchFamily="34" charset="0"/>
                          <a:ea typeface="Verdana" panose="020B0604030504040204" pitchFamily="34" charset="0"/>
                          <a:cs typeface="Verdana" panose="020B0604030504040204" pitchFamily="34" charset="0"/>
                        </a:rPr>
                        <a:t>B</a:t>
                      </a:r>
                      <a:r>
                        <a:rPr lang="de-DE" sz="1800" i="1" dirty="0" err="1" smtClean="0">
                          <a:latin typeface="Verdana" panose="020B0604030504040204" pitchFamily="34" charset="0"/>
                          <a:ea typeface="Verdana" panose="020B0604030504040204" pitchFamily="34" charset="0"/>
                          <a:cs typeface="Verdana" panose="020B0604030504040204" pitchFamily="34" charset="0"/>
                        </a:rPr>
                        <a:t>Herausgebendes</a:t>
                      </a:r>
                      <a:r>
                        <a:rPr lang="de-DE" sz="1800" i="1" baseline="0" dirty="0" smtClean="0">
                          <a:latin typeface="Verdana" panose="020B0604030504040204" pitchFamily="34" charset="0"/>
                          <a:ea typeface="Verdana" panose="020B0604030504040204" pitchFamily="34" charset="0"/>
                          <a:cs typeface="Verdana" panose="020B0604030504040204" pitchFamily="34" charset="0"/>
                        </a:rPr>
                        <a:t> Organ</a:t>
                      </a:r>
                      <a:r>
                        <a:rPr lang="de-DE" sz="1800" b="1" i="0" baseline="0" dirty="0" smtClean="0">
                          <a:latin typeface="Verdana" panose="020B0604030504040204" pitchFamily="34" charset="0"/>
                          <a:ea typeface="Verdana" panose="020B0604030504040204" pitchFamily="34" charset="0"/>
                          <a:cs typeface="Verdana" panose="020B0604030504040204" pitchFamily="34" charset="0"/>
                        </a:rPr>
                        <a:t>$4</a:t>
                      </a:r>
                      <a:r>
                        <a:rPr lang="de-DE" sz="1800" b="0" i="0" baseline="0" dirty="0" smtClean="0">
                          <a:latin typeface="Verdana" panose="020B0604030504040204" pitchFamily="34" charset="0"/>
                          <a:ea typeface="Verdana" panose="020B0604030504040204" pitchFamily="34" charset="0"/>
                          <a:cs typeface="Verdana" panose="020B0604030504040204" pitchFamily="34" charset="0"/>
                        </a:rPr>
                        <a:t>isb</a:t>
                      </a:r>
                      <a:endParaRPr lang="de-DE" sz="1800" b="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28</a:t>
            </a:fld>
            <a:endParaRPr lang="de-DE" altLang="de-DE"/>
          </a:p>
        </p:txBody>
      </p:sp>
    </p:spTree>
    <p:extLst>
      <p:ext uri="{BB962C8B-B14F-4D97-AF65-F5344CB8AC3E}">
        <p14:creationId xmlns:p14="http://schemas.microsoft.com/office/powerpoint/2010/main" val="12798821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29</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a:t>
            </a:fld>
            <a:endParaRPr lang="de-DE" alt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280027238"/>
              </p:ext>
            </p:extLst>
          </p:nvPr>
        </p:nvGraphicFramePr>
        <p:xfrm>
          <a:off x="539552" y="1556792"/>
          <a:ext cx="7920881" cy="2304530"/>
        </p:xfrm>
        <a:graphic>
          <a:graphicData uri="http://schemas.openxmlformats.org/drawingml/2006/table">
            <a:tbl>
              <a:tblPr firstRow="1" bandRow="1">
                <a:tableStyleId>{5C22544A-7EE6-4342-B048-85BDC9FD1C3A}</a:tableStyleId>
              </a:tblPr>
              <a:tblGrid>
                <a:gridCol w="950506"/>
                <a:gridCol w="950506"/>
                <a:gridCol w="2788150"/>
                <a:gridCol w="3231719"/>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a:t>
                      </a: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673396491"/>
              </p:ext>
            </p:extLst>
          </p:nvPr>
        </p:nvGraphicFramePr>
        <p:xfrm>
          <a:off x="539552" y="4005064"/>
          <a:ext cx="7920881" cy="2304530"/>
        </p:xfrm>
        <a:graphic>
          <a:graphicData uri="http://schemas.openxmlformats.org/drawingml/2006/table">
            <a:tbl>
              <a:tblPr firstRow="1" bandRow="1">
                <a:tableStyleId>{5C22544A-7EE6-4342-B048-85BDC9FD1C3A}</a:tableStyleId>
              </a:tblPr>
              <a:tblGrid>
                <a:gridCol w="950506"/>
                <a:gridCol w="950506"/>
                <a:gridCol w="2788150"/>
                <a:gridCol w="3231719"/>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a:t>
                      </a: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30</a:t>
            </a:fld>
            <a:endParaRPr lang="de-DE" altLang="de-DE"/>
          </a:p>
        </p:txBody>
      </p:sp>
      <p:sp>
        <p:nvSpPr>
          <p:cNvPr id="9"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a:t>
            </a:r>
            <a:r>
              <a:rPr lang="de-DE" dirty="0" err="1" smtClean="0"/>
              <a:t>GND</a:t>
            </a:r>
            <a:r>
              <a:rPr lang="de-DE" dirty="0" smtClean="0"/>
              <a:t>)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31</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18396042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32</a:t>
            </a:fld>
            <a:endParaRPr lang="de-DE" altLang="de-DE"/>
          </a:p>
        </p:txBody>
      </p:sp>
      <p:sp>
        <p:nvSpPr>
          <p:cNvPr id="7"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2531160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7920112"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592194026"/>
              </p:ext>
            </p:extLst>
          </p:nvPr>
        </p:nvGraphicFramePr>
        <p:xfrm>
          <a:off x="359569" y="4975328"/>
          <a:ext cx="8424860" cy="1321168"/>
        </p:xfrm>
        <a:graphic>
          <a:graphicData uri="http://schemas.openxmlformats.org/drawingml/2006/table">
            <a:tbl>
              <a:tblPr firstRow="1" bandRow="1">
                <a:tableStyleId>{5C22544A-7EE6-4342-B048-85BDC9FD1C3A}</a:tableStyleId>
              </a:tblPr>
              <a:tblGrid>
                <a:gridCol w="1248127"/>
                <a:gridCol w="1248127"/>
                <a:gridCol w="3016308"/>
                <a:gridCol w="2912298"/>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!IDN!</a:t>
                      </a:r>
                      <a:r>
                        <a:rPr lang="pl-PL" sz="1800" i="1" dirty="0" smtClean="0">
                          <a:latin typeface="Verdana" panose="020B0604030504040204" pitchFamily="34" charset="0"/>
                          <a:ea typeface="Verdana" panose="020B0604030504040204" pitchFamily="34" charset="0"/>
                          <a:cs typeface="Verdana" panose="020B0604030504040204" pitchFamily="34" charset="0"/>
                        </a:rPr>
                        <a:t>Pamjatniki rossijskogo prava </a:t>
                      </a:r>
                      <a:r>
                        <a:rPr lang="de-DE" sz="1800" i="1" dirty="0" smtClean="0">
                          <a:latin typeface="Verdana" panose="020B0604030504040204" pitchFamily="34" charset="0"/>
                          <a:ea typeface="Verdana" panose="020B0604030504040204" pitchFamily="34" charset="0"/>
                          <a:cs typeface="Verdana" panose="020B0604030504040204" pitchFamily="34" charset="0"/>
                        </a:rPr>
                        <a:t>M</a:t>
                      </a:r>
                      <a:r>
                        <a:rPr lang="pl-PL" sz="1800" i="1" dirty="0" smtClean="0">
                          <a:latin typeface="Verdana" panose="020B0604030504040204" pitchFamily="34" charset="0"/>
                          <a:ea typeface="Verdana" panose="020B0604030504040204" pitchFamily="34" charset="0"/>
                          <a:cs typeface="Verdana" panose="020B0604030504040204" pitchFamily="34" charset="0"/>
                        </a:rPr>
                        <a:t>oskovskogo gosudarstva</a:t>
                      </a:r>
                      <a:endParaRPr lang="de-DE" sz="18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5</a:t>
            </a:fld>
            <a:endParaRPr lang="de-DE" altLang="de-DE"/>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dirty="0" smtClean="0"/>
              <a:t>Titel in nicht-lateinischer Schrift werden als alternative sprachliche Form des Titels des Werks erfasst</a:t>
            </a:r>
          </a:p>
          <a:p>
            <a:pPr marL="0" indent="0">
              <a:buNone/>
            </a:pPr>
            <a:endParaRPr lang="de-DE" dirty="0" smtClean="0"/>
          </a:p>
          <a:p>
            <a:r>
              <a:rPr lang="de-DE" dirty="0" smtClean="0"/>
              <a:t>Beispiel:</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277268637"/>
              </p:ext>
            </p:extLst>
          </p:nvPr>
        </p:nvGraphicFramePr>
        <p:xfrm>
          <a:off x="395288" y="4238130"/>
          <a:ext cx="8424860" cy="2164326"/>
        </p:xfrm>
        <a:graphic>
          <a:graphicData uri="http://schemas.openxmlformats.org/drawingml/2006/table">
            <a:tbl>
              <a:tblPr firstRow="1" bandRow="1">
                <a:tableStyleId>{5C22544A-7EE6-4342-B048-85BDC9FD1C3A}</a:tableStyleId>
              </a:tblPr>
              <a:tblGrid>
                <a:gridCol w="1248127"/>
                <a:gridCol w="1248127"/>
                <a:gridCol w="3016308"/>
                <a:gridCol w="2912298"/>
              </a:tblGrid>
              <a:tr h="559022">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a:t>
                      </a:r>
                      <a:r>
                        <a:rPr lang="de-DE" sz="1800" dirty="0" smtClean="0">
                          <a:latin typeface="Verdana" panose="020B0604030504040204" pitchFamily="34" charset="0"/>
                          <a:ea typeface="Verdana" panose="020B0604030504040204" pitchFamily="34" charset="0"/>
                          <a:cs typeface="Verdana" panose="020B0604030504040204" pitchFamily="34" charset="0"/>
                        </a:rPr>
                        <a:t>M</a:t>
                      </a:r>
                      <a:r>
                        <a:rPr lang="pl-PL" sz="1800" dirty="0" smtClean="0">
                          <a:latin typeface="Verdana" panose="020B0604030504040204" pitchFamily="34" charset="0"/>
                          <a:ea typeface="Verdana" panose="020B0604030504040204" pitchFamily="34" charset="0"/>
                          <a:cs typeface="Verdana" panose="020B0604030504040204" pitchFamily="34" charset="0"/>
                        </a:rPr>
                        <a:t>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Abweichender Titel </a:t>
                      </a:r>
                      <a:r>
                        <a:rPr lang="de-DE" sz="1800" b="0" smtClean="0">
                          <a:latin typeface="Verdana" panose="020B0604030504040204" pitchFamily="34" charset="0"/>
                          <a:ea typeface="Verdana" panose="020B0604030504040204" pitchFamily="34" charset="0"/>
                          <a:cs typeface="Verdana" panose="020B0604030504040204" pitchFamily="34" charset="0"/>
                        </a:rPr>
                        <a:t>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a:t>
                      </a:r>
                      <a:r>
                        <a:rPr lang="de-DE" sz="1800" dirty="0" smtClean="0">
                          <a:latin typeface="Verdana" panose="020B0604030504040204" pitchFamily="34" charset="0"/>
                          <a:ea typeface="Verdana" panose="020B0604030504040204" pitchFamily="34" charset="0"/>
                          <a:cs typeface="Verdana" panose="020B0604030504040204" pitchFamily="34" charset="0"/>
                        </a:rPr>
                        <a:t>M</a:t>
                      </a:r>
                      <a:r>
                        <a:rPr lang="ru-RU" sz="1800" dirty="0" smtClean="0">
                          <a:latin typeface="Verdana" panose="020B0604030504040204" pitchFamily="34" charset="0"/>
                          <a:ea typeface="Verdana" panose="020B0604030504040204" pitchFamily="34" charset="0"/>
                          <a:cs typeface="Verdana" panose="020B0604030504040204" pitchFamily="34" charset="0"/>
                        </a:rPr>
                        <a:t>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6</a:t>
            </a:fld>
            <a:endParaRPr lang="de-DE" altLang="de-DE"/>
          </a:p>
        </p:txBody>
      </p:sp>
      <p:sp>
        <p:nvSpPr>
          <p:cNvPr id="8"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7992120" cy="365125"/>
          </a:xfrm>
        </p:spPr>
        <p:txBody>
          <a:bodyPr/>
          <a:lstStyle/>
          <a:p>
            <a:pPr>
              <a:defRPr/>
            </a:pPr>
            <a:r>
              <a:rPr lang="de-DE" smtClean="0"/>
              <a:t>AG RDA Schulungsunterlagen – Modul 3.03.03: Werkebene | PICA DNB/ZDB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1949</Words>
  <Application>Microsoft Office PowerPoint</Application>
  <PresentationFormat>Bildschirmpräsentation (4:3)</PresentationFormat>
  <Paragraphs>377</Paragraphs>
  <Slides>32</Slides>
  <Notes>5</Notes>
  <HiddenSlides>0</HiddenSlides>
  <MMClips>0</MMClips>
  <ScaleCrop>false</ScaleCrop>
  <HeadingPairs>
    <vt:vector size="4" baseType="variant">
      <vt:variant>
        <vt:lpstr>Design</vt:lpstr>
      </vt:variant>
      <vt:variant>
        <vt:i4>1</vt:i4>
      </vt:variant>
      <vt:variant>
        <vt:lpstr>Folientitel</vt:lpstr>
      </vt:variant>
      <vt:variant>
        <vt:i4>32</vt:i4>
      </vt:variant>
    </vt:vector>
  </HeadingPairs>
  <TitlesOfParts>
    <vt:vector size="33"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78</cp:revision>
  <dcterms:created xsi:type="dcterms:W3CDTF">2014-02-18T07:01:40Z</dcterms:created>
  <dcterms:modified xsi:type="dcterms:W3CDTF">2015-09-22T13:18:13Z</dcterms:modified>
</cp:coreProperties>
</file>