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85" r:id="rId2"/>
    <p:sldId id="259" r:id="rId3"/>
    <p:sldId id="287" r:id="rId4"/>
    <p:sldId id="302" r:id="rId5"/>
    <p:sldId id="303" r:id="rId6"/>
    <p:sldId id="306" r:id="rId7"/>
    <p:sldId id="307" r:id="rId8"/>
    <p:sldId id="308" r:id="rId9"/>
    <p:sldId id="309" r:id="rId10"/>
    <p:sldId id="310" r:id="rId11"/>
    <p:sldId id="311" r:id="rId12"/>
    <p:sldId id="329" r:id="rId13"/>
    <p:sldId id="330" r:id="rId14"/>
    <p:sldId id="326" r:id="rId15"/>
    <p:sldId id="312" r:id="rId16"/>
    <p:sldId id="313" r:id="rId17"/>
    <p:sldId id="314" r:id="rId18"/>
    <p:sldId id="334" r:id="rId19"/>
    <p:sldId id="315" r:id="rId20"/>
    <p:sldId id="304" r:id="rId21"/>
    <p:sldId id="316" r:id="rId22"/>
    <p:sldId id="333" r:id="rId23"/>
    <p:sldId id="318" r:id="rId24"/>
    <p:sldId id="332" r:id="rId25"/>
    <p:sldId id="319" r:id="rId26"/>
    <p:sldId id="320" r:id="rId27"/>
    <p:sldId id="327" r:id="rId28"/>
    <p:sldId id="331" r:id="rId29"/>
    <p:sldId id="322" r:id="rId30"/>
    <p:sldId id="323" r:id="rId31"/>
    <p:sldId id="324" r:id="rId32"/>
    <p:sldId id="325" r:id="rId33"/>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80" d="100"/>
          <a:sy n="80" d="100"/>
        </p:scale>
        <p:origin x="-1109"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20" d="100"/>
        <a:sy n="120" d="100"/>
      </p:scale>
      <p:origin x="0" y="756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13.08.2015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13.08.2015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7</a:t>
            </a:fld>
            <a:endParaRPr lang="de-DE" altLang="de-DE"/>
          </a:p>
        </p:txBody>
      </p:sp>
    </p:spTree>
    <p:extLst>
      <p:ext uri="{BB962C8B-B14F-4D97-AF65-F5344CB8AC3E}">
        <p14:creationId xmlns:p14="http://schemas.microsoft.com/office/powerpoint/2010/main" val="419143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23</a:t>
            </a:fld>
            <a:endParaRPr lang="de-DE" altLang="de-DE"/>
          </a:p>
        </p:txBody>
      </p:sp>
    </p:spTree>
    <p:extLst>
      <p:ext uri="{BB962C8B-B14F-4D97-AF65-F5344CB8AC3E}">
        <p14:creationId xmlns:p14="http://schemas.microsoft.com/office/powerpoint/2010/main" val="727914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24</a:t>
            </a:fld>
            <a:endParaRPr lang="de-DE" altLang="de-DE"/>
          </a:p>
        </p:txBody>
      </p:sp>
    </p:spTree>
    <p:extLst>
      <p:ext uri="{BB962C8B-B14F-4D97-AF65-F5344CB8AC3E}">
        <p14:creationId xmlns:p14="http://schemas.microsoft.com/office/powerpoint/2010/main" val="727914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3.03.03: Werkebene | Stand: 29.07.2015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3.03.03: Werkebene | Stand: 29.07.2015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10</a:t>
            </a:fld>
            <a:endParaRPr lang="de-DE" altLang="de-DE"/>
          </a:p>
        </p:txBody>
      </p:sp>
    </p:spTree>
    <p:extLst>
      <p:ext uri="{BB962C8B-B14F-4D97-AF65-F5344CB8AC3E}">
        <p14:creationId xmlns:p14="http://schemas.microsoft.com/office/powerpoint/2010/main" val="3276331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br>
              <a:rPr lang="de-DE" dirty="0" smtClean="0"/>
            </a:br>
            <a:r>
              <a:rPr lang="de-DE" dirty="0" smtClean="0"/>
              <a:t>-&gt; </a:t>
            </a:r>
            <a:r>
              <a:rPr lang="de-DE" dirty="0"/>
              <a:t>Haupttitel der </a:t>
            </a:r>
            <a:r>
              <a:rPr lang="de-DE" dirty="0" smtClean="0"/>
              <a:t>Ausgabe in Originalsprache </a:t>
            </a:r>
            <a:r>
              <a:rPr lang="de-DE" dirty="0"/>
              <a:t>als </a:t>
            </a:r>
            <a:r>
              <a:rPr lang="de-DE" dirty="0" smtClean="0"/>
              <a:t>bevorzugter Titel</a:t>
            </a:r>
            <a:endParaRPr lang="de-DE" dirty="0"/>
          </a:p>
          <a:p>
            <a:r>
              <a:rPr lang="de-DE" dirty="0" smtClean="0"/>
              <a:t>Beispiel: </a:t>
            </a:r>
            <a:r>
              <a:rPr lang="de-DE" dirty="0"/>
              <a:t/>
            </a:r>
            <a:br>
              <a:rPr lang="de-DE" dirty="0"/>
            </a:br>
            <a:r>
              <a:rPr lang="de-DE" dirty="0" smtClean="0"/>
              <a:t>„</a:t>
            </a:r>
            <a:r>
              <a:rPr lang="de-DE" dirty="0"/>
              <a:t>Die </a:t>
            </a:r>
            <a:r>
              <a:rPr lang="de-DE" dirty="0" err="1"/>
              <a:t>Dreiflüssestadt</a:t>
            </a:r>
            <a:r>
              <a:rPr lang="de-DE" dirty="0"/>
              <a:t> Passau“ ist gleichzeitig in mehreren Sprachen erschienen, </a:t>
            </a:r>
            <a:r>
              <a:rPr lang="de-DE" dirty="0" smtClean="0"/>
              <a:t>Originalsprache </a:t>
            </a:r>
            <a:r>
              <a:rPr lang="de-DE" dirty="0"/>
              <a:t>ist Deutsch</a:t>
            </a:r>
            <a:r>
              <a:rPr lang="de-DE" dirty="0" smtClean="0"/>
              <a:t>. </a:t>
            </a:r>
            <a:r>
              <a:rPr lang="de-DE" dirty="0"/>
              <a:t>Die deutsche Ausgabe wird für die Bestimmung des bevorzugten Titels des Werks zu Grunde gelegt.</a:t>
            </a:r>
          </a:p>
        </p:txBody>
      </p:sp>
      <p:graphicFrame>
        <p:nvGraphicFramePr>
          <p:cNvPr id="8" name="Tabelle 7"/>
          <p:cNvGraphicFramePr>
            <a:graphicFrameLocks noGrp="1"/>
          </p:cNvGraphicFramePr>
          <p:nvPr>
            <p:extLst>
              <p:ext uri="{D42A27DB-BD31-4B8C-83A1-F6EECF244321}">
                <p14:modId xmlns:p14="http://schemas.microsoft.com/office/powerpoint/2010/main" val="1749046251"/>
              </p:ext>
            </p:extLst>
          </p:nvPr>
        </p:nvGraphicFramePr>
        <p:xfrm>
          <a:off x="539552" y="4653136"/>
          <a:ext cx="7920880" cy="1656184"/>
        </p:xfrm>
        <a:graphic>
          <a:graphicData uri="http://schemas.openxmlformats.org/drawingml/2006/table">
            <a:tbl>
              <a:tblPr firstRow="1" bandRow="1">
                <a:tableStyleId>{5C22544A-7EE6-4342-B048-85BDC9FD1C3A}</a:tableStyleId>
              </a:tblPr>
              <a:tblGrid>
                <a:gridCol w="1377545"/>
                <a:gridCol w="3329065"/>
                <a:gridCol w="3214270"/>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err="1" smtClean="0">
                          <a:latin typeface="Verdana" panose="020B0604030504040204" pitchFamily="34" charset="0"/>
                          <a:ea typeface="Verdana" panose="020B0604030504040204" pitchFamily="34" charset="0"/>
                          <a:cs typeface="Verdana" panose="020B0604030504040204" pitchFamily="34" charset="0"/>
                        </a:rPr>
                        <a:t>Stad</a:t>
                      </a:r>
                      <a:r>
                        <a:rPr lang="en-US" sz="1800" dirty="0" smtClean="0">
                          <a:latin typeface="Verdana" panose="020B0604030504040204" pitchFamily="34" charset="0"/>
                          <a:ea typeface="Verdana" panose="020B0604030504040204" pitchFamily="34" charset="0"/>
                          <a:cs typeface="Verdana" panose="020B0604030504040204" pitchFamily="34" charset="0"/>
                        </a:rPr>
                        <a:t> van </a:t>
                      </a:r>
                      <a:r>
                        <a:rPr lang="en-US" sz="1800" dirty="0" err="1" smtClean="0">
                          <a:latin typeface="Verdana" panose="020B0604030504040204" pitchFamily="34" charset="0"/>
                          <a:ea typeface="Verdana" panose="020B0604030504040204" pitchFamily="34" charset="0"/>
                          <a:cs typeface="Verdana" panose="020B0604030504040204" pitchFamily="34" charset="0"/>
                        </a:rPr>
                        <a:t>drie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rivieren</a:t>
                      </a:r>
                      <a:r>
                        <a:rPr lang="en-US" sz="180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Die </a:t>
                      </a:r>
                      <a:r>
                        <a:rPr lang="en-US" sz="1800" dirty="0" err="1" smtClean="0">
                          <a:latin typeface="Verdana" panose="020B0604030504040204" pitchFamily="34" charset="0"/>
                          <a:ea typeface="Verdana" panose="020B0604030504040204" pitchFamily="34" charset="0"/>
                          <a:cs typeface="Verdana" panose="020B0604030504040204" pitchFamily="34" charset="0"/>
                        </a:rPr>
                        <a:t>Dreiflüssestadt</a:t>
                      </a:r>
                      <a:r>
                        <a:rPr lang="en-US" sz="1800"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11</a:t>
            </a:fld>
            <a:endParaRPr lang="de-DE" altLang="de-DE"/>
          </a:p>
        </p:txBody>
      </p:sp>
    </p:spTree>
    <p:extLst>
      <p:ext uri="{BB962C8B-B14F-4D97-AF65-F5344CB8AC3E}">
        <p14:creationId xmlns:p14="http://schemas.microsoft.com/office/powerpoint/2010/main" val="2222414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a:t>Das Werk wird gleichzeitig in verschiedenen Sprachen veröffentlicht und die Originalsprache kann nicht bestimmt werden</a:t>
            </a:r>
            <a:br>
              <a:rPr lang="de-DE" dirty="0"/>
            </a:br>
            <a:r>
              <a:rPr lang="de-DE" dirty="0"/>
              <a:t>-&gt; Haupttitel der ersten vorliegenden Ressource als bevorzugter </a:t>
            </a:r>
            <a:r>
              <a:rPr lang="de-DE" dirty="0" smtClean="0"/>
              <a:t>Titel</a:t>
            </a:r>
            <a:endParaRPr lang="de-DE" dirty="0"/>
          </a:p>
          <a:p>
            <a:r>
              <a:rPr lang="de-DE" dirty="0" smtClean="0"/>
              <a:t>Beispiel: </a:t>
            </a:r>
            <a:br>
              <a:rPr lang="de-DE" dirty="0" smtClean="0"/>
            </a:br>
            <a:r>
              <a:rPr lang="de-DE" dirty="0"/>
              <a:t>Das Werk ist in vielen verschiedenen Sprachen erschienen, die deutsche Ausgabe lag zuerst zum Katalogisieren vor.</a:t>
            </a:r>
          </a:p>
        </p:txBody>
      </p:sp>
      <p:graphicFrame>
        <p:nvGraphicFramePr>
          <p:cNvPr id="9" name="Tabelle 8"/>
          <p:cNvGraphicFramePr>
            <a:graphicFrameLocks noGrp="1"/>
          </p:cNvGraphicFramePr>
          <p:nvPr>
            <p:extLst>
              <p:ext uri="{D42A27DB-BD31-4B8C-83A1-F6EECF244321}">
                <p14:modId xmlns:p14="http://schemas.microsoft.com/office/powerpoint/2010/main" val="1327602143"/>
              </p:ext>
            </p:extLst>
          </p:nvPr>
        </p:nvGraphicFramePr>
        <p:xfrm>
          <a:off x="539552" y="4365092"/>
          <a:ext cx="7920880" cy="1656184"/>
        </p:xfrm>
        <a:graphic>
          <a:graphicData uri="http://schemas.openxmlformats.org/drawingml/2006/table">
            <a:tbl>
              <a:tblPr firstRow="1" bandRow="1">
                <a:tableStyleId>{5C22544A-7EE6-4342-B048-85BDC9FD1C3A}</a:tableStyleId>
              </a:tblPr>
              <a:tblGrid>
                <a:gridCol w="1377545"/>
                <a:gridCol w="2726911"/>
                <a:gridCol w="3816424"/>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The single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einheitliche 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12</a:t>
            </a:fld>
            <a:endParaRPr lang="de-DE" altLang="de-DE"/>
          </a:p>
        </p:txBody>
      </p:sp>
    </p:spTree>
    <p:extLst>
      <p:ext uri="{BB962C8B-B14F-4D97-AF65-F5344CB8AC3E}">
        <p14:creationId xmlns:p14="http://schemas.microsoft.com/office/powerpoint/2010/main" val="797440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13</a:t>
            </a:fld>
            <a:endParaRPr lang="de-DE" altLang="de-DE"/>
          </a:p>
        </p:txBody>
      </p:sp>
    </p:spTree>
    <p:extLst>
      <p:ext uri="{BB962C8B-B14F-4D97-AF65-F5344CB8AC3E}">
        <p14:creationId xmlns:p14="http://schemas.microsoft.com/office/powerpoint/2010/main" val="232198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p>
          <a:p>
            <a:endParaRPr lang="de-DE" sz="2200" dirty="0" smtClean="0"/>
          </a:p>
          <a:p>
            <a:r>
              <a:rPr lang="de-DE" sz="2200" dirty="0" smtClean="0"/>
              <a:t>Beispiel:</a:t>
            </a:r>
            <a:r>
              <a:rPr lang="de-DE" dirty="0" smtClean="0"/>
              <a:t> </a:t>
            </a:r>
            <a:br>
              <a:rPr lang="de-DE" dirty="0" smtClean="0"/>
            </a:br>
            <a:r>
              <a:rPr lang="de-DE" sz="2200" dirty="0" smtClean="0"/>
              <a:t>Dieses </a:t>
            </a:r>
            <a:r>
              <a:rPr lang="de-DE" sz="2200" dirty="0"/>
              <a:t>Werk wurde im gleichen Jahr in England unter dem Titel „Aphrodite </a:t>
            </a:r>
            <a:r>
              <a:rPr lang="de-DE" sz="2200" dirty="0" err="1"/>
              <a:t>means</a:t>
            </a:r>
            <a:r>
              <a:rPr lang="de-DE" sz="2200" dirty="0"/>
              <a:t> </a:t>
            </a:r>
            <a:r>
              <a:rPr lang="de-DE" sz="2200" dirty="0" err="1"/>
              <a:t>death</a:t>
            </a:r>
            <a:r>
              <a:rPr lang="de-DE" sz="2200" dirty="0"/>
              <a:t>“ und in Amerika unter dem Titel „The </a:t>
            </a:r>
            <a:r>
              <a:rPr lang="de-DE" sz="2200" dirty="0" err="1"/>
              <a:t>arms</a:t>
            </a:r>
            <a:r>
              <a:rPr lang="de-DE" sz="2200" dirty="0"/>
              <a:t> </a:t>
            </a:r>
            <a:r>
              <a:rPr lang="de-DE" sz="2200" dirty="0" err="1"/>
              <a:t>of</a:t>
            </a:r>
            <a:r>
              <a:rPr lang="de-DE" sz="2200" dirty="0"/>
              <a:t> Venus“ veröffentlicht. Die englische Ausgabe lag zuerst zum Katalogisieren vor. </a:t>
            </a:r>
          </a:p>
        </p:txBody>
      </p:sp>
      <p:graphicFrame>
        <p:nvGraphicFramePr>
          <p:cNvPr id="8" name="Tabelle 7"/>
          <p:cNvGraphicFramePr>
            <a:graphicFrameLocks noGrp="1"/>
          </p:cNvGraphicFramePr>
          <p:nvPr>
            <p:extLst>
              <p:ext uri="{D42A27DB-BD31-4B8C-83A1-F6EECF244321}">
                <p14:modId xmlns:p14="http://schemas.microsoft.com/office/powerpoint/2010/main" val="3470482386"/>
              </p:ext>
            </p:extLst>
          </p:nvPr>
        </p:nvGraphicFramePr>
        <p:xfrm>
          <a:off x="539552" y="4581128"/>
          <a:ext cx="7920880" cy="1713170"/>
        </p:xfrm>
        <a:graphic>
          <a:graphicData uri="http://schemas.openxmlformats.org/drawingml/2006/table">
            <a:tbl>
              <a:tblPr firstRow="1" bandRow="1">
                <a:tableStyleId>{5C22544A-7EE6-4342-B048-85BDC9FD1C3A}</a:tableStyleId>
              </a:tblPr>
              <a:tblGrid>
                <a:gridCol w="1377545"/>
                <a:gridCol w="3329065"/>
                <a:gridCol w="3214270"/>
              </a:tblGrid>
              <a:tr h="40800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The</a:t>
                      </a:r>
                      <a:r>
                        <a:rPr lang="en-US" sz="1800" baseline="0" dirty="0" smtClean="0">
                          <a:latin typeface="Verdana" panose="020B0604030504040204" pitchFamily="34" charset="0"/>
                          <a:ea typeface="Verdana" panose="020B0604030504040204" pitchFamily="34" charset="0"/>
                          <a:cs typeface="Verdana" panose="020B0604030504040204" pitchFamily="34" charset="0"/>
                        </a:rPr>
                        <a:t> arms of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14</a:t>
            </a:fld>
            <a:endParaRPr lang="de-DE" altLang="de-DE"/>
          </a:p>
        </p:txBody>
      </p:sp>
    </p:spTree>
    <p:extLst>
      <p:ext uri="{BB962C8B-B14F-4D97-AF65-F5344CB8AC3E}">
        <p14:creationId xmlns:p14="http://schemas.microsoft.com/office/powerpoint/2010/main" val="1577224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15</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dirty="0" smtClean="0"/>
              <a:t>AG RDA Schulungsunterlagen – Modul 3.03.03: Werkebene | Stand: 29.07.2015 | CC BY-NC-SA</a:t>
            </a:r>
            <a:endParaRPr lang="de-DE" dirty="0"/>
          </a:p>
        </p:txBody>
      </p:sp>
    </p:spTree>
    <p:extLst>
      <p:ext uri="{BB962C8B-B14F-4D97-AF65-F5344CB8AC3E}">
        <p14:creationId xmlns:p14="http://schemas.microsoft.com/office/powerpoint/2010/main" val="2632346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16</a:t>
            </a:fld>
            <a:endParaRPr lang="de-DE" altLang="de-DE"/>
          </a:p>
        </p:txBody>
      </p:sp>
    </p:spTree>
    <p:extLst>
      <p:ext uri="{BB962C8B-B14F-4D97-AF65-F5344CB8AC3E}">
        <p14:creationId xmlns:p14="http://schemas.microsoft.com/office/powerpoint/2010/main" val="2921666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pPr marL="0" indent="0">
              <a:buNone/>
            </a:pPr>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17</a:t>
            </a:fld>
            <a:endParaRPr lang="de-DE" altLang="de-DE"/>
          </a:p>
        </p:txBody>
      </p:sp>
    </p:spTree>
    <p:extLst>
      <p:ext uri="{BB962C8B-B14F-4D97-AF65-F5344CB8AC3E}">
        <p14:creationId xmlns:p14="http://schemas.microsoft.com/office/powerpoint/2010/main" val="19001451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p>
          <a:p>
            <a:r>
              <a:rPr lang="de-DE" dirty="0" smtClean="0"/>
              <a:t>Ausnahme: Integrierende Ressourcen, fortlaufende Ressourcen</a:t>
            </a:r>
            <a:endParaRPr lang="de-DE" dirty="0"/>
          </a:p>
          <a:p>
            <a:pPr marL="0" indent="0">
              <a:buNone/>
            </a:pPr>
            <a:endParaRPr lang="de-DE"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18</a:t>
            </a:fld>
            <a:endParaRPr lang="de-DE" altLang="de-DE"/>
          </a:p>
        </p:txBody>
      </p:sp>
    </p:spTree>
    <p:extLst>
      <p:ext uri="{BB962C8B-B14F-4D97-AF65-F5344CB8AC3E}">
        <p14:creationId xmlns:p14="http://schemas.microsoft.com/office/powerpoint/2010/main" val="37990757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graphicFrame>
        <p:nvGraphicFramePr>
          <p:cNvPr id="6" name="Tabelle 5"/>
          <p:cNvGraphicFramePr>
            <a:graphicFrameLocks noGrp="1"/>
          </p:cNvGraphicFramePr>
          <p:nvPr>
            <p:extLst>
              <p:ext uri="{D42A27DB-BD31-4B8C-83A1-F6EECF244321}">
                <p14:modId xmlns:p14="http://schemas.microsoft.com/office/powerpoint/2010/main" val="2134390361"/>
              </p:ext>
            </p:extLst>
          </p:nvPr>
        </p:nvGraphicFramePr>
        <p:xfrm>
          <a:off x="539552" y="3253553"/>
          <a:ext cx="7920880" cy="2119663"/>
        </p:xfrm>
        <a:graphic>
          <a:graphicData uri="http://schemas.openxmlformats.org/drawingml/2006/table">
            <a:tbl>
              <a:tblPr firstRow="1" bandRow="1">
                <a:tableStyleId>{5C22544A-7EE6-4342-B048-85BDC9FD1C3A}</a:tableStyleId>
              </a:tblPr>
              <a:tblGrid>
                <a:gridCol w="864096"/>
                <a:gridCol w="2376264"/>
                <a:gridCol w="4680520"/>
              </a:tblGrid>
              <a:tr h="36847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geschlechtsspezifische 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geschlechterspezifische Strukturierung des Niedriglohnsektors in Frankreich, Großbritannien, Schweden und Deutschland aus vergleichender Perspektive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19</a:t>
            </a:fld>
            <a:endParaRPr lang="de-DE" altLang="de-DE"/>
          </a:p>
        </p:txBody>
      </p:sp>
      <p:sp>
        <p:nvSpPr>
          <p:cNvPr id="8" name="Fußzeilenplatzhalter 5"/>
          <p:cNvSpPr>
            <a:spLocks noGrp="1"/>
          </p:cNvSpPr>
          <p:nvPr>
            <p:ph type="ftr" sz="quarter" idx="14"/>
          </p:nvPr>
        </p:nvSpPr>
        <p:spPr>
          <a:xfrm>
            <a:off x="468312" y="6376988"/>
            <a:ext cx="6479951" cy="365125"/>
          </a:xfrm>
        </p:spPr>
        <p:txBody>
          <a:bodyPr/>
          <a:lstStyle/>
          <a:p>
            <a:pPr>
              <a:defRPr/>
            </a:pPr>
            <a:r>
              <a:rPr lang="de-DE" dirty="0" smtClean="0"/>
              <a:t>AG RDA Schulungsunterlagen – Modul 3.03.03: Werkebene | Stand: 29.07.2015 | CC BY-NC-SA</a:t>
            </a:r>
            <a:endParaRPr lang="de-DE" dirty="0"/>
          </a:p>
        </p:txBody>
      </p:sp>
    </p:spTree>
    <p:extLst>
      <p:ext uri="{BB962C8B-B14F-4D97-AF65-F5344CB8AC3E}">
        <p14:creationId xmlns:p14="http://schemas.microsoft.com/office/powerpoint/2010/main" val="16135834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29.07.2015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a:t>
            </a:fld>
            <a:endParaRPr lang="de-DE" altLang="de-DE"/>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20</a:t>
            </a:fld>
            <a:endParaRPr lang="de-DE" altLang="de-DE"/>
          </a:p>
        </p:txBody>
      </p:sp>
    </p:spTree>
    <p:extLst>
      <p:ext uri="{BB962C8B-B14F-4D97-AF65-F5344CB8AC3E}">
        <p14:creationId xmlns:p14="http://schemas.microsoft.com/office/powerpoint/2010/main" val="32809513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21</a:t>
            </a:fld>
            <a:endParaRPr lang="de-DE" altLang="de-DE"/>
          </a:p>
        </p:txBody>
      </p:sp>
    </p:spTree>
    <p:extLst>
      <p:ext uri="{BB962C8B-B14F-4D97-AF65-F5344CB8AC3E}">
        <p14:creationId xmlns:p14="http://schemas.microsoft.com/office/powerpoint/2010/main" val="25765246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412128687"/>
              </p:ext>
            </p:extLst>
          </p:nvPr>
        </p:nvGraphicFramePr>
        <p:xfrm>
          <a:off x="539552" y="1772816"/>
          <a:ext cx="7920880" cy="2740972"/>
        </p:xfrm>
        <a:graphic>
          <a:graphicData uri="http://schemas.openxmlformats.org/drawingml/2006/table">
            <a:tbl>
              <a:tblPr firstRow="1" bandRow="1">
                <a:tableStyleId>{5C22544A-7EE6-4342-B048-85BDC9FD1C3A}</a:tableStyleId>
              </a:tblPr>
              <a:tblGrid>
                <a:gridCol w="1080120"/>
                <a:gridCol w="3528392"/>
                <a:gridCol w="3312368"/>
              </a:tblGrid>
              <a:tr h="3526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22</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dirty="0" smtClean="0"/>
              <a:t>AG RDA Schulungsunterlagen – Modul 3.03.03: Werkebene | Stand: 29.07.2015 | CC BY-NC-SA</a:t>
            </a:r>
            <a:endParaRPr lang="de-DE" dirty="0"/>
          </a:p>
        </p:txBody>
      </p:sp>
    </p:spTree>
    <p:extLst>
      <p:ext uri="{BB962C8B-B14F-4D97-AF65-F5344CB8AC3E}">
        <p14:creationId xmlns:p14="http://schemas.microsoft.com/office/powerpoint/2010/main" val="16081058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23</a:t>
            </a:fld>
            <a:endParaRPr lang="de-DE" altLang="de-DE"/>
          </a:p>
        </p:txBody>
      </p:sp>
    </p:spTree>
    <p:extLst>
      <p:ext uri="{BB962C8B-B14F-4D97-AF65-F5344CB8AC3E}">
        <p14:creationId xmlns:p14="http://schemas.microsoft.com/office/powerpoint/2010/main" val="25147382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23754573"/>
              </p:ext>
            </p:extLst>
          </p:nvPr>
        </p:nvGraphicFramePr>
        <p:xfrm>
          <a:off x="539552" y="1556792"/>
          <a:ext cx="7920880" cy="3652282"/>
        </p:xfrm>
        <a:graphic>
          <a:graphicData uri="http://schemas.openxmlformats.org/drawingml/2006/table">
            <a:tbl>
              <a:tblPr firstRow="1" bandRow="1">
                <a:tableStyleId>{5C22544A-7EE6-4342-B048-85BDC9FD1C3A}</a:tableStyleId>
              </a:tblPr>
              <a:tblGrid>
                <a:gridCol w="1008112"/>
                <a:gridCol w="2952328"/>
                <a:gridCol w="3960440"/>
              </a:tblGrid>
              <a:tr h="36648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Hector, Bernhard, 1953-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 </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24</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dirty="0" smtClean="0"/>
              <a:t>AG RDA Schulungsunterlagen – Modul 3.03.03: Werkebene | Stand: 29.07.2015 | CC BY-NC-SA</a:t>
            </a:r>
            <a:endParaRPr lang="de-DE" dirty="0"/>
          </a:p>
        </p:txBody>
      </p:sp>
    </p:spTree>
    <p:extLst>
      <p:ext uri="{BB962C8B-B14F-4D97-AF65-F5344CB8AC3E}">
        <p14:creationId xmlns:p14="http://schemas.microsoft.com/office/powerpoint/2010/main" val="11586163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a:t>
            </a:r>
            <a:r>
              <a:rPr lang="de-DE" smtClean="0"/>
              <a:t>, Familien</a:t>
            </a:r>
            <a:r>
              <a:rPr lang="de-DE"/>
              <a:t> </a:t>
            </a:r>
            <a:r>
              <a:rPr lang="de-DE" smtClean="0"/>
              <a:t>oder Körperschaften zugeschrieben</a:t>
            </a:r>
            <a:r>
              <a:rPr lang="de-DE" dirty="0" smtClean="0"/>
              <a:t>,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25</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dirty="0" smtClean="0"/>
              <a:t>AG RDA Schulungsunterlagen – Modul 3.03.03: Werkebene | Stand: 29.07.2015 | CC BY-NC-SA</a:t>
            </a:r>
            <a:endParaRPr lang="de-DE" dirty="0"/>
          </a:p>
        </p:txBody>
      </p:sp>
    </p:spTree>
    <p:extLst>
      <p:ext uri="{BB962C8B-B14F-4D97-AF65-F5344CB8AC3E}">
        <p14:creationId xmlns:p14="http://schemas.microsoft.com/office/powerpoint/2010/main" val="15925251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6" name="Fußzeilenplatzhalter 5"/>
          <p:cNvSpPr>
            <a:spLocks noGrp="1"/>
          </p:cNvSpPr>
          <p:nvPr>
            <p:ph type="ftr" sz="quarter" idx="14"/>
          </p:nvPr>
        </p:nvSpPr>
        <p:spPr>
          <a:xfrm>
            <a:off x="468312" y="6376988"/>
            <a:ext cx="6623968"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26</a:t>
            </a:fld>
            <a:endParaRPr lang="de-DE" altLang="de-DE"/>
          </a:p>
        </p:txBody>
      </p:sp>
    </p:spTree>
    <p:extLst>
      <p:ext uri="{BB962C8B-B14F-4D97-AF65-F5344CB8AC3E}">
        <p14:creationId xmlns:p14="http://schemas.microsoft.com/office/powerpoint/2010/main" val="3023966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p:txBody>
      </p:sp>
      <p:sp>
        <p:nvSpPr>
          <p:cNvPr id="6" name="Fußzeilenplatzhalter 5"/>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27</a:t>
            </a:fld>
            <a:endParaRPr lang="de-DE" altLang="de-DE"/>
          </a:p>
        </p:txBody>
      </p:sp>
    </p:spTree>
    <p:extLst>
      <p:ext uri="{BB962C8B-B14F-4D97-AF65-F5344CB8AC3E}">
        <p14:creationId xmlns:p14="http://schemas.microsoft.com/office/powerpoint/2010/main" val="27198246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smtClean="0"/>
              <a:t>Beispiel: </a:t>
            </a:r>
          </a:p>
          <a:p>
            <a:pPr marL="355600" indent="0">
              <a:buNone/>
            </a:pPr>
            <a:r>
              <a:rPr lang="de-DE" dirty="0" smtClean="0"/>
              <a:t>Verantwortlichkeitsangabe: Herausgeber: Junge Journalisten Saar e.V.</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080808554"/>
              </p:ext>
            </p:extLst>
          </p:nvPr>
        </p:nvGraphicFramePr>
        <p:xfrm>
          <a:off x="539552" y="2564904"/>
          <a:ext cx="7920880" cy="3169980"/>
        </p:xfrm>
        <a:graphic>
          <a:graphicData uri="http://schemas.openxmlformats.org/drawingml/2006/table">
            <a:tbl>
              <a:tblPr firstRow="1" bandRow="1">
                <a:tableStyleId>{5C22544A-7EE6-4342-B048-85BDC9FD1C3A}</a:tableStyleId>
              </a:tblPr>
              <a:tblGrid>
                <a:gridCol w="1008112"/>
                <a:gridCol w="3168352"/>
                <a:gridCol w="3744416"/>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Sonstige</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Junge Journalisten Saar e.V.</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Herausgebendes</a:t>
                      </a:r>
                      <a:r>
                        <a:rPr lang="de-DE" sz="1800" baseline="0" dirty="0" smtClean="0">
                          <a:latin typeface="Verdana" panose="020B0604030504040204" pitchFamily="34" charset="0"/>
                          <a:ea typeface="Verdana" panose="020B0604030504040204" pitchFamily="34" charset="0"/>
                          <a:cs typeface="Verdana" panose="020B0604030504040204" pitchFamily="34" charset="0"/>
                        </a:rPr>
                        <a:t> Organ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28</a:t>
            </a:fld>
            <a:endParaRPr lang="de-DE" altLang="de-DE"/>
          </a:p>
        </p:txBody>
      </p:sp>
    </p:spTree>
    <p:extLst>
      <p:ext uri="{BB962C8B-B14F-4D97-AF65-F5344CB8AC3E}">
        <p14:creationId xmlns:p14="http://schemas.microsoft.com/office/powerpoint/2010/main" val="12798821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a:t>
            </a:r>
            <a:r>
              <a:rPr lang="de-DE" dirty="0" smtClean="0"/>
              <a:t>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dirty="0" smtClean="0"/>
              <a:t>in der zusammengesetzten Beschreibung als Ergänzung zum normierten Sucheinstieg</a:t>
            </a:r>
          </a:p>
          <a:p>
            <a:pPr lvl="1"/>
            <a:r>
              <a:rPr lang="de-DE" dirty="0" smtClean="0"/>
              <a:t>im Normdatensatz zusätzlich auch als separate Elemente</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29</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dirty="0" smtClean="0"/>
              <a:t>AG RDA Schulungsunterlagen – Modul 3.03.03: Werkebene | Stand: 29.07.2015 | CC BY-NC-SA</a:t>
            </a:r>
            <a:endParaRPr lang="de-DE" dirty="0"/>
          </a:p>
        </p:txBody>
      </p:sp>
    </p:spTree>
    <p:extLst>
      <p:ext uri="{BB962C8B-B14F-4D97-AF65-F5344CB8AC3E}">
        <p14:creationId xmlns:p14="http://schemas.microsoft.com/office/powerpoint/2010/main" val="2895256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vergeben wurde</a:t>
            </a:r>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3" name="Fußzeilenplatzhalter 2"/>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a:t>
            </a:fld>
            <a:endParaRPr lang="de-DE" alt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r>
              <a:rPr lang="de-DE" dirty="0" smtClean="0"/>
              <a:t>Beispiele:</a:t>
            </a:r>
            <a:br>
              <a:rPr lang="de-DE" dirty="0" smtClean="0"/>
            </a:br>
            <a:r>
              <a:rPr lang="de-DE" dirty="0" smtClean="0"/>
              <a:t/>
            </a:r>
            <a:br>
              <a:rPr lang="de-DE" dirty="0" smtClean="0"/>
            </a:b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465179854"/>
              </p:ext>
            </p:extLst>
          </p:nvPr>
        </p:nvGraphicFramePr>
        <p:xfrm>
          <a:off x="539552" y="1556792"/>
          <a:ext cx="7920880" cy="2304530"/>
        </p:xfrm>
        <a:graphic>
          <a:graphicData uri="http://schemas.openxmlformats.org/drawingml/2006/table">
            <a:tbl>
              <a:tblPr firstRow="1" bandRow="1">
                <a:tableStyleId>{5C22544A-7EE6-4342-B048-85BDC9FD1C3A}</a:tableStyleId>
              </a:tblPr>
              <a:tblGrid>
                <a:gridCol w="1080120"/>
                <a:gridCol w="3168352"/>
                <a:gridCol w="3672408"/>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549071898"/>
              </p:ext>
            </p:extLst>
          </p:nvPr>
        </p:nvGraphicFramePr>
        <p:xfrm>
          <a:off x="539552" y="4005064"/>
          <a:ext cx="7920880" cy="2304530"/>
        </p:xfrm>
        <a:graphic>
          <a:graphicData uri="http://schemas.openxmlformats.org/drawingml/2006/table">
            <a:tbl>
              <a:tblPr firstRow="1" bandRow="1">
                <a:tableStyleId>{5C22544A-7EE6-4342-B048-85BDC9FD1C3A}</a:tableStyleId>
              </a:tblPr>
              <a:tblGrid>
                <a:gridCol w="1080120"/>
                <a:gridCol w="3168352"/>
                <a:gridCol w="3672408"/>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30</a:t>
            </a:fld>
            <a:endParaRPr lang="de-DE" altLang="de-DE"/>
          </a:p>
        </p:txBody>
      </p:sp>
      <p:sp>
        <p:nvSpPr>
          <p:cNvPr id="9" name="Fußzeilenplatzhalter 5"/>
          <p:cNvSpPr>
            <a:spLocks noGrp="1"/>
          </p:cNvSpPr>
          <p:nvPr>
            <p:ph type="ftr" sz="quarter" idx="14"/>
          </p:nvPr>
        </p:nvSpPr>
        <p:spPr>
          <a:xfrm>
            <a:off x="468312" y="6376988"/>
            <a:ext cx="6479951" cy="365125"/>
          </a:xfrm>
        </p:spPr>
        <p:txBody>
          <a:bodyPr/>
          <a:lstStyle/>
          <a:p>
            <a:pPr>
              <a:defRPr/>
            </a:pPr>
            <a:r>
              <a:rPr lang="de-DE" dirty="0" smtClean="0"/>
              <a:t>AG RDA Schulungsunterlagen – Modul 3.03.03: Werkebene | Stand: 29.07.2015 | CC BY-NC-SA</a:t>
            </a:r>
            <a:endParaRPr lang="de-DE" dirty="0"/>
          </a:p>
        </p:txBody>
      </p:sp>
    </p:spTree>
    <p:extLst>
      <p:ext uri="{BB962C8B-B14F-4D97-AF65-F5344CB8AC3E}">
        <p14:creationId xmlns:p14="http://schemas.microsoft.com/office/powerpoint/2010/main" val="17881785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-1-</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Möglichkeiten der Abbildung</a:t>
            </a:r>
          </a:p>
          <a:p>
            <a:pPr marL="914400" lvl="1" indent="-457200">
              <a:buAutoNum type="arabicPeriod"/>
            </a:pPr>
            <a:r>
              <a:rPr lang="de-DE" dirty="0" smtClean="0"/>
              <a:t>Wenn der Haupttitel der Manifestation + ggf. der erste geistige Schöpfer identisch zum Werktitel ist, wird die Werkebene nicht gesondert angegeben</a:t>
            </a:r>
          </a:p>
          <a:p>
            <a:pPr marL="914400" lvl="1" indent="-457200">
              <a:buAutoNum type="arabicPeriod"/>
            </a:pPr>
            <a:r>
              <a:rPr lang="de-DE" dirty="0" smtClean="0"/>
              <a:t>Verknüpfung mit einem Normdatensatz der Gemeinsamen Normdatei (</a:t>
            </a:r>
            <a:r>
              <a:rPr lang="de-DE" dirty="0" err="1" smtClean="0"/>
              <a:t>GND</a:t>
            </a:r>
            <a:r>
              <a:rPr lang="de-DE" dirty="0" smtClean="0"/>
              <a:t>) – nicht für fortlaufende Ressourcen</a:t>
            </a:r>
          </a:p>
          <a:p>
            <a:pPr marL="914400" lvl="1" indent="-457200">
              <a:buAutoNum type="arabicPeriod"/>
            </a:pPr>
            <a:r>
              <a:rPr lang="de-DE" dirty="0" smtClean="0"/>
              <a:t>Textliche Erfassung des Titels und ggf. zusätzlichen identifizierenden Merkmalen des Werks in einem spezifischen Feld und </a:t>
            </a:r>
            <a:r>
              <a:rPr lang="de-DE" b="1" dirty="0" smtClean="0"/>
              <a:t>getrennten Unterfeldern</a:t>
            </a:r>
          </a:p>
          <a:p>
            <a:pPr marL="914400" lvl="1" indent="-457200">
              <a:buFont typeface="Arial" panose="020B0604020202020204" pitchFamily="34" charset="0"/>
              <a:buAutoNum type="arabicPeriod"/>
            </a:pPr>
            <a:r>
              <a:rPr lang="de-DE" dirty="0" smtClean="0"/>
              <a:t>Textliche </a:t>
            </a:r>
            <a:r>
              <a:rPr lang="de-DE" dirty="0"/>
              <a:t>Erfassung des Titels und ggf. zusätzlichen identifizierenden Merkmalen des Werks in einem spezifischen Feld </a:t>
            </a:r>
            <a:r>
              <a:rPr lang="de-DE" b="1" dirty="0" smtClean="0"/>
              <a:t>mit Deskriptionszeichen</a:t>
            </a:r>
            <a:endParaRPr lang="de-DE" b="1" dirty="0"/>
          </a:p>
          <a:p>
            <a:pPr marL="457200" lvl="1" indent="0">
              <a:buNone/>
            </a:pPr>
            <a:r>
              <a:rPr lang="de-DE" b="1" dirty="0" smtClean="0"/>
              <a:t/>
            </a:r>
            <a:br>
              <a:rPr lang="de-DE" b="1"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31</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dirty="0" smtClean="0"/>
              <a:t>AG RDA Schulungsunterlagen – Modul 3.03.03: Werkebene | Stand: 29.07.2015 | CC BY-NC-SA</a:t>
            </a:r>
            <a:endParaRPr lang="de-DE" dirty="0"/>
          </a:p>
        </p:txBody>
      </p:sp>
    </p:spTree>
    <p:extLst>
      <p:ext uri="{BB962C8B-B14F-4D97-AF65-F5344CB8AC3E}">
        <p14:creationId xmlns:p14="http://schemas.microsoft.com/office/powerpoint/2010/main" val="18396042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Festlegung für den deutschsprachigen Raum</a:t>
            </a:r>
          </a:p>
          <a:p>
            <a:pPr lvl="1"/>
            <a:r>
              <a:rPr lang="de-DE" dirty="0" smtClean="0"/>
              <a:t>Textliche Erfassung der Werkebene (s. 3. und 4. Möglichkeit der Abbildung) wird lediglich dann angegeben, wenn der bevorzugte Titel des Werks vom Haupttitel der Manifestation abweicht oder wenn ein zusätzliches unterscheidendes Merkmal erfasst werden muss (RDA 6.3 bis 6.6)</a:t>
            </a:r>
          </a:p>
          <a:p>
            <a:pPr lvl="1"/>
            <a:r>
              <a:rPr lang="de-DE" dirty="0" smtClean="0"/>
              <a:t>Ansonsten übernimmt der Haupttitel der Manifestation zugleich die Funktion des bevorzugten Titels des Werks</a:t>
            </a:r>
          </a:p>
          <a:p>
            <a:pPr lvl="1"/>
            <a:r>
              <a:rPr lang="de-DE" dirty="0" smtClean="0"/>
              <a:t>Unabhängig davon ist es möglich (Ausnahme: fortlaufende Ressourcen) eine Verknüpfung zum entsprechenden Normdatensatz für das Werk anzulegen</a:t>
            </a:r>
          </a:p>
          <a:p>
            <a:pPr marL="400050">
              <a:buFont typeface="Wingdings"/>
              <a:buChar char="à"/>
            </a:pPr>
            <a:r>
              <a:rPr lang="de-DE" dirty="0" smtClean="0"/>
              <a:t>Entscheidung </a:t>
            </a:r>
            <a:r>
              <a:rPr lang="de-DE" dirty="0"/>
              <a:t>des Verbundes / der </a:t>
            </a:r>
            <a:r>
              <a:rPr lang="de-DE" dirty="0" smtClean="0"/>
              <a:t>Institution</a:t>
            </a:r>
          </a:p>
          <a:p>
            <a:pPr lvl="1"/>
            <a:endParaRPr lang="de-DE" dirty="0"/>
          </a:p>
          <a:p>
            <a:pPr marL="457200" lvl="1" indent="0">
              <a:buNone/>
            </a:pPr>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32</a:t>
            </a:fld>
            <a:endParaRPr lang="de-DE" altLang="de-DE"/>
          </a:p>
        </p:txBody>
      </p:sp>
      <p:sp>
        <p:nvSpPr>
          <p:cNvPr id="7" name="Fußzeilenplatzhalter 5"/>
          <p:cNvSpPr>
            <a:spLocks noGrp="1"/>
          </p:cNvSpPr>
          <p:nvPr>
            <p:ph type="ftr" sz="quarter" idx="14"/>
          </p:nvPr>
        </p:nvSpPr>
        <p:spPr>
          <a:xfrm>
            <a:off x="468312" y="6376988"/>
            <a:ext cx="6479951" cy="365125"/>
          </a:xfrm>
        </p:spPr>
        <p:txBody>
          <a:bodyPr/>
          <a:lstStyle/>
          <a:p>
            <a:pPr>
              <a:defRPr/>
            </a:pPr>
            <a:r>
              <a:rPr lang="de-DE" dirty="0" smtClean="0"/>
              <a:t>AG RDA Schulungsunterlagen – Modul 3.03.03: Werkebene | Stand: 29.07.2015 | CC BY-NC-SA</a:t>
            </a:r>
            <a:endParaRPr lang="de-DE" dirty="0"/>
          </a:p>
        </p:txBody>
      </p:sp>
    </p:spTree>
    <p:extLst>
      <p:ext uri="{BB962C8B-B14F-4D97-AF65-F5344CB8AC3E}">
        <p14:creationId xmlns:p14="http://schemas.microsoft.com/office/powerpoint/2010/main" val="25311600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entnommen werden</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4</a:t>
            </a:fld>
            <a:endParaRPr lang="de-DE" altLang="de-DE"/>
          </a:p>
        </p:txBody>
      </p:sp>
    </p:spTree>
    <p:extLst>
      <p:ext uri="{BB962C8B-B14F-4D97-AF65-F5344CB8AC3E}">
        <p14:creationId xmlns:p14="http://schemas.microsoft.com/office/powerpoint/2010/main" val="2252886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smtClean="0"/>
              <a:t>Beispiel zusammengesetzte Beschreibung:</a:t>
            </a:r>
            <a:br>
              <a:rPr lang="de-DE" dirty="0" smtClean="0"/>
            </a:br>
            <a:r>
              <a:rPr lang="de-DE" dirty="0" smtClean="0"/>
              <a:t>Informationsquelle: </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162497202"/>
              </p:ext>
            </p:extLst>
          </p:nvPr>
        </p:nvGraphicFramePr>
        <p:xfrm>
          <a:off x="359569" y="4975328"/>
          <a:ext cx="8424861" cy="1117968"/>
        </p:xfrm>
        <a:graphic>
          <a:graphicData uri="http://schemas.openxmlformats.org/drawingml/2006/table">
            <a:tbl>
              <a:tblPr firstRow="1" bandRow="1">
                <a:tableStyleId>{5C22544A-7EE6-4342-B048-85BDC9FD1C3A}</a:tableStyleId>
              </a:tblPr>
              <a:tblGrid>
                <a:gridCol w="1465193"/>
                <a:gridCol w="3540883"/>
                <a:gridCol w="3418785"/>
              </a:tblGrid>
              <a:tr h="41691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96738">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7" name="Fußzeilenplatzhalter 6"/>
          <p:cNvSpPr>
            <a:spLocks noGrp="1"/>
          </p:cNvSpPr>
          <p:nvPr>
            <p:ph type="ftr" sz="quarter" idx="14"/>
          </p:nvPr>
        </p:nvSpPr>
        <p:spPr>
          <a:xfrm>
            <a:off x="468312" y="6376988"/>
            <a:ext cx="6407943"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5</a:t>
            </a:fld>
            <a:endParaRPr lang="de-DE" altLang="de-DE"/>
          </a:p>
        </p:txBody>
      </p:sp>
    </p:spTree>
    <p:extLst>
      <p:ext uri="{BB962C8B-B14F-4D97-AF65-F5344CB8AC3E}">
        <p14:creationId xmlns:p14="http://schemas.microsoft.com/office/powerpoint/2010/main" val="3303482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 Erfassung von Normdatensätzen für Werke:</a:t>
            </a:r>
          </a:p>
          <a:p>
            <a:r>
              <a:rPr lang="de-DE" dirty="0" smtClean="0"/>
              <a:t>transliterierte Form wird im deutschsprachigen Raum als bevorzugter Titel des Werks erfasst</a:t>
            </a:r>
          </a:p>
          <a:p>
            <a:r>
              <a:rPr lang="de-DE" dirty="0" smtClean="0"/>
              <a:t>Titel in nicht-lateinischer Schrift werden als alternative sprachliche Form des Titels des Werks erfasst</a:t>
            </a:r>
          </a:p>
          <a:p>
            <a:pPr marL="0" indent="0">
              <a:buNone/>
            </a:pPr>
            <a:endParaRPr lang="de-DE" dirty="0" smtClean="0"/>
          </a:p>
          <a:p>
            <a:r>
              <a:rPr lang="de-DE" dirty="0" smtClean="0"/>
              <a:t>Beispiel:</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53328695"/>
              </p:ext>
            </p:extLst>
          </p:nvPr>
        </p:nvGraphicFramePr>
        <p:xfrm>
          <a:off x="395288" y="4238130"/>
          <a:ext cx="8424861" cy="1961126"/>
        </p:xfrm>
        <a:graphic>
          <a:graphicData uri="http://schemas.openxmlformats.org/drawingml/2006/table">
            <a:tbl>
              <a:tblPr firstRow="1" bandRow="1">
                <a:tableStyleId>{5C22544A-7EE6-4342-B048-85BDC9FD1C3A}</a:tableStyleId>
              </a:tblPr>
              <a:tblGrid>
                <a:gridCol w="1465193"/>
                <a:gridCol w="3540883"/>
                <a:gridCol w="3418785"/>
              </a:tblGrid>
              <a:tr h="559022">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6.2.3.4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Alternative sprachliche Form des Titels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ru-RU" sz="1800" dirty="0" smtClean="0">
                          <a:latin typeface="Verdana" panose="020B0604030504040204" pitchFamily="34" charset="0"/>
                          <a:ea typeface="Verdana" panose="020B0604030504040204" pitchFamily="34" charset="0"/>
                          <a:cs typeface="Verdana" panose="020B0604030504040204" pitchFamily="34" charset="0"/>
                        </a:rPr>
                        <a:t>Памятники российского права московского государства</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4" name="Foliennummernplatzhalter 3"/>
          <p:cNvSpPr>
            <a:spLocks noGrp="1"/>
          </p:cNvSpPr>
          <p:nvPr>
            <p:ph type="sldNum" sz="quarter" idx="15"/>
          </p:nvPr>
        </p:nvSpPr>
        <p:spPr/>
        <p:txBody>
          <a:bodyPr/>
          <a:lstStyle/>
          <a:p>
            <a:fld id="{AA5AABF1-B78F-4BEE-8BD7-55374FA27783}" type="slidenum">
              <a:rPr lang="de-DE" altLang="de-DE" smtClean="0"/>
              <a:pPr/>
              <a:t>6</a:t>
            </a:fld>
            <a:endParaRPr lang="de-DE" altLang="de-DE"/>
          </a:p>
        </p:txBody>
      </p:sp>
      <p:sp>
        <p:nvSpPr>
          <p:cNvPr id="8" name="Fußzeilenplatzhalter 5"/>
          <p:cNvSpPr>
            <a:spLocks noGrp="1"/>
          </p:cNvSpPr>
          <p:nvPr>
            <p:ph type="ftr" sz="quarter" idx="14"/>
          </p:nvPr>
        </p:nvSpPr>
        <p:spPr>
          <a:xfrm>
            <a:off x="468312" y="6376988"/>
            <a:ext cx="6479951" cy="365125"/>
          </a:xfrm>
        </p:spPr>
        <p:txBody>
          <a:bodyPr/>
          <a:lstStyle/>
          <a:p>
            <a:pPr>
              <a:defRPr/>
            </a:pPr>
            <a:r>
              <a:rPr lang="de-DE" dirty="0" smtClean="0"/>
              <a:t>AG RDA Schulungsunterlagen – Modul 3.03.03: Werkebene | Stand: 29.07.2015 | CC BY-NC-SA</a:t>
            </a:r>
            <a:endParaRPr lang="de-DE" dirty="0"/>
          </a:p>
        </p:txBody>
      </p:sp>
    </p:spTree>
    <p:extLst>
      <p:ext uri="{BB962C8B-B14F-4D97-AF65-F5344CB8AC3E}">
        <p14:creationId xmlns:p14="http://schemas.microsoft.com/office/powerpoint/2010/main" val="3576335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gelten sinngemäß 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6" name="Fußzeilenplatzhalter 5"/>
          <p:cNvSpPr>
            <a:spLocks noGrp="1"/>
          </p:cNvSpPr>
          <p:nvPr>
            <p:ph type="ftr" sz="quarter" idx="14"/>
          </p:nvPr>
        </p:nvSpPr>
        <p:spPr>
          <a:xfrm>
            <a:off x="468312" y="6376988"/>
            <a:ext cx="6551959"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7</a:t>
            </a:fld>
            <a:endParaRPr lang="de-DE" altLang="de-DE"/>
          </a:p>
        </p:txBody>
      </p:sp>
    </p:spTree>
    <p:extLst>
      <p:ext uri="{BB962C8B-B14F-4D97-AF65-F5344CB8AC3E}">
        <p14:creationId xmlns:p14="http://schemas.microsoft.com/office/powerpoint/2010/main" val="2636136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6" name="Fußzeilenplatzhalter 5"/>
          <p:cNvSpPr>
            <a:spLocks noGrp="1"/>
          </p:cNvSpPr>
          <p:nvPr>
            <p:ph type="ftr" sz="quarter" idx="14"/>
          </p:nvPr>
        </p:nvSpPr>
        <p:spPr>
          <a:xfrm>
            <a:off x="468312" y="6376988"/>
            <a:ext cx="6479951" cy="365125"/>
          </a:xfrm>
        </p:spPr>
        <p:txBody>
          <a:bodyPr/>
          <a:lstStyle/>
          <a:p>
            <a:pPr>
              <a:defRPr/>
            </a:pPr>
            <a:r>
              <a:rPr lang="de-DE" dirty="0"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8</a:t>
            </a:fld>
            <a:endParaRPr lang="de-DE" altLang="de-DE"/>
          </a:p>
        </p:txBody>
      </p:sp>
    </p:spTree>
    <p:extLst>
      <p:ext uri="{BB962C8B-B14F-4D97-AF65-F5344CB8AC3E}">
        <p14:creationId xmlns:p14="http://schemas.microsoft.com/office/powerpoint/2010/main" val="1799617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6" name="Fußzeilenplatzhalter 5"/>
          <p:cNvSpPr>
            <a:spLocks noGrp="1"/>
          </p:cNvSpPr>
          <p:nvPr>
            <p:ph type="ftr" sz="quarter" idx="14"/>
          </p:nvPr>
        </p:nvSpPr>
        <p:spPr>
          <a:xfrm>
            <a:off x="468312" y="6376988"/>
            <a:ext cx="6695976" cy="365125"/>
          </a:xfrm>
        </p:spPr>
        <p:txBody>
          <a:bodyPr/>
          <a:lstStyle/>
          <a:p>
            <a:pPr>
              <a:defRPr/>
            </a:pPr>
            <a:r>
              <a:rPr lang="de-DE" smtClean="0"/>
              <a:t>AG RDA Schulungsunterlagen – Modul 3.03.03: Werkebene | Stand: 29.07.2015 | CC BY-NC-SA</a:t>
            </a:r>
            <a:endParaRPr lang="de-DE" dirty="0"/>
          </a:p>
        </p:txBody>
      </p:sp>
      <p:sp>
        <p:nvSpPr>
          <p:cNvPr id="4" name="Foliennummernplatzhalter 3"/>
          <p:cNvSpPr>
            <a:spLocks noGrp="1"/>
          </p:cNvSpPr>
          <p:nvPr>
            <p:ph type="sldNum" sz="quarter" idx="15"/>
          </p:nvPr>
        </p:nvSpPr>
        <p:spPr/>
        <p:txBody>
          <a:bodyPr/>
          <a:lstStyle/>
          <a:p>
            <a:fld id="{AA5AABF1-B78F-4BEE-8BD7-55374FA27783}" type="slidenum">
              <a:rPr lang="de-DE" altLang="de-DE" smtClean="0"/>
              <a:pPr/>
              <a:t>9</a:t>
            </a:fld>
            <a:endParaRPr lang="de-DE" altLang="de-DE"/>
          </a:p>
        </p:txBody>
      </p:sp>
    </p:spTree>
    <p:extLst>
      <p:ext uri="{BB962C8B-B14F-4D97-AF65-F5344CB8AC3E}">
        <p14:creationId xmlns:p14="http://schemas.microsoft.com/office/powerpoint/2010/main" val="3421812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1810</Words>
  <Application>Microsoft Office PowerPoint</Application>
  <PresentationFormat>Bildschirmpräsentation (4:3)</PresentationFormat>
  <Paragraphs>346</Paragraphs>
  <Slides>32</Slides>
  <Notes>5</Notes>
  <HiddenSlides>0</HiddenSlides>
  <MMClips>0</MMClips>
  <ScaleCrop>false</ScaleCrop>
  <HeadingPairs>
    <vt:vector size="4" baseType="variant">
      <vt:variant>
        <vt:lpstr>Design</vt:lpstr>
      </vt:variant>
      <vt:variant>
        <vt:i4>1</vt:i4>
      </vt:variant>
      <vt:variant>
        <vt:lpstr>Folientitel</vt:lpstr>
      </vt:variant>
      <vt:variant>
        <vt:i4>32</vt:i4>
      </vt:variant>
    </vt:vector>
  </HeadingPairs>
  <TitlesOfParts>
    <vt:vector size="33" baseType="lpstr">
      <vt:lpstr>Larissa</vt:lpstr>
      <vt:lpstr>Schulungsunterlagen der AG RDA</vt:lpstr>
      <vt:lpstr>Behandlung der Werkebene </vt:lpstr>
      <vt:lpstr>Grundsätzliches</vt:lpstr>
      <vt:lpstr>Titel des Werks</vt:lpstr>
      <vt:lpstr>Sprache und Schrift des Titels des Werks -1-</vt:lpstr>
      <vt:lpstr>Sprache und Schrift des Titels des Werks -2-</vt:lpstr>
      <vt:lpstr>Groß-und Kleinschreibung, Symbole etc.</vt:lpstr>
      <vt:lpstr>Bevorzugter Titel des Werks</vt:lpstr>
      <vt:lpstr>Bestimmung des bevorzugten Titels</vt:lpstr>
      <vt:lpstr>Sprache des bevorzugten Titels -1- </vt:lpstr>
      <vt:lpstr>Sprache des bevorzugten Titels -2- </vt:lpstr>
      <vt:lpstr>Sprache des bevorzugten Titels -3- </vt:lpstr>
      <vt:lpstr>Sprache des bevorzugten Titels -4- </vt:lpstr>
      <vt:lpstr>Sprache des bevorzugten Titels -5- </vt:lpstr>
      <vt:lpstr>Sprache des bevorzugten Titels -6- </vt:lpstr>
      <vt:lpstr>Abweichender Titel des Werks</vt:lpstr>
      <vt:lpstr>Bevorzugter Titel des Werks / Haupttitel der Manifestation</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Werke mit unsicherer Verantwortlichkeit</vt:lpstr>
      <vt:lpstr>Werke mit wahrscheinlicher Verantwortlichkeit</vt:lpstr>
      <vt:lpstr>Werk hat keinen geistigen Schöpfer</vt:lpstr>
      <vt:lpstr>Werk hat keinen geistigen Schöpfer</vt:lpstr>
      <vt:lpstr> Merkmale zur Unterscheidung -1- </vt:lpstr>
      <vt:lpstr> Merkmale zur Unterscheidung -2- </vt:lpstr>
      <vt:lpstr> Werkebene in der zusammengesetzten Beschreibung -1-</vt:lpstr>
      <vt:lpstr> Werkebene in der zusammengesetzten Beschreibung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73</cp:revision>
  <dcterms:created xsi:type="dcterms:W3CDTF">2014-02-18T07:01:40Z</dcterms:created>
  <dcterms:modified xsi:type="dcterms:W3CDTF">2015-08-13T08:48:11Z</dcterms:modified>
</cp:coreProperties>
</file>