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5" r:id="rId2"/>
    <p:sldId id="259" r:id="rId3"/>
    <p:sldId id="287" r:id="rId4"/>
    <p:sldId id="302" r:id="rId5"/>
    <p:sldId id="303" r:id="rId6"/>
    <p:sldId id="304" r:id="rId7"/>
    <p:sldId id="305" r:id="rId8"/>
    <p:sldId id="298" r:id="rId9"/>
    <p:sldId id="306" r:id="rId10"/>
    <p:sldId id="307" r:id="rId11"/>
    <p:sldId id="308" r:id="rId12"/>
    <p:sldId id="309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2189" autoAdjust="0"/>
  </p:normalViewPr>
  <p:slideViewPr>
    <p:cSldViewPr>
      <p:cViewPr varScale="1">
        <p:scale>
          <a:sx n="104" d="100"/>
          <a:sy n="104" d="100"/>
        </p:scale>
        <p:origin x="-12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09.07.2015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09.07.2015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27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3.03.02: Hochschulschriften | Stand: 10.04.2015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3.03.02: Hochschulschriften | Stand: 10.04.2015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smtClean="0"/>
              <a:t>Titelzusätze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smtClean="0"/>
          </a:p>
          <a:p>
            <a:r>
              <a:rPr lang="de-DE"/>
              <a:t>Titelzusätze bei echten Hochschulschriften, die aus festen, von der Hochschule vorgegebenen Wendungen bestehen, </a:t>
            </a:r>
            <a:r>
              <a:rPr lang="de-DE" smtClean="0"/>
              <a:t>müssen </a:t>
            </a:r>
            <a:r>
              <a:rPr lang="de-DE"/>
              <a:t>nicht erfasst werden</a:t>
            </a:r>
            <a:r>
              <a:rPr lang="de-DE" smtClean="0"/>
              <a:t>.</a:t>
            </a:r>
          </a:p>
          <a:p>
            <a:endParaRPr lang="de-DE"/>
          </a:p>
          <a:p>
            <a:r>
              <a:rPr lang="de-DE" smtClean="0"/>
              <a:t>Beispiel: </a:t>
            </a:r>
            <a:br>
              <a:rPr lang="de-DE" smtClean="0"/>
            </a:br>
            <a:r>
              <a:rPr lang="de-DE" smtClean="0"/>
              <a:t/>
            </a:r>
            <a:br>
              <a:rPr lang="de-DE" smtClean="0"/>
            </a:br>
            <a:r>
              <a:rPr lang="de-DE" smtClean="0"/>
              <a:t>„</a:t>
            </a:r>
            <a:r>
              <a:rPr lang="de-DE"/>
              <a:t>Inaugural-Dissertation zur Erlangung des Doktorgrades des Fachbereiches Humanmedizin der Johann Wolfgang Goethe Universität-Frankfurt am Main ...“</a:t>
            </a:r>
            <a:r>
              <a:rPr lang="de-DE" smtClean="0"/>
              <a:t> </a:t>
            </a:r>
            <a:endParaRPr lang="de-DE"/>
          </a:p>
          <a:p>
            <a:endParaRPr lang="de-DE"/>
          </a:p>
          <a:p>
            <a:endParaRPr lang="de-DE"/>
          </a:p>
          <a:p>
            <a:pPr lvl="0"/>
            <a:endParaRPr lang="de-DE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3.03.02: Hochschulschriften | Stand: 10.04.2015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0024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smtClean="0"/>
              <a:t>Verantwortlichkeitsangabe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smtClean="0"/>
          </a:p>
          <a:p>
            <a:r>
              <a:rPr lang="de-DE"/>
              <a:t>Formulierung „vorgelegt von ...“ wird in der Verantwortlichkeitsangabe erfasst.</a:t>
            </a:r>
          </a:p>
          <a:p>
            <a:pPr marL="0" indent="0">
              <a:buNone/>
            </a:pPr>
            <a:endParaRPr lang="de-DE"/>
          </a:p>
          <a:p>
            <a:endParaRPr lang="de-DE" smtClean="0"/>
          </a:p>
          <a:p>
            <a:endParaRPr lang="de-DE" smtClean="0"/>
          </a:p>
          <a:p>
            <a:endParaRPr lang="de-DE"/>
          </a:p>
          <a:p>
            <a:r>
              <a:rPr lang="de-DE" smtClean="0"/>
              <a:t>Veröffentlichungsangabe </a:t>
            </a:r>
            <a:r>
              <a:rPr lang="de-DE"/>
              <a:t>ist </a:t>
            </a:r>
            <a:r>
              <a:rPr lang="de-DE" smtClean="0"/>
              <a:t>verpflichtend</a:t>
            </a:r>
          </a:p>
          <a:p>
            <a:r>
              <a:rPr lang="de-DE" smtClean="0"/>
              <a:t>Erscheinungsort </a:t>
            </a:r>
            <a:r>
              <a:rPr lang="de-DE"/>
              <a:t>ist der Sitz der </a:t>
            </a:r>
            <a:r>
              <a:rPr lang="de-DE" smtClean="0"/>
              <a:t>Hochschule</a:t>
            </a:r>
          </a:p>
          <a:p>
            <a:r>
              <a:rPr lang="de-DE" smtClean="0"/>
              <a:t>Name </a:t>
            </a:r>
            <a:r>
              <a:rPr lang="de-DE"/>
              <a:t>der Hochschule wird als Verlagsname </a:t>
            </a:r>
            <a:r>
              <a:rPr lang="de-DE" smtClean="0"/>
              <a:t>angegeben</a:t>
            </a:r>
          </a:p>
          <a:p>
            <a:r>
              <a:rPr lang="de-DE" smtClean="0"/>
              <a:t>Erfassung in </a:t>
            </a:r>
            <a:r>
              <a:rPr lang="de-DE"/>
              <a:t>der Form der </a:t>
            </a:r>
            <a:r>
              <a:rPr lang="de-DE" smtClean="0"/>
              <a:t>Informationsquelle</a:t>
            </a:r>
            <a:endParaRPr lang="de-DE"/>
          </a:p>
          <a:p>
            <a:endParaRPr lang="de-DE" smtClean="0"/>
          </a:p>
          <a:p>
            <a:endParaRPr lang="de-DE"/>
          </a:p>
          <a:p>
            <a:endParaRPr lang="de-DE" smtClean="0"/>
          </a:p>
          <a:p>
            <a:endParaRPr lang="de-DE"/>
          </a:p>
          <a:p>
            <a:endParaRPr lang="de-DE" smtClean="0"/>
          </a:p>
          <a:p>
            <a:endParaRPr lang="de-DE"/>
          </a:p>
          <a:p>
            <a:endParaRPr lang="de-DE"/>
          </a:p>
          <a:p>
            <a:pPr lvl="0"/>
            <a:endParaRPr lang="de-DE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3.03.02: Hochschulschriften | Stand: 10.04.2015 | CC BY-NC-SA</a:t>
            </a:r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50121" y="2744924"/>
            <a:ext cx="889248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mtClean="0"/>
              <a:t>Erscheinungsvermerk </a:t>
            </a:r>
            <a:r>
              <a:rPr lang="de-DE"/>
              <a:t>bei echten Hochschulschriften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565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smtClean="0"/>
              <a:t>Art </a:t>
            </a:r>
            <a:r>
              <a:rPr lang="de-DE"/>
              <a:t>des </a:t>
            </a:r>
            <a:r>
              <a:rPr lang="de-DE" smtClean="0"/>
              <a:t>Inhalts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smtClean="0"/>
          </a:p>
          <a:p>
            <a:r>
              <a:rPr lang="de-DE" smtClean="0"/>
              <a:t>Art </a:t>
            </a:r>
            <a:r>
              <a:rPr lang="de-DE"/>
              <a:t>des Inhalts (RDA 7.2</a:t>
            </a:r>
            <a:r>
              <a:rPr lang="de-DE" smtClean="0"/>
              <a:t>): „</a:t>
            </a:r>
            <a:r>
              <a:rPr lang="de-DE"/>
              <a:t>Hochschulschrift</a:t>
            </a:r>
            <a:r>
              <a:rPr lang="de-DE" smtClean="0"/>
              <a:t>“</a:t>
            </a:r>
            <a:endParaRPr lang="de-DE"/>
          </a:p>
          <a:p>
            <a:endParaRPr lang="de-DE" smtClean="0"/>
          </a:p>
          <a:p>
            <a:endParaRPr lang="de-DE" smtClean="0"/>
          </a:p>
          <a:p>
            <a:endParaRPr lang="de-DE"/>
          </a:p>
          <a:p>
            <a:endParaRPr lang="de-DE" smtClean="0"/>
          </a:p>
          <a:p>
            <a:r>
              <a:rPr lang="de-DE" smtClean="0"/>
              <a:t>Laut RDA </a:t>
            </a:r>
            <a:r>
              <a:rPr lang="de-DE"/>
              <a:t>19.3 (Sonstige Person, Familie oder Körperschaft, die mit einem Werk in Verbindung steht</a:t>
            </a:r>
            <a:r>
              <a:rPr lang="de-DE" smtClean="0"/>
              <a:t>) kann </a:t>
            </a:r>
            <a:r>
              <a:rPr lang="de-DE"/>
              <a:t>Beziehung zur Hochschule, die den akademischen Grad verliehen </a:t>
            </a:r>
            <a:r>
              <a:rPr lang="de-DE" smtClean="0"/>
              <a:t>hat, hergestellt werden</a:t>
            </a:r>
          </a:p>
          <a:p>
            <a:r>
              <a:rPr lang="de-DE" smtClean="0"/>
              <a:t>Beziehungskennzeichnung laut </a:t>
            </a:r>
            <a:r>
              <a:rPr lang="de-DE"/>
              <a:t>RDA </a:t>
            </a:r>
            <a:r>
              <a:rPr lang="de-DE" smtClean="0"/>
              <a:t>18.5/Anhang I: </a:t>
            </a:r>
            <a:r>
              <a:rPr lang="de-DE"/>
              <a:t>"Grad-verleihende Institution</a:t>
            </a:r>
            <a:r>
              <a:rPr lang="de-DE" smtClean="0"/>
              <a:t>"</a:t>
            </a:r>
            <a:endParaRPr lang="de-DE"/>
          </a:p>
          <a:p>
            <a:pPr marL="0" indent="0">
              <a:buNone/>
            </a:pPr>
            <a:endParaRPr lang="de-DE"/>
          </a:p>
          <a:p>
            <a:endParaRPr lang="de-DE" smtClean="0"/>
          </a:p>
          <a:p>
            <a:endParaRPr lang="de-DE"/>
          </a:p>
          <a:p>
            <a:endParaRPr lang="de-DE" smtClean="0"/>
          </a:p>
          <a:p>
            <a:endParaRPr lang="de-DE"/>
          </a:p>
          <a:p>
            <a:endParaRPr lang="de-DE"/>
          </a:p>
          <a:p>
            <a:pPr lvl="0"/>
            <a:endParaRPr lang="de-DE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3.03.02: Hochschulschriften | Stand: 10.04.2015 | CC BY-NC-SA</a:t>
            </a:r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50121" y="2420888"/>
            <a:ext cx="889248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mtClean="0"/>
              <a:t>Beziehung </a:t>
            </a:r>
            <a:r>
              <a:rPr lang="de-DE"/>
              <a:t>zur Grad-verleihenden Institution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8700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mtClean="0"/>
              <a:t>Hochschulschriften</a:t>
            </a: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/>
              <a:t>AG RDA Schulungsunterlagen – Modul </a:t>
            </a:r>
            <a:r>
              <a:rPr lang="de-DE" dirty="0" smtClean="0"/>
              <a:t>3.03.02: </a:t>
            </a:r>
            <a:r>
              <a:rPr lang="de-DE" dirty="0" smtClean="0"/>
              <a:t>Hochschulschriften | Stand: 10.04.2015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Grundsätzliches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ein </a:t>
            </a:r>
            <a:r>
              <a:rPr lang="de-DE" dirty="0"/>
              <a:t>Werk, das zur </a:t>
            </a:r>
            <a:r>
              <a:rPr lang="de-DE" b="1" dirty="0"/>
              <a:t>Erlangung eines akademischen Grades</a:t>
            </a:r>
            <a:r>
              <a:rPr lang="de-DE" dirty="0"/>
              <a:t> präsentiert </a:t>
            </a:r>
            <a:r>
              <a:rPr lang="de-DE" dirty="0" smtClean="0"/>
              <a:t>wird</a:t>
            </a:r>
          </a:p>
          <a:p>
            <a:endParaRPr lang="de-DE" dirty="0" smtClean="0"/>
          </a:p>
          <a:p>
            <a:r>
              <a:rPr lang="de-DE" dirty="0" smtClean="0"/>
              <a:t>Angabe </a:t>
            </a:r>
            <a:r>
              <a:rPr lang="de-DE" dirty="0"/>
              <a:t>des Hochschulschriftenvermerks </a:t>
            </a:r>
            <a:r>
              <a:rPr lang="de-DE" dirty="0" smtClean="0"/>
              <a:t>durch </a:t>
            </a:r>
            <a:r>
              <a:rPr lang="de-DE" dirty="0"/>
              <a:t>die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RDA</a:t>
            </a:r>
            <a:r>
              <a:rPr lang="de-DE" dirty="0" smtClean="0"/>
              <a:t> </a:t>
            </a:r>
            <a:r>
              <a:rPr lang="de-DE" dirty="0"/>
              <a:t>7.9 D-A-CH </a:t>
            </a:r>
            <a:r>
              <a:rPr lang="de-DE" dirty="0" smtClean="0"/>
              <a:t>geregelt</a:t>
            </a:r>
          </a:p>
          <a:p>
            <a:endParaRPr lang="de-DE" dirty="0"/>
          </a:p>
          <a:p>
            <a:r>
              <a:rPr lang="de-DE" dirty="0" smtClean="0"/>
              <a:t>in </a:t>
            </a:r>
            <a:r>
              <a:rPr lang="de-DE" dirty="0"/>
              <a:t>der deutschsprachigen </a:t>
            </a:r>
            <a:r>
              <a:rPr lang="de-DE" dirty="0" smtClean="0"/>
              <a:t>Praxis:</a:t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Charakter </a:t>
            </a:r>
            <a:r>
              <a:rPr lang="de-DE" dirty="0"/>
              <a:t>der Hochschulschrift </a:t>
            </a:r>
            <a:r>
              <a:rPr lang="de-DE" dirty="0" smtClean="0"/>
              <a:t>anstelle </a:t>
            </a:r>
            <a:br>
              <a:rPr lang="de-DE" dirty="0" smtClean="0"/>
            </a:br>
            <a:r>
              <a:rPr lang="de-DE" dirty="0" smtClean="0"/>
              <a:t>des </a:t>
            </a:r>
            <a:r>
              <a:rPr lang="de-DE" dirty="0"/>
              <a:t>genauen akademischen Grads 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3.03.02: Hochschulschriften | Stand: 10.04.2015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Standardelement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smtClean="0"/>
          </a:p>
          <a:p>
            <a:r>
              <a:rPr lang="de-DE"/>
              <a:t>als Zusatzelement erforderlich, wenn </a:t>
            </a:r>
            <a:r>
              <a:rPr lang="de-DE" smtClean="0"/>
              <a:t>zutreffend</a:t>
            </a:r>
          </a:p>
          <a:p>
            <a:endParaRPr lang="de-DE"/>
          </a:p>
          <a:p>
            <a:r>
              <a:rPr lang="de-DE"/>
              <a:t>Bei Alten Drucken </a:t>
            </a:r>
            <a:r>
              <a:rPr lang="de-DE" smtClean="0"/>
              <a:t>Verzicht auf den Hochschulschriftenvermerk möglich</a:t>
            </a:r>
            <a:br>
              <a:rPr lang="de-DE" smtClean="0"/>
            </a:br>
            <a:r>
              <a:rPr lang="de-DE" smtClean="0"/>
              <a:t>(insbesondere </a:t>
            </a:r>
            <a:r>
              <a:rPr lang="de-DE"/>
              <a:t>wenn keine Universität </a:t>
            </a:r>
            <a:r>
              <a:rPr lang="de-DE" smtClean="0"/>
              <a:t>oder </a:t>
            </a:r>
            <a:r>
              <a:rPr lang="de-DE"/>
              <a:t>Fakultät genannt </a:t>
            </a:r>
            <a:r>
              <a:rPr lang="de-DE" smtClean="0"/>
              <a:t>ist).</a:t>
            </a:r>
            <a:endParaRPr lang="de-DE"/>
          </a:p>
          <a:p>
            <a:endParaRPr lang="de-DE" smtClean="0"/>
          </a:p>
          <a:p>
            <a:endParaRPr lang="de-DE"/>
          </a:p>
          <a:p>
            <a:r>
              <a:rPr lang="de-DE" smtClean="0"/>
              <a:t>Informationen können aus </a:t>
            </a:r>
            <a:r>
              <a:rPr lang="de-DE"/>
              <a:t>einer beliebigen Quelle entnommen werden.</a:t>
            </a:r>
          </a:p>
          <a:p>
            <a:endParaRPr lang="de-DE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3.03.02: Hochschulschriften | Stand: 10.04.2015 | CC BY-NC-SA</a:t>
            </a:r>
            <a:endParaRPr lang="de-DE" dirty="0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403920" y="3861048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mtClean="0"/>
              <a:t>Informationsquellen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538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Inhalt </a:t>
            </a:r>
            <a:r>
              <a:rPr lang="de-DE"/>
              <a:t>des </a:t>
            </a:r>
            <a:r>
              <a:rPr lang="de-DE" smtClean="0"/>
              <a:t>Hochschulschriftenvermerks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lvl="0"/>
            <a:r>
              <a:rPr lang="de-DE" b="1" smtClean="0"/>
              <a:t>Charakter </a:t>
            </a:r>
            <a:r>
              <a:rPr lang="de-DE" b="1"/>
              <a:t>der Hochschulschrift</a:t>
            </a:r>
            <a:r>
              <a:rPr lang="de-DE"/>
              <a:t> (wenn </a:t>
            </a:r>
            <a:r>
              <a:rPr lang="de-DE" smtClean="0"/>
              <a:t>aus </a:t>
            </a:r>
            <a:r>
              <a:rPr lang="de-DE"/>
              <a:t>der Vorlage zu </a:t>
            </a:r>
            <a:r>
              <a:rPr lang="de-DE" smtClean="0"/>
              <a:t>ermitteln) </a:t>
            </a:r>
          </a:p>
          <a:p>
            <a:pPr lvl="0"/>
            <a:r>
              <a:rPr lang="de-DE" b="1" smtClean="0"/>
              <a:t>Name </a:t>
            </a:r>
            <a:r>
              <a:rPr lang="de-DE" b="1"/>
              <a:t>der Institution </a:t>
            </a:r>
            <a:r>
              <a:rPr lang="de-DE"/>
              <a:t>oder (optional)</a:t>
            </a:r>
            <a:r>
              <a:rPr lang="de-DE" b="1"/>
              <a:t> der Fakultät</a:t>
            </a:r>
            <a:r>
              <a:rPr lang="de-DE"/>
              <a:t>, die den Grad verliehen hat </a:t>
            </a:r>
            <a:r>
              <a:rPr lang="de-DE" smtClean="0"/>
              <a:t/>
            </a:r>
            <a:br>
              <a:rPr lang="de-DE" smtClean="0"/>
            </a:br>
            <a:r>
              <a:rPr lang="de-DE" smtClean="0"/>
              <a:t>(</a:t>
            </a:r>
            <a:r>
              <a:rPr lang="de-DE"/>
              <a:t>nach Möglichkeit gemäß dem normierten Sucheinstieg der Körperschaft) </a:t>
            </a:r>
            <a:r>
              <a:rPr lang="de-DE" smtClean="0"/>
              <a:t>(RDA 7.9.3)</a:t>
            </a:r>
          </a:p>
          <a:p>
            <a:pPr lvl="0"/>
            <a:r>
              <a:rPr lang="de-DE" b="1" smtClean="0"/>
              <a:t>Jahr</a:t>
            </a:r>
            <a:r>
              <a:rPr lang="de-DE"/>
              <a:t>, in dem der Grad verliehen </a:t>
            </a:r>
            <a:r>
              <a:rPr lang="de-DE" smtClean="0"/>
              <a:t>wurde (RDA 7.9.4)</a:t>
            </a:r>
          </a:p>
          <a:p>
            <a:pPr lvl="0"/>
            <a:endParaRPr lang="de-DE"/>
          </a:p>
          <a:p>
            <a:r>
              <a:rPr lang="de-DE"/>
              <a:t>in der genannten </a:t>
            </a:r>
            <a:r>
              <a:rPr lang="de-DE" smtClean="0"/>
              <a:t>Reihenfolge</a:t>
            </a:r>
          </a:p>
          <a:p>
            <a:r>
              <a:rPr lang="de-DE" smtClean="0"/>
              <a:t>fehlende </a:t>
            </a:r>
            <a:r>
              <a:rPr lang="de-DE"/>
              <a:t>Angaben müssen nicht recherchiert </a:t>
            </a:r>
            <a:r>
              <a:rPr lang="de-DE" smtClean="0"/>
              <a:t>werden</a:t>
            </a:r>
          </a:p>
          <a:p>
            <a:r>
              <a:rPr lang="de-DE" smtClean="0"/>
              <a:t>Kein akademischer </a:t>
            </a:r>
            <a:r>
              <a:rPr lang="de-DE"/>
              <a:t>Grad (der Rang, der als Bestätigung für wissenschaftliche Leistungen verliehen wird) (RDA 7.9.2</a:t>
            </a:r>
            <a:r>
              <a:rPr lang="de-DE" smtClean="0"/>
              <a:t>)</a:t>
            </a:r>
            <a:endParaRPr lang="de-DE"/>
          </a:p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3.03.02: Hochschulschriften | Stand: 10.04.2015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834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Charakter der </a:t>
            </a:r>
            <a:r>
              <a:rPr lang="de-DE" smtClean="0"/>
              <a:t>Hochschulschrift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mtClean="0"/>
              <a:t>in </a:t>
            </a:r>
            <a:r>
              <a:rPr lang="de-DE"/>
              <a:t>normierter Form aus </a:t>
            </a:r>
            <a:r>
              <a:rPr lang="de-DE" smtClean="0"/>
              <a:t>Begriffsliste erfasst</a:t>
            </a:r>
            <a:br>
              <a:rPr lang="de-DE" smtClean="0"/>
            </a:br>
            <a:endParaRPr lang="de-DE" smtClean="0"/>
          </a:p>
          <a:p>
            <a:pPr lvl="1"/>
            <a:r>
              <a:rPr lang="de-DE" smtClean="0"/>
              <a:t>Bachelorarbeit</a:t>
            </a:r>
          </a:p>
          <a:p>
            <a:pPr lvl="1"/>
            <a:r>
              <a:rPr lang="de-DE" smtClean="0"/>
              <a:t>Diplomarbeit</a:t>
            </a:r>
          </a:p>
          <a:p>
            <a:pPr lvl="1"/>
            <a:r>
              <a:rPr lang="de-DE" smtClean="0"/>
              <a:t>Dissertation</a:t>
            </a:r>
          </a:p>
          <a:p>
            <a:pPr lvl="1"/>
            <a:r>
              <a:rPr lang="de-DE" smtClean="0"/>
              <a:t>Habilitationsschrift</a:t>
            </a:r>
            <a:endParaRPr lang="de-DE"/>
          </a:p>
          <a:p>
            <a:pPr lvl="1"/>
            <a:r>
              <a:rPr lang="de-DE" smtClean="0"/>
              <a:t>Lizenziatsarbeit</a:t>
            </a:r>
            <a:endParaRPr lang="de-DE"/>
          </a:p>
          <a:p>
            <a:pPr lvl="1"/>
            <a:r>
              <a:rPr lang="de-DE" smtClean="0"/>
              <a:t>Magisterarbeit  </a:t>
            </a:r>
            <a:endParaRPr lang="de-DE"/>
          </a:p>
          <a:p>
            <a:pPr lvl="1"/>
            <a:r>
              <a:rPr lang="de-DE" smtClean="0"/>
              <a:t>Masterarbeit</a:t>
            </a:r>
            <a:br>
              <a:rPr lang="de-DE" smtClean="0"/>
            </a:br>
            <a:endParaRPr lang="de-DE"/>
          </a:p>
          <a:p>
            <a:r>
              <a:rPr lang="de-DE" smtClean="0"/>
              <a:t>Wenn kein passender Begriff in der Begriffsliste, dann ausnahmsweise den in </a:t>
            </a:r>
            <a:r>
              <a:rPr lang="de-DE"/>
              <a:t>der Informationsquelle vorliegenden </a:t>
            </a:r>
            <a:r>
              <a:rPr lang="de-DE" smtClean="0"/>
              <a:t>Begriff </a:t>
            </a:r>
            <a:r>
              <a:rPr lang="de-DE"/>
              <a:t>für den Charakter der </a:t>
            </a:r>
            <a:r>
              <a:rPr lang="de-DE" smtClean="0"/>
              <a:t>Hochschulschrift verwenden</a:t>
            </a:r>
          </a:p>
          <a:p>
            <a:endParaRPr lang="de-DE"/>
          </a:p>
          <a:p>
            <a:endParaRPr lang="de-DE"/>
          </a:p>
          <a:p>
            <a:pPr lvl="0"/>
            <a:endParaRPr lang="de-DE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3.03.02: Hochschulschriften | Stand: 10.04.2015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675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Jahr, </a:t>
            </a:r>
            <a:r>
              <a:rPr lang="de-DE"/>
              <a:t>in dem der Grad verliehen wurde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dirty="0" smtClean="0"/>
          </a:p>
          <a:p>
            <a:r>
              <a:rPr lang="de-DE" dirty="0" smtClean="0"/>
              <a:t>wenn </a:t>
            </a:r>
            <a:r>
              <a:rPr lang="de-DE" dirty="0"/>
              <a:t>bekannt – vorrangig das Prüfungsjahr </a:t>
            </a:r>
            <a:endParaRPr lang="de-DE" dirty="0" smtClean="0"/>
          </a:p>
          <a:p>
            <a:r>
              <a:rPr lang="de-DE" dirty="0"/>
              <a:t>w</a:t>
            </a:r>
            <a:r>
              <a:rPr lang="de-DE" dirty="0" smtClean="0"/>
              <a:t>enn das Prüfungsjahr </a:t>
            </a:r>
            <a:r>
              <a:rPr lang="de-DE" dirty="0"/>
              <a:t>nicht bekannt, </a:t>
            </a:r>
            <a:r>
              <a:rPr lang="de-DE" dirty="0" smtClean="0"/>
              <a:t>ersatzweise </a:t>
            </a:r>
            <a:r>
              <a:rPr lang="de-DE" dirty="0"/>
              <a:t>das Jahr der Urkundenübergabe bzw. das Jahr, in dem die Arbeit von der Fakultät angenommen </a:t>
            </a:r>
            <a:r>
              <a:rPr lang="de-DE" dirty="0" smtClean="0"/>
              <a:t>wurde</a:t>
            </a:r>
          </a:p>
          <a:p>
            <a:r>
              <a:rPr lang="de-DE" dirty="0"/>
              <a:t>w</a:t>
            </a:r>
            <a:r>
              <a:rPr lang="de-DE" dirty="0" smtClean="0"/>
              <a:t>enn diese Angaben </a:t>
            </a:r>
            <a:r>
              <a:rPr lang="de-DE" dirty="0"/>
              <a:t>nicht zu </a:t>
            </a:r>
            <a:r>
              <a:rPr lang="de-DE" dirty="0" smtClean="0"/>
              <a:t>ermitteln sind, dann das </a:t>
            </a:r>
            <a:r>
              <a:rPr lang="de-DE" dirty="0"/>
              <a:t>Jahr, in dem die Arbeit eingereicht </a:t>
            </a:r>
            <a:r>
              <a:rPr lang="de-DE" dirty="0" smtClean="0"/>
              <a:t>wurde</a:t>
            </a:r>
            <a:br>
              <a:rPr lang="de-DE" dirty="0" smtClean="0"/>
            </a:br>
            <a:endParaRPr lang="de-DE" dirty="0" smtClean="0"/>
          </a:p>
          <a:p>
            <a:r>
              <a:rPr lang="de-DE" dirty="0" smtClean="0"/>
              <a:t>Sonderfall:</a:t>
            </a:r>
            <a:br>
              <a:rPr lang="de-DE" dirty="0" smtClean="0"/>
            </a:br>
            <a:r>
              <a:rPr lang="de-DE" dirty="0" smtClean="0"/>
              <a:t>Informationsquelle: „</a:t>
            </a:r>
            <a:r>
              <a:rPr lang="de-DE" dirty="0"/>
              <a:t>Wintersemester </a:t>
            </a:r>
            <a:r>
              <a:rPr lang="de-DE" dirty="0" smtClean="0"/>
              <a:t>2014/15“, dann Erfassung: „</a:t>
            </a:r>
            <a:r>
              <a:rPr lang="de-DE" dirty="0"/>
              <a:t>2014/2015“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</a:t>
            </a:r>
            <a:r>
              <a:rPr lang="de-DE" dirty="0" err="1"/>
              <a:t>RDA</a:t>
            </a:r>
            <a:r>
              <a:rPr lang="de-DE" dirty="0"/>
              <a:t> 1.8.4</a:t>
            </a:r>
            <a:r>
              <a:rPr lang="de-DE" dirty="0" smtClean="0"/>
              <a:t>)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pPr lvl="0"/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3.03.02: Hochschulschriften | Stand: 10.04.2015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4954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3506303"/>
              </p:ext>
            </p:extLst>
          </p:nvPr>
        </p:nvGraphicFramePr>
        <p:xfrm>
          <a:off x="395536" y="1268760"/>
          <a:ext cx="8424935" cy="4032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8835"/>
                <a:gridCol w="1068835"/>
                <a:gridCol w="3080760"/>
                <a:gridCol w="3206505"/>
              </a:tblGrid>
              <a:tr h="64906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73480"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520</a:t>
                      </a:r>
                      <a:endParaRPr lang="de-DE" sz="1800" b="1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7.9.2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Akademischer Grad </a:t>
                      </a:r>
                      <a:r>
                        <a:rPr lang="de-DE" sz="1800" b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/>
                      </a:r>
                      <a:br>
                        <a:rPr lang="de-DE" sz="1800" b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</a:br>
                      <a:r>
                        <a:rPr lang="de-DE" sz="1800" b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als Charakter der Hochschulschrift)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$b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 Dissertation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05495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7.9.3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Verleihende Institution oder Fakultät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$c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Universität 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Leipzig</a:t>
                      </a:r>
                    </a:p>
                  </a:txBody>
                  <a:tcPr marL="68580" marR="68580" marT="0" marB="0" anchor="ctr"/>
                </a:tc>
              </a:tr>
              <a:tr h="1054952">
                <a:tc v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solidFill>
                            <a:srgbClr val="000000"/>
                          </a:solidFill>
                          <a:effectLst/>
                          <a:latin typeface="Verdana"/>
                          <a:ea typeface="Times New Roman"/>
                          <a:cs typeface="Arial"/>
                        </a:rPr>
                        <a:t>7.9.4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>
                          <a:effectLst/>
                          <a:latin typeface="Verdana"/>
                          <a:ea typeface="Calibri"/>
                          <a:cs typeface="Times New Roman"/>
                        </a:rPr>
                        <a:t>Jahr, in dem der Grad verliehen wurde</a:t>
                      </a:r>
                      <a:endParaRPr lang="de-DE" sz="180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smtClean="0">
                          <a:solidFill>
                            <a:srgbClr val="FF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$d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2006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/>
              <a:t>Beispiel</a:t>
            </a:r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3.03.02: Hochschulschriften | Stand: 10.04.2015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/>
          <a:lstStyle/>
          <a:p>
            <a:r>
              <a:rPr lang="de-DE" smtClean="0"/>
              <a:t>Hochschulschriftenvermerk </a:t>
            </a:r>
            <a:r>
              <a:rPr lang="de-DE"/>
              <a:t>bei </a:t>
            </a:r>
            <a:r>
              <a:rPr lang="de-DE" smtClean="0"/>
              <a:t>Verlagsausgaben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endParaRPr lang="de-DE" smtClean="0"/>
          </a:p>
          <a:p>
            <a:r>
              <a:rPr lang="de-DE" smtClean="0"/>
              <a:t>Hochschulschriftenvermerk bei </a:t>
            </a:r>
            <a:r>
              <a:rPr lang="de-DE"/>
              <a:t>echten Hochschulschriften </a:t>
            </a:r>
            <a:r>
              <a:rPr lang="de-DE" u="sng" smtClean="0"/>
              <a:t>und</a:t>
            </a:r>
            <a:r>
              <a:rPr lang="de-DE" smtClean="0"/>
              <a:t> Verlagsausgaben</a:t>
            </a:r>
          </a:p>
          <a:p>
            <a:endParaRPr lang="de-DE" smtClean="0"/>
          </a:p>
          <a:p>
            <a:r>
              <a:rPr lang="de-DE" smtClean="0"/>
              <a:t>Wenn </a:t>
            </a:r>
            <a:r>
              <a:rPr lang="de-DE"/>
              <a:t>Angaben </a:t>
            </a:r>
            <a:r>
              <a:rPr lang="de-DE" smtClean="0"/>
              <a:t>in Informationsquelle </a:t>
            </a:r>
            <a:r>
              <a:rPr lang="de-DE"/>
              <a:t>nicht </a:t>
            </a:r>
            <a:r>
              <a:rPr lang="de-DE" smtClean="0"/>
              <a:t>vollständig, optional möglich einzelne </a:t>
            </a:r>
            <a:r>
              <a:rPr lang="de-DE"/>
              <a:t>Elemente </a:t>
            </a:r>
            <a:r>
              <a:rPr lang="de-DE" smtClean="0"/>
              <a:t>wegzulassen bzw</a:t>
            </a:r>
            <a:r>
              <a:rPr lang="de-DE"/>
              <a:t>. </a:t>
            </a:r>
            <a:r>
              <a:rPr lang="de-DE" smtClean="0"/>
              <a:t>Angaben </a:t>
            </a:r>
            <a:r>
              <a:rPr lang="de-DE"/>
              <a:t>von der Beschreibung der echten Hochschulschrift oder aus anderen Informationsquellen </a:t>
            </a:r>
            <a:r>
              <a:rPr lang="de-DE" smtClean="0"/>
              <a:t>zu übernehmen.</a:t>
            </a:r>
          </a:p>
          <a:p>
            <a:endParaRPr lang="de-DE"/>
          </a:p>
          <a:p>
            <a:r>
              <a:rPr lang="de-DE" smtClean="0"/>
              <a:t>Bisherige einleitende Wendungen </a:t>
            </a:r>
            <a:r>
              <a:rPr lang="de-DE"/>
              <a:t>„Zugl.“, „Teilw. zugl.“, „Vollst. zugl.“ </a:t>
            </a:r>
            <a:r>
              <a:rPr lang="de-DE" smtClean="0"/>
              <a:t>entfallen</a:t>
            </a:r>
            <a:endParaRPr lang="de-DE"/>
          </a:p>
          <a:p>
            <a:endParaRPr lang="de-DE"/>
          </a:p>
          <a:p>
            <a:endParaRPr lang="de-DE"/>
          </a:p>
          <a:p>
            <a:pPr lvl="0"/>
            <a:endParaRPr lang="de-DE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mtClean="0"/>
              <a:t>AG RDA Schulungsunterlagen – Modul 3.03.02: Hochschulschriften | Stand: 10.04.2015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9592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524</Words>
  <Application>Microsoft Office PowerPoint</Application>
  <PresentationFormat>Bildschirmpräsentation (4:3)</PresentationFormat>
  <Paragraphs>132</Paragraphs>
  <Slides>12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Schulungsunterlagen der AG RDA</vt:lpstr>
      <vt:lpstr>Hochschulschriften</vt:lpstr>
      <vt:lpstr>Grundsätzliches</vt:lpstr>
      <vt:lpstr>Standardelement</vt:lpstr>
      <vt:lpstr>Inhalt des Hochschulschriftenvermerks</vt:lpstr>
      <vt:lpstr>Charakter der Hochschulschrift</vt:lpstr>
      <vt:lpstr>Jahr, in dem der Grad verliehen wurde</vt:lpstr>
      <vt:lpstr>Beispiel</vt:lpstr>
      <vt:lpstr>Hochschulschriftenvermerk bei Verlagsausgaben</vt:lpstr>
      <vt:lpstr>Titelzusätze</vt:lpstr>
      <vt:lpstr>Verantwortlichkeitsangabe</vt:lpstr>
      <vt:lpstr>Art des Inhalts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19</cp:revision>
  <dcterms:created xsi:type="dcterms:W3CDTF">2014-02-18T07:01:40Z</dcterms:created>
  <dcterms:modified xsi:type="dcterms:W3CDTF">2015-07-09T10:05:19Z</dcterms:modified>
</cp:coreProperties>
</file>