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5" r:id="rId2"/>
    <p:sldId id="259" r:id="rId3"/>
    <p:sldId id="305" r:id="rId4"/>
    <p:sldId id="331" r:id="rId5"/>
    <p:sldId id="306" r:id="rId6"/>
    <p:sldId id="334" r:id="rId7"/>
    <p:sldId id="298" r:id="rId8"/>
    <p:sldId id="304" r:id="rId9"/>
    <p:sldId id="323" r:id="rId10"/>
    <p:sldId id="310" r:id="rId11"/>
    <p:sldId id="311" r:id="rId12"/>
    <p:sldId id="335" r:id="rId13"/>
    <p:sldId id="337" r:id="rId14"/>
    <p:sldId id="312" r:id="rId15"/>
    <p:sldId id="307" r:id="rId16"/>
    <p:sldId id="313" r:id="rId17"/>
    <p:sldId id="316" r:id="rId18"/>
    <p:sldId id="317" r:id="rId19"/>
    <p:sldId id="309" r:id="rId20"/>
    <p:sldId id="325" r:id="rId21"/>
    <p:sldId id="327" r:id="rId22"/>
    <p:sldId id="324" r:id="rId23"/>
    <p:sldId id="336" r:id="rId24"/>
    <p:sldId id="329" r:id="rId25"/>
    <p:sldId id="318" r:id="rId26"/>
    <p:sldId id="330" r:id="rId27"/>
    <p:sldId id="332" r:id="rId28"/>
    <p:sldId id="320" r:id="rId29"/>
    <p:sldId id="308" r:id="rId30"/>
    <p:sldId id="322" r:id="rId31"/>
    <p:sldId id="333" r:id="rId3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1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14.09.2015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14.09.2015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312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2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255793"/>
              </p:ext>
            </p:extLst>
          </p:nvPr>
        </p:nvGraphicFramePr>
        <p:xfrm>
          <a:off x="395537" y="2708920"/>
          <a:ext cx="8352927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984"/>
                <a:gridCol w="1151984"/>
                <a:gridCol w="2416624"/>
                <a:gridCol w="363233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@Stadt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285452"/>
              </p:ext>
            </p:extLst>
          </p:nvPr>
        </p:nvGraphicFramePr>
        <p:xfrm>
          <a:off x="395536" y="1988840"/>
          <a:ext cx="8280918" cy="3112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02"/>
                <a:gridCol w="1226802"/>
                <a:gridCol w="2637627"/>
                <a:gridCol w="3189687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Mühlen-Talk : 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4705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Namen der Personen sind aus der Ressource ermittelt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080333"/>
              </p:ext>
            </p:extLst>
          </p:nvPr>
        </p:nvGraphicFramePr>
        <p:xfrm>
          <a:off x="395536" y="3140968"/>
          <a:ext cx="8280920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Waldbühne,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980728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 und Datum, die mit der Aufzeichnung (Aufnahme, Film usw.) des Inhalts einer Ressource in Verbindung stehen.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749466"/>
              </p:ext>
            </p:extLst>
          </p:nvPr>
        </p:nvGraphicFramePr>
        <p:xfrm>
          <a:off x="395536" y="4293096"/>
          <a:ext cx="828092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22.-23.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April 1977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675177"/>
              </p:ext>
            </p:extLst>
          </p:nvPr>
        </p:nvGraphicFramePr>
        <p:xfrm>
          <a:off x="395536" y="5445224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 September 13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3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708786"/>
              </p:ext>
            </p:extLst>
          </p:nvPr>
        </p:nvGraphicFramePr>
        <p:xfrm>
          <a:off x="395536" y="4077072"/>
          <a:ext cx="8280919" cy="1362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02"/>
                <a:gridCol w="1226802"/>
                <a:gridCol w="2392267"/>
                <a:gridCol w="3435048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33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Aufzeichnungsda-tum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1246842"/>
            <a:ext cx="8251104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Angaben zu Aufzeichnungsort und Aufzeichnungsdatum können auch als Zitat von der Vorlage übertragen werden. Zitate sollen immer kenntlich gemacht werden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5.4 </a:t>
            </a:r>
          </a:p>
          <a:p>
            <a:r>
              <a:rPr lang="de-DE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0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27844"/>
              </p:ext>
            </p:extLst>
          </p:nvPr>
        </p:nvGraphicFramePr>
        <p:xfrm>
          <a:off x="395536" y="2636912"/>
          <a:ext cx="8136904" cy="140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351587"/>
                <a:gridCol w="3621027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2207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Titel liegt sorbisch vor. Der Inhaltstext ist sorbisch und russisch.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545125"/>
              </p:ext>
            </p:extLst>
          </p:nvPr>
        </p:nvGraphicFramePr>
        <p:xfrm>
          <a:off x="395536" y="4293096"/>
          <a:ext cx="8136903" cy="1748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414018"/>
                <a:gridCol w="355859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und Sprache des Inhalts sind tschechisch. Hinweis auf die englische und deutsche Zusammenfassung.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67454"/>
              </p:ext>
            </p:extLst>
          </p:nvPr>
        </p:nvGraphicFramePr>
        <p:xfrm>
          <a:off x="281337" y="1484784"/>
          <a:ext cx="8323111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75"/>
                <a:gridCol w="1333080"/>
                <a:gridCol w="2375284"/>
                <a:gridCol w="3529372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450334"/>
              </p:ext>
            </p:extLst>
          </p:nvPr>
        </p:nvGraphicFramePr>
        <p:xfrm>
          <a:off x="286611" y="2924944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400535"/>
                <a:gridCol w="2305367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314326"/>
              </p:ext>
            </p:extLst>
          </p:nvPr>
        </p:nvGraphicFramePr>
        <p:xfrm>
          <a:off x="323528" y="4365104"/>
          <a:ext cx="828092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363618"/>
                <a:gridCol w="2342284"/>
                <a:gridCol w="349036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943657"/>
              </p:ext>
            </p:extLst>
          </p:nvPr>
        </p:nvGraphicFramePr>
        <p:xfrm>
          <a:off x="395536" y="3284984"/>
          <a:ext cx="8208911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409"/>
                <a:gridCol w="1220847"/>
                <a:gridCol w="2480801"/>
                <a:gridCol w="342385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wird durch Zeichen und/oder Symbole ausgedrückt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515647"/>
              </p:ext>
            </p:extLst>
          </p:nvPr>
        </p:nvGraphicFramePr>
        <p:xfrm>
          <a:off x="395536" y="4725144"/>
          <a:ext cx="8208911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409"/>
                <a:gridCol w="1292855"/>
                <a:gridCol w="2408793"/>
                <a:gridCol w="342385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abwechselnd Seiten mit Druck-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7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05879"/>
              </p:ext>
            </p:extLst>
          </p:nvPr>
        </p:nvGraphicFramePr>
        <p:xfrm>
          <a:off x="395536" y="2708920"/>
          <a:ext cx="8136903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615185"/>
                <a:gridCol w="335742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384352"/>
              </p:ext>
            </p:extLst>
          </p:nvPr>
        </p:nvGraphicFramePr>
        <p:xfrm>
          <a:off x="395536" y="3933056"/>
          <a:ext cx="8136903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615185"/>
                <a:gridCol w="335742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141321"/>
              </p:ext>
            </p:extLst>
          </p:nvPr>
        </p:nvGraphicFramePr>
        <p:xfrm>
          <a:off x="395536" y="5157192"/>
          <a:ext cx="8136903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615185"/>
                <a:gridCol w="335742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2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zusätzliches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</a:t>
            </a:r>
            <a:r>
              <a:rPr lang="de-DE" dirty="0" smtClean="0"/>
              <a:t>| PICA </a:t>
            </a:r>
            <a:r>
              <a:rPr lang="de-DE" dirty="0" smtClean="0"/>
              <a:t>DNB/ZDB | Stand: 11.09.2015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616697"/>
              </p:ext>
            </p:extLst>
          </p:nvPr>
        </p:nvGraphicFramePr>
        <p:xfrm>
          <a:off x="395537" y="1514120"/>
          <a:ext cx="8136902" cy="17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023"/>
                <a:gridCol w="1106023"/>
                <a:gridCol w="2546654"/>
                <a:gridCol w="337820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Weniger als 40 % Abbildungen.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045608"/>
              </p:ext>
            </p:extLst>
          </p:nvPr>
        </p:nvGraphicFramePr>
        <p:xfrm>
          <a:off x="395536" y="3861048"/>
          <a:ext cx="8136904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048"/>
                <a:gridCol w="1118048"/>
                <a:gridCol w="2608778"/>
                <a:gridCol w="3292030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52699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Reiseführer enthält Abbildungen, Karten und Diagramme (Höhenprofile).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518045"/>
              </p:ext>
            </p:extLst>
          </p:nvPr>
        </p:nvGraphicFramePr>
        <p:xfrm>
          <a:off x="395536" y="2420888"/>
          <a:ext cx="8107088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50"/>
                <a:gridCol w="1201050"/>
                <a:gridCol w="2902537"/>
                <a:gridCol w="280245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Anzahl wird angegeben, wenn sie einfach zu ermitteln ist. (Anzahl lt.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Vorlage)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196783"/>
              </p:ext>
            </p:extLst>
          </p:nvPr>
        </p:nvGraphicFramePr>
        <p:xfrm>
          <a:off x="395535" y="1514120"/>
          <a:ext cx="8136905" cy="3758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6908"/>
                <a:gridCol w="1246908"/>
                <a:gridCol w="2871045"/>
                <a:gridCol w="277204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$9!IDN!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Ressource sind mindestens 40 % Abbildungen, die von ebenso hoher Bedeutung sind wie der Text, sowie zusätzliche Notenbeispiele.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836712"/>
            <a:ext cx="8640960" cy="1008112"/>
          </a:xfrm>
        </p:spPr>
        <p:txBody>
          <a:bodyPr/>
          <a:lstStyle/>
          <a:p>
            <a:r>
              <a:rPr lang="de-DE" dirty="0"/>
              <a:t>Erweiterte Liste der zu verwendenden Begriffe in RDA 7.15.1.3 + RDA 7.15.1.3 D-A-CH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7056" y="227687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Buchmalereien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Formulare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Fotografien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Genealogische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Tafeln</a:t>
            </a:r>
          </a:p>
        </p:txBody>
      </p:sp>
      <p:sp>
        <p:nvSpPr>
          <p:cNvPr id="6" name="Rechteck 5"/>
          <p:cNvSpPr/>
          <p:nvPr/>
        </p:nvSpPr>
        <p:spPr>
          <a:xfrm>
            <a:off x="3923928" y="2276872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Muster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Notenbeispiele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Pläne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Porträts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8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324707"/>
              </p:ext>
            </p:extLst>
          </p:nvPr>
        </p:nvGraphicFramePr>
        <p:xfrm>
          <a:off x="395536" y="242088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482"/>
                <a:gridCol w="1066482"/>
                <a:gridCol w="2572104"/>
                <a:gridCol w="3575852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629429"/>
              </p:ext>
            </p:extLst>
          </p:nvPr>
        </p:nvGraphicFramePr>
        <p:xfrm>
          <a:off x="395536" y="3789040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544767"/>
                <a:gridCol w="356684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683377"/>
              </p:ext>
            </p:extLst>
          </p:nvPr>
        </p:nvGraphicFramePr>
        <p:xfrm>
          <a:off x="395536" y="5085184"/>
          <a:ext cx="8280919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482"/>
                <a:gridCol w="1066482"/>
                <a:gridCol w="2572104"/>
                <a:gridCol w="357585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395536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9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819959"/>
              </p:ext>
            </p:extLst>
          </p:nvPr>
        </p:nvGraphicFramePr>
        <p:xfrm>
          <a:off x="395536" y="3211926"/>
          <a:ext cx="8107088" cy="208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50"/>
                <a:gridCol w="1201050"/>
                <a:gridCol w="2902537"/>
                <a:gridCol w="280245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 (farbig)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3772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Illustrationen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sind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Schwarz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47965"/>
              </p:ext>
            </p:extLst>
          </p:nvPr>
        </p:nvGraphicFramePr>
        <p:xfrm>
          <a:off x="323528" y="4077072"/>
          <a:ext cx="8208913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942"/>
                <a:gridCol w="1257942"/>
                <a:gridCol w="2380660"/>
                <a:gridCol w="331236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 (überwiegend farbig)</a:t>
                      </a:r>
                    </a:p>
                  </a:txBody>
                  <a:tcPr anchor="ctr"/>
                </a:tc>
              </a:tr>
              <a:tr h="67299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0492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Illustrationen, von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denen die meisten farbig sind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055841"/>
              </p:ext>
            </p:extLst>
          </p:nvPr>
        </p:nvGraphicFramePr>
        <p:xfrm>
          <a:off x="323528" y="1412776"/>
          <a:ext cx="8208911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617"/>
                <a:gridCol w="1107617"/>
                <a:gridCol w="2681310"/>
                <a:gridCol w="3312367"/>
              </a:tblGrid>
              <a:tr h="37460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7904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 (teilweise farbig)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66876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286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Karten, teilweise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017163"/>
              </p:ext>
            </p:extLst>
          </p:nvPr>
        </p:nvGraphicFramePr>
        <p:xfrm>
          <a:off x="395536" y="1514120"/>
          <a:ext cx="8208912" cy="30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942"/>
                <a:gridCol w="1257942"/>
                <a:gridCol w="2896452"/>
                <a:gridCol w="2796576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!IDN!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(schwarz-weiß)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schwarz-weiße Illustrationen enthält.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59499"/>
              </p:ext>
            </p:extLst>
          </p:nvPr>
        </p:nvGraphicFramePr>
        <p:xfrm>
          <a:off x="323528" y="2708920"/>
          <a:ext cx="8208911" cy="350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4"/>
                <a:gridCol w="1216134"/>
                <a:gridCol w="2938993"/>
                <a:gridCol w="2837650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8490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568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 smtClean="0"/>
              <a:t>Aufzeichnungsort und Aufzeichnungsdatum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681741"/>
              </p:ext>
            </p:extLst>
          </p:nvPr>
        </p:nvGraphicFramePr>
        <p:xfrm>
          <a:off x="395537" y="1514120"/>
          <a:ext cx="8280919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644"/>
                <a:gridCol w="1108644"/>
                <a:gridCol w="2552689"/>
                <a:gridCol w="351094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 min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161861"/>
              </p:ext>
            </p:extLst>
          </p:nvPr>
        </p:nvGraphicFramePr>
        <p:xfrm>
          <a:off x="395536" y="4509120"/>
          <a:ext cx="828091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726"/>
                <a:gridCol w="1120726"/>
                <a:gridCol w="2552765"/>
                <a:gridCol w="3486702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 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97273"/>
              </p:ext>
            </p:extLst>
          </p:nvPr>
        </p:nvGraphicFramePr>
        <p:xfrm>
          <a:off x="395536" y="3068960"/>
          <a:ext cx="8280920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644"/>
                <a:gridCol w="1108644"/>
                <a:gridCol w="2552689"/>
                <a:gridCol w="351094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1:30:00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187498"/>
              </p:ext>
            </p:extLst>
          </p:nvPr>
        </p:nvGraphicFramePr>
        <p:xfrm>
          <a:off x="323529" y="2564904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925"/>
                <a:gridCol w="1109925"/>
                <a:gridCol w="2555638"/>
                <a:gridCol w="357743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980138"/>
              </p:ext>
            </p:extLst>
          </p:nvPr>
        </p:nvGraphicFramePr>
        <p:xfrm>
          <a:off x="323527" y="4005064"/>
          <a:ext cx="835292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036"/>
                <a:gridCol w="1122036"/>
                <a:gridCol w="2555746"/>
                <a:gridCol w="3553111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0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  <a:endParaRPr lang="de-DE" sz="1800" dirty="0"/>
          </a:p>
        </p:txBody>
      </p:sp>
      <p:sp>
        <p:nvSpPr>
          <p:cNvPr id="6" name="Rechteck 5"/>
          <p:cNvSpPr/>
          <p:nvPr/>
        </p:nvSpPr>
        <p:spPr>
          <a:xfrm>
            <a:off x="611560" y="1916832"/>
            <a:ext cx="78488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Liste nach RDA 7.2 D-A-CH:</a:t>
            </a:r>
          </a:p>
          <a:p>
            <a:endParaRPr lang="de-DE" sz="1400" dirty="0"/>
          </a:p>
        </p:txBody>
      </p:sp>
      <p:sp>
        <p:nvSpPr>
          <p:cNvPr id="7" name="Rechteck 6"/>
          <p:cNvSpPr/>
          <p:nvPr/>
        </p:nvSpPr>
        <p:spPr>
          <a:xfrm>
            <a:off x="611560" y="2865473"/>
            <a:ext cx="7641976" cy="34563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Ausstellungskatalog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Biografie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Hochschulschrift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Monografische Reihe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Website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411720"/>
              </p:ext>
            </p:extLst>
          </p:nvPr>
        </p:nvGraphicFramePr>
        <p:xfrm>
          <a:off x="395536" y="2708920"/>
          <a:ext cx="8107088" cy="296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50"/>
                <a:gridCol w="1201050"/>
                <a:gridCol w="2902537"/>
                <a:gridCol w="2802451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„Detail“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15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zu unspezifisch, daher für eindeutige Abgrenzung als notwendig erachtet.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427004"/>
              </p:ext>
            </p:extLst>
          </p:nvPr>
        </p:nvGraphicFramePr>
        <p:xfrm>
          <a:off x="395536" y="1190145"/>
          <a:ext cx="8280919" cy="109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02"/>
                <a:gridCol w="1226802"/>
                <a:gridCol w="2453607"/>
                <a:gridCol w="3373708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9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16024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643286"/>
              </p:ext>
            </p:extLst>
          </p:nvPr>
        </p:nvGraphicFramePr>
        <p:xfrm>
          <a:off x="395536" y="5517232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550"/>
                <a:gridCol w="1109550"/>
                <a:gridCol w="2588949"/>
                <a:gridCol w="3472871"/>
              </a:tblGrid>
              <a:tr h="14973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493350"/>
              </p:ext>
            </p:extLst>
          </p:nvPr>
        </p:nvGraphicFramePr>
        <p:xfrm>
          <a:off x="395536" y="4437112"/>
          <a:ext cx="8280920" cy="786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550"/>
                <a:gridCol w="1109550"/>
                <a:gridCol w="2588949"/>
                <a:gridCol w="347287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!IDN!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Vorschulkind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816444"/>
              </p:ext>
            </p:extLst>
          </p:nvPr>
        </p:nvGraphicFramePr>
        <p:xfrm>
          <a:off x="395536" y="2564904"/>
          <a:ext cx="828092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46743"/>
                <a:gridCol w="3464869"/>
              </a:tblGrid>
              <a:tr h="1211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!IDN!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Hörbuch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!IDN!</a:t>
                      </a:r>
                      <a:r>
                        <a:rPr lang="de-DE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</a:p>
                  </a:txBody>
                  <a:tcPr anchor="ctr"/>
                </a:tc>
              </a:tr>
              <a:tr h="360040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ein Blindenhörbuch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1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2067</Words>
  <Application>Microsoft Office PowerPoint</Application>
  <PresentationFormat>Bildschirmpräsentation (4:3)</PresentationFormat>
  <Paragraphs>610</Paragraphs>
  <Slides>31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Aufzeichnungsort und Aufzeichnungsdatum (RDA 7.11)</vt:lpstr>
      <vt:lpstr>Aufzeichnungsort und Aufzeichnungsdatum (RDA 7.11)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191</cp:revision>
  <cp:lastPrinted>2015-04-22T13:07:36Z</cp:lastPrinted>
  <dcterms:created xsi:type="dcterms:W3CDTF">2014-02-18T07:01:40Z</dcterms:created>
  <dcterms:modified xsi:type="dcterms:W3CDTF">2015-09-14T06:53:14Z</dcterms:modified>
</cp:coreProperties>
</file>