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35" r:id="rId13"/>
    <p:sldId id="337" r:id="rId14"/>
    <p:sldId id="312" r:id="rId15"/>
    <p:sldId id="307" r:id="rId16"/>
    <p:sldId id="313" r:id="rId17"/>
    <p:sldId id="316" r:id="rId18"/>
    <p:sldId id="317" r:id="rId19"/>
    <p:sldId id="309" r:id="rId20"/>
    <p:sldId id="325" r:id="rId21"/>
    <p:sldId id="327" r:id="rId22"/>
    <p:sldId id="324" r:id="rId23"/>
    <p:sldId id="336" r:id="rId24"/>
    <p:sldId id="329" r:id="rId25"/>
    <p:sldId id="318" r:id="rId26"/>
    <p:sldId id="330" r:id="rId27"/>
    <p:sldId id="332" r:id="rId28"/>
    <p:sldId id="320" r:id="rId29"/>
    <p:sldId id="308" r:id="rId30"/>
    <p:sldId id="322" r:id="rId31"/>
    <p:sldId id="333" r:id="rId3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2189" autoAdjust="0"/>
  </p:normalViewPr>
  <p:slideViewPr>
    <p:cSldViewPr>
      <p:cViewPr varScale="1">
        <p:scale>
          <a:sx n="77" d="100"/>
          <a:sy n="77" d="100"/>
        </p:scale>
        <p:origin x="-298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13.08.2015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13.08.2015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13040"/>
              </p:ext>
            </p:extLst>
          </p:nvPr>
        </p:nvGraphicFramePr>
        <p:xfrm>
          <a:off x="395537" y="2708920"/>
          <a:ext cx="8352927" cy="2358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275"/>
                <a:gridCol w="2803228"/>
                <a:gridCol w="42134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195279"/>
              </p:ext>
            </p:extLst>
          </p:nvPr>
        </p:nvGraphicFramePr>
        <p:xfrm>
          <a:off x="395536" y="1988840"/>
          <a:ext cx="8280919" cy="3092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3096345"/>
                <a:gridCol w="37444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 :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18349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096518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April 1977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53483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915809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08313"/>
                <a:gridCol w="4032447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5.4 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0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97560"/>
              </p:ext>
            </p:extLst>
          </p:nvPr>
        </p:nvGraphicFramePr>
        <p:xfrm>
          <a:off x="395536" y="2636912"/>
          <a:ext cx="8136904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12302"/>
                <a:gridCol w="417646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824044"/>
              </p:ext>
            </p:extLst>
          </p:nvPr>
        </p:nvGraphicFramePr>
        <p:xfrm>
          <a:off x="395536" y="4293096"/>
          <a:ext cx="8136904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84310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012305"/>
              </p:ext>
            </p:extLst>
          </p:nvPr>
        </p:nvGraphicFramePr>
        <p:xfrm>
          <a:off x="281337" y="1484784"/>
          <a:ext cx="8323111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58639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775493"/>
              </p:ext>
            </p:extLst>
          </p:nvPr>
        </p:nvGraphicFramePr>
        <p:xfrm>
          <a:off x="323528" y="314096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77617"/>
              </p:ext>
            </p:extLst>
          </p:nvPr>
        </p:nvGraphicFramePr>
        <p:xfrm>
          <a:off x="323528" y="4365104"/>
          <a:ext cx="828092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366498"/>
              </p:ext>
            </p:extLst>
          </p:nvPr>
        </p:nvGraphicFramePr>
        <p:xfrm>
          <a:off x="395536" y="3284984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wird durch Zeichen und/oder Symbole ausgedrückt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056318"/>
              </p:ext>
            </p:extLst>
          </p:nvPr>
        </p:nvGraphicFramePr>
        <p:xfrm>
          <a:off x="395536" y="4725144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236599"/>
              </p:ext>
            </p:extLst>
          </p:nvPr>
        </p:nvGraphicFramePr>
        <p:xfrm>
          <a:off x="395536" y="2708920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273493"/>
              </p:ext>
            </p:extLst>
          </p:nvPr>
        </p:nvGraphicFramePr>
        <p:xfrm>
          <a:off x="395536" y="3933056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234907"/>
              </p:ext>
            </p:extLst>
          </p:nvPr>
        </p:nvGraphicFramePr>
        <p:xfrm>
          <a:off x="395536" y="5157192"/>
          <a:ext cx="81369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zusätzliches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967281"/>
              </p:ext>
            </p:extLst>
          </p:nvPr>
        </p:nvGraphicFramePr>
        <p:xfrm>
          <a:off x="395537" y="1514120"/>
          <a:ext cx="8136903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3909625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970413"/>
              </p:ext>
            </p:extLst>
          </p:nvPr>
        </p:nvGraphicFramePr>
        <p:xfrm>
          <a:off x="395536" y="3861048"/>
          <a:ext cx="8136904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024336"/>
                <a:gridCol w="38164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751328"/>
              </p:ext>
            </p:extLst>
          </p:nvPr>
        </p:nvGraphicFramePr>
        <p:xfrm>
          <a:off x="395536" y="2420888"/>
          <a:ext cx="8107088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277047"/>
              </p:ext>
            </p:extLst>
          </p:nvPr>
        </p:nvGraphicFramePr>
        <p:xfrm>
          <a:off x="395535" y="1514120"/>
          <a:ext cx="8136904" cy="3085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565"/>
                <a:gridCol w="3390628"/>
                <a:gridCol w="327371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bevorzugten Informationsquelle sind mindestens 40 % Abbildungen, die von ebenso hoher Bedeutung sind wie der Text sowie zusätzliche Notenbeispiele.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7" name="Rechteck 6"/>
          <p:cNvSpPr/>
          <p:nvPr/>
        </p:nvSpPr>
        <p:spPr>
          <a:xfrm>
            <a:off x="467544" y="522920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Nationalbibliotheken ist die Angabe „Art des Inhalts“ verpflichtend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1008112"/>
          </a:xfrm>
        </p:spPr>
        <p:txBody>
          <a:bodyPr/>
          <a:lstStyle/>
          <a:p>
            <a:r>
              <a:rPr lang="de-DE" dirty="0"/>
              <a:t>Erweiterte Liste der zu verwendenden Begriffe in RDA 7.15.1.3 + RDA 7.15.1.3 D-A-CH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7056" y="22768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Buchmalereien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Formulare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Fotografien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Genealogische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Tafeln</a:t>
            </a:r>
          </a:p>
        </p:txBody>
      </p:sp>
      <p:sp>
        <p:nvSpPr>
          <p:cNvPr id="6" name="Rechteck 5"/>
          <p:cNvSpPr/>
          <p:nvPr/>
        </p:nvSpPr>
        <p:spPr>
          <a:xfrm>
            <a:off x="3923928" y="2276872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Muster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Pläne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Porträts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8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185347"/>
              </p:ext>
            </p:extLst>
          </p:nvPr>
        </p:nvGraphicFramePr>
        <p:xfrm>
          <a:off x="395536" y="242088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93482"/>
              </p:ext>
            </p:extLst>
          </p:nvPr>
        </p:nvGraphicFramePr>
        <p:xfrm>
          <a:off x="395536" y="3789040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928326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025250"/>
              </p:ext>
            </p:extLst>
          </p:nvPr>
        </p:nvGraphicFramePr>
        <p:xfrm>
          <a:off x="395536" y="5085184"/>
          <a:ext cx="8280919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395536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942809"/>
              </p:ext>
            </p:extLst>
          </p:nvPr>
        </p:nvGraphicFramePr>
        <p:xfrm>
          <a:off x="395536" y="3211926"/>
          <a:ext cx="8107088" cy="2017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973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3772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627865"/>
              </p:ext>
            </p:extLst>
          </p:nvPr>
        </p:nvGraphicFramePr>
        <p:xfrm>
          <a:off x="323528" y="4077072"/>
          <a:ext cx="8208912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050908"/>
                <a:gridCol w="367240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0492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denen die meisten farbig sind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934392"/>
              </p:ext>
            </p:extLst>
          </p:nvPr>
        </p:nvGraphicFramePr>
        <p:xfrm>
          <a:off x="323528" y="1412776"/>
          <a:ext cx="8208912" cy="223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096344"/>
                <a:gridCol w="3672408"/>
              </a:tblGrid>
              <a:tr h="3746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73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668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286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Karten, teilweise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58585"/>
              </p:ext>
            </p:extLst>
          </p:nvPr>
        </p:nvGraphicFramePr>
        <p:xfrm>
          <a:off x="395536" y="1514120"/>
          <a:ext cx="8208911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420633"/>
                <a:gridCol w="330268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79751"/>
              </p:ext>
            </p:extLst>
          </p:nvPr>
        </p:nvGraphicFramePr>
        <p:xfrm>
          <a:off x="323528" y="2708920"/>
          <a:ext cx="8208912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6"/>
                <a:gridCol w="3450122"/>
                <a:gridCol w="3331154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Aufzeichnungsort und 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401232"/>
              </p:ext>
            </p:extLst>
          </p:nvPr>
        </p:nvGraphicFramePr>
        <p:xfrm>
          <a:off x="395537" y="1514120"/>
          <a:ext cx="8280919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429033"/>
              </p:ext>
            </p:extLst>
          </p:nvPr>
        </p:nvGraphicFramePr>
        <p:xfrm>
          <a:off x="395536" y="4509120"/>
          <a:ext cx="828091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952328"/>
                <a:gridCol w="4032447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577172"/>
              </p:ext>
            </p:extLst>
          </p:nvPr>
        </p:nvGraphicFramePr>
        <p:xfrm>
          <a:off x="395536" y="3068960"/>
          <a:ext cx="8280920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508463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12564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84887"/>
              </p:ext>
            </p:extLst>
          </p:nvPr>
        </p:nvGraphicFramePr>
        <p:xfrm>
          <a:off x="323527" y="4005064"/>
          <a:ext cx="835292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5"/>
                <a:gridCol w="2952328"/>
                <a:gridCol w="4104456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7.2 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611560" y="2865473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Monografische Reihe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11560" y="558924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Nationalbibliotheken ist die Angabe verpflichtend.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541922"/>
              </p:ext>
            </p:extLst>
          </p:nvPr>
        </p:nvGraphicFramePr>
        <p:xfrm>
          <a:off x="395536" y="2708920"/>
          <a:ext cx="8107088" cy="29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13866"/>
              </p:ext>
            </p:extLst>
          </p:nvPr>
        </p:nvGraphicFramePr>
        <p:xfrm>
          <a:off x="395536" y="1190145"/>
          <a:ext cx="8280919" cy="1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80321"/>
                <a:gridCol w="3960439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9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16024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970357"/>
              </p:ext>
            </p:extLst>
          </p:nvPr>
        </p:nvGraphicFramePr>
        <p:xfrm>
          <a:off x="395536" y="5517232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14973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889560"/>
              </p:ext>
            </p:extLst>
          </p:nvPr>
        </p:nvGraphicFramePr>
        <p:xfrm>
          <a:off x="395536" y="4437112"/>
          <a:ext cx="8280920" cy="78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19586"/>
              </p:ext>
            </p:extLst>
          </p:nvPr>
        </p:nvGraphicFramePr>
        <p:xfrm>
          <a:off x="395536" y="2564904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45672"/>
                <a:gridCol w="3987110"/>
              </a:tblGrid>
              <a:tr h="1211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</a:p>
                  </a:txBody>
                  <a:tcPr anchor="ctr"/>
                </a:tc>
              </a:tr>
              <a:tr h="360040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ein Blindenhörbuch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1900</Words>
  <Application>Microsoft Office PowerPoint</Application>
  <PresentationFormat>Bildschirmpräsentation (4:3)</PresentationFormat>
  <Paragraphs>526</Paragraphs>
  <Slides>31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Brigitte Bieche</cp:lastModifiedBy>
  <cp:revision>172</cp:revision>
  <cp:lastPrinted>2015-04-22T13:07:36Z</cp:lastPrinted>
  <dcterms:created xsi:type="dcterms:W3CDTF">2014-02-18T07:01:40Z</dcterms:created>
  <dcterms:modified xsi:type="dcterms:W3CDTF">2015-08-13T08:03:20Z</dcterms:modified>
</cp:coreProperties>
</file>