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85" r:id="rId2"/>
    <p:sldId id="259" r:id="rId3"/>
    <p:sldId id="305" r:id="rId4"/>
    <p:sldId id="331" r:id="rId5"/>
    <p:sldId id="306" r:id="rId6"/>
    <p:sldId id="334" r:id="rId7"/>
    <p:sldId id="298" r:id="rId8"/>
    <p:sldId id="304" r:id="rId9"/>
    <p:sldId id="323" r:id="rId10"/>
    <p:sldId id="310" r:id="rId11"/>
    <p:sldId id="311" r:id="rId12"/>
    <p:sldId id="312" r:id="rId13"/>
    <p:sldId id="307" r:id="rId14"/>
    <p:sldId id="313" r:id="rId15"/>
    <p:sldId id="316" r:id="rId16"/>
    <p:sldId id="317" r:id="rId17"/>
    <p:sldId id="309" r:id="rId18"/>
    <p:sldId id="325" r:id="rId19"/>
    <p:sldId id="327" r:id="rId20"/>
    <p:sldId id="324" r:id="rId21"/>
    <p:sldId id="328" r:id="rId22"/>
    <p:sldId id="329" r:id="rId23"/>
    <p:sldId id="318" r:id="rId24"/>
    <p:sldId id="330" r:id="rId25"/>
    <p:sldId id="332" r:id="rId26"/>
    <p:sldId id="320" r:id="rId27"/>
    <p:sldId id="308" r:id="rId28"/>
    <p:sldId id="322" r:id="rId29"/>
    <p:sldId id="333" r:id="rId30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 varScale="1">
        <p:scale>
          <a:sx n="104" d="100"/>
          <a:sy n="104" d="100"/>
        </p:scale>
        <p:origin x="-12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25.06.2015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25.06.2015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Hinweis, dass überwiegend nicht</a:t>
            </a:r>
            <a:r>
              <a:rPr lang="de-DE" baseline="0" dirty="0" smtClean="0"/>
              <a:t> zum Standardelemente-Set gehörig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1859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RDA 6.9.1.3 führt in Tabelle 6.1 die verschiedenen Termini auf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9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RDA 6.9.1.3 führt in Tabelle 6.1 die verschiedenen Termini auf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9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24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3.03.01: Inhalt | Stand: 05.05.2015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3.03.01: Inhalt | Stand: 05.05.2015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403226"/>
              </p:ext>
            </p:extLst>
          </p:nvPr>
        </p:nvGraphicFramePr>
        <p:xfrm>
          <a:off x="395537" y="2708920"/>
          <a:ext cx="8496943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7214"/>
                <a:gridCol w="3540914"/>
                <a:gridCol w="341881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Stadt Merseburg und ihre Papier- und Mühlengeschichte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Zusammenfassung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 werden mehrere Mühlen mit ihren unterschiedlichen Benennungen aufgeführt und über die Geschichte der Buntpapierfabrik Merseburg berichtet.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Zusammenfassung des Inhalts (RDA 7.10)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Stand: 22.06.2015 | CC BY-NC-SA</a:t>
            </a:r>
            <a:endParaRPr lang="de-DE" sz="800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Abstract, eine Zusammenfassung, eine Synopse usw.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</p:spTree>
    <p:extLst>
      <p:ext uri="{BB962C8B-B14F-4D97-AF65-F5344CB8AC3E}">
        <p14:creationId xmlns:p14="http://schemas.microsoft.com/office/powerpoint/2010/main" val="360894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125917"/>
              </p:ext>
            </p:extLst>
          </p:nvPr>
        </p:nvGraphicFramePr>
        <p:xfrm>
          <a:off x="395536" y="1988840"/>
          <a:ext cx="8424935" cy="31120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Mühlen-Talk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 Gespräch des neuen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dem alten Leiter der Basler Papiermühle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Zusammenfassung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Gespräch zwischen Stephan Schneider und Stefan Meier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Namen der Personen sind aus der Ressource ermittelt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Zusammenfassung des Inhalts (RDA 7.10)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Stand: 22.06.2015 | CC BY-NC-SA</a:t>
            </a:r>
            <a:endParaRPr lang="de-DE" sz="800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weiteres Beispiel:</a:t>
            </a:r>
          </a:p>
        </p:txBody>
      </p:sp>
    </p:spTree>
    <p:extLst>
      <p:ext uri="{BB962C8B-B14F-4D97-AF65-F5344CB8AC3E}">
        <p14:creationId xmlns:p14="http://schemas.microsoft.com/office/powerpoint/2010/main" val="134229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555631"/>
              </p:ext>
            </p:extLst>
          </p:nvPr>
        </p:nvGraphicFramePr>
        <p:xfrm>
          <a:off x="395536" y="2708920"/>
          <a:ext cx="8424935" cy="1409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Russischer und sorbischer Text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62207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 Titel liegt sorbisch vor. Der Inhaltstext ist sorbisch und russisch.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Sprache des Inhalts (RDA 7.12)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11560" y="6381328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Stand: 22.06.2015 | CC BY-NC-SA</a:t>
            </a:r>
            <a:endParaRPr lang="de-DE" sz="800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ine Sprache, die verwendet wird, um den Inhalt einer Ressource auszudrücken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722964"/>
              </p:ext>
            </p:extLst>
          </p:nvPr>
        </p:nvGraphicFramePr>
        <p:xfrm>
          <a:off x="395536" y="4509120"/>
          <a:ext cx="8424935" cy="1748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Tschechischer Text. Deutsche und englische Zusammenfassung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und Sprache des Inhalts sind tschechisch. Hinweis auf die englische und deutsche Zusammenfassung.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612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Inhalt wird durch Zeichen und/oder Symbole ausgedrückt 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Schrift (RDA 7.13.2)</a:t>
            </a:r>
          </a:p>
          <a:p>
            <a:pPr lvl="1"/>
            <a:r>
              <a:rPr lang="de-DE" dirty="0" smtClean="0"/>
              <a:t>Zusatzelement im deutschsprachigen Raum für nicht-</a:t>
            </a:r>
            <a:r>
              <a:rPr lang="de-DE" dirty="0"/>
              <a:t>l</a:t>
            </a:r>
            <a:r>
              <a:rPr lang="de-DE" dirty="0" smtClean="0"/>
              <a:t>ateinische Schriften</a:t>
            </a:r>
          </a:p>
          <a:p>
            <a:r>
              <a:rPr lang="de-DE" dirty="0" smtClean="0"/>
              <a:t>Erfassen von Schriften (RDA 7.13.2.3)</a:t>
            </a:r>
          </a:p>
          <a:p>
            <a:pPr lvl="1"/>
            <a:r>
              <a:rPr lang="de-DE" dirty="0" smtClean="0"/>
              <a:t>textliche Begriffe</a:t>
            </a:r>
          </a:p>
          <a:p>
            <a:pPr lvl="1"/>
            <a:r>
              <a:rPr lang="de-DE" dirty="0"/>
              <a:t>o</a:t>
            </a:r>
            <a:r>
              <a:rPr lang="de-DE" dirty="0" smtClean="0"/>
              <a:t>der 4-Buchstaben-Kodierungen nach ISO 15924</a:t>
            </a:r>
          </a:p>
          <a:p>
            <a:r>
              <a:rPr lang="de-DE" dirty="0" smtClean="0"/>
              <a:t>Details zu Schriften (RDA 7.13.2.4)</a:t>
            </a:r>
          </a:p>
          <a:p>
            <a:pPr lvl="1"/>
            <a:r>
              <a:rPr lang="de-DE" dirty="0"/>
              <a:t>w</a:t>
            </a:r>
            <a:r>
              <a:rPr lang="de-DE" dirty="0" smtClean="0"/>
              <a:t>ird erfasst, wenn für die Identifizierung oder Abgrenzung wichtig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Stand: 22.06.2015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49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129689"/>
              </p:ext>
            </p:extLst>
          </p:nvPr>
        </p:nvGraphicFramePr>
        <p:xfrm>
          <a:off x="281337" y="1484784"/>
          <a:ext cx="8424935" cy="1050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47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Schriften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Arabische 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Stand: 22.06.2015 | CC BY-NC-SA</a:t>
            </a:r>
            <a:endParaRPr lang="de-DE" sz="800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659862"/>
              </p:ext>
            </p:extLst>
          </p:nvPr>
        </p:nvGraphicFramePr>
        <p:xfrm>
          <a:off x="323528" y="3140968"/>
          <a:ext cx="8424935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Fraktur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283367"/>
              </p:ext>
            </p:extLst>
          </p:nvPr>
        </p:nvGraphicFramePr>
        <p:xfrm>
          <a:off x="323528" y="4365104"/>
          <a:ext cx="8424935" cy="165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9042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Beilagen im Behältnis Englisch, Französisch und Inuktitut (sowohl in Silbenschrift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als auch in lateinischer Schrift)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129665"/>
              </p:ext>
            </p:extLst>
          </p:nvPr>
        </p:nvGraphicFramePr>
        <p:xfrm>
          <a:off x="395536" y="2780928"/>
          <a:ext cx="8424935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Form der taktilen Notation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Brailleschrift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Stand: 22.06.2015 | CC BY-NC-SA</a:t>
            </a:r>
            <a:endParaRPr lang="de-DE" sz="800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der taktilen Notation (7.13.4)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/>
              <a:t>Inhalt wird durch Zeichen und/oder Symbole ausgedrückt </a:t>
            </a:r>
            <a:r>
              <a:rPr lang="de-DE" sz="2000" dirty="0" smtClean="0"/>
              <a:t>, die über den Tastsinn wahrgenommen werden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021895"/>
              </p:ext>
            </p:extLst>
          </p:nvPr>
        </p:nvGraphicFramePr>
        <p:xfrm>
          <a:off x="395536" y="4725144"/>
          <a:ext cx="8424935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7.13.4.4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zur Form der taktilen Notation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abwechselnd Seiten mit Druck und Brailleschrift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978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345757"/>
              </p:ext>
            </p:extLst>
          </p:nvPr>
        </p:nvGraphicFramePr>
        <p:xfrm>
          <a:off x="395536" y="2708920"/>
          <a:ext cx="8424935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Geschlossene Untertitel für Hörgeschädigte auf deutsch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Barrierefreier Inhalt (RDA 7.14)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Stand: 22.06.2015 | CC BY-NC-SA</a:t>
            </a:r>
            <a:endParaRPr lang="de-DE" sz="800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diejenigen mit einer Sinnesschädigung zum besseren Verständnis von Inhalt unterstützt</a:t>
            </a:r>
          </a:p>
          <a:p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511789"/>
              </p:ext>
            </p:extLst>
          </p:nvPr>
        </p:nvGraphicFramePr>
        <p:xfrm>
          <a:off x="395536" y="3933056"/>
          <a:ext cx="8424935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Untertitel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719313"/>
              </p:ext>
            </p:extLst>
          </p:nvPr>
        </p:nvGraphicFramePr>
        <p:xfrm>
          <a:off x="395536" y="5157192"/>
          <a:ext cx="8424935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Offen unterlegt in amerikanischer Gebärdensprache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025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Standardelement, Angabe gemäß der Grundregel  (RDA 7.15.1.3)</a:t>
            </a:r>
          </a:p>
          <a:p>
            <a:endParaRPr lang="de-DE" dirty="0"/>
          </a:p>
          <a:p>
            <a:r>
              <a:rPr lang="de-DE" dirty="0" smtClean="0"/>
              <a:t>Inhalt, der dazu konzipiert ist, den primären Inhalt einer Ressource zu illustrieren                          (RDA 7.15.1.3 D-A-CH)</a:t>
            </a:r>
          </a:p>
          <a:p>
            <a:pPr lvl="1"/>
            <a:r>
              <a:rPr lang="de-DE" dirty="0" smtClean="0"/>
              <a:t>Erfassung nur vorgesehen als Ergänzung des primären Inhalts</a:t>
            </a:r>
          </a:p>
          <a:p>
            <a:pPr lvl="1"/>
            <a:r>
              <a:rPr lang="de-DE" dirty="0" smtClean="0"/>
              <a:t>keine Erfassung, wenn ein wesentlicher Teil aus Bildern etc. besteht</a:t>
            </a:r>
          </a:p>
          <a:p>
            <a:pPr lvl="2"/>
            <a:r>
              <a:rPr lang="de-DE" sz="1800" dirty="0"/>
              <a:t>n</a:t>
            </a:r>
            <a:r>
              <a:rPr lang="de-DE" sz="1800" dirty="0" smtClean="0"/>
              <a:t>ach RDA 7.2 wird ein Begriff aus der normierten Liste  in RDA 7.2.1.3 D-A-CH gewählt</a:t>
            </a:r>
          </a:p>
          <a:p>
            <a:pPr lvl="2"/>
            <a:r>
              <a:rPr lang="de-DE" sz="1800" dirty="0"/>
              <a:t>e</a:t>
            </a:r>
            <a:r>
              <a:rPr lang="de-DE" sz="1800" dirty="0" smtClean="0"/>
              <a:t>rfassen Sie zusätzliches „unbewegtes Bild“ als Inhaltstyp nach RDA 6.9</a:t>
            </a:r>
          </a:p>
          <a:p>
            <a:pPr lvl="1"/>
            <a:endParaRPr lang="de-DE" dirty="0" smtClean="0"/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76243"/>
            <a:ext cx="7416824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Stand: 22.06.2015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7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Stand: 22.06.2015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570496"/>
              </p:ext>
            </p:extLst>
          </p:nvPr>
        </p:nvGraphicFramePr>
        <p:xfrm>
          <a:off x="395537" y="1514120"/>
          <a:ext cx="8352926" cy="1711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659"/>
                <a:gridCol w="3480644"/>
                <a:gridCol w="3360623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Weniger als 40 % Abbildungen.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736842"/>
              </p:ext>
            </p:extLst>
          </p:nvPr>
        </p:nvGraphicFramePr>
        <p:xfrm>
          <a:off x="395536" y="3861048"/>
          <a:ext cx="8424935" cy="18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Diagramme, Illustrationen,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752699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 Reiseführer enthält Abbildungen, Karten und Diagramme (Höhenprofile).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16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854941"/>
              </p:ext>
            </p:extLst>
          </p:nvPr>
        </p:nvGraphicFramePr>
        <p:xfrm>
          <a:off x="395536" y="2420888"/>
          <a:ext cx="8424935" cy="1729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 Diagramme, 45 Illustrationen,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Anzahl wird angegeben, wenn sie einfach zu ermitteln ist. (Anzahl lt.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Vorlage)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Stand: 22.06.2015 | CC BY-NC-SA</a:t>
            </a:r>
            <a:endParaRPr lang="de-DE" sz="800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eiteres Beispiel:</a:t>
            </a:r>
          </a:p>
        </p:txBody>
      </p:sp>
    </p:spTree>
    <p:extLst>
      <p:ext uri="{BB962C8B-B14F-4D97-AF65-F5344CB8AC3E}">
        <p14:creationId xmlns:p14="http://schemas.microsoft.com/office/powerpoint/2010/main" val="414950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Beschreibung des Inhalts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Stand: 22.06.2015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Stand: 22.06.2015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149157"/>
              </p:ext>
            </p:extLst>
          </p:nvPr>
        </p:nvGraphicFramePr>
        <p:xfrm>
          <a:off x="395537" y="1514120"/>
          <a:ext cx="8352926" cy="3085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659"/>
                <a:gridCol w="3480644"/>
                <a:gridCol w="3360623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Bildband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Notenbeispiele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der bevorzugten Informationsquelle sind mindestens 40 % Abbildungen, die von ebenso hoher Bedeutung sind wie der Text sowie zusätzliche Notenbeispiele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 für Bildband:</a:t>
            </a:r>
            <a:endParaRPr lang="de-DE" sz="2400" dirty="0"/>
          </a:p>
        </p:txBody>
      </p:sp>
      <p:sp>
        <p:nvSpPr>
          <p:cNvPr id="7" name="Rechteck 6"/>
          <p:cNvSpPr/>
          <p:nvPr/>
        </p:nvSpPr>
        <p:spPr>
          <a:xfrm>
            <a:off x="467544" y="5229200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Für Nationalbibliotheken ist die Angabe „Art des Inhalts“ verpflichtend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50059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Erweiterte Liste der zu verwendenden Begriffe in RDA 7.15.1.3 + RDA 7.15.1.3 D-A-CH</a:t>
            </a:r>
            <a:br>
              <a:rPr lang="de-DE" dirty="0" smtClean="0"/>
            </a:br>
            <a:endParaRPr lang="de-DE" dirty="0" smtClean="0"/>
          </a:p>
          <a:p>
            <a:pPr lvl="1"/>
            <a:r>
              <a:rPr lang="de-DE" sz="1800" dirty="0" smtClean="0"/>
              <a:t>Buchmalereien</a:t>
            </a:r>
          </a:p>
          <a:p>
            <a:pPr lvl="1"/>
            <a:r>
              <a:rPr lang="de-DE" sz="1800" dirty="0" smtClean="0"/>
              <a:t>Diagramme</a:t>
            </a:r>
          </a:p>
          <a:p>
            <a:pPr lvl="1"/>
            <a:r>
              <a:rPr lang="de-DE" sz="1800" dirty="0" smtClean="0"/>
              <a:t>Faksimiles</a:t>
            </a:r>
          </a:p>
          <a:p>
            <a:pPr lvl="1"/>
            <a:r>
              <a:rPr lang="de-DE" sz="1800" dirty="0" smtClean="0"/>
              <a:t>Formulare</a:t>
            </a:r>
          </a:p>
          <a:p>
            <a:pPr lvl="1"/>
            <a:r>
              <a:rPr lang="de-DE" sz="1800" dirty="0" smtClean="0"/>
              <a:t>Fotografien</a:t>
            </a:r>
          </a:p>
          <a:p>
            <a:pPr lvl="1"/>
            <a:r>
              <a:rPr lang="de-DE" sz="1800" dirty="0" smtClean="0"/>
              <a:t>Genealogische Tafeln</a:t>
            </a:r>
          </a:p>
          <a:p>
            <a:pPr lvl="1"/>
            <a:r>
              <a:rPr lang="de-DE" sz="1800" dirty="0" smtClean="0"/>
              <a:t>Diagramme</a:t>
            </a:r>
          </a:p>
          <a:p>
            <a:pPr lvl="1"/>
            <a:r>
              <a:rPr lang="de-DE" sz="1800" dirty="0" smtClean="0"/>
              <a:t>Karten</a:t>
            </a:r>
          </a:p>
          <a:p>
            <a:pPr lvl="1"/>
            <a:r>
              <a:rPr lang="de-DE" sz="1800" dirty="0" smtClean="0"/>
              <a:t>Muster</a:t>
            </a:r>
          </a:p>
          <a:p>
            <a:pPr lvl="1"/>
            <a:r>
              <a:rPr lang="de-DE" sz="1800" dirty="0" smtClean="0"/>
              <a:t>Notenbeispiele</a:t>
            </a:r>
          </a:p>
          <a:p>
            <a:pPr lvl="1"/>
            <a:r>
              <a:rPr lang="de-DE" sz="1800" dirty="0" smtClean="0"/>
              <a:t>Pläne</a:t>
            </a:r>
          </a:p>
          <a:p>
            <a:pPr lvl="1"/>
            <a:r>
              <a:rPr lang="de-DE" sz="1800" dirty="0" smtClean="0"/>
              <a:t>Porträts</a:t>
            </a:r>
          </a:p>
          <a:p>
            <a:pPr lvl="1"/>
            <a:r>
              <a:rPr lang="de-DE" sz="1800" dirty="0" smtClean="0"/>
              <a:t>Wappen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Stand: 22.06.2015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21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64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831207"/>
              </p:ext>
            </p:extLst>
          </p:nvPr>
        </p:nvGraphicFramePr>
        <p:xfrm>
          <a:off x="395536" y="2420888"/>
          <a:ext cx="8424935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Discografie: Seite 254-256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Ergänzender Inhalt (RDA 7.16)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Stand: 22.06.2015 | CC BY-NC-SA</a:t>
            </a:r>
            <a:endParaRPr lang="de-DE" sz="800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den primären Inhalt ergänzt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RDA 7.16 D-A-CH finden Sie weitere Beispiele</a:t>
            </a: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539869"/>
              </p:ext>
            </p:extLst>
          </p:nvPr>
        </p:nvGraphicFramePr>
        <p:xfrm>
          <a:off x="395536" y="3789040"/>
          <a:ext cx="8424935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Index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451879"/>
              </p:ext>
            </p:extLst>
          </p:nvPr>
        </p:nvGraphicFramePr>
        <p:xfrm>
          <a:off x="395536" y="5085184"/>
          <a:ext cx="8424935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Literaturangaben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395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198378"/>
              </p:ext>
            </p:extLst>
          </p:nvPr>
        </p:nvGraphicFramePr>
        <p:xfrm>
          <a:off x="395536" y="3211926"/>
          <a:ext cx="8424935" cy="1729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Farbinhalt (RDA 7.17)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Stand: 22.06.2015 | CC BY-NC-SA</a:t>
            </a:r>
            <a:endParaRPr lang="de-DE" sz="800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Vorhandensein von Farbe, Tönung usw.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uch spezielle Farben (einschließlich Schwarz und weiß)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93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Farbinhalt (RDA 7.17)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Stand: 22.06.2015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252071"/>
              </p:ext>
            </p:extLst>
          </p:nvPr>
        </p:nvGraphicFramePr>
        <p:xfrm>
          <a:off x="395537" y="1514120"/>
          <a:ext cx="8352926" cy="1711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659"/>
                <a:gridCol w="3480644"/>
                <a:gridCol w="3360623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 farbig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230189"/>
              </p:ext>
            </p:extLst>
          </p:nvPr>
        </p:nvGraphicFramePr>
        <p:xfrm>
          <a:off x="395536" y="3789040"/>
          <a:ext cx="8424935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069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überwiegend farbig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22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Stand: 22.06.2015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134181"/>
              </p:ext>
            </p:extLst>
          </p:nvPr>
        </p:nvGraphicFramePr>
        <p:xfrm>
          <a:off x="395537" y="1514120"/>
          <a:ext cx="8352926" cy="3057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659"/>
                <a:gridCol w="3480644"/>
                <a:gridCol w="3360623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Bildband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schwarz-weiß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 Bildband,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schwarz-weiße Illustrationen enthält.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 für Bildband: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36750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288903"/>
              </p:ext>
            </p:extLst>
          </p:nvPr>
        </p:nvGraphicFramePr>
        <p:xfrm>
          <a:off x="395536" y="2406372"/>
          <a:ext cx="8424935" cy="3504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Vollbild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8490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Breitbild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7038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gemischt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Bildformat (RDA 7.19)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Stand: 22.06.2015 | CC BY-NC-SA</a:t>
            </a:r>
            <a:endParaRPr lang="de-DE" sz="800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568952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Verhältnis von Höhe zu Breite eines bewegten Bildes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normierte Liste (ein oder mehrere):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67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Zeitangabe des Inhalts einer Ressource</a:t>
            </a:r>
          </a:p>
          <a:p>
            <a:pPr lvl="1"/>
            <a:r>
              <a:rPr lang="de-DE" dirty="0" smtClean="0"/>
              <a:t>Wiedergabezeit</a:t>
            </a:r>
          </a:p>
          <a:p>
            <a:pPr lvl="1"/>
            <a:r>
              <a:rPr lang="de-DE" dirty="0" smtClean="0"/>
              <a:t>Laufzeit</a:t>
            </a:r>
          </a:p>
          <a:p>
            <a:pPr lvl="1"/>
            <a:r>
              <a:rPr lang="de-DE" dirty="0" smtClean="0"/>
              <a:t>Aufführungszeit (bei Noten oder Bewegungsnotation)</a:t>
            </a:r>
          </a:p>
          <a:p>
            <a:pPr lvl="1"/>
            <a:endParaRPr lang="de-DE" dirty="0"/>
          </a:p>
          <a:p>
            <a:r>
              <a:rPr lang="de-DE" dirty="0" smtClean="0"/>
              <a:t>die Zeitangaben werden nach RDA Anhang B        D-A-CH abgekürzt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Stand: 22.06.2015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27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28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Stand: 22.06.2015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176515"/>
              </p:ext>
            </p:extLst>
          </p:nvPr>
        </p:nvGraphicFramePr>
        <p:xfrm>
          <a:off x="395537" y="1514120"/>
          <a:ext cx="8352926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659"/>
                <a:gridCol w="3480644"/>
                <a:gridCol w="3360623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 min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408773"/>
              </p:ext>
            </p:extLst>
          </p:nvPr>
        </p:nvGraphicFramePr>
        <p:xfrm>
          <a:off x="395536" y="4509120"/>
          <a:ext cx="8424935" cy="1046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069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circa 3 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688973"/>
              </p:ext>
            </p:extLst>
          </p:nvPr>
        </p:nvGraphicFramePr>
        <p:xfrm>
          <a:off x="395536" y="3068960"/>
          <a:ext cx="8352926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659"/>
                <a:gridCol w="3480644"/>
                <a:gridCol w="3360623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1:30:00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724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Stand: 22.06.2015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18"/>
              </p:ext>
            </p:extLst>
          </p:nvPr>
        </p:nvGraphicFramePr>
        <p:xfrm>
          <a:off x="323529" y="2564904"/>
          <a:ext cx="8352926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659"/>
                <a:gridCol w="3480644"/>
                <a:gridCol w="3360623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 min jeweils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672059"/>
              </p:ext>
            </p:extLst>
          </p:nvPr>
        </p:nvGraphicFramePr>
        <p:xfrm>
          <a:off x="323529" y="4005064"/>
          <a:ext cx="8352927" cy="1046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346807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069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circa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30 min jeweils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die Ressource aus mehreren Teilen besteht, ergänzen Sie 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jeweils.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08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Inhaltsverzeichnis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000" dirty="0" smtClean="0"/>
              <a:t>Allgemeines</a:t>
            </a:r>
          </a:p>
          <a:p>
            <a:r>
              <a:rPr lang="de-DE" sz="2000" dirty="0" smtClean="0"/>
              <a:t>Art des Inhalts</a:t>
            </a:r>
          </a:p>
          <a:p>
            <a:r>
              <a:rPr lang="de-DE" sz="2000" dirty="0" smtClean="0"/>
              <a:t>Inhaltlicher Bezugsrahmen</a:t>
            </a:r>
          </a:p>
          <a:p>
            <a:r>
              <a:rPr lang="de-DE" sz="2000" dirty="0" smtClean="0"/>
              <a:t>Zielgruppe</a:t>
            </a:r>
          </a:p>
          <a:p>
            <a:r>
              <a:rPr lang="de-DE" sz="2000" dirty="0" smtClean="0"/>
              <a:t>Zusammenfassung des Inhalts</a:t>
            </a:r>
          </a:p>
          <a:p>
            <a:r>
              <a:rPr lang="de-DE" sz="2000" dirty="0" smtClean="0"/>
              <a:t>Sprache des Inhalts</a:t>
            </a:r>
          </a:p>
          <a:p>
            <a:r>
              <a:rPr lang="de-DE" sz="2000" dirty="0" smtClean="0"/>
              <a:t>Form der Notation</a:t>
            </a:r>
          </a:p>
          <a:p>
            <a:r>
              <a:rPr lang="de-DE" sz="2000" dirty="0" smtClean="0"/>
              <a:t>Barrierefreier Inhalt</a:t>
            </a:r>
          </a:p>
          <a:p>
            <a:r>
              <a:rPr lang="de-DE" sz="2000" dirty="0" smtClean="0"/>
              <a:t>Illustrierender Inhalt</a:t>
            </a:r>
          </a:p>
          <a:p>
            <a:r>
              <a:rPr lang="de-DE" sz="2000" dirty="0" smtClean="0"/>
              <a:t>Ergänzender Inhalt</a:t>
            </a:r>
          </a:p>
          <a:p>
            <a:r>
              <a:rPr lang="de-DE" sz="2000" dirty="0" smtClean="0"/>
              <a:t>Farbinhalt</a:t>
            </a:r>
          </a:p>
          <a:p>
            <a:r>
              <a:rPr lang="de-DE" sz="2000" dirty="0" smtClean="0"/>
              <a:t>Bildformat</a:t>
            </a:r>
          </a:p>
          <a:p>
            <a:r>
              <a:rPr lang="de-DE" sz="2000" dirty="0" smtClean="0"/>
              <a:t>Dauer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Stand: 22.06.2015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Anmerkung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dirty="0" smtClean="0"/>
              <a:t>Spezielle Angaben zu Hochschulschriften, Karten und Musik werden in gesonderten Lehreinheiten behandelt.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Stand: 22.06.2015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02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Information Kapitel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Erfassung von beschreibenden Merkmalen des intellektuellen oder künstlerischen Inhalts</a:t>
            </a:r>
          </a:p>
          <a:p>
            <a:r>
              <a:rPr lang="de-DE" dirty="0"/>
              <a:t>v</a:t>
            </a:r>
            <a:r>
              <a:rPr lang="de-DE" dirty="0" smtClean="0"/>
              <a:t>erwendet, um die Benutzeranforderungen bezüglich des Inhalts zu erfüllen</a:t>
            </a:r>
          </a:p>
          <a:p>
            <a:pPr lvl="1"/>
            <a:r>
              <a:rPr lang="de-DE" dirty="0" smtClean="0"/>
              <a:t>(z. B. Art des Inhalts, Zielgruppe, Sprache)</a:t>
            </a:r>
          </a:p>
          <a:p>
            <a:r>
              <a:rPr lang="de-DE" dirty="0" smtClean="0"/>
              <a:t>Informationsquellen:</a:t>
            </a:r>
          </a:p>
          <a:p>
            <a:pPr lvl="1"/>
            <a:r>
              <a:rPr lang="de-DE" dirty="0" smtClean="0"/>
              <a:t>die Ressource selbst</a:t>
            </a:r>
          </a:p>
          <a:p>
            <a:pPr lvl="1"/>
            <a:r>
              <a:rPr lang="de-DE" dirty="0" smtClean="0"/>
              <a:t>Quellen außerhalb der Ressource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Stand: 22.06.2015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Art des Inhalts (RDA 7.2)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864096"/>
          </a:xfrm>
        </p:spPr>
        <p:txBody>
          <a:bodyPr/>
          <a:lstStyle/>
          <a:p>
            <a:r>
              <a:rPr lang="de-DE" dirty="0" smtClean="0"/>
              <a:t>Art des Inhalts wird erfasst, wenn zur Abgrenzung oder eindeutigen Identifizierung notwendig </a:t>
            </a:r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3.03.01: Inhalt | Stand: 22.06.2015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611560" y="1916832"/>
            <a:ext cx="784887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Liste nach RDA 7.2 D-A-CH:</a:t>
            </a:r>
          </a:p>
          <a:p>
            <a:endParaRPr lang="de-DE" sz="1400" dirty="0"/>
          </a:p>
        </p:txBody>
      </p:sp>
      <p:sp>
        <p:nvSpPr>
          <p:cNvPr id="7" name="Rechteck 6"/>
          <p:cNvSpPr/>
          <p:nvPr/>
        </p:nvSpPr>
        <p:spPr>
          <a:xfrm>
            <a:off x="746448" y="2708920"/>
            <a:ext cx="7641976" cy="345638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Ausstellungskatalog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Autobiografie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Bibliografie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Bildband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Bilderbuch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Biografie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Comic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Festschrift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Hochschulschrift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Hörbuch</a:t>
            </a:r>
          </a:p>
          <a:p>
            <a:pPr lvl="1"/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Konferenzschrift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Lehrerhandbuch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Monographische Reihe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Schulbuch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Website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Zeitschrift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Zeitung</a:t>
            </a:r>
          </a:p>
        </p:txBody>
      </p:sp>
      <p:sp>
        <p:nvSpPr>
          <p:cNvPr id="8" name="Rechteck 7"/>
          <p:cNvSpPr/>
          <p:nvPr/>
        </p:nvSpPr>
        <p:spPr>
          <a:xfrm>
            <a:off x="611560" y="5589240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Nationalbibliotheken ist die Angabe verpflichtend.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02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347082"/>
              </p:ext>
            </p:extLst>
          </p:nvPr>
        </p:nvGraphicFramePr>
        <p:xfrm>
          <a:off x="395536" y="2708920"/>
          <a:ext cx="8424935" cy="27876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35637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42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Glas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8810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Inhaltlicher Bezugsrahmen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Basiert auf Beiträgen, die in den Jahren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2007 bis 2013 in der Fachzeitschrift „Detail“ erschienen sind.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831532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zu unspezifisch, daher für eindeutige Abgrenzung als notwendig erachtet.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Inhaltlicher Bezugsrahmen (RDA 7.3)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Stand: 22.06.2015 | CC BY-NC-SA</a:t>
            </a:r>
            <a:endParaRPr lang="de-DE" sz="800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hronologischer oder geographischer Bezugsrahmen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Zielgruppe (RDA 7.7)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definiert durch die Altersgruppe, die Bildungsstufe, die Art der Behinderung </a:t>
            </a:r>
            <a:r>
              <a:rPr lang="de-DE" dirty="0"/>
              <a:t>o</a:t>
            </a:r>
            <a:r>
              <a:rPr lang="de-DE" dirty="0" smtClean="0"/>
              <a:t>der eine andere Kategorisierung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ormierte Liste in RDA 7.7.1.3 D-A-CH</a:t>
            </a:r>
          </a:p>
          <a:p>
            <a:pPr lvl="2"/>
            <a:r>
              <a:rPr lang="de-DE" sz="1800" dirty="0" smtClean="0"/>
              <a:t>Jugend</a:t>
            </a:r>
          </a:p>
          <a:p>
            <a:pPr lvl="2"/>
            <a:r>
              <a:rPr lang="de-DE" sz="1800" dirty="0" smtClean="0"/>
              <a:t>Kind</a:t>
            </a:r>
          </a:p>
          <a:p>
            <a:pPr lvl="2"/>
            <a:r>
              <a:rPr lang="de-DE" sz="1800" dirty="0" smtClean="0"/>
              <a:t>Lehrer</a:t>
            </a:r>
          </a:p>
          <a:p>
            <a:pPr lvl="2"/>
            <a:r>
              <a:rPr lang="de-DE" sz="1800" dirty="0" smtClean="0"/>
              <a:t>Leseanfänger</a:t>
            </a:r>
          </a:p>
          <a:p>
            <a:pPr lvl="2"/>
            <a:r>
              <a:rPr lang="de-DE" sz="1800" dirty="0" smtClean="0"/>
              <a:t>Schüler</a:t>
            </a:r>
          </a:p>
          <a:p>
            <a:pPr lvl="2"/>
            <a:r>
              <a:rPr lang="de-DE" sz="1800" dirty="0" smtClean="0"/>
              <a:t>Sehbehinderter</a:t>
            </a:r>
          </a:p>
          <a:p>
            <a:pPr lvl="2"/>
            <a:r>
              <a:rPr lang="de-DE" sz="1800" dirty="0" smtClean="0"/>
              <a:t>Vorschulkind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äher erläutert:</a:t>
            </a:r>
          </a:p>
          <a:p>
            <a:pPr lvl="2"/>
            <a:r>
              <a:rPr lang="de-DE" dirty="0" smtClean="0"/>
              <a:t>Kind = 1-12 Jahre</a:t>
            </a:r>
          </a:p>
          <a:p>
            <a:pPr lvl="2"/>
            <a:r>
              <a:rPr lang="de-DE" dirty="0" smtClean="0"/>
              <a:t>Jugend = 12-15 Jahre</a:t>
            </a:r>
          </a:p>
          <a:p>
            <a:pPr lvl="2"/>
            <a:r>
              <a:rPr lang="de-DE" dirty="0" smtClean="0"/>
              <a:t>Vorschulkind = 3-6 Jahre</a:t>
            </a:r>
          </a:p>
          <a:p>
            <a:pPr lvl="2"/>
            <a:r>
              <a:rPr lang="de-DE" dirty="0" smtClean="0"/>
              <a:t>Schüler = Grundschule bis Abitur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3.03.01: Inhalt | Stand: 22.06.2015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Zielgruppe (RDA 7.7)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3.03.01: Inhalt | Stand: 22.06.2015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9195357"/>
              </p:ext>
            </p:extLst>
          </p:nvPr>
        </p:nvGraphicFramePr>
        <p:xfrm>
          <a:off x="395536" y="1268761"/>
          <a:ext cx="8424935" cy="1447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36003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703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Sehbehinderter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1039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Hinweis in der Ressource: in großer 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336743"/>
              </p:ext>
            </p:extLst>
          </p:nvPr>
        </p:nvGraphicFramePr>
        <p:xfrm>
          <a:off x="395536" y="4581129"/>
          <a:ext cx="8424935" cy="864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3461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FSK ab 12 freigegeben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Rechteck 7"/>
          <p:cNvSpPr/>
          <p:nvPr/>
        </p:nvSpPr>
        <p:spPr>
          <a:xfrm>
            <a:off x="251520" y="764704"/>
            <a:ext cx="6606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70636"/>
              </p:ext>
            </p:extLst>
          </p:nvPr>
        </p:nvGraphicFramePr>
        <p:xfrm>
          <a:off x="395536" y="3140968"/>
          <a:ext cx="8424935" cy="959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3600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357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Vorschulkind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011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1683</Words>
  <Application>Microsoft Office PowerPoint</Application>
  <PresentationFormat>Bildschirmpräsentation (4:3)</PresentationFormat>
  <Paragraphs>475</Paragraphs>
  <Slides>29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0" baseType="lpstr">
      <vt:lpstr>Larissa</vt:lpstr>
      <vt:lpstr>Schulungsunterlagen der AG RDA</vt:lpstr>
      <vt:lpstr>Beschreibung des Inhalts</vt:lpstr>
      <vt:lpstr>Inhaltsverzeichnis</vt:lpstr>
      <vt:lpstr>Anmerkung</vt:lpstr>
      <vt:lpstr>Allgemeine Information Kapitel 7</vt:lpstr>
      <vt:lpstr>Art des Inhalts (RDA 7.2)</vt:lpstr>
      <vt:lpstr>Inhaltlicher Bezugsrahmen (RDA 7.3)</vt:lpstr>
      <vt:lpstr>Zielgruppe (RDA 7.7)</vt:lpstr>
      <vt:lpstr>Zielgruppe (RDA 7.7)</vt:lpstr>
      <vt:lpstr>Zusammenfassung des Inhalts (RDA 7.10)</vt:lpstr>
      <vt:lpstr>Zusammenfassung des Inhalts (RDA 7.10)</vt:lpstr>
      <vt:lpstr>Sprache des Inhalts (RDA 7.12)</vt:lpstr>
      <vt:lpstr>Form der Notation (RDA 7.13)</vt:lpstr>
      <vt:lpstr>Form der Notation (RDA 7.13)</vt:lpstr>
      <vt:lpstr>Form der Notation (RDA 7.13)</vt:lpstr>
      <vt:lpstr>Barrierefreier Inhalt (RDA 7.14)</vt:lpstr>
      <vt:lpstr>Illustrierender Inhalt (RDA 7.15)</vt:lpstr>
      <vt:lpstr>Illustrierender Inhalt (RDA 7.15)</vt:lpstr>
      <vt:lpstr>Illustrierender Inhalt (RDA 7.15)</vt:lpstr>
      <vt:lpstr>Illustrierender Inhalt (RDA 7.15)</vt:lpstr>
      <vt:lpstr>Illustrierender Inhalt (RDA 7.15)</vt:lpstr>
      <vt:lpstr>Ergänzender Inhalt (RDA 7.16)</vt:lpstr>
      <vt:lpstr>Farbinhalt (RDA 7.17)</vt:lpstr>
      <vt:lpstr>Farbinhalt (RDA 7.17)</vt:lpstr>
      <vt:lpstr>Illustrierender Inhalt (RDA 7.15)</vt:lpstr>
      <vt:lpstr>Bildformat (RDA 7.19)</vt:lpstr>
      <vt:lpstr>Dauer (RDA 7.22)</vt:lpstr>
      <vt:lpstr>Dauer (RDA 7.22)</vt:lpstr>
      <vt:lpstr>Dauer (RDA 7.22)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102</cp:revision>
  <cp:lastPrinted>2015-04-22T13:07:36Z</cp:lastPrinted>
  <dcterms:created xsi:type="dcterms:W3CDTF">2014-02-18T07:01:40Z</dcterms:created>
  <dcterms:modified xsi:type="dcterms:W3CDTF">2015-06-25T09:58:15Z</dcterms:modified>
</cp:coreProperties>
</file>