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85" r:id="rId2"/>
    <p:sldId id="259" r:id="rId3"/>
    <p:sldId id="305" r:id="rId4"/>
    <p:sldId id="331" r:id="rId5"/>
    <p:sldId id="306" r:id="rId6"/>
    <p:sldId id="334" r:id="rId7"/>
    <p:sldId id="298" r:id="rId8"/>
    <p:sldId id="304" r:id="rId9"/>
    <p:sldId id="323" r:id="rId10"/>
    <p:sldId id="310" r:id="rId11"/>
    <p:sldId id="311" r:id="rId12"/>
    <p:sldId id="335" r:id="rId13"/>
    <p:sldId id="337" r:id="rId14"/>
    <p:sldId id="312" r:id="rId15"/>
    <p:sldId id="307" r:id="rId16"/>
    <p:sldId id="313" r:id="rId17"/>
    <p:sldId id="316" r:id="rId18"/>
    <p:sldId id="317" r:id="rId19"/>
    <p:sldId id="309" r:id="rId20"/>
    <p:sldId id="325" r:id="rId21"/>
    <p:sldId id="327" r:id="rId22"/>
    <p:sldId id="324" r:id="rId23"/>
    <p:sldId id="336" r:id="rId24"/>
    <p:sldId id="329" r:id="rId25"/>
    <p:sldId id="318" r:id="rId26"/>
    <p:sldId id="330" r:id="rId27"/>
    <p:sldId id="332" r:id="rId28"/>
    <p:sldId id="320" r:id="rId29"/>
    <p:sldId id="308" r:id="rId30"/>
    <p:sldId id="322" r:id="rId31"/>
    <p:sldId id="333" r:id="rId3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05.08.2015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05.08.2015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Hinweis, dass überwiegend nicht</a:t>
            </a:r>
            <a:r>
              <a:rPr lang="de-DE" baseline="0" dirty="0" smtClean="0"/>
              <a:t> zum Standardelemente-Set gehörig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85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RDA 6.9.1.3 führt in Tabelle 6.1 die verschiedenen Termini auf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89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2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72188"/>
              </p:ext>
            </p:extLst>
          </p:nvPr>
        </p:nvGraphicFramePr>
        <p:xfrm>
          <a:off x="395537" y="2708920"/>
          <a:ext cx="8352927" cy="2358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275"/>
                <a:gridCol w="2803228"/>
                <a:gridCol w="42134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Stadt Merseburg und ihre Papier- und Mühlengeschichte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 werden mehrere Mühlen mit ihren unterschiedlichen Benennungen aufgeführt und über die Geschichte der Buntpapierfabrik Merseburg berichtet.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Abstract, eine Zusammenfassung, eine Synopse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9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30813"/>
              </p:ext>
            </p:extLst>
          </p:nvPr>
        </p:nvGraphicFramePr>
        <p:xfrm>
          <a:off x="395536" y="1988840"/>
          <a:ext cx="8280919" cy="309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3096345"/>
                <a:gridCol w="374441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Mühlen-Talk : ein Gespräch des neuen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 dem alten Leiter der Basler Papiermühle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Zusammenfassung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Gespräch zwischen Stephan Schneider und Stefan Meier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Namen der Personen sind aus der Ressource ermittelt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Zusammenfassung des Inhalts (RDA 7.10)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2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18349"/>
              </p:ext>
            </p:extLst>
          </p:nvPr>
        </p:nvGraphicFramePr>
        <p:xfrm>
          <a:off x="395536" y="3140968"/>
          <a:ext cx="8280920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Waldbühne,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980728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 und Datum, die mit der Aufzeichnung (Aufnahme, Film usw.) des Inhalts einer Ressource in Verbindung stehen.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194631"/>
              </p:ext>
            </p:extLst>
          </p:nvPr>
        </p:nvGraphicFramePr>
        <p:xfrm>
          <a:off x="395536" y="4293096"/>
          <a:ext cx="828092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22.-23. April 1077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53483"/>
              </p:ext>
            </p:extLst>
          </p:nvPr>
        </p:nvGraphicFramePr>
        <p:xfrm>
          <a:off x="395536" y="5445224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2002 September 13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915809"/>
              </p:ext>
            </p:extLst>
          </p:nvPr>
        </p:nvGraphicFramePr>
        <p:xfrm>
          <a:off x="395536" y="4077072"/>
          <a:ext cx="8280919" cy="1362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08313"/>
                <a:gridCol w="4032447"/>
              </a:tblGrid>
              <a:tr h="3017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8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/>
          <a:lstStyle/>
          <a:p>
            <a:r>
              <a:rPr lang="de-DE" dirty="0" smtClean="0"/>
              <a:t>Aufzeichnungsort und Aufzeichnungsdatum (RDA 7.11)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1246842"/>
            <a:ext cx="825110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Angaben zu Aufzeichnungsort und Aufzeichnungsdatum können auch als Zitat von der Vorlage übertragen werden. Zitate sollen immer kenntlich gemacht werden (RDA 1.10.3).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0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97560"/>
              </p:ext>
            </p:extLst>
          </p:nvPr>
        </p:nvGraphicFramePr>
        <p:xfrm>
          <a:off x="395536" y="2636912"/>
          <a:ext cx="8136904" cy="1409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12302"/>
                <a:gridCol w="417646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Russischer und sorbischer Text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2207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Titel liegt sorbisch vor. Der Inhaltstext ist sorbisch und russisch.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Sprache des Inhalts (RDA 7.12)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 Sprache, die verwendet wird, um den Inhalt einer Ressource auszudrücken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24044"/>
              </p:ext>
            </p:extLst>
          </p:nvPr>
        </p:nvGraphicFramePr>
        <p:xfrm>
          <a:off x="395536" y="4293096"/>
          <a:ext cx="8136904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784310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Tschechischer Text. Deutsche und englische Zusammenfassung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und Sprache des Inhalts sind tschechisch. Hinweis auf die englische und deutsche Zusammenfassung.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1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Inhalt wird durch Zeichen und/oder Symbole ausgedrückt 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Schrift (RDA 7.13.2)</a:t>
            </a:r>
          </a:p>
          <a:p>
            <a:pPr lvl="1"/>
            <a:r>
              <a:rPr lang="de-DE" dirty="0" smtClean="0"/>
              <a:t>Zusatzelement im deutschsprachigen Raum für nicht-</a:t>
            </a:r>
            <a:r>
              <a:rPr lang="de-DE" dirty="0"/>
              <a:t>l</a:t>
            </a:r>
            <a:r>
              <a:rPr lang="de-DE" dirty="0" smtClean="0"/>
              <a:t>ateinische Schriften</a:t>
            </a:r>
          </a:p>
          <a:p>
            <a:r>
              <a:rPr lang="de-DE" dirty="0" smtClean="0"/>
              <a:t>Erfassen von Schriften (RDA 7.13.2.3)</a:t>
            </a:r>
          </a:p>
          <a:p>
            <a:pPr lvl="1"/>
            <a:r>
              <a:rPr lang="de-DE" dirty="0" smtClean="0"/>
              <a:t>textliche Begriffe</a:t>
            </a:r>
          </a:p>
          <a:p>
            <a:pPr lvl="1"/>
            <a:r>
              <a:rPr lang="de-DE" dirty="0"/>
              <a:t>o</a:t>
            </a:r>
            <a:r>
              <a:rPr lang="de-DE" dirty="0" smtClean="0"/>
              <a:t>der 4-Buchstaben-Kodierungen nach ISO 15924</a:t>
            </a:r>
          </a:p>
          <a:p>
            <a:r>
              <a:rPr lang="de-DE" dirty="0" smtClean="0"/>
              <a:t>Details zu Schriften (RDA 7.13.2.4)</a:t>
            </a:r>
          </a:p>
          <a:p>
            <a:pPr lvl="1"/>
            <a:r>
              <a:rPr lang="de-DE" dirty="0"/>
              <a:t>w</a:t>
            </a:r>
            <a:r>
              <a:rPr lang="de-DE" dirty="0" smtClean="0"/>
              <a:t>ird erfasst, wenn für die Identifizierung oder Abgrenzung wichtig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49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849468"/>
              </p:ext>
            </p:extLst>
          </p:nvPr>
        </p:nvGraphicFramePr>
        <p:xfrm>
          <a:off x="281337" y="1484784"/>
          <a:ext cx="8323111" cy="1050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5863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7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Arabische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775493"/>
              </p:ext>
            </p:extLst>
          </p:nvPr>
        </p:nvGraphicFramePr>
        <p:xfrm>
          <a:off x="323528" y="314096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Fraktur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7617"/>
              </p:ext>
            </p:extLst>
          </p:nvPr>
        </p:nvGraphicFramePr>
        <p:xfrm>
          <a:off x="323528" y="4365104"/>
          <a:ext cx="828092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401644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904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 Schriften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 im Behältnis Englisch, Französisch und Inuktitut (sowohl in Silbenschrift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 auch in lateinischer Schrift)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889074"/>
              </p:ext>
            </p:extLst>
          </p:nvPr>
        </p:nvGraphicFramePr>
        <p:xfrm>
          <a:off x="395536" y="2780928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 der taktilen Notation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Form der Notation (RDA 7.13)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taktilen Notation (7.13.4)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/>
              <a:t>Inhalt wird durch Zeichen und/oder Symbole ausgedrückt </a:t>
            </a:r>
            <a:r>
              <a:rPr lang="de-DE" sz="2000" dirty="0" smtClean="0"/>
              <a:t>, die über den Tastsinn wahrgenommen werden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056318"/>
              </p:ext>
            </p:extLst>
          </p:nvPr>
        </p:nvGraphicFramePr>
        <p:xfrm>
          <a:off x="395536" y="4725144"/>
          <a:ext cx="8208912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944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7.13.4.4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Details zur Form der taktilen Notation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abwechselnd Seiten mit Druck und Brailleschrift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8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36599"/>
              </p:ext>
            </p:extLst>
          </p:nvPr>
        </p:nvGraphicFramePr>
        <p:xfrm>
          <a:off x="395536" y="2708920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Geschlossene Untertitel für Hörgeschädigte auf 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Barrierefreier Inhalt (RDA 7.14)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diejenigen mit einer Sinnesschädigung zum besseren Verständnis von Inhalt unterstützt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273493"/>
              </p:ext>
            </p:extLst>
          </p:nvPr>
        </p:nvGraphicFramePr>
        <p:xfrm>
          <a:off x="395536" y="3933056"/>
          <a:ext cx="813690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Untertitel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234907"/>
              </p:ext>
            </p:extLst>
          </p:nvPr>
        </p:nvGraphicFramePr>
        <p:xfrm>
          <a:off x="395536" y="5157192"/>
          <a:ext cx="8136904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16334"/>
                <a:gridCol w="3872432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Barrierefreier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Offen unterlegt in amerikanischer Gebärdensprache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2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Standardelement, Angabe gemäß der Grundregel  (RDA 7.15.1.3)</a:t>
            </a:r>
          </a:p>
          <a:p>
            <a:endParaRPr lang="de-DE" dirty="0"/>
          </a:p>
          <a:p>
            <a:r>
              <a:rPr lang="de-DE" dirty="0" smtClean="0"/>
              <a:t>Inhalt, der dazu konzipiert ist, den primären Inhalt einer Ressource zu illustrieren                          (RDA 7.15.1.3 D-A-CH)</a:t>
            </a:r>
          </a:p>
          <a:p>
            <a:pPr lvl="1"/>
            <a:r>
              <a:rPr lang="de-DE" dirty="0" smtClean="0"/>
              <a:t>Erfassung nur vorgesehen als Ergänzung des primären Inhalts</a:t>
            </a:r>
          </a:p>
          <a:p>
            <a:pPr lvl="1"/>
            <a:r>
              <a:rPr lang="de-DE" dirty="0" smtClean="0"/>
              <a:t>keine Erfassung, wenn ein wesentlicher Teil aus Bildern etc. besteht</a:t>
            </a:r>
          </a:p>
          <a:p>
            <a:pPr lvl="2"/>
            <a:r>
              <a:rPr lang="de-DE" sz="1800" dirty="0"/>
              <a:t>n</a:t>
            </a:r>
            <a:r>
              <a:rPr lang="de-DE" sz="1800" dirty="0" smtClean="0"/>
              <a:t>ach RDA 7.2 wird ein Begriff aus der normierten Liste  in RDA 7.2.1.3 D-A-CH gewählt</a:t>
            </a:r>
          </a:p>
          <a:p>
            <a:pPr lvl="2"/>
            <a:r>
              <a:rPr lang="de-DE" sz="1800" dirty="0"/>
              <a:t>e</a:t>
            </a:r>
            <a:r>
              <a:rPr lang="de-DE" sz="1800" dirty="0" smtClean="0"/>
              <a:t>rfassen Sie zusätzliches „unbewegtes Bild“ als Inhaltstyp nach RDA 6.9</a:t>
            </a:r>
          </a:p>
          <a:p>
            <a:pPr lvl="1"/>
            <a:endParaRPr lang="de-DE" dirty="0" smtClean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Beschreibung des Inhalts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723363"/>
              </p:ext>
            </p:extLst>
          </p:nvPr>
        </p:nvGraphicFramePr>
        <p:xfrm>
          <a:off x="395537" y="1514120"/>
          <a:ext cx="8136903" cy="171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3909625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Weniger als 40 % Abbildungen.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979239"/>
              </p:ext>
            </p:extLst>
          </p:nvPr>
        </p:nvGraphicFramePr>
        <p:xfrm>
          <a:off x="395536" y="3861048"/>
          <a:ext cx="8136904" cy="18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024336"/>
                <a:gridCol w="3816424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Diagramme, Illustrationen,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52699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Reiseführer enthält Abbildungen, Karten und Diagramme (Höhenprofile).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1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6289"/>
              </p:ext>
            </p:extLst>
          </p:nvPr>
        </p:nvGraphicFramePr>
        <p:xfrm>
          <a:off x="395536" y="2420888"/>
          <a:ext cx="8107088" cy="1729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Diagramme, 45 Illustrationen,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Anzahl wird angegeben, wenn sie einfach zu ermitteln ist. (Anzahl lt.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Vorlage)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eiteres 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950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277047"/>
              </p:ext>
            </p:extLst>
          </p:nvPr>
        </p:nvGraphicFramePr>
        <p:xfrm>
          <a:off x="395535" y="1514120"/>
          <a:ext cx="8136904" cy="3085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565"/>
                <a:gridCol w="3390628"/>
                <a:gridCol w="327371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Notenbeispiele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bevorzugten Informationsquelle sind mindestens 40 % Abbildungen, die von ebenso hoher Bedeutung sind wie der Text sowie zusätzliche Notenbeispiele.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7" name="Rechteck 6"/>
          <p:cNvSpPr/>
          <p:nvPr/>
        </p:nvSpPr>
        <p:spPr>
          <a:xfrm>
            <a:off x="467544" y="522920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Nationalbibliotheken ist die Angabe „Art des Inhalts“ verpflichtend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59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1008112"/>
          </a:xfrm>
        </p:spPr>
        <p:txBody>
          <a:bodyPr/>
          <a:lstStyle/>
          <a:p>
            <a:r>
              <a:rPr lang="de-DE" dirty="0"/>
              <a:t>Erweiterte Liste der zu verwendenden Begriffe in RDA 7.15.1.3 + RDA 7.15.1.3 D-A-CH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7056" y="22768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Buchmalereien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Formulare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Fotografien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Genealogische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Tafeln</a:t>
            </a:r>
          </a:p>
        </p:txBody>
      </p:sp>
      <p:sp>
        <p:nvSpPr>
          <p:cNvPr id="6" name="Rechteck 5"/>
          <p:cNvSpPr/>
          <p:nvPr/>
        </p:nvSpPr>
        <p:spPr>
          <a:xfrm>
            <a:off x="3923928" y="2276872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Muster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Notenbeispiele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Pläne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Porträts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287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185347"/>
              </p:ext>
            </p:extLst>
          </p:nvPr>
        </p:nvGraphicFramePr>
        <p:xfrm>
          <a:off x="395536" y="2420888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Discografie: Seite 254-256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Ergänzender Inhalt (RDA 7.16)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den primären Inhalt ergänzt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7.16 D-A-CH finden Sie weitere Beispiele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93482"/>
              </p:ext>
            </p:extLst>
          </p:nvPr>
        </p:nvGraphicFramePr>
        <p:xfrm>
          <a:off x="395536" y="3789040"/>
          <a:ext cx="828092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2928326"/>
                <a:gridCol w="4104456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025250"/>
              </p:ext>
            </p:extLst>
          </p:nvPr>
        </p:nvGraphicFramePr>
        <p:xfrm>
          <a:off x="395536" y="5085184"/>
          <a:ext cx="8280919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2952328"/>
                <a:gridCol w="410445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Literaturangaben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395536" y="6376243"/>
            <a:ext cx="8424936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95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54852"/>
              </p:ext>
            </p:extLst>
          </p:nvPr>
        </p:nvGraphicFramePr>
        <p:xfrm>
          <a:off x="395536" y="3211926"/>
          <a:ext cx="8107088" cy="2089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377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04056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Illustrationen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sind farbig.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Vorhandensein von Farbe, Tönung usw.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uch spezielle Farben (einschließlich Schwarz und weiß)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9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Farbinhalt (RDA 7.17)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950415"/>
              </p:ext>
            </p:extLst>
          </p:nvPr>
        </p:nvGraphicFramePr>
        <p:xfrm>
          <a:off x="323528" y="4077072"/>
          <a:ext cx="820891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420634"/>
                <a:gridCol w="330268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 Karten (teilweise 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0492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 mit schwarz-weißen Illustrationen.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006262"/>
              </p:ext>
            </p:extLst>
          </p:nvPr>
        </p:nvGraphicFramePr>
        <p:xfrm>
          <a:off x="323528" y="1412776"/>
          <a:ext cx="8208912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77"/>
                <a:gridCol w="2926573"/>
                <a:gridCol w="4001962"/>
              </a:tblGrid>
              <a:tr h="37460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79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 (überwiegend farbig)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668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22861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denen die meisten farbig sind.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2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Illustrierender Inhalt (RDA 7.15)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58585"/>
              </p:ext>
            </p:extLst>
          </p:nvPr>
        </p:nvGraphicFramePr>
        <p:xfrm>
          <a:off x="395536" y="1514120"/>
          <a:ext cx="8208911" cy="30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596"/>
                <a:gridCol w="3420633"/>
                <a:gridCol w="330268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schwarz-weiß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72998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 Bildband,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schwarz-weiße Illustrationen enthält.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 für Bildband:</a:t>
            </a:r>
            <a:endParaRPr lang="de-DE" sz="24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75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9751"/>
              </p:ext>
            </p:extLst>
          </p:nvPr>
        </p:nvGraphicFramePr>
        <p:xfrm>
          <a:off x="323528" y="2708920"/>
          <a:ext cx="8208912" cy="350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636"/>
                <a:gridCol w="3450122"/>
                <a:gridCol w="3331154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Vollbild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8490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Breitbild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Bildformat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gemischt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Bildformat (RDA 7.19)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568952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 von Höhe zu Breite eines bewegten Bildes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normierte Liste (ein oder mehrere):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5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Zeitangabe des Inhalts einer Ressource</a:t>
            </a:r>
          </a:p>
          <a:p>
            <a:pPr lvl="1"/>
            <a:r>
              <a:rPr lang="de-DE" dirty="0" smtClean="0"/>
              <a:t>Wiedergabezeit</a:t>
            </a:r>
          </a:p>
          <a:p>
            <a:pPr lvl="1"/>
            <a:r>
              <a:rPr lang="de-DE" dirty="0" smtClean="0"/>
              <a:t>Laufzeit</a:t>
            </a:r>
          </a:p>
          <a:p>
            <a:pPr lvl="1"/>
            <a:r>
              <a:rPr lang="de-DE" dirty="0" smtClean="0"/>
              <a:t>Aufführungszeit (bei Noten oder Bewegungsnotation)</a:t>
            </a:r>
          </a:p>
          <a:p>
            <a:pPr lvl="1"/>
            <a:endParaRPr lang="de-DE" dirty="0"/>
          </a:p>
          <a:p>
            <a:r>
              <a:rPr lang="de-DE" dirty="0" smtClean="0"/>
              <a:t>die Zeitangaben werden nach RDA Anhang B        D-A-CH abgekürzt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2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000" dirty="0" smtClean="0"/>
              <a:t>Allgemeines</a:t>
            </a:r>
          </a:p>
          <a:p>
            <a:r>
              <a:rPr lang="de-DE" sz="2000" dirty="0" smtClean="0"/>
              <a:t>Art des Inhalts</a:t>
            </a:r>
          </a:p>
          <a:p>
            <a:r>
              <a:rPr lang="de-DE" sz="2000" dirty="0" smtClean="0"/>
              <a:t>Inhaltlicher Bezugsrahmen</a:t>
            </a:r>
          </a:p>
          <a:p>
            <a:r>
              <a:rPr lang="de-DE" sz="2000" dirty="0" smtClean="0"/>
              <a:t>Zielgruppe</a:t>
            </a:r>
          </a:p>
          <a:p>
            <a:r>
              <a:rPr lang="de-DE" sz="2000" dirty="0" smtClean="0"/>
              <a:t>Zusammenfassung des Inhalts</a:t>
            </a:r>
          </a:p>
          <a:p>
            <a:r>
              <a:rPr lang="de-DE" sz="2000" dirty="0" smtClean="0"/>
              <a:t>Aufzeichnungsort und Aufzeichnungsdatum</a:t>
            </a:r>
          </a:p>
          <a:p>
            <a:r>
              <a:rPr lang="de-DE" sz="2000" dirty="0" smtClean="0"/>
              <a:t>Sprache des Inhalts</a:t>
            </a:r>
          </a:p>
          <a:p>
            <a:r>
              <a:rPr lang="de-DE" sz="2000" dirty="0" smtClean="0"/>
              <a:t>Form der Notation</a:t>
            </a:r>
          </a:p>
          <a:p>
            <a:r>
              <a:rPr lang="de-DE" sz="2000" dirty="0" smtClean="0"/>
              <a:t>Barrierefreier Inhalt</a:t>
            </a:r>
          </a:p>
          <a:p>
            <a:r>
              <a:rPr lang="de-DE" sz="2000" dirty="0" smtClean="0"/>
              <a:t>Illustrierender Inhalt</a:t>
            </a:r>
          </a:p>
          <a:p>
            <a:r>
              <a:rPr lang="de-DE" sz="2000" dirty="0" smtClean="0"/>
              <a:t>Ergänzender Inhalt</a:t>
            </a:r>
          </a:p>
          <a:p>
            <a:r>
              <a:rPr lang="de-DE" sz="2000" dirty="0" smtClean="0"/>
              <a:t>Farbinhalt</a:t>
            </a:r>
          </a:p>
          <a:p>
            <a:r>
              <a:rPr lang="de-DE" sz="2000" dirty="0" smtClean="0"/>
              <a:t>Bildformat</a:t>
            </a:r>
          </a:p>
          <a:p>
            <a:r>
              <a:rPr lang="de-DE" sz="2000" dirty="0" smtClean="0"/>
              <a:t>Dauer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880707"/>
              </p:ext>
            </p:extLst>
          </p:nvPr>
        </p:nvGraphicFramePr>
        <p:xfrm>
          <a:off x="395537" y="1514120"/>
          <a:ext cx="8280919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$d27 min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346993"/>
              </p:ext>
            </p:extLst>
          </p:nvPr>
        </p:nvGraphicFramePr>
        <p:xfrm>
          <a:off x="395536" y="4509120"/>
          <a:ext cx="828091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952328"/>
                <a:gridCol w="4032447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dcirca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 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557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92423"/>
              </p:ext>
            </p:extLst>
          </p:nvPr>
        </p:nvGraphicFramePr>
        <p:xfrm>
          <a:off x="395536" y="3068960"/>
          <a:ext cx="8280920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05364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$d1:30:00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72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Dauer (RDA 7.22)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42157"/>
              </p:ext>
            </p:extLst>
          </p:nvPr>
        </p:nvGraphicFramePr>
        <p:xfrm>
          <a:off x="323529" y="2564904"/>
          <a:ext cx="8352927" cy="1038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11"/>
                <a:gridCol w="2947267"/>
                <a:gridCol w="4125649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29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$d60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691393"/>
              </p:ext>
            </p:extLst>
          </p:nvPr>
        </p:nvGraphicFramePr>
        <p:xfrm>
          <a:off x="323527" y="4005064"/>
          <a:ext cx="8352929" cy="1046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5"/>
                <a:gridCol w="2952328"/>
                <a:gridCol w="4104456"/>
              </a:tblGrid>
              <a:tr h="14973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069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Dauer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dcirca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30 min jeweils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51520" y="764704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aus mehreren Teilen besteht, ergänzen Sie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jeweils.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dirty="0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0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Spezielle Angaben zu Hochschulschriften, Karten und Musik werden in gesonderten Lehreinheiten behandelt.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202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 Kapitel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Erfassung von beschreibenden Merkmalen des intellektuellen oder künstlerischen Inhalts</a:t>
            </a:r>
          </a:p>
          <a:p>
            <a:r>
              <a:rPr lang="de-DE" dirty="0"/>
              <a:t>v</a:t>
            </a:r>
            <a:r>
              <a:rPr lang="de-DE" dirty="0" smtClean="0"/>
              <a:t>erwendet, um die Benutzeranforderungen bezüglich des Inhalts zu erfüllen</a:t>
            </a:r>
          </a:p>
          <a:p>
            <a:pPr lvl="1"/>
            <a:r>
              <a:rPr lang="de-DE" dirty="0" smtClean="0"/>
              <a:t>(z. B. Art des Inhalts, Zielgruppe, Sprache)</a:t>
            </a:r>
          </a:p>
          <a:p>
            <a:r>
              <a:rPr lang="de-DE" dirty="0" smtClean="0"/>
              <a:t>Informationsquellen:</a:t>
            </a:r>
          </a:p>
          <a:p>
            <a:pPr lvl="1"/>
            <a:r>
              <a:rPr lang="de-DE" dirty="0" smtClean="0"/>
              <a:t>die Ressource selbst</a:t>
            </a:r>
          </a:p>
          <a:p>
            <a:pPr lvl="1"/>
            <a:r>
              <a:rPr lang="de-DE" dirty="0" smtClean="0"/>
              <a:t>Quellen außerhalb der Ressource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 des Inhalts (RDA 7.2)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/>
          <a:lstStyle/>
          <a:p>
            <a:r>
              <a:rPr lang="de-DE" dirty="0" smtClean="0"/>
              <a:t>Art des Inhalts wird erfasst, wenn zur Abgrenzung oder eindeutigen Identifizierung notwendig </a:t>
            </a:r>
            <a:endParaRPr lang="de-DE" sz="1800" dirty="0"/>
          </a:p>
        </p:txBody>
      </p:sp>
      <p:sp>
        <p:nvSpPr>
          <p:cNvPr id="6" name="Rechteck 5"/>
          <p:cNvSpPr/>
          <p:nvPr/>
        </p:nvSpPr>
        <p:spPr>
          <a:xfrm>
            <a:off x="611560" y="1916832"/>
            <a:ext cx="78488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Liste nach RDA 7.2 D-A-CH:</a:t>
            </a:r>
          </a:p>
          <a:p>
            <a:endParaRPr lang="de-DE" sz="1400" dirty="0"/>
          </a:p>
        </p:txBody>
      </p:sp>
      <p:sp>
        <p:nvSpPr>
          <p:cNvPr id="7" name="Rechteck 6"/>
          <p:cNvSpPr/>
          <p:nvPr/>
        </p:nvSpPr>
        <p:spPr>
          <a:xfrm>
            <a:off x="611560" y="2865473"/>
            <a:ext cx="7641976" cy="34563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Ausstellungskatalog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Autobiografie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Bibliografie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Biografie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Festschrift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Hochschulschrift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Konferenzschrift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Schulbuch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Website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11560" y="558924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Nationalbibliotheken ist die Angabe verpflichtend.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030048"/>
              </p:ext>
            </p:extLst>
          </p:nvPr>
        </p:nvGraphicFramePr>
        <p:xfrm>
          <a:off x="395536" y="2708920"/>
          <a:ext cx="8107088" cy="2968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928"/>
                <a:gridCol w="3407326"/>
                <a:gridCol w="3289834"/>
              </a:tblGrid>
              <a:tr h="3563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42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810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Inhaltlicher Bezugsrahmen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Basiert auf Beiträgen, die in den Jahren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2007 bis 2013 in der Fachzeitschrift „Detail“ erschienen sind.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8315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 zu unspezifisch, daher für eindeutige Abgrenzung als notwendig erachtet.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Inhaltlicher Bezugsrahmen (RDA 7.3)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51520" y="836712"/>
            <a:ext cx="825110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hronologischer oder geographischer Bezugsrahmen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definiert durch die Altersgruppe, die Bildungsstufe, die Art der Behinderung </a:t>
            </a:r>
            <a:r>
              <a:rPr lang="de-DE" dirty="0"/>
              <a:t>o</a:t>
            </a:r>
            <a:r>
              <a:rPr lang="de-DE" dirty="0" smtClean="0"/>
              <a:t>der eine andere Kategorisierung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ormierte Liste in RDA 7.7.1.3 D-A-CH</a:t>
            </a:r>
          </a:p>
          <a:p>
            <a:pPr lvl="2"/>
            <a:r>
              <a:rPr lang="de-DE" sz="1800" dirty="0" smtClean="0"/>
              <a:t>Jugend</a:t>
            </a:r>
          </a:p>
          <a:p>
            <a:pPr lvl="2"/>
            <a:r>
              <a:rPr lang="de-DE" sz="1800" dirty="0" smtClean="0"/>
              <a:t>Kind</a:t>
            </a:r>
          </a:p>
          <a:p>
            <a:pPr lvl="2"/>
            <a:r>
              <a:rPr lang="de-DE" sz="1800" dirty="0" smtClean="0"/>
              <a:t>Lehrer</a:t>
            </a:r>
          </a:p>
          <a:p>
            <a:pPr lvl="2"/>
            <a:r>
              <a:rPr lang="de-DE" sz="1800" dirty="0" smtClean="0"/>
              <a:t>Leseanfänger</a:t>
            </a:r>
          </a:p>
          <a:p>
            <a:pPr lvl="2"/>
            <a:r>
              <a:rPr lang="de-DE" sz="1800" dirty="0" smtClean="0"/>
              <a:t>Schüler</a:t>
            </a:r>
          </a:p>
          <a:p>
            <a:pPr lvl="2"/>
            <a:r>
              <a:rPr lang="de-DE" sz="1800" dirty="0" smtClean="0"/>
              <a:t>Sehbehinderter</a:t>
            </a:r>
          </a:p>
          <a:p>
            <a:pPr lvl="2"/>
            <a:r>
              <a:rPr lang="de-DE" sz="1800" dirty="0" smtClean="0"/>
              <a:t>Vorschulkind</a:t>
            </a:r>
          </a:p>
          <a:p>
            <a:pPr lvl="1"/>
            <a:r>
              <a:rPr lang="de-DE" dirty="0"/>
              <a:t>n</a:t>
            </a:r>
            <a:r>
              <a:rPr lang="de-DE" dirty="0" smtClean="0"/>
              <a:t>äher erläutert:</a:t>
            </a:r>
          </a:p>
          <a:p>
            <a:pPr lvl="2"/>
            <a:r>
              <a:rPr lang="de-DE" dirty="0" smtClean="0"/>
              <a:t>Kind = 1-12 Jahre</a:t>
            </a:r>
          </a:p>
          <a:p>
            <a:pPr lvl="2"/>
            <a:r>
              <a:rPr lang="de-DE" dirty="0" smtClean="0"/>
              <a:t>Jugend = 12-15 Jahre</a:t>
            </a:r>
          </a:p>
          <a:p>
            <a:pPr lvl="2"/>
            <a:r>
              <a:rPr lang="de-DE" dirty="0" smtClean="0"/>
              <a:t>Vorschulkind = 3-6 Jahre</a:t>
            </a:r>
          </a:p>
          <a:p>
            <a:pPr lvl="2"/>
            <a:r>
              <a:rPr lang="de-DE" dirty="0" smtClean="0"/>
              <a:t>Schüler = Grundschule bis Abitur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352928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53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Zielgruppe (RDA 7.7)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3866"/>
              </p:ext>
            </p:extLst>
          </p:nvPr>
        </p:nvGraphicFramePr>
        <p:xfrm>
          <a:off x="395536" y="1190145"/>
          <a:ext cx="8280919" cy="109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59"/>
                <a:gridCol w="2880321"/>
                <a:gridCol w="3960439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9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16024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Hinweis in der Ressource: in großer 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970357"/>
              </p:ext>
            </p:extLst>
          </p:nvPr>
        </p:nvGraphicFramePr>
        <p:xfrm>
          <a:off x="395536" y="5517232"/>
          <a:ext cx="8280920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14973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FSK ab 12 freigegeben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251520" y="764704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Beispiele: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89560"/>
              </p:ext>
            </p:extLst>
          </p:nvPr>
        </p:nvGraphicFramePr>
        <p:xfrm>
          <a:off x="395536" y="4437112"/>
          <a:ext cx="8280920" cy="786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219"/>
                <a:gridCol w="2989510"/>
                <a:gridCol w="4010191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Vorschulkind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19586"/>
              </p:ext>
            </p:extLst>
          </p:nvPr>
        </p:nvGraphicFramePr>
        <p:xfrm>
          <a:off x="395536" y="2564904"/>
          <a:ext cx="828092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3045672"/>
                <a:gridCol w="3987110"/>
              </a:tblGrid>
              <a:tr h="1211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Sehbehinderter</a:t>
                      </a:r>
                    </a:p>
                  </a:txBody>
                  <a:tcPr anchor="ctr"/>
                </a:tc>
              </a:tr>
              <a:tr h="360040">
                <a:tc grid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ein Blindenhörbuch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/>
          <a:p>
            <a:r>
              <a:rPr lang="de-DE" smtClean="0"/>
              <a:t>AG RDA Schulungsunterlagen – Modul 3.03.01: Inhalt | Stand: 31.07.2015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1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1891</Words>
  <Application>Microsoft Office PowerPoint</Application>
  <PresentationFormat>Bildschirmpräsentation (4:3)</PresentationFormat>
  <Paragraphs>520</Paragraphs>
  <Slides>31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</vt:lpstr>
      <vt:lpstr>Schulungsunterlagen der AG RDA</vt:lpstr>
      <vt:lpstr>Beschreibung des Inhalts</vt:lpstr>
      <vt:lpstr>Inhaltsverzeichnis</vt:lpstr>
      <vt:lpstr>Anmerkung</vt:lpstr>
      <vt:lpstr>Allgemeine Information Kapitel 7</vt:lpstr>
      <vt:lpstr>Art des Inhalts (RDA 7.2)</vt:lpstr>
      <vt:lpstr>Inhaltlicher Bezugsrahmen (RDA 7.3)</vt:lpstr>
      <vt:lpstr>Zielgruppe (RDA 7.7)</vt:lpstr>
      <vt:lpstr>Zielgruppe (RDA 7.7)</vt:lpstr>
      <vt:lpstr>Zusammenfassung des Inhalts (RDA 7.10)</vt:lpstr>
      <vt:lpstr>Zusammenfassung des Inhalts (RDA 7.10)</vt:lpstr>
      <vt:lpstr>Aufzeichnungsort und Aufzeichnungsdatum (RDA 7.11)</vt:lpstr>
      <vt:lpstr>Aufzeichnungsort und Aufzeichnungsdatum (RDA 7.11)</vt:lpstr>
      <vt:lpstr>Sprache des Inhalts (RDA 7.12)</vt:lpstr>
      <vt:lpstr>Form der Notation (RDA 7.13)</vt:lpstr>
      <vt:lpstr>Form der Notation (RDA 7.13)</vt:lpstr>
      <vt:lpstr>Form der Notation (RDA 7.13)</vt:lpstr>
      <vt:lpstr>Barrierefreier Inhalt (RDA 7.14)</vt:lpstr>
      <vt:lpstr>Illustrierender Inhalt (RDA 7.15)</vt:lpstr>
      <vt:lpstr>Illustrierender Inhalt (RDA 7.15)</vt:lpstr>
      <vt:lpstr>Illustrierender Inhalt (RDA 7.15)</vt:lpstr>
      <vt:lpstr>Illustrierender Inhalt (RDA 7.15)</vt:lpstr>
      <vt:lpstr>Illustrierender Inhalt (RDA 7.15)</vt:lpstr>
      <vt:lpstr>Ergänzender Inhalt (RDA 7.16)</vt:lpstr>
      <vt:lpstr>Farbinhalt (RDA 7.17)</vt:lpstr>
      <vt:lpstr>Farbinhalt (RDA 7.17)</vt:lpstr>
      <vt:lpstr>Illustrierender Inhalt (RDA 7.15)</vt:lpstr>
      <vt:lpstr>Bildformat (RDA 7.19)</vt:lpstr>
      <vt:lpstr>Dauer (RDA 7.22)</vt:lpstr>
      <vt:lpstr>Dauer (RDA 7.22)</vt:lpstr>
      <vt:lpstr>Dauer (RDA 7.22)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156</cp:revision>
  <cp:lastPrinted>2015-04-22T13:07:36Z</cp:lastPrinted>
  <dcterms:created xsi:type="dcterms:W3CDTF">2014-02-18T07:01:40Z</dcterms:created>
  <dcterms:modified xsi:type="dcterms:W3CDTF">2015-08-05T06:06:27Z</dcterms:modified>
</cp:coreProperties>
</file>