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7"/>
  </p:notesMasterIdLst>
  <p:handoutMasterIdLst>
    <p:handoutMasterId r:id="rId18"/>
  </p:handoutMasterIdLst>
  <p:sldIdLst>
    <p:sldId id="350" r:id="rId2"/>
    <p:sldId id="259" r:id="rId3"/>
    <p:sldId id="319" r:id="rId4"/>
    <p:sldId id="332" r:id="rId5"/>
    <p:sldId id="346" r:id="rId6"/>
    <p:sldId id="347" r:id="rId7"/>
    <p:sldId id="324" r:id="rId8"/>
    <p:sldId id="340" r:id="rId9"/>
    <p:sldId id="348" r:id="rId10"/>
    <p:sldId id="341" r:id="rId11"/>
    <p:sldId id="343" r:id="rId12"/>
    <p:sldId id="344" r:id="rId13"/>
    <p:sldId id="329" r:id="rId14"/>
    <p:sldId id="339" r:id="rId15"/>
    <p:sldId id="349" r:id="rId16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0975" autoAdjust="0"/>
  </p:normalViewPr>
  <p:slideViewPr>
    <p:cSldViewPr>
      <p:cViewPr varScale="1">
        <p:scale>
          <a:sx n="102" d="100"/>
          <a:sy n="102" d="100"/>
        </p:scale>
        <p:origin x="-12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68" y="-72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25.09.2015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25.09.2015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941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smtClean="0"/>
              <a:t>Weitere Beispiele, siehe das dazugehörige Word-Dokument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smtClean="0"/>
              <a:t>Vertiefung: Modul 5B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0579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49109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0175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2316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6972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68862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5367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4410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5721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1857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>
            <a:lvl1pPr algn="l">
              <a:defRPr sz="10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9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3.c Erscheinungsfrequenz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>
              <a:buNone/>
            </a:pPr>
            <a:r>
              <a:rPr lang="de-DE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RDA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2.14 </a:t>
            </a:r>
            <a:endParaRPr lang="de-DE" sz="2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</a:t>
            </a: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fakultativ (außer bei Nationalbibliotheken)</a:t>
            </a: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Terminus: unregelmäßig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6744469"/>
              </p:ext>
            </p:extLst>
          </p:nvPr>
        </p:nvGraphicFramePr>
        <p:xfrm>
          <a:off x="467544" y="3789039"/>
          <a:ext cx="72008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92088"/>
                <a:gridCol w="2880320"/>
                <a:gridCol w="2592288"/>
              </a:tblGrid>
              <a:tr h="293753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Aleph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24786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052 Pos. 8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2.14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Erscheinungsfrequenz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 </a:t>
                      </a:r>
                      <a:r>
                        <a:rPr lang="de-DE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(unregelmäßig)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.d Zählung von fortlaufenden Ressourcen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RDA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2.6 D-A-CH</a:t>
            </a:r>
            <a:endParaRPr lang="de-DE" sz="24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r>
              <a:rPr lang="de-DE" sz="2400" dirty="0" err="1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Aphanumerische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Bezeichnung - Band 1 </a:t>
            </a: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oder</a:t>
            </a:r>
          </a:p>
          <a:p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Chronologische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Bezeichnung - März 2014 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oder</a:t>
            </a:r>
          </a:p>
          <a:p>
            <a:r>
              <a:rPr lang="de-DE" sz="24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Kombination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aus alphanumerischer und chronologischer Bezeichnung - Band 1 (1999)</a:t>
            </a:r>
          </a:p>
          <a:p>
            <a:pPr marL="457200" indent="-457200">
              <a:buNone/>
            </a:pP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Beispiel: laufende Veröffentlichung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315921"/>
              </p:ext>
            </p:extLst>
          </p:nvPr>
        </p:nvGraphicFramePr>
        <p:xfrm>
          <a:off x="539552" y="3645024"/>
          <a:ext cx="7848872" cy="107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864096"/>
                <a:gridCol w="3456384"/>
                <a:gridCol w="2520280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Aleph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405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2.6 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von fortlaufenden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Ressourcen</a:t>
                      </a:r>
                      <a:endParaRPr lang="de-DE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Band</a:t>
                      </a:r>
                      <a:r>
                        <a:rPr lang="de-DE" baseline="0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1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</a:t>
                      </a:r>
                      <a:endParaRPr lang="de-DE" dirty="0" smtClean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6923576"/>
              </p:ext>
            </p:extLst>
          </p:nvPr>
        </p:nvGraphicFramePr>
        <p:xfrm>
          <a:off x="539550" y="5085184"/>
          <a:ext cx="7848874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4"/>
                <a:gridCol w="864096"/>
                <a:gridCol w="3456384"/>
                <a:gridCol w="2520280"/>
              </a:tblGrid>
              <a:tr h="30515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Aleph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8693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405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2.6 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von fortlaufenden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Ressourcen</a:t>
                      </a:r>
                      <a:endParaRPr lang="de-DE" dirty="0" smtClean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</a:t>
                      </a:r>
                      <a:r>
                        <a:rPr lang="de-DE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Band</a:t>
                      </a:r>
                      <a:r>
                        <a:rPr lang="de-DE" baseline="0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1 </a:t>
                      </a:r>
                      <a:r>
                        <a:rPr lang="de-DE" baseline="0" dirty="0" smtClean="0">
                          <a:solidFill>
                            <a:srgbClr val="00B05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(1999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)-</a:t>
                      </a:r>
                      <a:endParaRPr lang="de-DE" dirty="0" smtClean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.e Umfang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>
              <a:buNone/>
            </a:pP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RDA 3.4.1.3 DACH, RDA 3.4.1.10 D-A-CH, RDA 3.4.5.16 D-A-CH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</a:t>
            </a:r>
          </a:p>
          <a:p>
            <a:pPr marL="457200" indent="-45720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Art der Einheit: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fakultativ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Anzahl der Einheiten: fakultativ</a:t>
            </a:r>
          </a:p>
          <a:p>
            <a:pPr marL="0" indent="0"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4325469"/>
              </p:ext>
            </p:extLst>
          </p:nvPr>
        </p:nvGraphicFramePr>
        <p:xfrm>
          <a:off x="539549" y="4080868"/>
          <a:ext cx="7560842" cy="860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3"/>
                <a:gridCol w="792088"/>
                <a:gridCol w="2730041"/>
                <a:gridCol w="2958590"/>
              </a:tblGrid>
              <a:tr h="29754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Aleph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945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433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3.4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Umfang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Bände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Beispiel: Monografische Reihe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0" t="6528" r="21499" b="62462"/>
          <a:stretch/>
        </p:blipFill>
        <p:spPr>
          <a:xfrm rot="5400000">
            <a:off x="267404" y="2182363"/>
            <a:ext cx="4162048" cy="296854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1" t="15270" r="72443" b="76858"/>
          <a:stretch/>
        </p:blipFill>
        <p:spPr>
          <a:xfrm>
            <a:off x="4918981" y="3463127"/>
            <a:ext cx="3058127" cy="744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5" t="72847" r="73262" b="13461"/>
          <a:stretch/>
        </p:blipFill>
        <p:spPr>
          <a:xfrm>
            <a:off x="4932040" y="4282973"/>
            <a:ext cx="3058127" cy="146468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9" name="Textfeld 8"/>
          <p:cNvSpPr txBox="1"/>
          <p:nvPr/>
        </p:nvSpPr>
        <p:spPr>
          <a:xfrm>
            <a:off x="519704" y="1052352"/>
            <a:ext cx="143982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864158" y="1052352"/>
            <a:ext cx="134043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004386" y="2924944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918981" y="2708920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</p:spTree>
    <p:extLst>
      <p:ext uri="{BB962C8B-B14F-4D97-AF65-F5344CB8AC3E}">
        <p14:creationId xmlns:p14="http://schemas.microsoft.com/office/powerpoint/2010/main" val="8349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Aufnahme im </a:t>
            </a:r>
            <a:r>
              <a:rPr lang="de-DE" dirty="0" err="1" smtClean="0"/>
              <a:t>Aleph</a:t>
            </a:r>
            <a:r>
              <a:rPr lang="de-DE" dirty="0" smtClean="0"/>
              <a:t>-Format -1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2571388"/>
              </p:ext>
            </p:extLst>
          </p:nvPr>
        </p:nvGraphicFramePr>
        <p:xfrm>
          <a:off x="323528" y="1227936"/>
          <a:ext cx="8219256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008112"/>
                <a:gridCol w="2736305"/>
                <a:gridCol w="346672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Reihe Geisteswissenschaften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Band 1-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Stuttgart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Convensis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Publishing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März 2014-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425b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052</a:t>
                      </a:r>
                    </a:p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Pos. 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Erscheinungsweise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 </a:t>
                      </a:r>
                      <a:r>
                        <a:rPr lang="de-DE" i="1" dirty="0" smtClean="0"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(Fortlaufende Ressource: Monografische Reihe)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052</a:t>
                      </a:r>
                    </a:p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Pos. 8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Erscheinungsfrequenz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 </a:t>
                      </a:r>
                      <a:r>
                        <a:rPr lang="de-DE" i="1" dirty="0" smtClean="0"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(unregelmäßig)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513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Aufnahme im </a:t>
            </a:r>
            <a:r>
              <a:rPr lang="de-DE" dirty="0" err="1" smtClean="0"/>
              <a:t>Aleph</a:t>
            </a:r>
            <a:r>
              <a:rPr lang="de-DE" dirty="0" smtClean="0"/>
              <a:t>-Format -2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300253"/>
              </p:ext>
            </p:extLst>
          </p:nvPr>
        </p:nvGraphicFramePr>
        <p:xfrm>
          <a:off x="323528" y="1130032"/>
          <a:ext cx="8219256" cy="431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008112"/>
                <a:gridCol w="2736305"/>
                <a:gridCol w="346672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 </a:t>
                      </a:r>
                      <a:r>
                        <a:rPr lang="de-DE" i="1" dirty="0" smtClean="0"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(ohne Hilfsmittel zu benutzen)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smtClean="0"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(Band)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Bände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=331</a:t>
                      </a:r>
                      <a:endParaRPr lang="de-DE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6.2.2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Titel des Werks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Geisteswissenschaften</a:t>
                      </a:r>
                      <a:endParaRPr lang="de-DE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smtClean="0"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(Text)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037b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6.11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der Expression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ger</a:t>
                      </a:r>
                      <a:endParaRPr lang="de-DE" i="1" dirty="0">
                        <a:latin typeface="Cambria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=331</a:t>
                      </a:r>
                      <a:endParaRPr lang="de-DE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17.8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der Manifestation verkörpertes Werk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Geisteswissenschaften</a:t>
                      </a:r>
                      <a:endParaRPr lang="de-D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319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1296144"/>
          </a:xfrm>
        </p:spPr>
        <p:txBody>
          <a:bodyPr>
            <a:noAutofit/>
          </a:bodyPr>
          <a:lstStyle/>
          <a:p>
            <a:pPr algn="ctr"/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 für die monografische Reihe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 smtClean="0"/>
              <a:t>AG RDA Schulungsunterlagen – Modul 3.02.11: </a:t>
            </a:r>
            <a:r>
              <a:rPr lang="de-DE" dirty="0" smtClean="0"/>
              <a:t>Monografische </a:t>
            </a:r>
            <a:r>
              <a:rPr lang="de-DE" dirty="0" smtClean="0"/>
              <a:t>Reihe </a:t>
            </a:r>
            <a:r>
              <a:rPr lang="de-DE" dirty="0" smtClean="0"/>
              <a:t>| </a:t>
            </a:r>
            <a:r>
              <a:rPr lang="de-DE" dirty="0" err="1" smtClean="0"/>
              <a:t>Aleph</a:t>
            </a:r>
            <a:r>
              <a:rPr lang="de-DE" dirty="0" smtClean="0"/>
              <a:t> </a:t>
            </a:r>
            <a:r>
              <a:rPr lang="de-DE" dirty="0" smtClean="0"/>
              <a:t>| Stand: 10.07.2015 </a:t>
            </a:r>
            <a:r>
              <a:rPr lang="de-DE" dirty="0" smtClean="0"/>
              <a:t>| </a:t>
            </a:r>
            <a:r>
              <a:rPr lang="de-DE" dirty="0" smtClean="0"/>
              <a:t>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Definitionen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544616"/>
          </a:xfrm>
        </p:spPr>
        <p:txBody>
          <a:bodyPr wrap="square"/>
          <a:lstStyle/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1.a Monografische Reihen gehören zu den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fortlaufenden Ressourcen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1.b Monografische Reihen weisen einzelne Teile auf, die einen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unabhängigen Titel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haben und i. A.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nicht regelmäßig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erscheinen</a:t>
            </a:r>
            <a:endParaRPr lang="de-DE" sz="2400" u="sng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u="sng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Es gibt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gezählte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und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ungezählte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monografische Reihen</a:t>
            </a:r>
          </a:p>
          <a:p>
            <a:pPr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Nur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gezählte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monografische Reihen erhalten eine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628800"/>
            <a:ext cx="8640960" cy="4680520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Prüfung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folgender Kriterien:</a:t>
            </a:r>
          </a:p>
          <a:p>
            <a:pPr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liegen gezählte Teile vor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liegen überwiegend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unabhängige Titel bei den einzelnen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Teilen vor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liegen keine Zeitschriftenkriterien vor</a:t>
            </a:r>
          </a:p>
          <a:p>
            <a:pPr marL="0" indent="0">
              <a:buNone/>
            </a:pPr>
            <a:endParaRPr lang="de-DE" dirty="0" smtClean="0"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Hinweise zur Abgrenzung</a:t>
            </a:r>
          </a:p>
          <a:p>
            <a:pPr marL="0" indent="0">
              <a:buNone/>
            </a:pPr>
            <a:r>
              <a:rPr lang="de-DE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iehe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Modul 2.03, Abgrenzung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251520" y="183778"/>
            <a:ext cx="8640960" cy="14450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dirty="0" smtClean="0"/>
              <a:t>1.c Behandlung einer fortlaufenden Ressource als monografische Reihe oder Zeitschrift     -1-</a:t>
            </a:r>
            <a:endParaRPr lang="de-DE" dirty="0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578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2.a Gezählte monografische Reihen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Es liegt im Ermessen, ob eine eigene Beschreibung angelegt wird.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Eine eigene Beschreibung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wird entweder in der </a:t>
            </a: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Zeitschriftendatenbank (ZDB) oder im Verbund angelegt</a:t>
            </a: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Hinweis: </a:t>
            </a:r>
          </a:p>
          <a:p>
            <a:pPr marL="0" indent="0"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Wird keine eigene Beschreibung angelegt, wird lediglich in der Beschreibung für den einzelnen Teil das Element „Gesamttitelangabe“ erfasst. Siehe Modul 3.02.06, Punkt 1 Einzelne Einheit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563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2.b Ungezählte monografische Reihen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1) </a:t>
            </a: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Einzelne Einheit: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in der Beschreibung für den Teil im </a:t>
            </a:r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Element Gesamttitelangabe</a:t>
            </a:r>
          </a:p>
          <a:p>
            <a:pPr>
              <a:buNone/>
            </a:pPr>
            <a:endParaRPr lang="de-DE" sz="24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None/>
            </a:pPr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2)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Ungezählte monografische Reihen innerhalb einer </a:t>
            </a:r>
            <a:r>
              <a:rPr lang="de-DE" sz="24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Zeitschrift: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Erfassung in der Beschreibung für die Zeitschrift im Feld für die </a:t>
            </a:r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Gesamttitelangabe </a:t>
            </a:r>
            <a:endParaRPr lang="de-DE" sz="2000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Weitere Hinweise: Siehe Modul 3.02.06 (Gesamttitel- </a:t>
            </a:r>
            <a:r>
              <a:rPr lang="de-DE" sz="2400" dirty="0" err="1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angabe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), Punkt 1, Einzelne Einheit und Punkt 2: Fortlaufende Ressourcen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824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Erfassung einer einfachen monografischen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Reihe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RDA-Regelwerksstellen</a:t>
            </a:r>
          </a:p>
          <a:p>
            <a:pPr marL="0" indent="0"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Alle RDA-Regeln werden bei der Erfassung einer gezählten monografischen Reihe angewendet </a:t>
            </a: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(außer Kapitel 2.12)</a:t>
            </a:r>
          </a:p>
          <a:p>
            <a:pPr marL="457200" indent="-457200"/>
            <a:endParaRPr lang="de-DE" sz="20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Auch alle speziellen RDA-Regeln für fortlaufende Ressourcen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Und alle Anwendungsrichtlinien (AWR) / 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Arbeitshilfen</a:t>
            </a:r>
          </a:p>
          <a:p>
            <a:pPr marL="457200" indent="-457200"/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3.a Erscheinungsweise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RDA 2.13</a:t>
            </a:r>
            <a:b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Erscheinungsweise einer gezählten monografischen Reihe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fortlaufende Ressource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Kennzeichnung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innerhalb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der fortlaufenden Ressource als monografische Reihe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Beispiel: gezählte monografische Ressource als Druck-Ausgabe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7121141"/>
              </p:ext>
            </p:extLst>
          </p:nvPr>
        </p:nvGraphicFramePr>
        <p:xfrm>
          <a:off x="323528" y="4365104"/>
          <a:ext cx="799288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792088"/>
                <a:gridCol w="2503664"/>
                <a:gridCol w="3689024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Aleph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052 Pos. 0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2.13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i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Erscheinungsweise</a:t>
                      </a:r>
                      <a:endParaRPr lang="de-DE" i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 </a:t>
                      </a:r>
                      <a:r>
                        <a:rPr lang="de-DE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(Fortlaufende</a:t>
                      </a:r>
                      <a:r>
                        <a:rPr lang="de-DE" i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Ressource: monografische Reihe)</a:t>
                      </a:r>
                      <a:endParaRPr lang="de-DE" i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.b Erscheinungsdatum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>
              <a:buNone/>
            </a:pPr>
            <a:r>
              <a:rPr lang="de-DE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RDA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2.8.6 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i. d. R. gemäß Angabe in der Informationsquelle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lvl="1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Anfangsdatum oder Anfangs- und End-Datum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Beispiel: Erster Teil ist März 2014 erschienen, laufende Veröffentlichung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3.02.11: Monografische Reihe | Aleph | Stand: 10.07.2015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619776"/>
              </p:ext>
            </p:extLst>
          </p:nvPr>
        </p:nvGraphicFramePr>
        <p:xfrm>
          <a:off x="539550" y="4509120"/>
          <a:ext cx="8147250" cy="1656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1072"/>
                <a:gridCol w="909170"/>
                <a:gridCol w="2798954"/>
                <a:gridCol w="3188054"/>
              </a:tblGrid>
              <a:tr h="463732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Aleph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Erfassung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9622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419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2.8.6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Erscheinungsdatum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$c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März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2014-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9622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425b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$a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2014</a:t>
                      </a:r>
                      <a:endParaRPr lang="de-DE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038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845</Words>
  <Application>Microsoft Office PowerPoint</Application>
  <PresentationFormat>Bildschirmpräsentation (4:3)</PresentationFormat>
  <Paragraphs>245</Paragraphs>
  <Slides>15</Slides>
  <Notes>12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Larissa-Design</vt:lpstr>
      <vt:lpstr>Schulungsunterlagen der AG RDA</vt:lpstr>
      <vt:lpstr>Eigene Beschreibung für die monografische Reihe </vt:lpstr>
      <vt:lpstr>1. Definitionen</vt:lpstr>
      <vt:lpstr>PowerPoint-Präsentation</vt:lpstr>
      <vt:lpstr>2.a Gezählte monografische Reihen</vt:lpstr>
      <vt:lpstr>2.b Ungezählte monografische Reihen</vt:lpstr>
      <vt:lpstr>3. Erfassung einer einfachen monografischen Reihe</vt:lpstr>
      <vt:lpstr>3.a Erscheinungsweise</vt:lpstr>
      <vt:lpstr>3.b Erscheinungsdatum</vt:lpstr>
      <vt:lpstr>3.c Erscheinungsfrequenz</vt:lpstr>
      <vt:lpstr>3.d Zählung von fortlaufenden Ressourcen</vt:lpstr>
      <vt:lpstr>3.e Umfang</vt:lpstr>
      <vt:lpstr>Beispiel: Monografische Reihe</vt:lpstr>
      <vt:lpstr>Aufnahme im Aleph-Format -1</vt:lpstr>
      <vt:lpstr>Aufnahme im Aleph-Format -2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544</cp:revision>
  <cp:lastPrinted>2015-07-10T09:25:51Z</cp:lastPrinted>
  <dcterms:created xsi:type="dcterms:W3CDTF">2014-02-18T07:01:40Z</dcterms:created>
  <dcterms:modified xsi:type="dcterms:W3CDTF">2015-09-25T09:03:16Z</dcterms:modified>
</cp:coreProperties>
</file>