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350" r:id="rId2"/>
    <p:sldId id="259" r:id="rId3"/>
    <p:sldId id="319" r:id="rId4"/>
    <p:sldId id="332" r:id="rId5"/>
    <p:sldId id="346" r:id="rId6"/>
    <p:sldId id="347" r:id="rId7"/>
    <p:sldId id="324" r:id="rId8"/>
    <p:sldId id="340" r:id="rId9"/>
    <p:sldId id="348" r:id="rId10"/>
    <p:sldId id="341" r:id="rId11"/>
    <p:sldId id="343" r:id="rId12"/>
    <p:sldId id="344" r:id="rId13"/>
    <p:sldId id="329" r:id="rId14"/>
    <p:sldId id="339" r:id="rId15"/>
    <p:sldId id="349" r:id="rId16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0975" autoAdjust="0"/>
  </p:normalViewPr>
  <p:slideViewPr>
    <p:cSldViewPr>
      <p:cViewPr varScale="1">
        <p:scale>
          <a:sx n="102" d="100"/>
          <a:sy n="102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17.03.2016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17.03.2016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723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Weitere Beispiele, siehe das dazugehörige Word-Dokument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Vertiefung: Modul 5B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57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910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31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972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886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36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441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72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85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6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3.c Erscheinungsfrequenz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2.14 </a:t>
            </a:r>
            <a:endParaRPr lang="de-DE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Nationalbibliotheken)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Terminus: unregelmäßig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744469"/>
              </p:ext>
            </p:extLst>
          </p:nvPr>
        </p:nvGraphicFramePr>
        <p:xfrm>
          <a:off x="467544" y="3789039"/>
          <a:ext cx="72008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880320"/>
                <a:gridCol w="2592288"/>
              </a:tblGrid>
              <a:tr h="29375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478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 Pos. 8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Erscheinungsfrequenz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 </a:t>
                      </a:r>
                      <a:r>
                        <a:rPr lang="de-DE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(unregelmäßig)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.d Zählung von fortlaufenden 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2.6 D-A-CH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de-DE" sz="24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Aphanumerische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Band 1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März 2014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Kombination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 alphanumerischer und chronologischer Bezeichnung - Band 1 (1999)</a:t>
            </a: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315921"/>
              </p:ext>
            </p:extLst>
          </p:nvPr>
        </p:nvGraphicFramePr>
        <p:xfrm>
          <a:off x="539552" y="3645024"/>
          <a:ext cx="7848872" cy="107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3456384"/>
                <a:gridCol w="252028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923576"/>
              </p:ext>
            </p:extLst>
          </p:nvPr>
        </p:nvGraphicFramePr>
        <p:xfrm>
          <a:off x="539550" y="5085184"/>
          <a:ext cx="784887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4"/>
                <a:gridCol w="864096"/>
                <a:gridCol w="3456384"/>
                <a:gridCol w="2520280"/>
              </a:tblGrid>
              <a:tr h="30515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869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</a:t>
                      </a:r>
                      <a:r>
                        <a:rPr lang="de-DE" baseline="0" dirty="0" smtClean="0">
                          <a:solidFill>
                            <a:srgbClr val="00B05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(1999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3.4.1.3 DACH, RDA 3.4.1.10 D-A-CH, RDA 3.4.5.16 D-A-CH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</a:t>
            </a:r>
          </a:p>
          <a:p>
            <a:pPr marL="457200" indent="-45720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Einheit: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fakultativ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Anzahl der Einheiten: fakultativ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325469"/>
              </p:ext>
            </p:extLst>
          </p:nvPr>
        </p:nvGraphicFramePr>
        <p:xfrm>
          <a:off x="539549" y="4080868"/>
          <a:ext cx="7560842" cy="86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3"/>
                <a:gridCol w="792088"/>
                <a:gridCol w="2730041"/>
                <a:gridCol w="2958590"/>
              </a:tblGrid>
              <a:tr h="2975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945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433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Umfang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Monografische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</a:t>
            </a:r>
            <a:r>
              <a:rPr lang="de-DE" dirty="0" err="1" smtClean="0"/>
              <a:t>Aleph</a:t>
            </a:r>
            <a:r>
              <a:rPr lang="de-DE" dirty="0" smtClean="0"/>
              <a:t>-Format -1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571388"/>
              </p:ext>
            </p:extLst>
          </p:nvPr>
        </p:nvGraphicFramePr>
        <p:xfrm>
          <a:off x="323528" y="1227936"/>
          <a:ext cx="8219256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2736305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Reihe Geisteswissenschaften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Band 1-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Stuttgart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Convensis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Publishing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März 2014-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(Fortlaufende Ressource: Monografische Reihe)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8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Erscheinungsfrequenz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(unregelmäßig)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</a:t>
            </a:r>
            <a:r>
              <a:rPr lang="de-DE" dirty="0" err="1" smtClean="0"/>
              <a:t>Aleph</a:t>
            </a:r>
            <a:r>
              <a:rPr lang="de-DE" dirty="0" smtClean="0"/>
              <a:t>-Format -2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948513"/>
              </p:ext>
            </p:extLst>
          </p:nvPr>
        </p:nvGraphicFramePr>
        <p:xfrm>
          <a:off x="323528" y="1130032"/>
          <a:ext cx="8219256" cy="495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2736305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(Band)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=331</a:t>
                      </a:r>
                      <a:endParaRPr lang="de-DE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(Text)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037b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Monografische Reih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=331</a:t>
                      </a:r>
                      <a:endParaRPr lang="de-DE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1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3.02.11: </a:t>
            </a:r>
            <a:r>
              <a:rPr lang="de-DE" dirty="0" smtClean="0"/>
              <a:t>Monografische </a:t>
            </a:r>
            <a:r>
              <a:rPr lang="de-DE" dirty="0" smtClean="0"/>
              <a:t>Reihe </a:t>
            </a:r>
            <a:r>
              <a:rPr lang="de-DE" dirty="0" smtClean="0"/>
              <a:t>| </a:t>
            </a:r>
            <a:r>
              <a:rPr lang="de-DE" dirty="0" err="1" smtClean="0"/>
              <a:t>Aleph</a:t>
            </a:r>
            <a:r>
              <a:rPr lang="de-DE" dirty="0" smtClean="0"/>
              <a:t> </a:t>
            </a:r>
            <a:r>
              <a:rPr lang="de-DE" dirty="0" smtClean="0"/>
              <a:t>| Stand: 10.07.2015 </a:t>
            </a:r>
            <a:r>
              <a:rPr lang="de-DE" dirty="0" smtClean="0"/>
              <a:t> | </a:t>
            </a:r>
            <a:r>
              <a:rPr lang="de-DE" dirty="0" smtClean="0"/>
              <a:t>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Monografische Reihen gehören zu den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fortlaufenden Ressourcen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Monografische Reihen weisen einzelne Teile auf, die einen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haben und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nicht regelmäßig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erscheinen</a:t>
            </a: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gibt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 erhalten eine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Prüfung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folgender Kriterien: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gezählte Teile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überwiegend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unabhängige Titel bei den einzelnen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keine Zeitschriftenkriterien vor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Hinweise zur Abgrenzung</a:t>
            </a:r>
          </a:p>
          <a:p>
            <a:pPr marL="0" indent="0">
              <a:buNone/>
            </a:pP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Modul 2.03, Abgrenzung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1445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1.c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2.a 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Es liegt im Ermessen, ob eine eigene Beschreibung angelegt wird.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Eine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entweder in der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 oder im Verbund angelegt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keine eigene Beschreibung angelegt, wird lediglich in der Beschreibung für den einzelnen Teil das Element „Gesamttitelangabe“ erfasst. Siehe Modul 3.02.06, Punkt 1 Einzelne Einheit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 Ungezählte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Einzelne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der Beschreibung für den Teil im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Element Gesamttitelangabe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 monografische Reihen innerhalb einer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Siehe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1, Einzelne Einheit und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82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einer einfachen monografischen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Reihe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RDA-Regelwerksstellen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 /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Arbeitshilfen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3.a Erscheinungsweise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2.13</a:t>
            </a:r>
            <a:b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gezählte monografische Ressource als Druck-Ausgabe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039187"/>
              </p:ext>
            </p:extLst>
          </p:nvPr>
        </p:nvGraphicFramePr>
        <p:xfrm>
          <a:off x="323528" y="4365104"/>
          <a:ext cx="799288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664296"/>
                <a:gridCol w="352839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 Pos. 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b="1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 </a:t>
                      </a:r>
                      <a:r>
                        <a:rPr lang="de-DE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(Fortlaufende</a:t>
                      </a:r>
                      <a:r>
                        <a:rPr lang="de-DE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Ressource: monografische Reihe)</a:t>
                      </a:r>
                      <a:endParaRPr lang="de-DE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.b Erscheinungsdatum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2.8.6 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Angabe in der Informationsquelle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Anfangsdatum oder Anfangs- und End-Datum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Teil ist März 2014 erschienen, laufende Veröffentlichung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619776"/>
              </p:ext>
            </p:extLst>
          </p:nvPr>
        </p:nvGraphicFramePr>
        <p:xfrm>
          <a:off x="539550" y="4509120"/>
          <a:ext cx="814725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072"/>
                <a:gridCol w="909170"/>
                <a:gridCol w="2798954"/>
                <a:gridCol w="3188054"/>
              </a:tblGrid>
              <a:tr h="46373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425b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857</Words>
  <Application>Microsoft Office PowerPoint</Application>
  <PresentationFormat>Bildschirmpräsentation (4:3)</PresentationFormat>
  <Paragraphs>250</Paragraphs>
  <Slides>15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Schulungsunterlagen der AG RDA</vt:lpstr>
      <vt:lpstr>Eigene Beschreibung für die monografische Reihe </vt:lpstr>
      <vt:lpstr>1. Definitionen</vt:lpstr>
      <vt:lpstr>PowerPoint-Präsentation</vt:lpstr>
      <vt:lpstr>2.a Gezählte monografische Reihen</vt:lpstr>
      <vt:lpstr>2.b Ungezählte monografische Reihen</vt:lpstr>
      <vt:lpstr>3. Erfassung einer einfachen monografischen Reihe</vt:lpstr>
      <vt:lpstr>3.a Erscheinungsweise</vt:lpstr>
      <vt:lpstr>3.b Erscheinungsdatum</vt:lpstr>
      <vt:lpstr>3.c Erscheinungsfrequenz</vt:lpstr>
      <vt:lpstr>3.d Zählung von fortlaufenden Ressourcen</vt:lpstr>
      <vt:lpstr>3.e Umfang</vt:lpstr>
      <vt:lpstr>Beispiel: Monografische Reihe</vt:lpstr>
      <vt:lpstr>Aufnahme im Aleph-Format -1</vt:lpstr>
      <vt:lpstr>Aufnahme im Aleph-Format -2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545</cp:revision>
  <cp:lastPrinted>2015-07-10T09:25:51Z</cp:lastPrinted>
  <dcterms:created xsi:type="dcterms:W3CDTF">2014-02-18T07:01:40Z</dcterms:created>
  <dcterms:modified xsi:type="dcterms:W3CDTF">2016-03-17T09:31:43Z</dcterms:modified>
</cp:coreProperties>
</file>