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0" r:id="rId1"/>
  </p:sldMasterIdLst>
  <p:notesMasterIdLst>
    <p:notesMasterId r:id="rId16"/>
  </p:notesMasterIdLst>
  <p:handoutMasterIdLst>
    <p:handoutMasterId r:id="rId17"/>
  </p:handoutMasterIdLst>
  <p:sldIdLst>
    <p:sldId id="349" r:id="rId2"/>
    <p:sldId id="259" r:id="rId3"/>
    <p:sldId id="319" r:id="rId4"/>
    <p:sldId id="332" r:id="rId5"/>
    <p:sldId id="346" r:id="rId6"/>
    <p:sldId id="347" r:id="rId7"/>
    <p:sldId id="324" r:id="rId8"/>
    <p:sldId id="340" r:id="rId9"/>
    <p:sldId id="348" r:id="rId10"/>
    <p:sldId id="341" r:id="rId11"/>
    <p:sldId id="343" r:id="rId12"/>
    <p:sldId id="344" r:id="rId13"/>
    <p:sldId id="329" r:id="rId14"/>
    <p:sldId id="339" r:id="rId15"/>
  </p:sldIdLst>
  <p:sldSz cx="9144000" cy="6858000" type="screen4x3"/>
  <p:notesSz cx="6669088" cy="9928225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ittlere Formatvorlag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DF18680-E054-41AD-8BC1-D1AEF772440D}" styleName="Mittlere Formatvorlage 2 - Akz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853" autoAdjust="0"/>
    <p:restoredTop sz="90975" autoAdjust="0"/>
  </p:normalViewPr>
  <p:slideViewPr>
    <p:cSldViewPr>
      <p:cViewPr>
        <p:scale>
          <a:sx n="100" d="100"/>
          <a:sy n="100" d="100"/>
        </p:scale>
        <p:origin x="-1344" y="-14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2" d="100"/>
          <a:sy n="52" d="100"/>
        </p:scale>
        <p:origin x="-2668" y="-72"/>
      </p:cViewPr>
      <p:guideLst>
        <p:guide orient="horz" pos="3127"/>
        <p:guide pos="210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777607" y="1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C937E4-8306-4256-98BE-2853E1A1DDAD}" type="datetimeFigureOut">
              <a:rPr lang="de-DE" smtClean="0"/>
              <a:pPr/>
              <a:t>10.08.2015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430092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777607" y="9430092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DCA550-704A-4CEF-B7C9-46B62E56443F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9352918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777607" y="1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5EDB1F4-BB4F-44BD-AC26-B758B395BD23}" type="datetimeFigureOut">
              <a:rPr lang="de-DE" smtClean="0"/>
              <a:pPr/>
              <a:t>10.08.2015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854075" y="744538"/>
            <a:ext cx="4960938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66909" y="4715907"/>
            <a:ext cx="533527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30092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777607" y="9430092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9F8FF6-6F64-48B5-AF7B-675846B3447E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202010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9939" name="Notizenplatzhalt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de-DE" altLang="de-DE" smtClean="0"/>
          </a:p>
        </p:txBody>
      </p:sp>
      <p:sp>
        <p:nvSpPr>
          <p:cNvPr id="39940" name="Foliennummernplatzhalt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48008DAF-D963-4700-99B3-C42D4B33FF6D}" type="slidenum">
              <a:rPr lang="de-DE" altLang="de-DE">
                <a:solidFill>
                  <a:prstClr val="black"/>
                </a:solidFill>
              </a:rPr>
              <a:pPr eaLnBrk="1" hangingPunct="1">
                <a:spcBef>
                  <a:spcPct val="0"/>
                </a:spcBef>
              </a:pPr>
              <a:t>1</a:t>
            </a:fld>
            <a:endParaRPr lang="de-DE" altLang="de-DE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dirty="0" smtClean="0"/>
              <a:t>Weitere Beispiele, siehe das dazugehörige Word-Dokument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dirty="0" smtClean="0"/>
              <a:t>Vertiefung: Modul 5B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11</a:t>
            </a:fld>
            <a:endParaRPr lang="de-DE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12</a:t>
            </a:fld>
            <a:endParaRPr lang="de-DE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4017524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446418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3</a:t>
            </a:fld>
            <a:endParaRPr lang="de-DE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5</a:t>
            </a:fld>
            <a:endParaRPr lang="de-DE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6</a:t>
            </a:fld>
            <a:endParaRPr lang="de-DE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7</a:t>
            </a:fld>
            <a:endParaRPr lang="de-DE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8</a:t>
            </a:fld>
            <a:endParaRPr lang="de-DE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9</a:t>
            </a:fld>
            <a:endParaRPr lang="de-DE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10</a:t>
            </a:fld>
            <a:endParaRPr lang="de-DE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AG RDA Schulungsunterlagen – Modul 3.02.11: Eigene Beschreibung für die monografische Reihe | Stand: 10.07.2015 | CC BY-NC-SA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6235E-0B58-4252-AA2B-68829E55BF0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AG RDA Schulungsunterlagen – Modul 3.02.11: Eigene Beschreibung für die monografische Reihe | Stand: 10.07.2015 | CC BY-NC-SA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6235E-0B58-4252-AA2B-68829E55BF0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AG RDA Schulungsunterlagen – Modul 3.02.11: Eigene Beschreibung für die monografische Reihe | Stand: 10.07.2015 | CC BY-NC-SA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6235E-0B58-4252-AA2B-68829E55BF0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/>
          <a:lstStyle>
            <a:lvl1pPr algn="l">
              <a:defRPr sz="28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3"/>
          </p:nvPr>
        </p:nvSpPr>
        <p:spPr>
          <a:xfrm>
            <a:off x="251520" y="836712"/>
            <a:ext cx="8640960" cy="5472608"/>
          </a:xfrm>
        </p:spPr>
        <p:txBody>
          <a:bodyPr>
            <a:no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Fußzeilenplatzhalter 11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>
            <a:lvl1pPr algn="l">
              <a:defRPr sz="1000">
                <a:solidFill>
                  <a:schemeClr val="accent1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r>
              <a:rPr lang="de-DE" smtClean="0"/>
              <a:t>AG RDA Schulungsunterlagen – Modul 3.02.11: Eigene Beschreibung für die monografische Reihe | Stand: 10.07.2015 | CC BY-NC-SA</a:t>
            </a:r>
            <a:endParaRPr lang="de-DE" dirty="0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7236296" y="6376243"/>
            <a:ext cx="14505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6690F1-7CA1-4166-A522-500460961984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677943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AG RDA Schulungsunterlagen – Modul 3.02.11: Eigene Beschreibung für die monografische Reihe | Stand: 10.07.2015 | CC BY-NC-SA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6235E-0B58-4252-AA2B-68829E55BF0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AG RDA Schulungsunterlagen – Modul 3.02.11: Eigene Beschreibung für die monografische Reihe | Stand: 10.07.2015 | CC BY-NC-SA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6235E-0B58-4252-AA2B-68829E55BF0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AG RDA Schulungsunterlagen – Modul 3.02.11: Eigene Beschreibung für die monografische Reihe | Stand: 10.07.2015 | CC BY-NC-SA</a:t>
            </a:r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6235E-0B58-4252-AA2B-68829E55BF0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AG RDA Schulungsunterlagen – Modul 3.02.11: Eigene Beschreibung für die monografische Reihe | Stand: 10.07.2015 | CC BY-NC-SA</a:t>
            </a:r>
            <a:endParaRPr lang="de-DE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6235E-0B58-4252-AA2B-68829E55BF0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AG RDA Schulungsunterlagen – Modul 3.02.11: Eigene Beschreibung für die monografische Reihe | Stand: 10.07.2015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6235E-0B58-4252-AA2B-68829E55BF0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AG RDA Schulungsunterlagen – Modul 3.02.11: Eigene Beschreibung für die monografische Reihe | Stand: 10.07.2015 | CC BY-NC-SA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6235E-0B58-4252-AA2B-68829E55BF0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AG RDA Schulungsunterlagen – Modul 3.02.11: Eigene Beschreibung für die monografische Reihe | Stand: 10.07.2015 | CC BY-NC-SA</a:t>
            </a:r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6235E-0B58-4252-AA2B-68829E55BF0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AG RDA Schulungsunterlagen – Modul 3.02.11: Eigene Beschreibung für die monografische Reihe | Stand: 10.07.2015 | CC BY-NC-SA</a:t>
            </a:r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6235E-0B58-4252-AA2B-68829E55BF0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smtClean="0"/>
              <a:t>AG RDA Schulungsunterlagen – Modul 3.02.11: Eigene Beschreibung für die monografische Reihe | Stand: 10.07.2015 | CC BY-NC-SA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06235E-0B58-4252-AA2B-68829E55BF0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  <p:sldLayoutId id="2147483662" r:id="rId12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png"/><Relationship Id="rId18" Type="http://schemas.openxmlformats.org/officeDocument/2006/relationships/image" Target="../media/image16.jpeg"/><Relationship Id="rId3" Type="http://schemas.openxmlformats.org/officeDocument/2006/relationships/image" Target="../media/image1.jpeg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17" Type="http://schemas.openxmlformats.org/officeDocument/2006/relationships/image" Target="../media/image15.jpe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4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3.jpeg"/><Relationship Id="rId15" Type="http://schemas.openxmlformats.org/officeDocument/2006/relationships/image" Target="../media/image13.png"/><Relationship Id="rId10" Type="http://schemas.openxmlformats.org/officeDocument/2006/relationships/image" Target="../media/image8.jpeg"/><Relationship Id="rId4" Type="http://schemas.openxmlformats.org/officeDocument/2006/relationships/image" Target="../media/image2.png"/><Relationship Id="rId9" Type="http://schemas.openxmlformats.org/officeDocument/2006/relationships/image" Target="../media/image7.jpeg"/><Relationship Id="rId14" Type="http://schemas.openxmlformats.org/officeDocument/2006/relationships/image" Target="../media/image1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8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llipse 7"/>
          <p:cNvSpPr/>
          <p:nvPr/>
        </p:nvSpPr>
        <p:spPr>
          <a:xfrm>
            <a:off x="611188" y="1041400"/>
            <a:ext cx="8032750" cy="3529013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de-DE">
              <a:solidFill>
                <a:prstClr val="white"/>
              </a:solidFill>
            </a:endParaRPr>
          </a:p>
        </p:txBody>
      </p:sp>
      <p:sp>
        <p:nvSpPr>
          <p:cNvPr id="3075" name="Titel 1"/>
          <p:cNvSpPr>
            <a:spLocks noGrp="1"/>
          </p:cNvSpPr>
          <p:nvPr>
            <p:ph type="title"/>
          </p:nvPr>
        </p:nvSpPr>
        <p:spPr>
          <a:xfrm>
            <a:off x="1692275" y="2781300"/>
            <a:ext cx="6057900" cy="1652588"/>
          </a:xfrm>
        </p:spPr>
        <p:txBody>
          <a:bodyPr/>
          <a:lstStyle/>
          <a:p>
            <a:pPr algn="ctr"/>
            <a:r>
              <a:rPr lang="de-DE" altLang="de-DE" sz="3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Schulungsunterlagen der</a:t>
            </a:r>
            <a:br>
              <a:rPr lang="de-DE" altLang="de-DE" sz="3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de-DE" altLang="de-DE" sz="3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AG RDA</a:t>
            </a:r>
          </a:p>
        </p:txBody>
      </p:sp>
      <p:pic>
        <p:nvPicPr>
          <p:cNvPr id="3076" name="Grafik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8738" y="1171575"/>
            <a:ext cx="985837" cy="48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Grafik 1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3188" y="1412875"/>
            <a:ext cx="1522412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8" name="Grafik 1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2275" y="1771650"/>
            <a:ext cx="1647825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9" name="Grafik 2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6500" y="2420938"/>
            <a:ext cx="1587500" cy="36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0" name="Grafik 17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8775" y="3057525"/>
            <a:ext cx="1028700" cy="649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1" name="Grafik 26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8775" y="3860800"/>
            <a:ext cx="585788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2" name="Grafik 20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9600" y="4433888"/>
            <a:ext cx="781050" cy="44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3" name="Grafik 22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35613" y="4814888"/>
            <a:ext cx="1060450" cy="55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4" name="Grafik 21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6844"/>
          <a:stretch>
            <a:fillRect/>
          </a:stretch>
        </p:blipFill>
        <p:spPr bwMode="auto">
          <a:xfrm>
            <a:off x="4138613" y="5045075"/>
            <a:ext cx="1358900" cy="544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5" name="Grafik 23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8175" y="4829175"/>
            <a:ext cx="2165350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6" name="Grafik 24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8888" y="4254500"/>
            <a:ext cx="1362075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7" name="Grafik 27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013" y="3784600"/>
            <a:ext cx="1403350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8" name="Grafik 6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075" y="3108325"/>
            <a:ext cx="1346200" cy="49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90" name="Grafik 29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4025" y="1177925"/>
            <a:ext cx="66675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091" name="Gruppieren 8"/>
          <p:cNvGrpSpPr>
            <a:grpSpLocks/>
          </p:cNvGrpSpPr>
          <p:nvPr/>
        </p:nvGrpSpPr>
        <p:grpSpPr bwMode="auto">
          <a:xfrm>
            <a:off x="949325" y="1700213"/>
            <a:ext cx="2378075" cy="400050"/>
            <a:chOff x="948867" y="1700808"/>
            <a:chExt cx="2378195" cy="400110"/>
          </a:xfrm>
        </p:grpSpPr>
        <p:sp>
          <p:nvSpPr>
            <p:cNvPr id="3092" name="Textfeld 3"/>
            <p:cNvSpPr txBox="1">
              <a:spLocks noChangeArrowheads="1"/>
            </p:cNvSpPr>
            <p:nvPr/>
          </p:nvSpPr>
          <p:spPr bwMode="auto">
            <a:xfrm>
              <a:off x="1259632" y="1700808"/>
              <a:ext cx="2067430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pitchFamily="34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itchFamily="34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itchFamily="34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r>
                <a:rPr lang="de-DE" altLang="de-DE" sz="1000" b="1" dirty="0" smtClean="0">
                  <a:solidFill>
                    <a:prstClr val="black"/>
                  </a:solidFill>
                  <a:latin typeface="Verdana" pitchFamily="34" charset="0"/>
                  <a:cs typeface="Arial" pitchFamily="34" charset="0"/>
                </a:rPr>
                <a:t>Vertretungen der Öffentlichen Bibliotheken</a:t>
              </a:r>
            </a:p>
          </p:txBody>
        </p:sp>
        <p:pic>
          <p:nvPicPr>
            <p:cNvPr id="3093" name="Grafik 5"/>
            <p:cNvPicPr>
              <a:picLocks noChangeAspect="1"/>
            </p:cNvPicPr>
            <p:nvPr/>
          </p:nvPicPr>
          <p:blipFill>
            <a:blip r:embed="rId1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48867" y="1709892"/>
              <a:ext cx="310765" cy="360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2" name="Grafik 1"/>
          <p:cNvPicPr>
            <a:picLocks noChangeAspect="1"/>
          </p:cNvPicPr>
          <p:nvPr/>
        </p:nvPicPr>
        <p:blipFill rotWithShape="1"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23" t="17175" b="17717"/>
          <a:stretch/>
        </p:blipFill>
        <p:spPr>
          <a:xfrm>
            <a:off x="677899" y="2348880"/>
            <a:ext cx="1650927" cy="358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7652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724942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4.c Erscheinungsfrequenz</a:t>
            </a:r>
            <a:endParaRPr lang="de-DE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1052736"/>
            <a:ext cx="8640960" cy="5256584"/>
          </a:xfrm>
        </p:spPr>
        <p:txBody>
          <a:bodyPr wrap="square"/>
          <a:lstStyle/>
          <a:p>
            <a:pPr marL="457200" indent="-457200">
              <a:buNone/>
            </a:pPr>
            <a:r>
              <a:rPr lang="de-DE" sz="24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RDA 2.14</a:t>
            </a:r>
          </a:p>
          <a:p>
            <a:pPr marL="457200" indent="-457200">
              <a:buNone/>
            </a:pPr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None/>
            </a:pP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Erfassung </a:t>
            </a:r>
          </a:p>
          <a:p>
            <a:pPr marL="457200" indent="-457200">
              <a:buNone/>
            </a:pP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 </a:t>
            </a: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fakultativ (außer bei Nationalbibliotheken)</a:t>
            </a:r>
          </a:p>
          <a:p>
            <a:pPr marL="457200" indent="-457200">
              <a:buNone/>
            </a:pP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  <a:sym typeface="Wingdings" panose="05000000000000000000" pitchFamily="2" charset="2"/>
              </a:rPr>
              <a:t> Terminus: unregelmäßig</a:t>
            </a:r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dirty="0" smtClean="0"/>
              <a:t>AG RDA Schulungsunterlagen – Modul 3.02.11: Eigene Beschreibung für die monografische Reihe | Stand: 10.07.2015 | CC BY-NC-SA</a:t>
            </a:r>
            <a:endParaRPr lang="de-DE" sz="8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10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8" name="Tabel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06017426"/>
              </p:ext>
            </p:extLst>
          </p:nvPr>
        </p:nvGraphicFramePr>
        <p:xfrm>
          <a:off x="539552" y="3933056"/>
          <a:ext cx="6565054" cy="102884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27186"/>
                <a:gridCol w="5137868"/>
              </a:tblGrid>
              <a:tr h="504056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RDA</a:t>
                      </a:r>
                      <a:endParaRPr lang="de-DE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Element</a:t>
                      </a:r>
                      <a:endParaRPr lang="de-DE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524786">
                <a:tc>
                  <a:txBody>
                    <a:bodyPr/>
                    <a:lstStyle/>
                    <a:p>
                      <a:r>
                        <a:rPr lang="de-DE" b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2.14</a:t>
                      </a:r>
                      <a:endParaRPr lang="de-DE" b="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unregelmäßig</a:t>
                      </a:r>
                      <a:endParaRPr lang="de-DE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81438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724942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4.d Zählung von fortlaufenden Ressourcen</a:t>
            </a:r>
            <a:endParaRPr lang="de-DE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1052736"/>
            <a:ext cx="8640960" cy="5256584"/>
          </a:xfrm>
        </p:spPr>
        <p:txBody>
          <a:bodyPr wrap="square"/>
          <a:lstStyle/>
          <a:p>
            <a:pPr marL="0" indent="0">
              <a:buNone/>
            </a:pPr>
            <a:r>
              <a:rPr lang="de-DE" sz="2400" b="1" dirty="0" smtClean="0"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RDA 2.6 D-A-CH</a:t>
            </a:r>
          </a:p>
          <a:p>
            <a:r>
              <a:rPr lang="de-DE" sz="2400" dirty="0" err="1" smtClean="0">
                <a:solidFill>
                  <a:srgbClr val="7030A0"/>
                </a:solidFill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Aphanumerische</a:t>
            </a: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 Bezeichnung - Band 1 </a:t>
            </a:r>
            <a:r>
              <a:rPr lang="de-DE" sz="2000" i="1" dirty="0" smtClean="0"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oder</a:t>
            </a:r>
          </a:p>
          <a:p>
            <a:r>
              <a:rPr lang="de-DE" sz="2400" dirty="0" smtClean="0">
                <a:solidFill>
                  <a:srgbClr val="00B050"/>
                </a:solidFill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Chronologische</a:t>
            </a: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 Bezeichnung - März 2014 </a:t>
            </a:r>
            <a:r>
              <a:rPr lang="de-DE" sz="2000" dirty="0" smtClean="0"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oder</a:t>
            </a:r>
          </a:p>
          <a:p>
            <a:r>
              <a:rPr lang="de-DE" sz="2400" dirty="0" smtClean="0">
                <a:solidFill>
                  <a:srgbClr val="C00000"/>
                </a:solidFill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Kombination </a:t>
            </a: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aus alphanumerischer und chronologischer Bezeichnung - Band 1 (1999)</a:t>
            </a:r>
          </a:p>
          <a:p>
            <a:pPr marL="457200" indent="-457200">
              <a:buNone/>
            </a:pPr>
            <a:endParaRPr lang="de-DE" sz="2000" i="1" dirty="0" smtClean="0">
              <a:latin typeface="Verdana" pitchFamily="34" charset="0"/>
              <a:ea typeface="Verdana" pitchFamily="34" charset="0"/>
              <a:cs typeface="Verdana" pitchFamily="34" charset="0"/>
              <a:sym typeface="Wingdings" pitchFamily="2" charset="2"/>
            </a:endParaRPr>
          </a:p>
          <a:p>
            <a:pPr marL="457200" indent="-457200">
              <a:buNone/>
            </a:pPr>
            <a:r>
              <a:rPr lang="de-DE" sz="2000" i="1" dirty="0" smtClean="0"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   Beispiel: laufende Veröffentlichung</a:t>
            </a:r>
          </a:p>
          <a:p>
            <a:pPr marL="457200" indent="-457200">
              <a:buNone/>
            </a:pPr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dirty="0" smtClean="0"/>
              <a:t>AG RDA Schulungsunterlagen – Modul 3.02.11: Eigene Beschreibung für die monografische Reihe | Stand: 10.07.2015 | CC BY-NC-SA</a:t>
            </a:r>
            <a:endParaRPr lang="de-DE" sz="8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11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8" name="Tabel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62744451"/>
              </p:ext>
            </p:extLst>
          </p:nvPr>
        </p:nvGraphicFramePr>
        <p:xfrm>
          <a:off x="539552" y="3933056"/>
          <a:ext cx="6445689" cy="79780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84682"/>
                <a:gridCol w="5161007"/>
              </a:tblGrid>
              <a:tr h="144016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RDA</a:t>
                      </a:r>
                      <a:endParaRPr lang="de-DE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Element</a:t>
                      </a:r>
                      <a:endParaRPr lang="de-DE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432048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2.6 </a:t>
                      </a:r>
                      <a:endParaRPr lang="de-DE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solidFill>
                            <a:srgbClr val="7030A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Band</a:t>
                      </a:r>
                      <a:r>
                        <a:rPr lang="de-DE" baseline="0" dirty="0" smtClean="0">
                          <a:solidFill>
                            <a:srgbClr val="7030A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1</a:t>
                      </a:r>
                      <a:r>
                        <a:rPr lang="de-DE" baseline="0" dirty="0" smtClean="0">
                          <a:solidFill>
                            <a:schemeClr val="tx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-</a:t>
                      </a:r>
                      <a:endParaRPr lang="de-DE" dirty="0">
                        <a:solidFill>
                          <a:schemeClr val="tx1"/>
                        </a:solidFill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49942899"/>
              </p:ext>
            </p:extLst>
          </p:nvPr>
        </p:nvGraphicFramePr>
        <p:xfrm>
          <a:off x="539551" y="5085184"/>
          <a:ext cx="6445690" cy="85269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84682"/>
                <a:gridCol w="5161008"/>
              </a:tblGrid>
              <a:tr h="305157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RDA</a:t>
                      </a:r>
                      <a:endParaRPr lang="de-DE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Element</a:t>
                      </a:r>
                      <a:endParaRPr lang="de-DE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486931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2.6 </a:t>
                      </a:r>
                      <a:endParaRPr lang="de-DE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solidFill>
                            <a:srgbClr val="7030A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Band</a:t>
                      </a:r>
                      <a:r>
                        <a:rPr lang="de-DE" baseline="0" dirty="0" smtClean="0">
                          <a:solidFill>
                            <a:srgbClr val="7030A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1 </a:t>
                      </a:r>
                      <a:r>
                        <a:rPr lang="de-DE" baseline="0" dirty="0" smtClean="0">
                          <a:solidFill>
                            <a:srgbClr val="00B05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(1999</a:t>
                      </a:r>
                      <a:r>
                        <a:rPr lang="de-DE" baseline="0" dirty="0" smtClean="0">
                          <a:solidFill>
                            <a:schemeClr val="tx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)-</a:t>
                      </a:r>
                      <a:endParaRPr lang="de-DE" dirty="0">
                        <a:solidFill>
                          <a:schemeClr val="tx1"/>
                        </a:solidFill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81438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724942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4.e Umfang</a:t>
            </a:r>
            <a:endParaRPr lang="de-DE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1052736"/>
            <a:ext cx="8640960" cy="5256584"/>
          </a:xfrm>
        </p:spPr>
        <p:txBody>
          <a:bodyPr wrap="square"/>
          <a:lstStyle/>
          <a:p>
            <a:pPr marL="457200" indent="-457200">
              <a:buNone/>
            </a:pPr>
            <a:r>
              <a:rPr lang="de-DE" sz="24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RDA 3.4.1.3 D-A-CH, RDA 3.4.1.10 D-A-CH, RDA 3.4.5.16 D-A-CH</a:t>
            </a:r>
          </a:p>
          <a:p>
            <a:pPr marL="457200" indent="-457200">
              <a:buNone/>
            </a:pPr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None/>
            </a:pP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Erfassung</a:t>
            </a:r>
          </a:p>
          <a:p>
            <a:pPr marL="457200" indent="-457200">
              <a:buNone/>
            </a:pP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  <a:sym typeface="Wingdings" panose="05000000000000000000" pitchFamily="2" charset="2"/>
              </a:rPr>
              <a:t> </a:t>
            </a: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Art der Einheit: </a:t>
            </a: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fakultativ</a:t>
            </a:r>
          </a:p>
          <a:p>
            <a:pPr marL="457200" indent="-457200">
              <a:buNone/>
            </a:pP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 Anzahl der Einheiten: fakultativ</a:t>
            </a:r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dirty="0" smtClean="0"/>
              <a:t>AG RDA Schulungsunterlagen – Modul 3.02.11: Eigene Beschreibung für die monografische Reihe | Stand: 10.07.2015 | CC BY-NC-SA</a:t>
            </a:r>
            <a:endParaRPr lang="de-DE" sz="8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12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8" name="Tabel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97203801"/>
              </p:ext>
            </p:extLst>
          </p:nvPr>
        </p:nvGraphicFramePr>
        <p:xfrm>
          <a:off x="539551" y="4149080"/>
          <a:ext cx="6565054" cy="8603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68153"/>
                <a:gridCol w="5196901"/>
              </a:tblGrid>
              <a:tr h="149736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RDA</a:t>
                      </a:r>
                      <a:endParaRPr lang="de-DE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Element</a:t>
                      </a:r>
                      <a:endParaRPr lang="de-DE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494540">
                <a:tc>
                  <a:txBody>
                    <a:bodyPr/>
                    <a:lstStyle/>
                    <a:p>
                      <a:r>
                        <a:rPr lang="de-DE" b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3.4</a:t>
                      </a:r>
                      <a:endParaRPr lang="de-DE" b="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Bände</a:t>
                      </a:r>
                      <a:endParaRPr lang="de-DE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81438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el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Beispiel: Monografische Reihe</a:t>
            </a:r>
            <a:endParaRPr lang="de-DE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z="800" dirty="0" smtClean="0"/>
              <a:t>AG RDA Schulungsunterlagen – Modul 3.02.11: Eigene Beschreibung für die monografische Reihe | Stand: 10.07.2015 | CC BY-NC-SA</a:t>
            </a:r>
            <a:endParaRPr lang="de-DE" sz="800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13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010" t="6528" r="21499" b="62462"/>
          <a:stretch/>
        </p:blipFill>
        <p:spPr>
          <a:xfrm rot="5400000">
            <a:off x="267404" y="2182363"/>
            <a:ext cx="4162048" cy="2968540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pic>
        <p:nvPicPr>
          <p:cNvPr id="8" name="Grafik 7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81" t="15270" r="72443" b="76858"/>
          <a:stretch/>
        </p:blipFill>
        <p:spPr>
          <a:xfrm>
            <a:off x="4918981" y="3463127"/>
            <a:ext cx="3058127" cy="744046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pic>
        <p:nvPicPr>
          <p:cNvPr id="11" name="Grafik 10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25" t="72847" r="73262" b="13461"/>
          <a:stretch/>
        </p:blipFill>
        <p:spPr>
          <a:xfrm>
            <a:off x="4932040" y="4282973"/>
            <a:ext cx="3058127" cy="1464684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sp>
        <p:nvSpPr>
          <p:cNvPr id="9" name="Textfeld 8"/>
          <p:cNvSpPr txBox="1"/>
          <p:nvPr/>
        </p:nvSpPr>
        <p:spPr>
          <a:xfrm>
            <a:off x="519704" y="1052352"/>
            <a:ext cx="1439821" cy="369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</a:p>
        </p:txBody>
      </p:sp>
      <p:sp>
        <p:nvSpPr>
          <p:cNvPr id="3" name="Textfeld 2"/>
          <p:cNvSpPr txBox="1"/>
          <p:nvPr/>
        </p:nvSpPr>
        <p:spPr>
          <a:xfrm>
            <a:off x="864158" y="1052352"/>
            <a:ext cx="1340432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Titelseite:</a:t>
            </a:r>
          </a:p>
        </p:txBody>
      </p:sp>
      <p:sp>
        <p:nvSpPr>
          <p:cNvPr id="7" name="Textfeld 6"/>
          <p:cNvSpPr txBox="1"/>
          <p:nvPr/>
        </p:nvSpPr>
        <p:spPr>
          <a:xfrm>
            <a:off x="5004386" y="2924944"/>
            <a:ext cx="184731" cy="369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endParaRPr lang="de-DE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" name="Textfeld 3"/>
          <p:cNvSpPr txBox="1"/>
          <p:nvPr/>
        </p:nvSpPr>
        <p:spPr>
          <a:xfrm>
            <a:off x="4918981" y="2708920"/>
            <a:ext cx="2687402" cy="64633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Auf der Rückseite der</a:t>
            </a:r>
          </a:p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Titelseite:</a:t>
            </a:r>
          </a:p>
        </p:txBody>
      </p:sp>
    </p:spTree>
    <p:extLst>
      <p:ext uri="{BB962C8B-B14F-4D97-AF65-F5344CB8AC3E}">
        <p14:creationId xmlns:p14="http://schemas.microsoft.com/office/powerpoint/2010/main" val="83499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/>
              <a:t>Aufnahme im PICA-Format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z="800" dirty="0" smtClean="0"/>
              <a:t>AG RDA Schulungsunterlagen – Modul 3.02.11: Eigene Beschreibung für die monografische Reihe | Stand: 10.07.2015 | CC BY-NC-SA</a:t>
            </a:r>
            <a:endParaRPr lang="de-DE" sz="8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14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37121102"/>
              </p:ext>
            </p:extLst>
          </p:nvPr>
        </p:nvGraphicFramePr>
        <p:xfrm>
          <a:off x="179512" y="692699"/>
          <a:ext cx="8784976" cy="579619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08112"/>
                <a:gridCol w="7776864"/>
              </a:tblGrid>
              <a:tr h="385693">
                <a:tc>
                  <a:txBody>
                    <a:bodyPr/>
                    <a:lstStyle/>
                    <a:p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Monografische</a:t>
                      </a:r>
                      <a:r>
                        <a:rPr lang="de-DE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Reihe in der ZDB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85693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2.3.2</a:t>
                      </a:r>
                      <a:endParaRPr lang="de-DE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Reihe Geisteswissenschaften</a:t>
                      </a:r>
                      <a:endParaRPr lang="de-DE" b="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385693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2.6</a:t>
                      </a:r>
                      <a:endParaRPr lang="de-DE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Band 1-</a:t>
                      </a:r>
                      <a:endParaRPr lang="de-DE" b="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385693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2.8.2</a:t>
                      </a:r>
                      <a:endParaRPr lang="de-DE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Stuttgart</a:t>
                      </a:r>
                    </a:p>
                  </a:txBody>
                  <a:tcPr/>
                </a:tc>
              </a:tr>
              <a:tr h="385693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2.8.4</a:t>
                      </a:r>
                      <a:endParaRPr lang="de-DE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dirty="0" err="1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Convensis</a:t>
                      </a:r>
                      <a:r>
                        <a:rPr lang="de-DE" sz="18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Publishing</a:t>
                      </a:r>
                    </a:p>
                  </a:txBody>
                  <a:tcPr/>
                </a:tc>
              </a:tr>
              <a:tr h="385693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2.8.6</a:t>
                      </a:r>
                      <a:endParaRPr lang="de-DE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März 2014-</a:t>
                      </a:r>
                      <a:endParaRPr lang="de-DE" b="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38569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2.13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Fortlaufende Ressource 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85693">
                <a:tc>
                  <a:txBody>
                    <a:bodyPr/>
                    <a:lstStyle/>
                    <a:p>
                      <a:r>
                        <a:rPr lang="de-DE" b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2.14</a:t>
                      </a:r>
                      <a:endParaRPr lang="de-DE" b="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unregelmäßig</a:t>
                      </a:r>
                      <a:r>
                        <a:rPr lang="de-DE" b="0" baseline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   </a:t>
                      </a:r>
                      <a:r>
                        <a:rPr lang="de-DE" b="0" i="1" baseline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(Standardelement für Nationalbibliotheken)</a:t>
                      </a:r>
                      <a:endParaRPr lang="de-DE" b="0" i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396493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3.2</a:t>
                      </a:r>
                      <a:endParaRPr lang="de-DE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ohne Hilfsmittel zu benutzen</a:t>
                      </a:r>
                      <a:endParaRPr lang="de-DE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385693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3.3</a:t>
                      </a:r>
                      <a:endParaRPr lang="de-DE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Band</a:t>
                      </a:r>
                      <a:endParaRPr lang="de-DE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385693">
                <a:tc>
                  <a:txBody>
                    <a:bodyPr/>
                    <a:lstStyle/>
                    <a:p>
                      <a:r>
                        <a:rPr lang="de-DE" b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3.4</a:t>
                      </a:r>
                      <a:endParaRPr lang="de-DE" b="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Bände</a:t>
                      </a:r>
                    </a:p>
                  </a:txBody>
                  <a:tcPr/>
                </a:tc>
              </a:tr>
              <a:tr h="385693">
                <a:tc>
                  <a:txBody>
                    <a:bodyPr/>
                    <a:lstStyle/>
                    <a:p>
                      <a:r>
                        <a:rPr lang="de-DE" b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6.2.2</a:t>
                      </a:r>
                      <a:endParaRPr lang="de-DE" b="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Reihe Geisteswissenschaften</a:t>
                      </a:r>
                      <a:endParaRPr lang="de-DE" sz="1800" dirty="0" smtClean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385693">
                <a:tc>
                  <a:txBody>
                    <a:bodyPr/>
                    <a:lstStyle/>
                    <a:p>
                      <a:r>
                        <a:rPr lang="de-DE" b="1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6.9</a:t>
                      </a:r>
                      <a:endParaRPr lang="de-DE" b="1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de-DE" sz="18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Text</a:t>
                      </a:r>
                    </a:p>
                  </a:txBody>
                  <a:tcPr/>
                </a:tc>
              </a:tr>
              <a:tr h="385693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6.11</a:t>
                      </a:r>
                      <a:endParaRPr lang="de-DE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0" dirty="0" err="1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ger</a:t>
                      </a:r>
                      <a:endParaRPr lang="de-DE" b="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385693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17.8 </a:t>
                      </a:r>
                      <a:endParaRPr lang="de-DE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Reihe Geisteswissenschaften</a:t>
                      </a:r>
                      <a:endParaRPr lang="de-DE" b="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75136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95536" y="1844824"/>
            <a:ext cx="8229600" cy="1296144"/>
          </a:xfrm>
        </p:spPr>
        <p:txBody>
          <a:bodyPr>
            <a:noAutofit/>
          </a:bodyPr>
          <a:lstStyle/>
          <a:p>
            <a:pPr algn="ctr"/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Eigene Beschreibung für die monografische Reihe </a:t>
            </a:r>
            <a:endParaRPr lang="de-DE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2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" name="Rechteck 2"/>
          <p:cNvSpPr/>
          <p:nvPr/>
        </p:nvSpPr>
        <p:spPr>
          <a:xfrm>
            <a:off x="409343" y="548679"/>
            <a:ext cx="2362457" cy="43204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Modul 3</a:t>
            </a:r>
            <a:endParaRPr lang="de-DE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z="800" dirty="0" smtClean="0"/>
              <a:t>AG RDA Schulungsunterlagen – Modul 3.02.11: Eigene Beschreibung für die monografische Reihe | Stand: 10.07.2015 | CC BY-NC-SA</a:t>
            </a:r>
            <a:endParaRPr lang="de-DE" sz="800" dirty="0"/>
          </a:p>
        </p:txBody>
      </p:sp>
    </p:spTree>
    <p:extLst>
      <p:ext uri="{BB962C8B-B14F-4D97-AF65-F5344CB8AC3E}">
        <p14:creationId xmlns:p14="http://schemas.microsoft.com/office/powerpoint/2010/main" val="3686259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724942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1. Definitionen</a:t>
            </a:r>
            <a:endParaRPr lang="de-DE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764704"/>
            <a:ext cx="8640960" cy="5544616"/>
          </a:xfrm>
        </p:spPr>
        <p:txBody>
          <a:bodyPr wrap="square"/>
          <a:lstStyle/>
          <a:p>
            <a:pPr>
              <a:buNone/>
            </a:pP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1.a Monografische Reihen gehören zu den </a:t>
            </a:r>
            <a:r>
              <a:rPr lang="de-DE" sz="2400" u="sng" dirty="0" smtClean="0">
                <a:solidFill>
                  <a:srgbClr val="7030A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fortlaufenden Ressourcen</a:t>
            </a:r>
          </a:p>
          <a:p>
            <a:pPr>
              <a:buNone/>
            </a:pPr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None/>
            </a:pP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1.b Monografische Reihen weisen einzelne Teile auf, die einen </a:t>
            </a:r>
            <a:r>
              <a:rPr lang="de-DE" sz="2400" u="sng" dirty="0" smtClean="0">
                <a:solidFill>
                  <a:srgbClr val="7030A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unabhängigen Titel </a:t>
            </a: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haben und i. A. </a:t>
            </a:r>
            <a:r>
              <a:rPr lang="de-DE" sz="2400" u="sng" dirty="0" smtClean="0">
                <a:solidFill>
                  <a:srgbClr val="7030A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nicht regelmäßig </a:t>
            </a: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erscheinen</a:t>
            </a:r>
            <a:endParaRPr lang="de-DE" sz="2400" u="sng" dirty="0" smtClean="0">
              <a:solidFill>
                <a:srgbClr val="00B05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None/>
            </a:pPr>
            <a:endParaRPr lang="de-DE" sz="2400" u="sng" dirty="0" smtClean="0">
              <a:solidFill>
                <a:srgbClr val="00B05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Es gibt </a:t>
            </a:r>
            <a:r>
              <a:rPr lang="de-DE" sz="2400" u="sng" dirty="0" smtClean="0">
                <a:solidFill>
                  <a:srgbClr val="7030A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gezählte</a:t>
            </a: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und </a:t>
            </a:r>
            <a:r>
              <a:rPr lang="de-DE" sz="2400" u="sng" dirty="0" smtClean="0">
                <a:solidFill>
                  <a:srgbClr val="7030A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ungezählte</a:t>
            </a: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monografische Reihen</a:t>
            </a:r>
          </a:p>
          <a:p>
            <a:pPr>
              <a:buNone/>
            </a:pPr>
            <a:endParaRPr lang="de-DE" sz="20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Nur </a:t>
            </a:r>
            <a:r>
              <a:rPr lang="de-DE" sz="2400" u="sng" dirty="0" smtClean="0">
                <a:solidFill>
                  <a:srgbClr val="7030A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gezählte</a:t>
            </a: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monografische Reihen erhalten eine </a:t>
            </a:r>
            <a:r>
              <a:rPr lang="de-DE" sz="2400" u="sng" dirty="0" smtClean="0">
                <a:solidFill>
                  <a:srgbClr val="7030A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eigene Beschreibung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dirty="0" smtClean="0"/>
              <a:t>AG RDA Schulungsunterlagen – Modul 3.02.11: Eigene Beschreibung für die monografische Reihe | Stand: 10.07.2015 | CC BY-NC-SA</a:t>
            </a:r>
            <a:endParaRPr lang="de-DE" sz="8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3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81438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1628800"/>
            <a:ext cx="8640960" cy="4680520"/>
          </a:xfrm>
        </p:spPr>
        <p:txBody>
          <a:bodyPr wrap="square"/>
          <a:lstStyle/>
          <a:p>
            <a:pPr>
              <a:buNone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Prüfung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folgender Kriterien:</a:t>
            </a:r>
          </a:p>
          <a:p>
            <a:pPr>
              <a:buNone/>
            </a:pP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457200" indent="-457200">
              <a:buFont typeface="+mj-lt"/>
              <a:buAutoNum type="arabicPeriod"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Es liegen gezählte Teile vor</a:t>
            </a:r>
          </a:p>
          <a:p>
            <a:pPr marL="457200" indent="-457200">
              <a:buFont typeface="+mj-lt"/>
              <a:buAutoNum type="arabicPeriod"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Es liegen überwiegend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unabhängige Titel bei den einzelnen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Teilen vor</a:t>
            </a:r>
          </a:p>
          <a:p>
            <a:pPr marL="457200" indent="-457200">
              <a:buFont typeface="+mj-lt"/>
              <a:buAutoNum type="arabicPeriod"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Es liegen keine Zeitschriftenkriterien vor</a:t>
            </a:r>
          </a:p>
          <a:p>
            <a:pPr marL="0" indent="0">
              <a:buNone/>
            </a:pPr>
            <a:endParaRPr lang="de-DE" dirty="0" smtClean="0">
              <a:ea typeface="Verdana" pitchFamily="34" charset="0"/>
              <a:cs typeface="Verdana" pitchFamily="34" charset="0"/>
            </a:endParaRPr>
          </a:p>
          <a:p>
            <a:pPr marL="0" indent="0">
              <a:buNone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Weitere Hinweise zur Abgrenzung</a:t>
            </a:r>
          </a:p>
          <a:p>
            <a:pPr marL="0" indent="0">
              <a:buNone/>
            </a:pPr>
            <a:r>
              <a:rPr lang="de-DE" sz="2400" i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</a:t>
            </a:r>
            <a:r>
              <a:rPr lang="de-DE" sz="2400" i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iehe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Modul 2.03, Abgrenzung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4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7" name="Titel 1"/>
          <p:cNvSpPr txBox="1">
            <a:spLocks/>
          </p:cNvSpPr>
          <p:nvPr/>
        </p:nvSpPr>
        <p:spPr>
          <a:xfrm>
            <a:off x="251520" y="183778"/>
            <a:ext cx="8640960" cy="144502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kern="1200" baseline="0">
                <a:solidFill>
                  <a:schemeClr val="accent1">
                    <a:lumMod val="75000"/>
                  </a:schemeClr>
                </a:solidFill>
                <a:latin typeface="Verdana" panose="020B0604030504040204" pitchFamily="34" charset="0"/>
                <a:ea typeface="+mj-ea"/>
                <a:cs typeface="+mj-cs"/>
              </a:defRPr>
            </a:lvl1pPr>
          </a:lstStyle>
          <a:p>
            <a:r>
              <a:rPr lang="de-DE" dirty="0" smtClean="0"/>
              <a:t>1.c Behandlung einer fortlaufenden Ressource als monografische Reihe oder Zeitschrift     -1-</a:t>
            </a:r>
            <a:endParaRPr lang="de-DE" dirty="0"/>
          </a:p>
        </p:txBody>
      </p:sp>
      <p:sp>
        <p:nvSpPr>
          <p:cNvPr id="6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776864" cy="365125"/>
          </a:xfrm>
        </p:spPr>
        <p:txBody>
          <a:bodyPr/>
          <a:lstStyle/>
          <a:p>
            <a:r>
              <a:rPr lang="de-DE" sz="800" dirty="0" smtClean="0"/>
              <a:t>AG RDA Schulungsunterlagen – Modul 3.02.11: Eigene Beschreibung für die monografische Reihe | Stand: 10.07.2015 | CC BY-NC-SA</a:t>
            </a:r>
            <a:endParaRPr lang="de-DE" sz="800" dirty="0"/>
          </a:p>
        </p:txBody>
      </p:sp>
    </p:spTree>
    <p:extLst>
      <p:ext uri="{BB962C8B-B14F-4D97-AF65-F5344CB8AC3E}">
        <p14:creationId xmlns:p14="http://schemas.microsoft.com/office/powerpoint/2010/main" val="2175782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724942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2.a Gezählte monografische Reihen</a:t>
            </a:r>
            <a:endParaRPr lang="de-DE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1052736"/>
            <a:ext cx="8640960" cy="5256584"/>
          </a:xfrm>
        </p:spPr>
        <p:txBody>
          <a:bodyPr wrap="square"/>
          <a:lstStyle/>
          <a:p>
            <a:pPr>
              <a:buNone/>
            </a:pPr>
            <a:r>
              <a:rPr lang="de-DE" sz="2400" i="1" dirty="0">
                <a:latin typeface="Verdana" pitchFamily="34" charset="0"/>
                <a:ea typeface="Verdana" pitchFamily="34" charset="0"/>
                <a:cs typeface="Verdana" pitchFamily="34" charset="0"/>
              </a:rPr>
              <a:t>Es liegt im Ermessen, ob eine eigene Beschreibung angelegt wird.</a:t>
            </a:r>
          </a:p>
          <a:p>
            <a:pPr>
              <a:buNone/>
            </a:pPr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None/>
            </a:pPr>
            <a:r>
              <a:rPr lang="de-DE" sz="2400" dirty="0" smtClean="0">
                <a:solidFill>
                  <a:srgbClr val="7030A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Eine eigene Beschreibung </a:t>
            </a: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wird entweder in der </a:t>
            </a:r>
            <a:r>
              <a:rPr lang="de-DE" sz="2400" dirty="0" smtClean="0">
                <a:solidFill>
                  <a:srgbClr val="7030A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/>
            </a:r>
            <a:br>
              <a:rPr lang="de-DE" sz="2400" dirty="0" smtClean="0">
                <a:solidFill>
                  <a:srgbClr val="7030A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</a:br>
            <a:endParaRPr lang="de-DE" sz="2400" dirty="0" smtClean="0">
              <a:solidFill>
                <a:srgbClr val="7030A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Zeitschriftendatenbank (ZDB) oder im Verbund angelegt</a:t>
            </a:r>
          </a:p>
          <a:p>
            <a:pPr marL="0" indent="0">
              <a:buNone/>
            </a:pPr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0" indent="0">
              <a:buNone/>
            </a:pPr>
            <a:r>
              <a:rPr lang="de-DE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Hinweis: </a:t>
            </a:r>
          </a:p>
          <a:p>
            <a:pPr marL="0" indent="0">
              <a:buNone/>
            </a:pPr>
            <a:r>
              <a:rPr lang="de-DE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Wird keine eigene Beschreibung angelegt, wird lediglich in der Beschreibung für den einzelnen Teil das Element „Gesamttitelangabe“ erfasst. Siehe Modul 3.02.06, Punkt 1 Einzelne Einheit</a:t>
            </a:r>
            <a:endParaRPr lang="de-DE" sz="20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0" indent="0">
              <a:buNone/>
            </a:pPr>
            <a:endParaRPr lang="de-DE" sz="2400" i="1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0" indent="0">
              <a:buNone/>
            </a:pPr>
            <a:endParaRPr lang="de-DE" sz="2400" i="1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None/>
            </a:pPr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None/>
            </a:pPr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dirty="0" smtClean="0"/>
              <a:t>AG RDA Schulungsunterlagen – Modul 3.02.11: Eigene Beschreibung für die monografische Reihe | Stand: 10.07.2015 | CC BY-NC-SA</a:t>
            </a:r>
            <a:endParaRPr lang="de-DE" sz="8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5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65634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724942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2.b Ungezählte monografische Reihen</a:t>
            </a:r>
            <a:endParaRPr lang="de-DE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1052736"/>
            <a:ext cx="8640960" cy="5256584"/>
          </a:xfrm>
        </p:spPr>
        <p:txBody>
          <a:bodyPr wrap="square"/>
          <a:lstStyle/>
          <a:p>
            <a:pPr>
              <a:buNone/>
            </a:pPr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None/>
            </a:pP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1) </a:t>
            </a:r>
            <a:r>
              <a:rPr lang="de-DE" sz="2400" dirty="0" smtClean="0">
                <a:solidFill>
                  <a:srgbClr val="7030A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Einzelne Einheit: </a:t>
            </a: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Erfassung in der Beschreibung für den Teil im </a:t>
            </a:r>
            <a:r>
              <a:rPr lang="de-DE" sz="2400" dirty="0" smtClean="0">
                <a:solidFill>
                  <a:srgbClr val="00B05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Element Gesamttitelangabe</a:t>
            </a:r>
          </a:p>
          <a:p>
            <a:pPr>
              <a:buNone/>
            </a:pPr>
            <a:endParaRPr lang="de-DE" sz="2400" dirty="0" smtClean="0">
              <a:solidFill>
                <a:srgbClr val="7030A0"/>
              </a:solidFill>
              <a:latin typeface="Verdana" pitchFamily="34" charset="0"/>
              <a:ea typeface="Verdana" pitchFamily="34" charset="0"/>
              <a:cs typeface="Verdana" pitchFamily="34" charset="0"/>
              <a:sym typeface="Wingdings" pitchFamily="2" charset="2"/>
            </a:endParaRPr>
          </a:p>
          <a:p>
            <a:pPr>
              <a:buNone/>
            </a:pPr>
            <a:r>
              <a:rPr lang="de-DE" sz="2400" dirty="0" smtClean="0">
                <a:solidFill>
                  <a:srgbClr val="00B050"/>
                </a:solidFill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2) </a:t>
            </a: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Ungezählte monografische Reihen innerhalb einer </a:t>
            </a:r>
            <a:r>
              <a:rPr lang="de-DE" sz="2400" dirty="0" smtClean="0">
                <a:solidFill>
                  <a:srgbClr val="C00000"/>
                </a:solidFill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Zeitschrift:</a:t>
            </a:r>
          </a:p>
          <a:p>
            <a:pPr>
              <a:buNone/>
            </a:pPr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  <a:sym typeface="Wingdings" pitchFamily="2" charset="2"/>
            </a:endParaRPr>
          </a:p>
          <a:p>
            <a:pPr>
              <a:buFont typeface="Wingdings"/>
              <a:buChar char="à"/>
            </a:pP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Erfassung in der Beschreibung für die Zeitschrift im Feld für die </a:t>
            </a:r>
            <a:r>
              <a:rPr lang="de-DE" sz="2400" dirty="0" smtClean="0">
                <a:solidFill>
                  <a:srgbClr val="00B050"/>
                </a:solidFill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Gesamttitelangabe </a:t>
            </a:r>
            <a:endParaRPr lang="de-DE" sz="2000" dirty="0" smtClean="0">
              <a:solidFill>
                <a:srgbClr val="00B050"/>
              </a:solidFill>
              <a:latin typeface="Verdana" pitchFamily="34" charset="0"/>
              <a:ea typeface="Verdana" pitchFamily="34" charset="0"/>
              <a:cs typeface="Verdana" pitchFamily="34" charset="0"/>
              <a:sym typeface="Wingdings" pitchFamily="2" charset="2"/>
            </a:endParaRPr>
          </a:p>
          <a:p>
            <a:pPr>
              <a:buFont typeface="Wingdings"/>
              <a:buChar char="à"/>
            </a:pPr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  <a:sym typeface="Wingdings" pitchFamily="2" charset="2"/>
            </a:endParaRPr>
          </a:p>
          <a:p>
            <a:pPr marL="0" indent="0">
              <a:buNone/>
            </a:pP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Weitere Hinweise: Siehe Modul 3.02.06 (Gesamttitel- </a:t>
            </a:r>
            <a:r>
              <a:rPr lang="de-DE" sz="2400" dirty="0" err="1" smtClean="0"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angabe</a:t>
            </a: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), Punkt 1, Einzelne Einheit und Punkt 2: Fortlaufende Ressourcen</a:t>
            </a:r>
            <a:endParaRPr lang="de-DE" sz="24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None/>
            </a:pPr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None/>
            </a:pPr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dirty="0" smtClean="0"/>
              <a:t>AG RDA Schulungsunterlagen – Modul 3.02.11: Eigene Beschreibung für die monografische Reihe | Stand: 10.07.2015 | CC BY-NC-SA</a:t>
            </a:r>
            <a:endParaRPr lang="de-DE" sz="8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6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58245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724942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3. RDA-Regelwerksstellen</a:t>
            </a:r>
            <a:endParaRPr lang="de-DE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1052736"/>
            <a:ext cx="8640960" cy="5256584"/>
          </a:xfrm>
        </p:spPr>
        <p:txBody>
          <a:bodyPr wrap="square"/>
          <a:lstStyle/>
          <a:p>
            <a:pPr marL="457200" indent="-457200"/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Alle RDA-Regeln werden bei der Erfassung einer gezählten monografischen Reihe angewendet </a:t>
            </a:r>
            <a:r>
              <a:rPr lang="de-DE" sz="2000" i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(außer Kapitel 2.12)</a:t>
            </a:r>
          </a:p>
          <a:p>
            <a:pPr marL="457200" indent="-457200"/>
            <a:endParaRPr lang="de-DE" sz="2000" i="1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/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Auch alle speziellen RDA-Regeln für fortlaufende Ressourcen</a:t>
            </a:r>
          </a:p>
          <a:p>
            <a:pPr marL="457200" indent="-457200">
              <a:buNone/>
            </a:pPr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/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Und alle Anwendungsrichtlinien (AWR)/Arbeits-</a:t>
            </a:r>
            <a:r>
              <a:rPr lang="de-DE" sz="24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hilfen</a:t>
            </a:r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/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dirty="0" smtClean="0"/>
              <a:t>AG RDA Schulungsunterlagen – Modul 3.02.11: Eigene Beschreibung für die monografische Reihe | Stand: 10.07.2015 | CC BY-NC-SA</a:t>
            </a:r>
            <a:endParaRPr lang="de-DE" sz="8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7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81438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724942"/>
          </a:xfrm>
        </p:spPr>
        <p:txBody>
          <a:bodyPr>
            <a:noAutofit/>
          </a:bodyPr>
          <a:lstStyle/>
          <a:p>
            <a:r>
              <a:rPr lang="de-DE" dirty="0">
                <a:latin typeface="Verdana" pitchFamily="34" charset="0"/>
                <a:ea typeface="Verdana" pitchFamily="34" charset="0"/>
                <a:cs typeface="Verdana" pitchFamily="34" charset="0"/>
              </a:rPr>
              <a:t>4</a:t>
            </a:r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Erfassung einer einfachen </a:t>
            </a:r>
            <a:r>
              <a:rPr lang="de-DE" smtClean="0">
                <a:latin typeface="Verdana" pitchFamily="34" charset="0"/>
                <a:ea typeface="Verdana" pitchFamily="34" charset="0"/>
                <a:cs typeface="Verdana" pitchFamily="34" charset="0"/>
              </a:rPr>
              <a:t>monografischen Reihe</a:t>
            </a:r>
            <a:endParaRPr lang="de-DE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1052736"/>
            <a:ext cx="8640960" cy="5256584"/>
          </a:xfrm>
        </p:spPr>
        <p:txBody>
          <a:bodyPr wrap="square"/>
          <a:lstStyle/>
          <a:p>
            <a:pPr>
              <a:buNone/>
            </a:pPr>
            <a:r>
              <a:rPr lang="de-DE" sz="2400" b="1" dirty="0">
                <a:latin typeface="Verdana" pitchFamily="34" charset="0"/>
                <a:ea typeface="Verdana" pitchFamily="34" charset="0"/>
                <a:cs typeface="Verdana" pitchFamily="34" charset="0"/>
              </a:rPr>
              <a:t>4</a:t>
            </a:r>
            <a:r>
              <a:rPr lang="de-DE" sz="24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.a Erscheinungsweise </a:t>
            </a:r>
          </a:p>
          <a:p>
            <a:pPr>
              <a:buNone/>
            </a:pPr>
            <a:r>
              <a:rPr lang="de-DE" sz="24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RDA 2.13</a:t>
            </a:r>
          </a:p>
          <a:p>
            <a:pPr>
              <a:buNone/>
            </a:pPr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None/>
            </a:pP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Erscheinungsweise einer gezählten monografischen Reihe </a:t>
            </a: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 </a:t>
            </a: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fortlaufende Ressource</a:t>
            </a:r>
          </a:p>
          <a:p>
            <a:pPr>
              <a:buNone/>
            </a:pPr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None/>
            </a:pP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Kennzeichnung </a:t>
            </a:r>
            <a:r>
              <a:rPr lang="de-DE" sz="24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innerhalb</a:t>
            </a: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der fortlaufenden Ressource als monografische Reihe</a:t>
            </a:r>
          </a:p>
          <a:p>
            <a:pPr>
              <a:buNone/>
            </a:pPr>
            <a:endParaRPr lang="de-DE" sz="20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None/>
            </a:pPr>
            <a:r>
              <a:rPr lang="de-DE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Beispiel: gezählte monografische Ressource als Druck-Ausgabe</a:t>
            </a:r>
          </a:p>
          <a:p>
            <a:pPr marL="457200" indent="-457200">
              <a:buNone/>
            </a:pPr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None/>
            </a:pPr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dirty="0" smtClean="0"/>
              <a:t>AG RDA Schulungsunterlagen – Modul 3.02.11: Eigene Beschreibung für die monografische Reihe | Stand: 10.07.2015 | CC BY-NC-SA</a:t>
            </a:r>
            <a:endParaRPr lang="de-DE" sz="8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8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8" name="Tabel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99949905"/>
              </p:ext>
            </p:extLst>
          </p:nvPr>
        </p:nvGraphicFramePr>
        <p:xfrm>
          <a:off x="539552" y="5445224"/>
          <a:ext cx="7560840" cy="79780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43660"/>
                <a:gridCol w="5917180"/>
              </a:tblGrid>
              <a:tr h="432048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RDA</a:t>
                      </a:r>
                      <a:endParaRPr lang="de-DE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Element</a:t>
                      </a:r>
                      <a:endParaRPr lang="de-DE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2.13</a:t>
                      </a:r>
                      <a:endParaRPr lang="de-DE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Fortlaufende</a:t>
                      </a:r>
                      <a:r>
                        <a:rPr lang="de-DE" baseline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Ressource</a:t>
                      </a:r>
                      <a:endParaRPr lang="de-DE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81438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724942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4.b Erscheinungsdatum</a:t>
            </a:r>
            <a:endParaRPr lang="de-DE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1052736"/>
            <a:ext cx="8640960" cy="5256584"/>
          </a:xfrm>
        </p:spPr>
        <p:txBody>
          <a:bodyPr wrap="square"/>
          <a:lstStyle/>
          <a:p>
            <a:pPr marL="457200" indent="-457200">
              <a:buNone/>
            </a:pPr>
            <a:r>
              <a:rPr lang="de-DE" sz="24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RDA 2.8.6</a:t>
            </a:r>
          </a:p>
          <a:p>
            <a:pPr marL="457200" indent="-457200">
              <a:buNone/>
            </a:pPr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None/>
            </a:pP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Erfassung </a:t>
            </a:r>
          </a:p>
          <a:p>
            <a:pPr marL="457200" indent="-457200">
              <a:buNone/>
            </a:pP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 i. d. R. gemäß der Angabe in der Informationsquelle</a:t>
            </a:r>
          </a:p>
          <a:p>
            <a:pPr marL="457200" indent="-457200">
              <a:buNone/>
            </a:pP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 Anfangsdatum oder Anfangs- und End-Datum</a:t>
            </a:r>
          </a:p>
          <a:p>
            <a:pPr marL="457200" indent="-457200">
              <a:buNone/>
            </a:pPr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  <a:sym typeface="Wingdings" pitchFamily="2" charset="2"/>
            </a:endParaRPr>
          </a:p>
          <a:p>
            <a:pPr marL="457200" indent="-457200">
              <a:buNone/>
            </a:pPr>
            <a:r>
              <a:rPr lang="de-DE" sz="2000" dirty="0" smtClean="0"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Beispiel: Erster Band: März 2014 erschienen, laufende Veröffentlichung</a:t>
            </a:r>
            <a:endParaRPr lang="de-DE" sz="20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dirty="0" smtClean="0"/>
              <a:t>AG RDA Schulungsunterlagen – Modul 3.02.11: Eigene Beschreibung für die monografische Reihe | Stand: 10.07.2015 | CC BY-NC-SA</a:t>
            </a:r>
            <a:endParaRPr lang="de-DE" sz="8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9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8" name="Tabel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6262023"/>
              </p:ext>
            </p:extLst>
          </p:nvPr>
        </p:nvGraphicFramePr>
        <p:xfrm>
          <a:off x="539550" y="4725144"/>
          <a:ext cx="6565055" cy="115212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27186"/>
                <a:gridCol w="5137869"/>
              </a:tblGrid>
              <a:tr h="504056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RDA</a:t>
                      </a:r>
                      <a:endParaRPr lang="de-DE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Element</a:t>
                      </a:r>
                      <a:endParaRPr lang="de-DE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648072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2.8.6</a:t>
                      </a:r>
                      <a:endParaRPr lang="de-DE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März</a:t>
                      </a:r>
                      <a:r>
                        <a:rPr lang="de-DE" baseline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2014-</a:t>
                      </a:r>
                      <a:endParaRPr lang="de-DE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10382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761</Words>
  <Application>Microsoft Office PowerPoint</Application>
  <PresentationFormat>Bildschirmpräsentation (4:3)</PresentationFormat>
  <Paragraphs>181</Paragraphs>
  <Slides>14</Slides>
  <Notes>12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14</vt:i4>
      </vt:variant>
    </vt:vector>
  </HeadingPairs>
  <TitlesOfParts>
    <vt:vector size="15" baseType="lpstr">
      <vt:lpstr>Larissa-Design</vt:lpstr>
      <vt:lpstr>Schulungsunterlagen der AG RDA</vt:lpstr>
      <vt:lpstr>Eigene Beschreibung für die monografische Reihe </vt:lpstr>
      <vt:lpstr>1. Definitionen</vt:lpstr>
      <vt:lpstr>PowerPoint-Präsentation</vt:lpstr>
      <vt:lpstr>2.a Gezählte monografische Reihen</vt:lpstr>
      <vt:lpstr>2.b Ungezählte monografische Reihen</vt:lpstr>
      <vt:lpstr>3. RDA-Regelwerksstellen</vt:lpstr>
      <vt:lpstr>4 Erfassung einer einfachen monografischen Reihe</vt:lpstr>
      <vt:lpstr>4.b Erscheinungsdatum</vt:lpstr>
      <vt:lpstr>4.c Erscheinungsfrequenz</vt:lpstr>
      <vt:lpstr>4.d Zählung von fortlaufenden Ressourcen</vt:lpstr>
      <vt:lpstr>4.e Umfang</vt:lpstr>
      <vt:lpstr>Beispiel: Monografische Reihe</vt:lpstr>
      <vt:lpstr>Aufnahme im PICA-Format</vt:lpstr>
    </vt:vector>
  </TitlesOfParts>
  <Company>Deutsche Nationalbibliothek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Schulungsunterlagen der AG RDA</dc:title>
  <dc:creator>Ingeborg Töpler</dc:creator>
  <cp:lastModifiedBy>Goerlich</cp:lastModifiedBy>
  <cp:revision>544</cp:revision>
  <cp:lastPrinted>2015-07-09T13:43:26Z</cp:lastPrinted>
  <dcterms:created xsi:type="dcterms:W3CDTF">2014-02-18T07:01:40Z</dcterms:created>
  <dcterms:modified xsi:type="dcterms:W3CDTF">2015-08-10T06:27:21Z</dcterms:modified>
</cp:coreProperties>
</file>