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85" r:id="rId2"/>
    <p:sldId id="259" r:id="rId3"/>
    <p:sldId id="345" r:id="rId4"/>
    <p:sldId id="346" r:id="rId5"/>
    <p:sldId id="319" r:id="rId6"/>
    <p:sldId id="332" r:id="rId7"/>
    <p:sldId id="333" r:id="rId8"/>
    <p:sldId id="334" r:id="rId9"/>
    <p:sldId id="335" r:id="rId10"/>
    <p:sldId id="337" r:id="rId11"/>
    <p:sldId id="338" r:id="rId12"/>
    <p:sldId id="324" r:id="rId13"/>
    <p:sldId id="340" r:id="rId14"/>
    <p:sldId id="341" r:id="rId15"/>
    <p:sldId id="342" r:id="rId16"/>
    <p:sldId id="343" r:id="rId17"/>
    <p:sldId id="344" r:id="rId1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>
        <p:scale>
          <a:sx n="100" d="100"/>
          <a:sy n="100" d="100"/>
        </p:scale>
        <p:origin x="-13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Beschreibung monografische Reihe | Stand: 24.06.2015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49500"/>
            <a:ext cx="16414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Liegen </a:t>
            </a:r>
            <a:r>
              <a:rPr lang="de-DE" sz="2400" u="sng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Zeitschriftenkriterien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vor? → ja → </a:t>
            </a:r>
            <a:r>
              <a:rPr lang="de-DE" sz="24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Zeitschrift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↓</a:t>
            </a:r>
            <a:b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nein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↓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Liegen </a:t>
            </a:r>
            <a:r>
              <a:rPr lang="de-DE" sz="2400" u="sng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 Titel</a:t>
            </a:r>
            <a:r>
              <a:rPr lang="de-DE" sz="24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vor? →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nein →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Zeitschrift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↓</a:t>
            </a:r>
            <a:b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ja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↓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Liegen </a:t>
            </a:r>
            <a:r>
              <a:rPr lang="de-DE" sz="2400" u="sng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überwiegend (&gt;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50%)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unabhängige Titel vor? →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nein → </a:t>
            </a:r>
            <a:r>
              <a:rPr lang="de-DE" sz="24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Zeitschrift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↓</a:t>
            </a:r>
            <a:br>
              <a:rPr lang="de-DE" sz="24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ja→ Monografische Reihe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Behandlung einer fortlaufenden Ressource als monografische Reihe oder Zeitschrift  -5-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983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 wrap="square"/>
          <a:lstStyle/>
          <a:p>
            <a:pPr marL="457200" indent="-45720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Hinweise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zum Thema Abgrenzung</a:t>
            </a:r>
          </a:p>
          <a:p>
            <a:pPr marL="457200" indent="-45720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-- &gt; Schulungsunterlage in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Modul 2.03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>
              <a:ea typeface="Verdana" pitchFamily="34" charset="0"/>
              <a:cs typeface="Verdana" pitchFamily="34" charset="0"/>
            </a:endParaRPr>
          </a:p>
          <a:p>
            <a:pPr marL="457200" indent="-457200"/>
            <a:endParaRPr lang="de-DE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373014"/>
          </a:xfrm>
        </p:spPr>
        <p:txBody>
          <a:bodyPr>
            <a:noAutofit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Behandlung einer fortlaufenden Ressource als monografische Reihe oder Zeitschrift    -6-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41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RDA-Regelwerksstellen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(AWR)/Arbeits-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hilfen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Erfassung einer einfachen monografischen Reihe in der ZDB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4.a Erscheinungsweise (RDA 2.13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Feld 0500 zweite  Position „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251521" y="486916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5184577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Fortlaufende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4.b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„unregelmäßig“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1" y="3717033"/>
          <a:ext cx="6565054" cy="129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8"/>
              </a:tblGrid>
              <a:tr h="576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808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4.c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der Angabe in der Informationsquelle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Anfangs-Erscheinungsdatum oder Anfangs- und End-Erscheinungsdatum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Band: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0" y="4725144"/>
          <a:ext cx="6565055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9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Monografische Reihe:</a:t>
            </a:r>
          </a:p>
          <a:p>
            <a:pPr marL="457200" indent="-457200"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Alphanumerische Bezeichnung (z. B. Band 1) </a:t>
            </a: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und</a:t>
            </a:r>
          </a:p>
          <a:p>
            <a:pPr marL="457200" indent="-457200"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 Bezeichnung (z. B. März 2014) müssen erfasst werden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Liegt keine chronologische Zählung in der Informationsquelle vor  Erscheinungsdatum gilt als ermittelte chronologische Bezeichnung</a:t>
            </a:r>
          </a:p>
          <a:p>
            <a:pPr marL="457200" indent="-457200">
              <a:buNone/>
            </a:pPr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925069"/>
              </p:ext>
            </p:extLst>
          </p:nvPr>
        </p:nvGraphicFramePr>
        <p:xfrm>
          <a:off x="323528" y="4725144"/>
          <a:ext cx="8280919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648"/>
                <a:gridCol w="2448271"/>
              </a:tblGrid>
              <a:tr h="12626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82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2.6.2, Alphanumerische Bezeichnung der ersten Ausgabe …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9660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2.6.3, Chronologische Bezeichnung der ersten Ausgabe …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[März 2014]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Erfassung ist fakultativ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  Erfassung ist fakultativ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1" y="3717033"/>
          <a:ext cx="6565054" cy="129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8"/>
              </a:tblGrid>
              <a:tr h="576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808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(gezählte)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   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nur für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gezählte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monografische Reihen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u="sng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monografische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innerhalb einer 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  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Reihen:</a:t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Katalogisierung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Verbund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oder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gehören zu den fortlaufenden Ressourcen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(Gezählte) Monografische Reihe </a:t>
            </a: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 Teile haben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 Titel</a:t>
            </a: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 Teile erscheinen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unregelmäßig</a:t>
            </a: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Unabhängiger Titel</a:t>
            </a: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 Teile der monografischen Reihe weisen unabhängige Titel auf, die ohne den Titel der Reihe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aussagekräftig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sind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dirty="0" smtClean="0">
                <a:ea typeface="Verdana" pitchFamily="34" charset="0"/>
                <a:cs typeface="Verdana" pitchFamily="34" charset="0"/>
              </a:rPr>
              <a:t>Prüfung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folgender Kriterien:</a:t>
            </a:r>
          </a:p>
          <a:p>
            <a:pPr>
              <a:buNone/>
            </a:pPr>
            <a:endParaRPr lang="de-DE" dirty="0"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Zeitschriftenkriterien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Unabhängige </a:t>
            </a:r>
            <a:r>
              <a:rPr lang="de-DE" dirty="0" smtClean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Titel</a:t>
            </a:r>
            <a:endParaRPr lang="de-DE" dirty="0">
              <a:solidFill>
                <a:srgbClr val="7030A0"/>
              </a:solidFill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Überwiegend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de-DE" dirty="0">
                <a:ea typeface="Verdana" pitchFamily="34" charset="0"/>
                <a:cs typeface="Verdana" pitchFamily="34" charset="0"/>
              </a:rPr>
              <a:t>unabhängige Titel bei den einzelnen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Teilen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2.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 mit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überwiegend </a:t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Titeln</a:t>
            </a:r>
          </a:p>
          <a:p>
            <a:pPr marL="457200" lvl="1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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Monografische Reihe</a:t>
            </a:r>
          </a:p>
          <a:p>
            <a:pPr marL="457200" lvl="1" indent="-457200">
              <a:buNone/>
            </a:pPr>
            <a:endParaRPr lang="de-DE" sz="2400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Wenn zusätzlich </a:t>
            </a:r>
            <a:r>
              <a:rPr lang="de-DE" sz="2400" u="sng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Zeitschriftenkriterien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vorliegen: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57250" lvl="1" indent="-45720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Angaben zur regelmäßigen Erscheinungsfrequenz und/oder</a:t>
            </a:r>
            <a:endParaRPr lang="de-DE" sz="2400" i="1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57250" lvl="1" indent="-45720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Postzeitungsnummer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und/oder</a:t>
            </a: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57250" lvl="1" indent="-457200"/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Abonnementpreis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0005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 </a:t>
            </a:r>
            <a:r>
              <a:rPr lang="de-DE" sz="24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Zeitschrift</a:t>
            </a:r>
            <a:endParaRPr lang="de-DE" sz="2400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15699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Behandlung einer fortlaufenden Ressource als monografische Reihe oder Zeitschrift    -2-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8430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Kriterium </a:t>
            </a:r>
            <a:r>
              <a:rPr lang="de-DE" sz="28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unabhängiger Titel</a:t>
            </a:r>
          </a:p>
          <a:p>
            <a:pPr marL="457200" indent="-457200">
              <a:buNone/>
            </a:pP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der einzelnen Teile sind ohne den Titel der Reihe </a:t>
            </a:r>
            <a:r>
              <a:rPr lang="de-DE" sz="2800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aussagekräftig</a:t>
            </a:r>
          </a:p>
          <a:p>
            <a:pPr marL="457200" indent="-457200"/>
            <a:endParaRPr lang="de-DE" sz="28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8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Bestsellermarketing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aussagekräftiger Titel des einzelnen Teils der gezählten monografischen Reihe „Reihe </a:t>
            </a:r>
            <a:r>
              <a:rPr lang="de-DE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Geisteswisschenschaften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endParaRPr lang="de-DE" sz="28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2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Behandlung einer fortlaufenden Ressource als monografische Reihe oder Zeitschrift     -3-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31595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5040560"/>
          </a:xfrm>
        </p:spPr>
        <p:txBody>
          <a:bodyPr wrap="square"/>
          <a:lstStyle/>
          <a:p>
            <a:pPr marL="0" indent="0">
              <a:buNone/>
            </a:pPr>
            <a:endParaRPr lang="de-DE" sz="28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Kein </a:t>
            </a:r>
            <a:r>
              <a:rPr lang="de-DE" sz="28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unabhängiger Titel </a:t>
            </a:r>
            <a:r>
              <a:rPr 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liegt vor, wenn</a:t>
            </a:r>
          </a:p>
          <a:p>
            <a:pPr lvl="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Teile stets oder überwiegend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nur zusammen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mit dem Titel der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aussagekräftig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des Teils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Leitartikels/erster  Beitrag /Themengeschichte 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Teile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Schwerpunktthema (Themenhefte)</a:t>
            </a:r>
          </a:p>
          <a:p>
            <a:pPr lvl="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Kopftitel vorliegt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 smtClean="0"/>
              <a:t> </a:t>
            </a:r>
          </a:p>
          <a:p>
            <a:pPr marL="914400" lvl="2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 Kopftitel liegt vor, wenn</a:t>
            </a:r>
          </a:p>
          <a:p>
            <a:pPr lvl="2"/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 dem Titel Text folgt</a:t>
            </a:r>
          </a:p>
          <a:p>
            <a:pPr lvl="2"/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 dem Titel Abstracts angegeben werden</a:t>
            </a:r>
          </a:p>
          <a:p>
            <a:pPr lvl="2"/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 dem Titel das Inhaltsverzeichnis oder Teile davon folgen</a:t>
            </a:r>
          </a:p>
          <a:p>
            <a:pPr marL="914400" lvl="2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8498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Behandlung einer fortlaufenden Ressource als monografische Reihe oder Zeitschrift    -4-</a:t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3.02.11: Beschreibung monografische Reihe | Stand: 24.06.2015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106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767</Words>
  <Application>Microsoft Office PowerPoint</Application>
  <PresentationFormat>Bildschirmpräsentation (4:3)</PresentationFormat>
  <Paragraphs>186</Paragraphs>
  <Slides>17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Larissa-Design</vt:lpstr>
      <vt:lpstr>Schulungsunterlagen der AG RDA</vt:lpstr>
      <vt:lpstr>Eigene Beschreibung für die (gezählte) monografische Reihe </vt:lpstr>
      <vt:lpstr>0. Vorbemerkung   -1-</vt:lpstr>
      <vt:lpstr>0. Vorbemerkung  -2-</vt:lpstr>
      <vt:lpstr>1. Definitionen</vt:lpstr>
      <vt:lpstr>PowerPoint-Präsentation</vt:lpstr>
      <vt:lpstr> 2. Behandlung einer fortlaufenden Ressource als monografische Reihe oder Zeitschrift    -2- </vt:lpstr>
      <vt:lpstr> 2. Behandlung einer fortlaufenden Ressource als monografische Reihe oder Zeitschrift     -3- </vt:lpstr>
      <vt:lpstr> 2. Behandlung einer fortlaufenden Ressource als monografische Reihe oder Zeitschrift    -4- </vt:lpstr>
      <vt:lpstr> 2. Behandlung einer fortlaufenden Ressource als monografische Reihe oder Zeitschrift  -5- </vt:lpstr>
      <vt:lpstr> 2. Behandlung einer fortlaufenden Ressource als monografische Reihe oder Zeitschrift    -6- </vt:lpstr>
      <vt:lpstr>3. RDA-Regelwerksstellen</vt:lpstr>
      <vt:lpstr>4. Erfassung einer einfachen monografischen Reihe in der ZDB</vt:lpstr>
      <vt:lpstr>4.b Erscheinungsfrequenz</vt:lpstr>
      <vt:lpstr>4.c Erscheinungsdatum</vt:lpstr>
      <vt:lpstr>4.d Zählung von fortlaufenden Ressourcen</vt:lpstr>
      <vt:lpstr>4.e Umfang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520</cp:revision>
  <cp:lastPrinted>2015-02-17T11:49:10Z</cp:lastPrinted>
  <dcterms:created xsi:type="dcterms:W3CDTF">2014-02-18T07:01:40Z</dcterms:created>
  <dcterms:modified xsi:type="dcterms:W3CDTF">2015-06-25T09:52:41Z</dcterms:modified>
</cp:coreProperties>
</file>