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0" r:id="rId1"/>
  </p:sldMasterIdLst>
  <p:notesMasterIdLst>
    <p:notesMasterId r:id="rId16"/>
  </p:notesMasterIdLst>
  <p:handoutMasterIdLst>
    <p:handoutMasterId r:id="rId17"/>
  </p:handoutMasterIdLst>
  <p:sldIdLst>
    <p:sldId id="285" r:id="rId2"/>
    <p:sldId id="259" r:id="rId3"/>
    <p:sldId id="319" r:id="rId4"/>
    <p:sldId id="332" r:id="rId5"/>
    <p:sldId id="346" r:id="rId6"/>
    <p:sldId id="347" r:id="rId7"/>
    <p:sldId id="324" r:id="rId8"/>
    <p:sldId id="340" r:id="rId9"/>
    <p:sldId id="348" r:id="rId10"/>
    <p:sldId id="341" r:id="rId11"/>
    <p:sldId id="343" r:id="rId12"/>
    <p:sldId id="344" r:id="rId13"/>
    <p:sldId id="329" r:id="rId14"/>
    <p:sldId id="339" r:id="rId15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53" autoAdjust="0"/>
    <p:restoredTop sz="90975" autoAdjust="0"/>
  </p:normalViewPr>
  <p:slideViewPr>
    <p:cSldViewPr>
      <p:cViewPr>
        <p:scale>
          <a:sx n="100" d="100"/>
          <a:sy n="100" d="100"/>
        </p:scale>
        <p:origin x="-1344" y="-1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0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13.07.2015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13.07.2015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2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Weitere Beispiele, siehe das dazugehörige Word-Dokument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de-DE" dirty="0" smtClean="0"/>
              <a:t>Vertiefung: Modul 5B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401752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>
            <a:lvl1pPr algn="l">
              <a:defRPr sz="10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3.02.11: Eigene Beschreibung für die monografische Reihe | Stand: 10.07.2015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Grafik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275" y="2349500"/>
            <a:ext cx="1641475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332250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4.c Erscheinungsfrequenz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2.14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fakultativ (außer bei Nationalbibliotheken)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Terminus: unregelmäßig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6017426"/>
              </p:ext>
            </p:extLst>
          </p:nvPr>
        </p:nvGraphicFramePr>
        <p:xfrm>
          <a:off x="539552" y="3933056"/>
          <a:ext cx="6565054" cy="10288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8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524786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4.d Zählung von fortlaufenden Ressourcen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RDA 2.6 D-A-CH</a:t>
            </a:r>
          </a:p>
          <a:p>
            <a:r>
              <a:rPr lang="de-DE" sz="2400" dirty="0" err="1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Aphanumerische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Band 1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Chronologische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Bezeichnung - März 2014 </a:t>
            </a: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oder</a:t>
            </a:r>
          </a:p>
          <a:p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Kombination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aus alphanumerischer und chronologischer Bezeichnung - Band 1 (1999)</a:t>
            </a:r>
          </a:p>
          <a:p>
            <a:pPr marL="457200" indent="-457200">
              <a:buNone/>
            </a:pPr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   Beispiel: laufende Veröffentlichung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2744451"/>
              </p:ext>
            </p:extLst>
          </p:nvPr>
        </p:nvGraphicFramePr>
        <p:xfrm>
          <a:off x="539552" y="3933056"/>
          <a:ext cx="6445689" cy="797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682"/>
                <a:gridCol w="5161007"/>
              </a:tblGrid>
              <a:tr h="1440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942899"/>
              </p:ext>
            </p:extLst>
          </p:nvPr>
        </p:nvGraphicFramePr>
        <p:xfrm>
          <a:off x="539551" y="5085184"/>
          <a:ext cx="6445690" cy="85269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4682"/>
                <a:gridCol w="5161008"/>
              </a:tblGrid>
              <a:tr h="30515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8693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r>
                        <a:rPr lang="de-DE" baseline="0" dirty="0" smtClean="0">
                          <a:solidFill>
                            <a:srgbClr val="7030A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1 </a:t>
                      </a:r>
                      <a:r>
                        <a:rPr lang="de-DE" baseline="0" dirty="0" smtClean="0">
                          <a:solidFill>
                            <a:srgbClr val="00B05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(1999</a:t>
                      </a:r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)-</a:t>
                      </a:r>
                      <a:endParaRPr lang="de-DE" dirty="0">
                        <a:solidFill>
                          <a:schemeClr val="tx1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4.e Umfang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3.4.1.3 D-A-CH, RDA 3.4.1.10 D-A-CH, RDA 3.4.5.16 D-A-CH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Art der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fakultativ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Anzahl der Einheiten: fakultativ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7203801"/>
              </p:ext>
            </p:extLst>
          </p:nvPr>
        </p:nvGraphicFramePr>
        <p:xfrm>
          <a:off x="539551" y="4149080"/>
          <a:ext cx="6565054" cy="8603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3"/>
                <a:gridCol w="5196901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4945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Monografische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10" t="6528" r="21499" b="62462"/>
          <a:stretch/>
        </p:blipFill>
        <p:spPr>
          <a:xfrm rot="5400000">
            <a:off x="267404" y="2182363"/>
            <a:ext cx="4162048" cy="2968540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8" name="Grafik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1" t="15270" r="72443" b="76858"/>
          <a:stretch/>
        </p:blipFill>
        <p:spPr>
          <a:xfrm>
            <a:off x="4918981" y="3463127"/>
            <a:ext cx="3058127" cy="744046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pic>
        <p:nvPicPr>
          <p:cNvPr id="11" name="Grafik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5" t="72847" r="73262" b="13461"/>
          <a:stretch/>
        </p:blipFill>
        <p:spPr>
          <a:xfrm>
            <a:off x="4932040" y="4282973"/>
            <a:ext cx="3058127" cy="1464684"/>
          </a:xfrm>
          <a:prstGeom prst="rect">
            <a:avLst/>
          </a:prstGeom>
          <a:ln w="3175">
            <a:solidFill>
              <a:schemeClr val="tx1"/>
            </a:solidFill>
          </a:ln>
        </p:spPr>
      </p:pic>
      <p:sp>
        <p:nvSpPr>
          <p:cNvPr id="9" name="Textfeld 8"/>
          <p:cNvSpPr txBox="1"/>
          <p:nvPr/>
        </p:nvSpPr>
        <p:spPr>
          <a:xfrm>
            <a:off x="519704" y="1052352"/>
            <a:ext cx="143982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</p:txBody>
      </p:sp>
      <p:sp>
        <p:nvSpPr>
          <p:cNvPr id="3" name="Textfeld 2"/>
          <p:cNvSpPr txBox="1"/>
          <p:nvPr/>
        </p:nvSpPr>
        <p:spPr>
          <a:xfrm>
            <a:off x="864158" y="1052352"/>
            <a:ext cx="13404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5004386" y="2924944"/>
            <a:ext cx="184731" cy="36933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918981" y="2708920"/>
            <a:ext cx="2687402" cy="6463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der Rückseite der</a:t>
            </a:r>
          </a:p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Titelseite:</a:t>
            </a:r>
          </a:p>
        </p:txBody>
      </p:sp>
    </p:spTree>
    <p:extLst>
      <p:ext uri="{BB962C8B-B14F-4D97-AF65-F5344CB8AC3E}">
        <p14:creationId xmlns:p14="http://schemas.microsoft.com/office/powerpoint/2010/main" val="83499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Aufnahme im PICA-Format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37121102"/>
              </p:ext>
            </p:extLst>
          </p:nvPr>
        </p:nvGraphicFramePr>
        <p:xfrm>
          <a:off x="179512" y="692699"/>
          <a:ext cx="8784976" cy="57961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776864"/>
              </a:tblGrid>
              <a:tr h="385693">
                <a:tc>
                  <a:txBody>
                    <a:bodyPr/>
                    <a:lstStyle/>
                    <a:p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Monografische</a:t>
                      </a:r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Reihe in der ZDB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2.3.2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 1-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Stuttgart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2.8.4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Convensis</a:t>
                      </a: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Publishing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 2014-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Fortlaufende Ressource 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unregelmäßig</a:t>
                      </a:r>
                      <a:r>
                        <a:rPr lang="de-DE" b="0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   </a:t>
                      </a:r>
                      <a:r>
                        <a:rPr lang="de-DE" b="0" i="1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(Standardelement für Nationalbibliotheken)</a:t>
                      </a:r>
                      <a:endParaRPr lang="de-DE" b="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964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3.2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ohne Hilfsmittel zu benutzen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Band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3.4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Bände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6.2.2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sz="1800" dirty="0" smtClean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None/>
                      </a:pPr>
                      <a:r>
                        <a:rPr lang="de-DE" sz="18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Text</a:t>
                      </a: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6.11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err="1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ger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385693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17.8 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Reihe Geisteswissenschaften</a:t>
                      </a:r>
                      <a:endParaRPr lang="de-DE" b="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75136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1844824"/>
            <a:ext cx="8229600" cy="1296144"/>
          </a:xfrm>
        </p:spPr>
        <p:txBody>
          <a:bodyPr>
            <a:noAutofit/>
          </a:bodyPr>
          <a:lstStyle/>
          <a:p>
            <a:pPr algn="ctr"/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 für die monografische Reihe 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</a:t>
            </a:r>
            <a:endParaRPr lang="de-DE" b="1" dirty="0">
              <a:solidFill>
                <a:schemeClr val="tx1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 Definitionen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544616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1.a Monografische Reihen gehören zu den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fortlaufenden Ressourcen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1.b Monografische Reihen weisen einzelne Teile auf, die einen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unabhängigen Titel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haben und i. A.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nicht regelmäßig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erscheinen</a:t>
            </a: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u="sng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Es gibt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ungezählte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Nur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gezählte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monografische Reihen erhalten eine </a:t>
            </a:r>
            <a:r>
              <a:rPr lang="de-DE" sz="2400" u="sng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eigene Beschreibung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628800"/>
            <a:ext cx="8640960" cy="4680520"/>
          </a:xfrm>
        </p:spPr>
        <p:txBody>
          <a:bodyPr wrap="square"/>
          <a:lstStyle/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Prüfung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folgender Kriterien: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gezählte Teile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überwiegend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unabhängige Titel bei den einzelnen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vor</a:t>
            </a:r>
          </a:p>
          <a:p>
            <a:pPr marL="457200" indent="-457200">
              <a:buFont typeface="+mj-lt"/>
              <a:buAutoNum type="arabicPeriod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liegen keine Zeitschriftenkriterien vor</a:t>
            </a:r>
          </a:p>
          <a:p>
            <a:pPr marL="0" indent="0">
              <a:buNone/>
            </a:pPr>
            <a:endParaRPr lang="de-DE" dirty="0" smtClean="0"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Hinweise zur Abgrenzung</a:t>
            </a:r>
          </a:p>
          <a:p>
            <a:pPr marL="0" indent="0">
              <a:buNone/>
            </a:pPr>
            <a:r>
              <a:rPr lang="de-DE" sz="2400" i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iehe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Modul 2.03, Abgrenzung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251520" y="183778"/>
            <a:ext cx="8640960" cy="144502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kern="1200" baseline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smtClean="0"/>
              <a:t>1.c Behandlung einer fortlaufenden Ressource als monografische Reihe oder Zeitschrift     -1-</a:t>
            </a:r>
            <a:endParaRPr lang="de-DE" dirty="0"/>
          </a:p>
        </p:txBody>
      </p:sp>
      <p:sp>
        <p:nvSpPr>
          <p:cNvPr id="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</p:spTree>
    <p:extLst>
      <p:ext uri="{BB962C8B-B14F-4D97-AF65-F5344CB8AC3E}">
        <p14:creationId xmlns:p14="http://schemas.microsoft.com/office/powerpoint/2010/main" val="2175782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2.a 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i="1" dirty="0">
                <a:latin typeface="Verdana" pitchFamily="34" charset="0"/>
                <a:ea typeface="Verdana" pitchFamily="34" charset="0"/>
                <a:cs typeface="Verdana" pitchFamily="34" charset="0"/>
              </a:rPr>
              <a:t>Es liegt im Ermessen, ob eine eigene Beschreibung angelegt wird.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Eine eigene Beschreibung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entweder in der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Zeitschriftendatenbank (ZDB) oder im Verbund angelegt</a:t>
            </a: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Hinweis: </a:t>
            </a:r>
          </a:p>
          <a:p>
            <a:pPr marL="0" indent="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Wird keine eigene Beschreibung angelegt, wird lediglich in der Beschreibung für den einzelnen Teil das Element „Gesamttitelangabe“ erfasst. Siehe Modul 3.02.06, Punkt 1 Einzelne Einheit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0" indent="0">
              <a:buNone/>
            </a:pPr>
            <a:endParaRPr lang="de-DE" sz="24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634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2.b Ungezählte monografische Reihen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1) </a:t>
            </a:r>
            <a:r>
              <a:rPr lang="de-DE" sz="2400" dirty="0" smtClean="0">
                <a:solidFill>
                  <a:srgbClr val="7030A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Einzelne Einheit: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in der Beschreibung für den Teil im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Element Gesamttitelangabe</a:t>
            </a:r>
          </a:p>
          <a:p>
            <a:pPr>
              <a:buNone/>
            </a:pPr>
            <a:endParaRPr lang="de-DE" sz="2400" dirty="0" smtClean="0">
              <a:solidFill>
                <a:srgbClr val="7030A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None/>
            </a:pP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2)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Ungezählte monografische Reihen innerhalb einer </a:t>
            </a:r>
            <a:r>
              <a:rPr lang="de-DE" sz="2400" dirty="0" smtClean="0">
                <a:solidFill>
                  <a:srgbClr val="C0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Zeitschrift: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Erfassung in der Beschreibung für die Zeitschrift im Feld für die </a:t>
            </a:r>
            <a:r>
              <a:rPr lang="de-DE" sz="2400" dirty="0" smtClean="0">
                <a:solidFill>
                  <a:srgbClr val="00B05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Gesamttitelangabe </a:t>
            </a:r>
            <a:endParaRPr lang="de-DE" sz="2000" dirty="0" smtClean="0">
              <a:solidFill>
                <a:srgbClr val="00B050"/>
              </a:solidFill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>
              <a:buFont typeface="Wingdings"/>
              <a:buChar char="à"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Weitere Hinweise: Siehe Modul 3.02.06 (Gesamttitel- 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angabe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), Punkt 1, Einzelne Einheit und Punkt 2: Fortlaufende Ressourcen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82459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3. RDA-Regelwerksstellen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Alle RDA-Regeln werden bei der Erfassung einer gezählten monografischen Reihe angewendet </a:t>
            </a:r>
            <a:r>
              <a:rPr lang="de-DE" sz="2000" i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(außer Kapitel 2.12)</a:t>
            </a:r>
          </a:p>
          <a:p>
            <a:pPr marL="457200" indent="-457200"/>
            <a:endParaRPr lang="de-DE" sz="2000" i="1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Auch alle speziellen RDA-Regeln für fortlaufende Ressourcen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Und alle Anwendungsrichtlinien (AWR)/Arbeits-</a:t>
            </a:r>
            <a:r>
              <a:rPr lang="de-DE" sz="2400" dirty="0" err="1" smtClean="0">
                <a:latin typeface="Verdana" pitchFamily="34" charset="0"/>
                <a:ea typeface="Verdana" pitchFamily="34" charset="0"/>
                <a:cs typeface="Verdana" pitchFamily="34" charset="0"/>
              </a:rPr>
              <a:t>hilfen</a:t>
            </a: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/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Erfassung einer einfachen </a:t>
            </a:r>
            <a:r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t>monografischen Reihe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>
              <a:buNone/>
            </a:pPr>
            <a:r>
              <a:rPr lang="de-DE" sz="2400" b="1" dirty="0">
                <a:latin typeface="Verdana" pitchFamily="34" charset="0"/>
                <a:ea typeface="Verdana" pitchFamily="34" charset="0"/>
                <a:cs typeface="Verdana" pitchFamily="34" charset="0"/>
              </a:rPr>
              <a:t>4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.a Erscheinungsweise </a:t>
            </a:r>
          </a:p>
          <a:p>
            <a:pPr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2.13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Erscheinungsweise einer gezählten monografischen Reihe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fortlaufende Ressource</a:t>
            </a:r>
          </a:p>
          <a:p>
            <a:pPr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Kennzeichnung </a:t>
            </a: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innerhalb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der fortlaufenden Ressource als monografische Reihe</a:t>
            </a:r>
          </a:p>
          <a:p>
            <a:pPr>
              <a:buNone/>
            </a:pP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Beispiel: gezählte monografische Ressource als Druck-Ausgabe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49905"/>
              </p:ext>
            </p:extLst>
          </p:nvPr>
        </p:nvGraphicFramePr>
        <p:xfrm>
          <a:off x="539552" y="5445224"/>
          <a:ext cx="7560840" cy="7978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43660"/>
                <a:gridCol w="591718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2.13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Fortlaufende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Ressource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8143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724942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4.b Erscheinungsdatum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5256584"/>
          </a:xfrm>
        </p:spPr>
        <p:txBody>
          <a:bodyPr wrap="square"/>
          <a:lstStyle/>
          <a:p>
            <a:pPr marL="457200" indent="-457200">
              <a:buNone/>
            </a:pPr>
            <a:r>
              <a:rPr lang="de-DE" sz="24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RDA 2.8.6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Erfassung 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i. d. R. gemäß der Angabe in der Informationsquelle</a:t>
            </a:r>
          </a:p>
          <a:p>
            <a:pPr marL="457200" indent="-457200">
              <a:buNone/>
            </a:pP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 Anfangsdatum oder Anfangs- und End-Datum</a:t>
            </a:r>
          </a:p>
          <a:p>
            <a:pPr marL="457200" indent="-45720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  <a:sym typeface="Wingdings" pitchFamily="2" charset="2"/>
            </a:endParaRPr>
          </a:p>
          <a:p>
            <a:pPr marL="457200" indent="-457200">
              <a:buNone/>
            </a:pPr>
            <a:r>
              <a:rPr lang="de-DE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Wingdings" pitchFamily="2" charset="2"/>
              </a:rPr>
              <a:t>Beispiel: Erster Band: März 2014 erschienen, laufende Veröffentlichung</a:t>
            </a:r>
            <a:endParaRPr lang="de-DE" sz="20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/>
              <a:t>AG RDA Schulungsunterlagen – Modul 3.02.11: Eigene Beschreibung für die monografische Reihe | Stand: 10.07.2015 | CC BY-NC-SA</a:t>
            </a:r>
            <a:endParaRPr lang="de-DE" sz="8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6262023"/>
              </p:ext>
            </p:extLst>
          </p:nvPr>
        </p:nvGraphicFramePr>
        <p:xfrm>
          <a:off x="539550" y="4725144"/>
          <a:ext cx="6565055" cy="115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7186"/>
                <a:gridCol w="5137869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RDA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Element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  <a:tr h="648072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2.8.6</a:t>
                      </a:r>
                      <a:endParaRPr lang="de-DE" b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März</a:t>
                      </a:r>
                      <a:r>
                        <a:rPr lang="de-DE" baseline="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2014-</a:t>
                      </a:r>
                      <a:endParaRPr lang="de-DE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10382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761</Words>
  <Application>Microsoft Office PowerPoint</Application>
  <PresentationFormat>Bildschirmpräsentation (4:3)</PresentationFormat>
  <Paragraphs>181</Paragraphs>
  <Slides>14</Slides>
  <Notes>12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14</vt:i4>
      </vt:variant>
    </vt:vector>
  </HeadingPairs>
  <TitlesOfParts>
    <vt:vector size="15" baseType="lpstr">
      <vt:lpstr>Larissa-Design</vt:lpstr>
      <vt:lpstr>Schulungsunterlagen der AG RDA</vt:lpstr>
      <vt:lpstr>Eigene Beschreibung für die monografische Reihe </vt:lpstr>
      <vt:lpstr>1. Definitionen</vt:lpstr>
      <vt:lpstr>PowerPoint-Präsentation</vt:lpstr>
      <vt:lpstr>2.a Gezählte monografische Reihen</vt:lpstr>
      <vt:lpstr>2.b Ungezählte monografische Reihen</vt:lpstr>
      <vt:lpstr>3. RDA-Regelwerksstellen</vt:lpstr>
      <vt:lpstr>4 Erfassung einer einfachen monografischen Reihe</vt:lpstr>
      <vt:lpstr>4.b Erscheinungsdatum</vt:lpstr>
      <vt:lpstr>4.c Erscheinungsfrequenz</vt:lpstr>
      <vt:lpstr>4.d Zählung von fortlaufenden Ressourcen</vt:lpstr>
      <vt:lpstr>4.e Umfang</vt:lpstr>
      <vt:lpstr>Beispiel: Monografische Reihe</vt:lpstr>
      <vt:lpstr>Aufnahme im PICA-Format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Ingeborg Töpler</dc:creator>
  <cp:lastModifiedBy>Goerlich</cp:lastModifiedBy>
  <cp:revision>543</cp:revision>
  <cp:lastPrinted>2015-07-09T13:43:26Z</cp:lastPrinted>
  <dcterms:created xsi:type="dcterms:W3CDTF">2014-02-18T07:01:40Z</dcterms:created>
  <dcterms:modified xsi:type="dcterms:W3CDTF">2015-07-13T10:19:46Z</dcterms:modified>
</cp:coreProperties>
</file>