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7"/>
  </p:notesMasterIdLst>
  <p:handoutMasterIdLst>
    <p:handoutMasterId r:id="rId18"/>
  </p:handoutMasterIdLst>
  <p:sldIdLst>
    <p:sldId id="350" r:id="rId2"/>
    <p:sldId id="259" r:id="rId3"/>
    <p:sldId id="319" r:id="rId4"/>
    <p:sldId id="332" r:id="rId5"/>
    <p:sldId id="346" r:id="rId6"/>
    <p:sldId id="347" r:id="rId7"/>
    <p:sldId id="324" r:id="rId8"/>
    <p:sldId id="340" r:id="rId9"/>
    <p:sldId id="348" r:id="rId10"/>
    <p:sldId id="341" r:id="rId11"/>
    <p:sldId id="343" r:id="rId12"/>
    <p:sldId id="344" r:id="rId13"/>
    <p:sldId id="329" r:id="rId14"/>
    <p:sldId id="339" r:id="rId15"/>
    <p:sldId id="349" r:id="rId16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0975" autoAdjust="0"/>
  </p:normalViewPr>
  <p:slideViewPr>
    <p:cSldViewPr>
      <p:cViewPr>
        <p:scale>
          <a:sx n="75" d="100"/>
          <a:sy n="75" d="100"/>
        </p:scale>
        <p:origin x="-1210" y="-1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16.11.2016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16.11.2016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Weitere Beispiele, siehe das dazugehörige Word-Dokument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Vertiefung: Modul 5B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0579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4910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2316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6972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6886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36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441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721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1857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>
            <a:lvl1pPr algn="l">
              <a:defRPr sz="10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3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3.c Erscheinungsfrequenz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2.14 </a:t>
            </a:r>
            <a:endParaRPr lang="de-DE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fakultativ (außer bei Nationalbibliotheken)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Terminus: unregelmäßig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061282"/>
              </p:ext>
            </p:extLst>
          </p:nvPr>
        </p:nvGraphicFramePr>
        <p:xfrm>
          <a:off x="971600" y="3834598"/>
          <a:ext cx="6264696" cy="8905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2880320"/>
                <a:gridCol w="2592288"/>
              </a:tblGrid>
              <a:tr h="29375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24786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Erscheinungsfrequenz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unregelmäßig</a:t>
                      </a:r>
                      <a:endParaRPr lang="de-DE" i="1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.d Zählung von fortlaufenden Ressourcen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2.6 D-A-CH</a:t>
            </a: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Alphanumerische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Band 1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Chronologische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März 2014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Kombination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aus alphanumerischer und chronologischer Bezeichnung - Band 1 (1999)</a:t>
            </a:r>
          </a:p>
          <a:p>
            <a:pPr marL="457200" indent="-457200">
              <a:buNone/>
            </a:pP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laufende Veröffentlichung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960472"/>
              </p:ext>
            </p:extLst>
          </p:nvPr>
        </p:nvGraphicFramePr>
        <p:xfrm>
          <a:off x="539552" y="3645024"/>
          <a:ext cx="7704856" cy="107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3245"/>
                <a:gridCol w="3892980"/>
                <a:gridCol w="2838631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von fortlaufenden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Ressourcen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655349"/>
              </p:ext>
            </p:extLst>
          </p:nvPr>
        </p:nvGraphicFramePr>
        <p:xfrm>
          <a:off x="539550" y="5085184"/>
          <a:ext cx="77048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3245"/>
                <a:gridCol w="3892981"/>
                <a:gridCol w="2838632"/>
              </a:tblGrid>
              <a:tr h="30515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8693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von fortlaufenden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Ressourcen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 </a:t>
                      </a:r>
                      <a:r>
                        <a:rPr lang="de-DE" baseline="0" dirty="0" smtClean="0">
                          <a:solidFill>
                            <a:srgbClr val="00B05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(1999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)-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.e Umfang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3.4.1.3 DACH, RDA 3.4.1.10 D-A-CH, RDA 3.4.5.16 D-A-CH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</a:t>
            </a:r>
          </a:p>
          <a:p>
            <a:pPr marL="457200" indent="-45720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Art der Einheit: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fakultativ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Anzahl der Einheiten: fakultativ</a:t>
            </a:r>
          </a:p>
          <a:p>
            <a:pPr marL="0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462161"/>
              </p:ext>
            </p:extLst>
          </p:nvPr>
        </p:nvGraphicFramePr>
        <p:xfrm>
          <a:off x="539549" y="4080868"/>
          <a:ext cx="7848875" cy="860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9307"/>
                <a:gridCol w="3306385"/>
                <a:gridCol w="3583183"/>
              </a:tblGrid>
              <a:tr h="2975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945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Umfang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Bände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251520" y="183778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3.e Umfang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im Überblick -1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019547"/>
              </p:ext>
            </p:extLst>
          </p:nvPr>
        </p:nvGraphicFramePr>
        <p:xfrm>
          <a:off x="323528" y="1227936"/>
          <a:ext cx="7704857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7133"/>
                <a:gridCol w="2923647"/>
                <a:gridCol w="370407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Stuttgart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Convensis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Publishing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März 2014-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Erscheinungsweise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Fortlaufende Ressource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Erscheinungsfrequenz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unregelmäßig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13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im Überblick -2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59946"/>
              </p:ext>
            </p:extLst>
          </p:nvPr>
        </p:nvGraphicFramePr>
        <p:xfrm>
          <a:off x="673224" y="1130032"/>
          <a:ext cx="7211144" cy="495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0464"/>
                <a:gridCol w="2653953"/>
                <a:gridCol w="346672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Bände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der Expression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ger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  <a:b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D-A-CH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Monografische Reihe</a:t>
                      </a:r>
                      <a:endParaRPr lang="de-DE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17.8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Manifestation verkörpertes Werk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319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die monografische Reihe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544616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1.a Monografische Reihen gehören zu den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fortlaufenden Ressourcen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1.b Monografische Reihen weisen einzelne Teile auf, die einen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unabhängigen Titel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haben und i. A.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nicht regelmäßig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erscheinen</a:t>
            </a: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 gibt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Nur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 erhalten eine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568952" cy="508918"/>
          </a:xfrm>
        </p:spPr>
        <p:txBody>
          <a:bodyPr/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8640960" cy="4680520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Prüfung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folgender Kriterien: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gezählte Teile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überwiegend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unabhängige Titel bei den einzelnen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Teilen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keine Zeitschriftenkriterien vor</a:t>
            </a:r>
          </a:p>
          <a:p>
            <a:pPr marL="0" indent="0">
              <a:buNone/>
            </a:pPr>
            <a:endParaRPr lang="de-DE" dirty="0" smtClean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Hinweise zur Abgrenzung</a:t>
            </a:r>
          </a:p>
          <a:p>
            <a:pPr marL="0" indent="0">
              <a:buNone/>
            </a:pP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iehe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Modul 2.03, Abgrenzung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51520" y="183778"/>
            <a:ext cx="8640960" cy="9409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smtClean="0"/>
              <a:t>1.c Behandlung einer fortlaufenden Ressource als monografische Reihe oder Zeitschrift     -1-</a:t>
            </a:r>
            <a:endParaRPr lang="de-DE" dirty="0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57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2.a 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Es liegt im Ermessen, ob eine eigene Beschreibung angelegt wird.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Eine eigene Beschreibung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entweder in der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Zeitschriftendatenbank (ZDB) oder im Verbund angelegt</a:t>
            </a: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keine eigene Beschreibung angelegt, wird lediglich in der Beschreibung für den einzelnen Teil das Element „Gesamttitelangabe“ erfasst. Siehe Modul 3.02.06, Punkt 1 Einzelne Einheit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563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2.b Ungezählte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1)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Einzelne Einheit: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in der Beschreibung für den Teil im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Element Gesamttitelangabe</a:t>
            </a:r>
          </a:p>
          <a:p>
            <a:pPr>
              <a:buNone/>
            </a:pP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2)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Ungezählte monografische Reihen innerhalb einer </a:t>
            </a:r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Zeitschrift: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Erfassung in der Beschreibung für die Zeitschrift im Feld für die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Gesamttitelangabe </a:t>
            </a:r>
            <a:endParaRPr lang="de-DE" sz="2000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Weitere Hinweise: Siehe Modul 3.02.06 (Gesamttitel-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angabe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), Punkt 1, Einzelne Einheit und Punkt 2: Fortlaufende Ressourcen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82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84784"/>
            <a:ext cx="8640960" cy="4824536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RDA-Regelwerksstellen</a:t>
            </a:r>
          </a:p>
          <a:p>
            <a:pPr marL="0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Alle RDA-Regeln werden bei der Erfassung einer gezählten monografischen Reihe angewendet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(außer Kapitel 2.12)</a:t>
            </a:r>
          </a:p>
          <a:p>
            <a:pPr marL="457200" indent="-457200"/>
            <a:endParaRPr lang="de-DE" sz="2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Auch alle speziellen RDA-Regeln für fortlaufende Ressourcen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 alle Anwendungsrichtlinien (AWR) / 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Arbeitshilfen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51520" y="39980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Erfassung einer einfachen monografischen Reihe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3.a Erscheinungsweise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2.13</a:t>
            </a:r>
            <a:b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Erscheinungsweise einer gezählten monografischen Reihe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fortlaufende Ressource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Kennzeichnung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innerhalb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 fortlaufenden Ressource als monografische Reihe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gezählte monografische Ressource als Druck-Ausgabe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77823"/>
              </p:ext>
            </p:extLst>
          </p:nvPr>
        </p:nvGraphicFramePr>
        <p:xfrm>
          <a:off x="969723" y="4834022"/>
          <a:ext cx="698477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2503664"/>
                <a:gridCol w="3689024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2.13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Erscheinungsweise</a:t>
                      </a:r>
                      <a:endParaRPr lang="de-DE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Fortlaufende Ressource</a:t>
                      </a:r>
                      <a:endParaRPr lang="de-DE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.b Erscheinungsdatum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2.8.6 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i. d. R. gemäß Angabe in der Informationsquelle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lvl="1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Anfangsdatum oder Anfangs- und End-Datum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Erster Teil ist März 2014 erschienen, laufende Veröffentlichung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118359"/>
              </p:ext>
            </p:extLst>
          </p:nvPr>
        </p:nvGraphicFramePr>
        <p:xfrm>
          <a:off x="916182" y="4817314"/>
          <a:ext cx="6896178" cy="1059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9170"/>
                <a:gridCol w="2798954"/>
                <a:gridCol w="3188054"/>
              </a:tblGrid>
              <a:tr h="46373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9622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2.8.6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Erscheinungsdatum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März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2014-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38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718</Words>
  <Application>Microsoft Office PowerPoint</Application>
  <PresentationFormat>Bildschirmpräsentation (4:3)</PresentationFormat>
  <Paragraphs>216</Paragraphs>
  <Slides>15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Larissa-Design</vt:lpstr>
      <vt:lpstr>Schulungsunterlagen der AG RDA</vt:lpstr>
      <vt:lpstr>Eigene Beschreibung für die monografische Reihe </vt:lpstr>
      <vt:lpstr>1. Definition</vt:lpstr>
      <vt:lpstr>PowerPoint-Präsentation</vt:lpstr>
      <vt:lpstr>2.a Gezählte monografische Reihen</vt:lpstr>
      <vt:lpstr>2.b Ungezählte monografische Reihen</vt:lpstr>
      <vt:lpstr>PowerPoint-Präsentation</vt:lpstr>
      <vt:lpstr>3.a Erscheinungsweise</vt:lpstr>
      <vt:lpstr>3.b Erscheinungsdatum</vt:lpstr>
      <vt:lpstr>3.c Erscheinungsfrequenz</vt:lpstr>
      <vt:lpstr>3.d Zählung von fortlaufenden Ressourcen</vt:lpstr>
      <vt:lpstr>3.e Umfang</vt:lpstr>
      <vt:lpstr>PowerPoint-Präsentation</vt:lpstr>
      <vt:lpstr>Beispiel im Überblick -1</vt:lpstr>
      <vt:lpstr>Beispiel im Überblick -2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2015-07-10T09:25:51Z</cp:lastPrinted>
  <dcterms:created xsi:type="dcterms:W3CDTF">2014-02-18T07:01:40Z</dcterms:created>
  <dcterms:modified xsi:type="dcterms:W3CDTF">2016-11-16T15:34:13Z</dcterms:modified>
</cp:coreProperties>
</file>