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80" r:id="rId6"/>
    <p:sldId id="261" r:id="rId7"/>
    <p:sldId id="275" r:id="rId8"/>
    <p:sldId id="276" r:id="rId9"/>
    <p:sldId id="262" r:id="rId10"/>
    <p:sldId id="265" r:id="rId11"/>
    <p:sldId id="263" r:id="rId12"/>
    <p:sldId id="264" r:id="rId13"/>
    <p:sldId id="277" r:id="rId14"/>
    <p:sldId id="266" r:id="rId15"/>
    <p:sldId id="267" r:id="rId16"/>
    <p:sldId id="278" r:id="rId17"/>
    <p:sldId id="268" r:id="rId18"/>
    <p:sldId id="284" r:id="rId19"/>
    <p:sldId id="281" r:id="rId20"/>
    <p:sldId id="279" r:id="rId21"/>
    <p:sldId id="269" r:id="rId22"/>
    <p:sldId id="271" r:id="rId23"/>
    <p:sldId id="270" r:id="rId24"/>
    <p:sldId id="272" r:id="rId25"/>
    <p:sldId id="273" r:id="rId26"/>
    <p:sldId id="274" r:id="rId27"/>
    <p:sldId id="282" r:id="rId28"/>
    <p:sldId id="283" r:id="rId2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37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246" y="-9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16.11.2016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16.11.2016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setzt sich zusammen aus der Anzahl („2“) und dem Plural des Datenträgertyps</a:t>
            </a:r>
            <a:r>
              <a:rPr lang="de-DE" baseline="0" dirty="0" smtClean="0"/>
              <a:t> </a:t>
            </a:r>
            <a:r>
              <a:rPr lang="de-DE" baseline="0" smtClean="0"/>
              <a:t>(„Audiokassetten“).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bei fortlaufenden</a:t>
            </a:r>
            <a:r>
              <a:rPr lang="de-DE" baseline="0" dirty="0" smtClean="0"/>
              <a:t> Ressourcen besteht nur aus der Pluralform des Datenträgertyps. Die Anzahl der Einheiten wird nicht angegeben. Die Angabe des Umfangs ist fakultativ.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Statt des relativ unspezifischen Begriffs Audiodisk wird der spezifischer</a:t>
            </a:r>
            <a:r>
              <a:rPr lang="de-DE" baseline="0" dirty="0" smtClean="0"/>
              <a:t> Datenträger CD verwendet, um den Umfang anzugeben.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 fortlaufenden Ressourcen geht man analog</a:t>
            </a:r>
            <a:r>
              <a:rPr lang="de-DE" baseline="0" dirty="0" smtClean="0"/>
              <a:t> vor.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</a:t>
            </a:r>
          </a:p>
          <a:p>
            <a:r>
              <a:rPr lang="de-DE" dirty="0" smtClean="0"/>
              <a:t>RDA kennt nur sehr wenige Abkürzungen. Die metrischen</a:t>
            </a:r>
            <a:r>
              <a:rPr lang="de-DE" baseline="0" dirty="0" smtClean="0"/>
              <a:t> Einheiten werden aber meist abgekürzt. Dazu gehören mm, cm, m für die Längeneinheiten, und h, min, s für die Zeiteinheiten.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76834"/>
              </p:ext>
            </p:extLst>
          </p:nvPr>
        </p:nvGraphicFramePr>
        <p:xfrm>
          <a:off x="755576" y="270892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aufgeführte Musik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18197"/>
              </p:ext>
            </p:extLst>
          </p:nvPr>
        </p:nvGraphicFramePr>
        <p:xfrm>
          <a:off x="755576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92896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51412"/>
              </p:ext>
            </p:extLst>
          </p:nvPr>
        </p:nvGraphicFramePr>
        <p:xfrm>
          <a:off x="755576" y="2708920"/>
          <a:ext cx="7416823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smtClean="0"/>
              <a:t>Erfasster </a:t>
            </a:r>
            <a:r>
              <a:rPr lang="de-DE" dirty="0" smtClean="0"/>
              <a:t>Datenträgertyp = Speicherkarte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microSD</a:t>
            </a:r>
            <a:r>
              <a:rPr lang="de-DE" dirty="0" smtClean="0"/>
              <a:t>-Karte</a:t>
            </a:r>
          </a:p>
          <a:p>
            <a:pPr lvl="1"/>
            <a:r>
              <a:rPr lang="de-DE" dirty="0" smtClean="0"/>
              <a:t>SD-Karte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USB-</a:t>
            </a:r>
            <a:r>
              <a:rPr lang="de-DE" dirty="0" err="1" smtClean="0"/>
              <a:t>Sticks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chip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USB-Stick</a:t>
            </a:r>
          </a:p>
          <a:p>
            <a:endParaRPr lang="de-DE" dirty="0" smtClean="0"/>
          </a:p>
          <a:p>
            <a:r>
              <a:rPr lang="de-DE" dirty="0" smtClean="0"/>
              <a:t>Diskette: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disk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Diskette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683569" y="2348880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Computerchip-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649585"/>
              </p:ext>
            </p:extLst>
          </p:nvPr>
        </p:nvGraphicFramePr>
        <p:xfrm>
          <a:off x="683568" y="244778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DVD-ROMs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132856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xxvii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2000" y="404664"/>
            <a:ext cx="8640000" cy="507600"/>
          </a:xfrm>
        </p:spPr>
        <p:txBody>
          <a:bodyPr/>
          <a:lstStyle/>
          <a:p>
            <a:r>
              <a:rPr lang="de-DE" dirty="0" smtClean="0"/>
              <a:t>Umfang von Online-Ressourcen </a:t>
            </a:r>
            <a:br>
              <a:rPr lang="de-DE" dirty="0" smtClean="0"/>
            </a:br>
            <a:r>
              <a:rPr lang="de-DE" dirty="0" smtClean="0"/>
              <a:t>(RDA 3.4.1.7.5)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2000" y="401120"/>
            <a:ext cx="8640000" cy="507600"/>
          </a:xfrm>
        </p:spPr>
        <p:txBody>
          <a:bodyPr/>
          <a:lstStyle/>
          <a:p>
            <a:r>
              <a:rPr lang="de-DE" dirty="0" smtClean="0"/>
              <a:t>Umfang von Online-Ressourcen </a:t>
            </a:r>
            <a:br>
              <a:rPr lang="de-DE" dirty="0" smtClean="0"/>
            </a:br>
            <a:r>
              <a:rPr lang="de-DE" dirty="0" smtClean="0"/>
              <a:t>(RDA 3.4.1.7.5)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944145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2000" y="401120"/>
            <a:ext cx="8640000" cy="507600"/>
          </a:xfrm>
        </p:spPr>
        <p:txBody>
          <a:bodyPr/>
          <a:lstStyle/>
          <a:p>
            <a:r>
              <a:rPr lang="de-DE" dirty="0" smtClean="0"/>
              <a:t>Umfang von Online-Ressourcen </a:t>
            </a:r>
            <a:br>
              <a:rPr lang="de-DE" dirty="0" smtClean="0"/>
            </a:br>
            <a:r>
              <a:rPr lang="de-DE" dirty="0" smtClean="0"/>
              <a:t>(RDA 3.4.1.7.5)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250825" y="1125352"/>
            <a:ext cx="8640000" cy="5039952"/>
          </a:xfrm>
        </p:spPr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566751"/>
              </p:ext>
            </p:extLst>
          </p:nvPr>
        </p:nvGraphicFramePr>
        <p:xfrm>
          <a:off x="755576" y="3356992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515739"/>
                <a:gridCol w="4032447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dirty="0"/>
              <a:t>Die Erfassung der Art der Einheiten und die Anzahl der Einheiten </a:t>
            </a:r>
            <a:r>
              <a:rPr lang="de-DE"/>
              <a:t>ist </a:t>
            </a:r>
            <a:r>
              <a:rPr lang="de-DE" smtClean="0">
                <a:solidFill>
                  <a:srgbClr val="C00000"/>
                </a:solidFill>
              </a:rPr>
              <a:t>fakultativ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 eine Box mit Kassetten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38500"/>
              </p:ext>
            </p:extLst>
          </p:nvPr>
        </p:nvGraphicFramePr>
        <p:xfrm>
          <a:off x="684327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Audiokassette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Audiokassetten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75540"/>
              </p:ext>
            </p:extLst>
          </p:nvPr>
        </p:nvGraphicFramePr>
        <p:xfrm>
          <a:off x="683568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Computerdaten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27008"/>
              </p:ext>
            </p:extLst>
          </p:nvPr>
        </p:nvGraphicFramePr>
        <p:xfrm>
          <a:off x="683568" y="2492896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Bände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679266"/>
              </p:ext>
            </p:extLst>
          </p:nvPr>
        </p:nvGraphicFramePr>
        <p:xfrm>
          <a:off x="683569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1526</Words>
  <Application>Microsoft Office PowerPoint</Application>
  <PresentationFormat>Bildschirmpräsentation (4:3)</PresentationFormat>
  <Paragraphs>421</Paragraphs>
  <Slides>28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 (RDA 3.4.1.7.5)</vt:lpstr>
      <vt:lpstr>Umfang von Online-Ressourcen  (RDA 3.4.1.7.5)</vt:lpstr>
      <vt:lpstr>Umfang von Online-Ressourcen  (RDA 3.4.1.7.5)</vt:lpstr>
      <vt:lpstr>Umfang von besonderen Materialien</vt:lpstr>
      <vt:lpstr>Beschreibung der Datenträger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2015-02-27T08:02:40Z</cp:lastPrinted>
  <dcterms:created xsi:type="dcterms:W3CDTF">2015-02-22T11:51:37Z</dcterms:created>
  <dcterms:modified xsi:type="dcterms:W3CDTF">2016-11-16T15:19:17Z</dcterms:modified>
</cp:coreProperties>
</file>