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85" r:id="rId2"/>
    <p:sldId id="259" r:id="rId3"/>
    <p:sldId id="303" r:id="rId4"/>
    <p:sldId id="304" r:id="rId5"/>
    <p:sldId id="305" r:id="rId6"/>
    <p:sldId id="306" r:id="rId7"/>
    <p:sldId id="313" r:id="rId8"/>
    <p:sldId id="307" r:id="rId9"/>
    <p:sldId id="309" r:id="rId10"/>
    <p:sldId id="310" r:id="rId11"/>
    <p:sldId id="311" r:id="rId12"/>
    <p:sldId id="312" r:id="rId1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476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59" autoAdjust="0"/>
    <p:restoredTop sz="93452" autoAdjust="0"/>
  </p:normalViewPr>
  <p:slideViewPr>
    <p:cSldViewPr>
      <p:cViewPr varScale="1">
        <p:scale>
          <a:sx n="113" d="100"/>
          <a:sy n="113" d="100"/>
        </p:scale>
        <p:origin x="-1038" y="-102"/>
      </p:cViewPr>
      <p:guideLst>
        <p:guide orient="horz" pos="2160"/>
        <p:guide pos="4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2" d="100"/>
          <a:sy n="102" d="100"/>
        </p:scale>
        <p:origin x="2362" y="-121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09.07.2015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09.07.2015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dirty="0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40271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Erläuterung zu EAN und UPC:</a:t>
            </a:r>
          </a:p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Bei EAN und UPC handelt es sich um international unverwechselbare Produktkennzeichnungen für Handelsartikel in Form eines Strichcodes. Die Codes unterscheiden sich in Länge und Struktur.</a:t>
            </a:r>
          </a:p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Die EAN (= European </a:t>
            </a:r>
            <a:r>
              <a:rPr lang="de-DE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Article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Number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) besteht aus insgesamt dreizehn Ziffern zu drei Teilen: einer einzelnen Ziffer vorn gefolgt von zwei sechsstelligen Ziffernblöcken (Beispiel: 9 790001 200882).</a:t>
            </a:r>
          </a:p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Der UPC (= Universal </a:t>
            </a:r>
            <a:r>
              <a:rPr lang="de-DE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Product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 Code) besteht aus insgesamt zwölf Ziffern zu vier Teilen: jeweils einer einzelnen Ziffer vorn und hinten, die zwei fünfstellige Ziffernblöcke einrahmen (Beispiel: 6 02547 26088 8).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82287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57482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01203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84748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Hinweis: Das Anzeige-Präfix „</a:t>
            </a:r>
            <a:r>
              <a:rPr lang="de-DE" dirty="0" err="1"/>
              <a:t>doi</a:t>
            </a:r>
            <a:r>
              <a:rPr lang="de-DE" dirty="0"/>
              <a:t>:“ wird nicht erfasst; es gehört nicht zum offiziellen, vorgeschriebenen Format für einen DOI. Es müsste nur dann angegeben werden, wenn aus dem Kontext nicht klar hervorgeht, dass es sich um einen DOI handelt.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27719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92431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04856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3.02.07: Identifikator für die Manifestation | Stand: 19.06.2015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82809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lang="de-DE" sz="1000" kern="1200" baseline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</a:lstStyle>
          <a:p>
            <a:r>
              <a:rPr lang="de-DE" smtClean="0"/>
              <a:t>AG RDA Schulungsunterlagen – Modul 3.02.07: Identifikator für die Manifestation | Stand: 19.06.2015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106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dirty="0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25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Erläuterung -1- (RDA 2.15.1.7)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wenn es mehrere </a:t>
            </a:r>
            <a:r>
              <a:rPr lang="de-DE" dirty="0" err="1" smtClean="0"/>
              <a:t>Identifikatoren</a:t>
            </a:r>
            <a:r>
              <a:rPr lang="de-DE" dirty="0" smtClean="0"/>
              <a:t> gibt, muss der erste erfasst werden; weitere können angegeben werden</a:t>
            </a:r>
          </a:p>
          <a:p>
            <a:r>
              <a:rPr lang="de-DE" dirty="0" smtClean="0"/>
              <a:t>bei </a:t>
            </a:r>
            <a:r>
              <a:rPr lang="de-DE" dirty="0" err="1" smtClean="0"/>
              <a:t>Identifikatoren</a:t>
            </a:r>
            <a:r>
              <a:rPr lang="de-DE" dirty="0" smtClean="0"/>
              <a:t> gleichen Typs wird eine Erläuterung ergänzt (z. B. </a:t>
            </a:r>
            <a:r>
              <a:rPr lang="de-DE" dirty="0" err="1" smtClean="0"/>
              <a:t>Bindeart</a:t>
            </a:r>
            <a:r>
              <a:rPr lang="de-DE" dirty="0" smtClean="0"/>
              <a:t>)</a:t>
            </a:r>
          </a:p>
          <a:p>
            <a:r>
              <a:rPr lang="de-DE" dirty="0" smtClean="0"/>
              <a:t>die </a:t>
            </a:r>
            <a:r>
              <a:rPr lang="de-DE" dirty="0" err="1" smtClean="0"/>
              <a:t>Bindeart</a:t>
            </a:r>
            <a:r>
              <a:rPr lang="de-DE" dirty="0" smtClean="0"/>
              <a:t> kann auch bei nur einem </a:t>
            </a:r>
            <a:r>
              <a:rPr lang="de-DE" dirty="0" err="1" smtClean="0"/>
              <a:t>Identifikator</a:t>
            </a:r>
            <a:r>
              <a:rPr lang="de-DE" dirty="0" smtClean="0"/>
              <a:t> erfasst werden</a:t>
            </a:r>
          </a:p>
          <a:p>
            <a:pPr lvl="1"/>
            <a:endParaRPr lang="de-DE" dirty="0" smtClean="0"/>
          </a:p>
          <a:p>
            <a:pPr lvl="1"/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81328"/>
            <a:ext cx="7992888" cy="360040"/>
          </a:xfrm>
        </p:spPr>
        <p:txBody>
          <a:bodyPr/>
          <a:lstStyle/>
          <a:p>
            <a:r>
              <a:rPr lang="de-DE" sz="800" smtClean="0"/>
              <a:t>AG RDA Schulungsunterlagen – Modul 3.02.07: Identifikator für die Manifestation | Stand: 19.06.2015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10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7544461"/>
              </p:ext>
            </p:extLst>
          </p:nvPr>
        </p:nvGraphicFramePr>
        <p:xfrm>
          <a:off x="776993" y="4759254"/>
          <a:ext cx="7307150" cy="16579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695"/>
                <a:gridCol w="792088"/>
                <a:gridCol w="2649116"/>
                <a:gridCol w="2879251"/>
              </a:tblGrid>
              <a:tr h="377744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58359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540a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2.15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16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Identifikator</a:t>
                      </a: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für</a:t>
                      </a:r>
                      <a:b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 Manifestation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978-1-783-26461-2 </a:t>
                      </a:r>
                      <a:br>
                        <a:rPr lang="de-DE" dirty="0" smtClean="0"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(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pbk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13963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endParaRPr lang="de-DE" sz="1800" b="0" dirty="0" smtClean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540a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2.15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Identifikator</a:t>
                      </a:r>
                      <a:r>
                        <a:rPr lang="de-DE" sz="1800" b="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b="0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für </a:t>
                      </a:r>
                      <a:r>
                        <a:rPr lang="de-DE" sz="1800" b="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</a:t>
                      </a: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Manifestation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978-1-783-26460-5 </a:t>
                      </a:r>
                      <a:br>
                        <a:rPr lang="de-DE" dirty="0" smtClean="0"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(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hbk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Rechteck 6"/>
          <p:cNvSpPr/>
          <p:nvPr/>
        </p:nvSpPr>
        <p:spPr>
          <a:xfrm>
            <a:off x="755650" y="3618159"/>
            <a:ext cx="3858923" cy="107721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 anchor="b" anchorCtr="0">
            <a:spAutoFit/>
          </a:bodyPr>
          <a:lstStyle/>
          <a:p>
            <a:r>
              <a:rPr lang="de-DE" i="1" dirty="0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der Ressource:</a:t>
            </a:r>
          </a:p>
          <a:p>
            <a:r>
              <a:rPr lang="de-DE" dirty="0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ISBN </a:t>
            </a:r>
            <a:r>
              <a:rPr lang="de-DE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978-1-783-26461-2 </a:t>
            </a:r>
            <a:r>
              <a:rPr lang="de-DE" dirty="0" err="1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pbk</a:t>
            </a:r>
            <a:r>
              <a:rPr lang="de-DE" dirty="0" smtClean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de-DE" dirty="0" smtClean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ISBN </a:t>
            </a:r>
            <a:r>
              <a:rPr lang="de-DE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978-1-783-26460-5 </a:t>
            </a:r>
            <a:r>
              <a:rPr lang="de-DE" dirty="0" err="1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hbk</a:t>
            </a:r>
            <a:r>
              <a:rPr lang="de-DE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44070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Erläuterung -2- (RDA 2.15.1.7)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bei einer Loseblattausgabe kann als Erläuterung „Loseblattsammlung“ angefügt werden, insb. da keine Umfangsangabe erfasst wird, da es sich bei Loseblattsammlungen um „unvollständige Ressourcen“ handelt (RDA 3.4.1.10 D-A-CH)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81328"/>
            <a:ext cx="7920880" cy="360040"/>
          </a:xfrm>
        </p:spPr>
        <p:txBody>
          <a:bodyPr/>
          <a:lstStyle/>
          <a:p>
            <a:r>
              <a:rPr lang="de-DE" sz="800" smtClean="0"/>
              <a:t>AG RDA Schulungsunterlagen – Modul 3.02.07: Identifikator für die Manifestation | Stand: 19.06.2015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11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2172548"/>
              </p:ext>
            </p:extLst>
          </p:nvPr>
        </p:nvGraphicFramePr>
        <p:xfrm>
          <a:off x="735107" y="3749651"/>
          <a:ext cx="7391091" cy="13218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6573"/>
                <a:gridCol w="864096"/>
                <a:gridCol w="2448272"/>
                <a:gridCol w="3122150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</a:p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endParaRPr lang="de-DE" sz="1800" b="1" dirty="0" smtClean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540a</a:t>
                      </a:r>
                      <a:endParaRPr lang="de-DE" sz="18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/>
                      </a:r>
                      <a:br>
                        <a:rPr lang="de-DE" sz="1800" b="1" kern="120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800" b="1" kern="120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/>
                      </a:r>
                      <a:br>
                        <a:rPr lang="de-DE" sz="1800" b="1" kern="120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800" b="1" kern="120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2.15</a:t>
                      </a:r>
                      <a:endParaRPr lang="de-DE" sz="1800" b="1" kern="1200" dirty="0" smtClean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/>
                      </a:r>
                      <a:br>
                        <a:rPr lang="de-DE" sz="1800" b="1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800" b="1" kern="1200" dirty="0" err="1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Identifikator</a:t>
                      </a:r>
                      <a:r>
                        <a:rPr lang="de-DE" sz="1800" b="1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für</a:t>
                      </a: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 Manifestation</a:t>
                      </a:r>
                      <a:endParaRPr lang="de-DE" sz="18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978-3-8047-3173-8</a:t>
                      </a:r>
                      <a:br>
                        <a:rPr lang="de-DE" sz="1800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kern="1200" baseline="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</a:t>
                      </a:r>
                      <a:r>
                        <a:rPr lang="de-DE" sz="1800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Loseblattsammlung)</a:t>
                      </a:r>
                      <a:endParaRPr lang="de-DE" sz="18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2" name="Rechteck 11"/>
          <p:cNvSpPr/>
          <p:nvPr/>
        </p:nvSpPr>
        <p:spPr>
          <a:xfrm>
            <a:off x="735106" y="3039624"/>
            <a:ext cx="7437293" cy="64633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de-DE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Ressource ist eine Loseblattausgabe; in der Ressource: </a:t>
            </a:r>
          </a:p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ISBN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978-3-8047-3173-8</a:t>
            </a:r>
          </a:p>
        </p:txBody>
      </p:sp>
    </p:spTree>
    <p:extLst>
      <p:ext uri="{BB962C8B-B14F-4D97-AF65-F5344CB8AC3E}">
        <p14:creationId xmlns:p14="http://schemas.microsoft.com/office/powerpoint/2010/main" val="2300656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Identifikatoren</a:t>
            </a:r>
            <a:r>
              <a:rPr lang="de-DE" dirty="0" smtClean="0"/>
              <a:t> bei Musik-Ressourcen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Der Umgang mit dem </a:t>
            </a:r>
            <a:r>
              <a:rPr lang="de-DE" dirty="0" err="1" smtClean="0"/>
              <a:t>Identifikator</a:t>
            </a:r>
            <a:r>
              <a:rPr lang="de-DE" dirty="0" smtClean="0"/>
              <a:t> bei Musik-Ressourcen (RDA 2.15.2 und RDA 2.15.3) wird in Modul 6.M Spezialschulungen Musik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smtClean="0"/>
              <a:t>behandelt.</a:t>
            </a:r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81328"/>
            <a:ext cx="7920880" cy="360040"/>
          </a:xfrm>
        </p:spPr>
        <p:txBody>
          <a:bodyPr/>
          <a:lstStyle/>
          <a:p>
            <a:r>
              <a:rPr lang="de-DE" sz="800" smtClean="0"/>
              <a:t>AG RDA Schulungsunterlagen – Modul 3.02.07: Identifikator für die Manifestation | Stand: 19.06.2015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8709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/>
          <a:lstStyle/>
          <a:p>
            <a:pPr algn="ctr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err="1" smtClean="0"/>
              <a:t>Identifikator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(RDA 2.15)</a:t>
            </a:r>
            <a:br>
              <a:rPr lang="de-DE" dirty="0" smtClean="0"/>
            </a:br>
            <a:endParaRPr lang="de-DE" sz="2800" dirty="0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3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3.02.07: </a:t>
            </a:r>
            <a:r>
              <a:rPr lang="de-DE" sz="800" dirty="0" err="1" smtClean="0"/>
              <a:t>Identifikator</a:t>
            </a:r>
            <a:r>
              <a:rPr lang="de-DE" sz="800" dirty="0" smtClean="0"/>
              <a:t> für die Manifestation | Stand: 19.06.2015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Definition (RDA 2.15.1.1)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Zeichenfolge, die eine Manifestation eindeutig von anderen unterscheidet </a:t>
            </a:r>
          </a:p>
          <a:p>
            <a:pPr lvl="1"/>
            <a:r>
              <a:rPr lang="de-DE" dirty="0" smtClean="0"/>
              <a:t>ISBN, ISMN, ISSN</a:t>
            </a:r>
          </a:p>
          <a:p>
            <a:pPr lvl="1"/>
            <a:r>
              <a:rPr lang="de-DE" smtClean="0"/>
              <a:t>URN, DOI und Handle</a:t>
            </a:r>
            <a:endParaRPr lang="de-DE" dirty="0" smtClean="0"/>
          </a:p>
          <a:p>
            <a:pPr lvl="1"/>
            <a:r>
              <a:rPr lang="de-DE" dirty="0" smtClean="0"/>
              <a:t>EAN und UPC</a:t>
            </a:r>
          </a:p>
          <a:p>
            <a:pPr lvl="1"/>
            <a:r>
              <a:rPr lang="de-DE" dirty="0" smtClean="0"/>
              <a:t>Nummern von  Verlagen, Vertrieben, Amtsdruckschriften-Agenturen, Dokumenten-Clearingstellen und Archiven usw. </a:t>
            </a:r>
          </a:p>
          <a:p>
            <a:pPr lvl="1"/>
            <a:r>
              <a:rPr lang="de-DE" dirty="0" smtClean="0"/>
              <a:t>Fingerprints, Musik-</a:t>
            </a:r>
            <a:r>
              <a:rPr lang="de-DE" dirty="0" err="1" smtClean="0"/>
              <a:t>Bestellnr</a:t>
            </a:r>
            <a:r>
              <a:rPr lang="de-DE" dirty="0" smtClean="0"/>
              <a:t>. und </a:t>
            </a:r>
            <a:r>
              <a:rPr lang="de-DE" dirty="0" err="1" smtClean="0"/>
              <a:t>Druckplattennr</a:t>
            </a:r>
            <a:r>
              <a:rPr lang="de-DE" dirty="0" smtClean="0"/>
              <a:t>.</a:t>
            </a:r>
          </a:p>
          <a:p>
            <a:r>
              <a:rPr lang="de-DE" dirty="0"/>
              <a:t>Der </a:t>
            </a:r>
            <a:r>
              <a:rPr lang="de-DE" dirty="0" err="1"/>
              <a:t>Identifikator</a:t>
            </a:r>
            <a:r>
              <a:rPr lang="de-DE" dirty="0"/>
              <a:t> für die Manifestation ist ein Standardelement.</a:t>
            </a:r>
          </a:p>
          <a:p>
            <a:r>
              <a:rPr lang="de-DE" dirty="0" smtClean="0"/>
              <a:t>im Gegensatz zu URNs wird die URL in RDA 4.6 als „Zugangsinformation“ behandelt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3.02.07: </a:t>
            </a:r>
            <a:r>
              <a:rPr lang="de-DE" sz="800" dirty="0" err="1" smtClean="0"/>
              <a:t>Identifikator</a:t>
            </a:r>
            <a:r>
              <a:rPr lang="de-DE" sz="800" dirty="0" smtClean="0"/>
              <a:t> für die Manifestation | Stand: 19.06.2015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2392112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Informationsquellen (RDA 2.15.1.2)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endParaRPr lang="de-DE" dirty="0" smtClean="0"/>
          </a:p>
          <a:p>
            <a:pPr>
              <a:buNone/>
            </a:pPr>
            <a:endParaRPr lang="de-DE" dirty="0" smtClean="0"/>
          </a:p>
          <a:p>
            <a:r>
              <a:rPr lang="de-DE" dirty="0" smtClean="0"/>
              <a:t>Informationsquellen</a:t>
            </a:r>
          </a:p>
          <a:p>
            <a:pPr lvl="1"/>
            <a:r>
              <a:rPr lang="de-DE" dirty="0" err="1" smtClean="0"/>
              <a:t>Identifikatoren</a:t>
            </a:r>
            <a:r>
              <a:rPr lang="de-DE" dirty="0" smtClean="0"/>
              <a:t> werden einer beliebigen Quelle entnommen</a:t>
            </a:r>
          </a:p>
          <a:p>
            <a:pPr lvl="1"/>
            <a:r>
              <a:rPr lang="de-DE" dirty="0" smtClean="0"/>
              <a:t>Achtung: </a:t>
            </a:r>
            <a:r>
              <a:rPr lang="de-DE" dirty="0" err="1" smtClean="0"/>
              <a:t>Identifikatoren</a:t>
            </a:r>
            <a:r>
              <a:rPr lang="de-DE" dirty="0" smtClean="0"/>
              <a:t> aus einer Quelle außerhalb der Ressource werden nicht gekennzeichnet</a:t>
            </a:r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04856" cy="365125"/>
          </a:xfrm>
        </p:spPr>
        <p:txBody>
          <a:bodyPr/>
          <a:lstStyle/>
          <a:p>
            <a:r>
              <a:rPr lang="de-DE" sz="800" smtClean="0"/>
              <a:t>AG RDA Schulungsunterlagen – Modul 3.02.07: Identifikator für die Manifestation | Stand: 19.06.2015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4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9416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Faksimiles und Reproduktionen (RDA 2.15.1.3)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Faksimiles und Reproduktionen </a:t>
            </a:r>
          </a:p>
          <a:p>
            <a:pPr lvl="1"/>
            <a:r>
              <a:rPr lang="de-DE" dirty="0" smtClean="0"/>
              <a:t>der </a:t>
            </a:r>
            <a:r>
              <a:rPr lang="de-DE" dirty="0" err="1" smtClean="0"/>
              <a:t>Identifikator</a:t>
            </a:r>
            <a:r>
              <a:rPr lang="de-DE" dirty="0" smtClean="0"/>
              <a:t> des Faksimiles oder der Reproduktion wird erfasst</a:t>
            </a:r>
          </a:p>
          <a:p>
            <a:pPr lvl="1"/>
            <a:r>
              <a:rPr lang="de-DE" dirty="0" smtClean="0"/>
              <a:t>der Umgang mit dem </a:t>
            </a:r>
            <a:r>
              <a:rPr lang="de-DE" dirty="0" err="1" smtClean="0"/>
              <a:t>Identifikator</a:t>
            </a:r>
            <a:r>
              <a:rPr lang="de-DE" dirty="0" smtClean="0"/>
              <a:t> der Originalmanifestation wird in Modul 5A.05 Reproduktionen behandelt</a:t>
            </a:r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04856" cy="365125"/>
          </a:xfrm>
        </p:spPr>
        <p:txBody>
          <a:bodyPr/>
          <a:lstStyle/>
          <a:p>
            <a:r>
              <a:rPr lang="de-DE" sz="800" smtClean="0"/>
              <a:t>AG RDA Schulungsunterlagen – Modul 3.02.07: Identifikator für die Manifestation | Stand: 19.06.2015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5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7589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ISBN, ISMN, ISSN, URN und DOI -1-</a:t>
            </a:r>
            <a:br>
              <a:rPr lang="de-DE" dirty="0" smtClean="0"/>
            </a:br>
            <a:r>
              <a:rPr lang="de-DE" dirty="0" smtClean="0"/>
              <a:t>(RDA 2.15.1.4)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Erfassung der </a:t>
            </a:r>
            <a:r>
              <a:rPr lang="de-DE" dirty="0" err="1" smtClean="0"/>
              <a:t>Identifikatoren</a:t>
            </a:r>
            <a:endParaRPr lang="de-DE" dirty="0" smtClean="0"/>
          </a:p>
          <a:p>
            <a:pPr lvl="1"/>
            <a:r>
              <a:rPr lang="de-DE" dirty="0" smtClean="0"/>
              <a:t>ISBN, ISMN, ISSN, URN und DOI werden nach einem vorgeschriebenen Anzeigeformat erfasst</a:t>
            </a:r>
          </a:p>
          <a:p>
            <a:pPr lvl="1"/>
            <a:r>
              <a:rPr lang="de-DE" dirty="0" smtClean="0"/>
              <a:t>bei ISBN, ISMN und ISSN wird die Art des </a:t>
            </a:r>
            <a:r>
              <a:rPr lang="de-DE" dirty="0" err="1" smtClean="0"/>
              <a:t>Identifikators</a:t>
            </a:r>
            <a:r>
              <a:rPr lang="de-DE" dirty="0" smtClean="0"/>
              <a:t>  vorangestellt</a:t>
            </a:r>
          </a:p>
          <a:p>
            <a:pPr lvl="1"/>
            <a:endParaRPr lang="de-DE" dirty="0" smtClean="0"/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81328"/>
            <a:ext cx="7992888" cy="360040"/>
          </a:xfrm>
        </p:spPr>
        <p:txBody>
          <a:bodyPr/>
          <a:lstStyle/>
          <a:p>
            <a:r>
              <a:rPr lang="de-DE" sz="800" smtClean="0"/>
              <a:t>AG RDA Schulungsunterlagen – Modul 3.02.07: Identifikator für die Manifestation | Stand: 19.06.2015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6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3" name="Tabel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3894474"/>
              </p:ext>
            </p:extLst>
          </p:nvPr>
        </p:nvGraphicFramePr>
        <p:xfrm>
          <a:off x="755576" y="3091861"/>
          <a:ext cx="7416824" cy="10572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792088"/>
                <a:gridCol w="2592288"/>
                <a:gridCol w="3096344"/>
              </a:tblGrid>
              <a:tr h="458255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98964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540a</a:t>
                      </a:r>
                      <a:endParaRPr lang="de-DE" sz="18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2.15</a:t>
                      </a:r>
                      <a:endParaRPr lang="de-DE" sz="18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err="1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Identifikator</a:t>
                      </a:r>
                      <a:r>
                        <a:rPr lang="de-DE" sz="1800" b="1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für</a:t>
                      </a: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 Manifestation</a:t>
                      </a:r>
                      <a:endParaRPr lang="de-DE" sz="18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endParaRPr lang="de-DE" sz="1800" kern="1200" dirty="0" smtClean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978-3-462-04573-4</a:t>
                      </a:r>
                      <a:endParaRPr lang="de-DE" sz="18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9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5846913"/>
              </p:ext>
            </p:extLst>
          </p:nvPr>
        </p:nvGraphicFramePr>
        <p:xfrm>
          <a:off x="755576" y="4959077"/>
          <a:ext cx="7416824" cy="12390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936104"/>
                <a:gridCol w="2664296"/>
                <a:gridCol w="2952328"/>
              </a:tblGrid>
              <a:tr h="458255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98964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540a</a:t>
                      </a:r>
                      <a:endParaRPr lang="de-DE" sz="18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2.15</a:t>
                      </a:r>
                      <a:endParaRPr lang="de-DE" sz="18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err="1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Identifikator</a:t>
                      </a:r>
                      <a:r>
                        <a:rPr lang="de-DE" sz="1800" b="1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für</a:t>
                      </a: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</a:t>
                      </a:r>
                      <a:r>
                        <a:rPr lang="de-DE" sz="1800" b="1" kern="1200" baseline="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b="1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Manifestation</a:t>
                      </a:r>
                      <a:endParaRPr lang="de-DE" sz="18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0-123-04245-X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0" name="Textfeld 9"/>
          <p:cNvSpPr txBox="1"/>
          <p:nvPr/>
        </p:nvSpPr>
        <p:spPr>
          <a:xfrm>
            <a:off x="755576" y="2661128"/>
            <a:ext cx="5328592" cy="36933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der Ressource: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ISBN 978-3-462-04573-4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755576" y="4532021"/>
            <a:ext cx="4752528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der Ressource: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ISBN 0 123 04245 X</a:t>
            </a:r>
          </a:p>
        </p:txBody>
      </p:sp>
    </p:spTree>
    <p:extLst>
      <p:ext uri="{BB962C8B-B14F-4D97-AF65-F5344CB8AC3E}">
        <p14:creationId xmlns:p14="http://schemas.microsoft.com/office/powerpoint/2010/main" val="2475167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ISBN, ISMN, ISSN, URN und DOI -2-</a:t>
            </a:r>
            <a:br>
              <a:rPr lang="de-DE" dirty="0" smtClean="0"/>
            </a:br>
            <a:r>
              <a:rPr lang="de-DE" dirty="0" smtClean="0"/>
              <a:t>(RDA 2.15.1.4)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Erfassung der </a:t>
            </a:r>
            <a:r>
              <a:rPr lang="de-DE" dirty="0" err="1" smtClean="0"/>
              <a:t>Identifikatoren</a:t>
            </a:r>
            <a:endParaRPr lang="de-DE" dirty="0" smtClean="0"/>
          </a:p>
          <a:p>
            <a:pPr lvl="1"/>
            <a:r>
              <a:rPr lang="de-DE" dirty="0" smtClean="0"/>
              <a:t>bei URN und DOI beginnt die Erfassung direkt mit dem </a:t>
            </a:r>
            <a:r>
              <a:rPr lang="de-DE" dirty="0" err="1" smtClean="0"/>
              <a:t>Identifikator</a:t>
            </a:r>
            <a:r>
              <a:rPr lang="de-DE" dirty="0" smtClean="0"/>
              <a:t>, dieser beginnt immer mit „</a:t>
            </a:r>
            <a:r>
              <a:rPr lang="de-DE" dirty="0" err="1" smtClean="0"/>
              <a:t>urn</a:t>
            </a:r>
            <a:r>
              <a:rPr lang="de-DE" dirty="0" smtClean="0"/>
              <a:t>:…“ bzw. „</a:t>
            </a:r>
            <a:r>
              <a:rPr lang="de-DE" dirty="0" err="1" smtClean="0"/>
              <a:t>doi</a:t>
            </a:r>
            <a:r>
              <a:rPr lang="de-DE" dirty="0" smtClean="0"/>
              <a:t>:…“</a:t>
            </a:r>
          </a:p>
          <a:p>
            <a:pPr lvl="1"/>
            <a:endParaRPr lang="de-DE" dirty="0" smtClean="0"/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81328"/>
            <a:ext cx="7920880" cy="360040"/>
          </a:xfrm>
        </p:spPr>
        <p:txBody>
          <a:bodyPr/>
          <a:lstStyle/>
          <a:p>
            <a:r>
              <a:rPr lang="de-DE" sz="800" smtClean="0"/>
              <a:t>AG RDA Schulungsunterlagen – Modul 3.02.07: Identifikator für die Manifestation | Stand: 19.06.2015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7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650" y="2348880"/>
            <a:ext cx="6297714" cy="823031"/>
          </a:xfrm>
          <a:prstGeom prst="rect">
            <a:avLst/>
          </a:prstGeom>
          <a:ln>
            <a:solidFill>
              <a:schemeClr val="tx1"/>
            </a:solidFill>
          </a:ln>
        </p:spPr>
      </p:pic>
      <p:graphicFrame>
        <p:nvGraphicFramePr>
          <p:cNvPr id="14" name="Tabel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1655865"/>
              </p:ext>
            </p:extLst>
          </p:nvPr>
        </p:nvGraphicFramePr>
        <p:xfrm>
          <a:off x="683567" y="3239333"/>
          <a:ext cx="7488905" cy="10537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8511"/>
                <a:gridCol w="855867"/>
                <a:gridCol w="2496278"/>
                <a:gridCol w="3138249"/>
              </a:tblGrid>
              <a:tr h="440849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12914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552b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2.15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Identifikator</a:t>
                      </a: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für</a:t>
                      </a: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 Manifestation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600" kern="1200" spc="-100" baseline="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600" kern="1200" spc="-100" baseline="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kern="1200" spc="-10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urn:nbn:de:swb:90-455977</a:t>
                      </a:r>
                      <a:endParaRPr lang="de-DE" sz="1600" spc="-100" baseline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15" name="Tabel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787441"/>
              </p:ext>
            </p:extLst>
          </p:nvPr>
        </p:nvGraphicFramePr>
        <p:xfrm>
          <a:off x="683569" y="5157192"/>
          <a:ext cx="7476455" cy="1008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3"/>
                <a:gridCol w="864096"/>
                <a:gridCol w="2376264"/>
                <a:gridCol w="3299992"/>
              </a:tblGrid>
              <a:tr h="389427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1868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552a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2.15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Identifikator</a:t>
                      </a: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für</a:t>
                      </a: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</a:t>
                      </a:r>
                      <a:r>
                        <a:rPr lang="de-DE" sz="1800" b="1" kern="120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Manifestation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600" kern="1200" spc="-100" baseline="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600" kern="1200" spc="-10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10.5445/KSP/1000044645</a:t>
                      </a:r>
                      <a:endParaRPr lang="de-DE" sz="1600" kern="1200" spc="-100" baseline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16" name="Textfeld 15"/>
          <p:cNvSpPr txBox="1"/>
          <p:nvPr/>
        </p:nvSpPr>
        <p:spPr>
          <a:xfrm>
            <a:off x="755576" y="4438853"/>
            <a:ext cx="4464496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Metadaten des Publikationsservers:</a:t>
            </a:r>
          </a:p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doi:10.5445/KSP/1000044645</a:t>
            </a:r>
          </a:p>
        </p:txBody>
      </p:sp>
    </p:spTree>
    <p:extLst>
      <p:ext uri="{BB962C8B-B14F-4D97-AF65-F5344CB8AC3E}">
        <p14:creationId xmlns:p14="http://schemas.microsoft.com/office/powerpoint/2010/main" val="2475167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Sonstige </a:t>
            </a:r>
            <a:r>
              <a:rPr lang="de-DE" dirty="0" err="1" smtClean="0"/>
              <a:t>Identifikatoren</a:t>
            </a:r>
            <a:r>
              <a:rPr lang="de-DE" dirty="0" smtClean="0"/>
              <a:t> (RDA 2.15.1.4)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Erfassung der </a:t>
            </a:r>
            <a:r>
              <a:rPr lang="de-DE" dirty="0" err="1" smtClean="0"/>
              <a:t>Identifikatoren</a:t>
            </a:r>
            <a:endParaRPr lang="de-DE" dirty="0" smtClean="0"/>
          </a:p>
          <a:p>
            <a:pPr lvl="1"/>
            <a:r>
              <a:rPr lang="de-DE" dirty="0" smtClean="0"/>
              <a:t>es gibt für den </a:t>
            </a:r>
            <a:r>
              <a:rPr lang="de-DE" dirty="0" err="1" smtClean="0"/>
              <a:t>Identifikator</a:t>
            </a:r>
            <a:r>
              <a:rPr lang="de-DE" dirty="0" smtClean="0"/>
              <a:t> kein vorgeschriebenes Anzeigeformat </a:t>
            </a:r>
          </a:p>
          <a:p>
            <a:pPr lvl="1"/>
            <a:r>
              <a:rPr lang="de-DE" dirty="0" smtClean="0"/>
              <a:t>die Art des </a:t>
            </a:r>
            <a:r>
              <a:rPr lang="de-DE" dirty="0" err="1" smtClean="0"/>
              <a:t>Identifikators</a:t>
            </a:r>
            <a:r>
              <a:rPr lang="de-DE" dirty="0" smtClean="0"/>
              <a:t> oder der Name der Agentur wird vorangestellt</a:t>
            </a:r>
          </a:p>
          <a:p>
            <a:pPr lvl="1"/>
            <a:endParaRPr lang="de-DE" dirty="0" smtClean="0"/>
          </a:p>
          <a:p>
            <a:pPr lvl="1"/>
            <a:endParaRPr lang="de-DE" dirty="0" smtClean="0"/>
          </a:p>
          <a:p>
            <a:pPr lvl="1"/>
            <a:endParaRPr lang="de-DE" dirty="0" smtClean="0"/>
          </a:p>
          <a:p>
            <a:pPr lvl="1"/>
            <a:endParaRPr lang="de-DE" dirty="0" smtClean="0"/>
          </a:p>
          <a:p>
            <a:pPr lvl="1"/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81328"/>
            <a:ext cx="7920880" cy="360040"/>
          </a:xfrm>
        </p:spPr>
        <p:txBody>
          <a:bodyPr/>
          <a:lstStyle/>
          <a:p>
            <a:r>
              <a:rPr lang="de-DE" sz="800" smtClean="0"/>
              <a:t>AG RDA Schulungsunterlagen – Modul 3.02.07: Identifikator für die Manifestation | Stand: 19.06.2015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8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0433226"/>
              </p:ext>
            </p:extLst>
          </p:nvPr>
        </p:nvGraphicFramePr>
        <p:xfrm>
          <a:off x="755650" y="3558399"/>
          <a:ext cx="7416823" cy="10227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030"/>
                <a:gridCol w="936104"/>
                <a:gridCol w="2376264"/>
                <a:gridCol w="3168425"/>
              </a:tblGrid>
              <a:tr h="45430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68429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580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2.15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Identifikator</a:t>
                      </a: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für</a:t>
                      </a: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 Manifestation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kern="1200" spc="-100" baseline="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600" kern="1200" spc="-100" baseline="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kern="1200" spc="-100" baseline="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ISO/FDIS: 13611:2014(E)</a:t>
                      </a:r>
                      <a:endParaRPr lang="de-DE" sz="1600" spc="-1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9" name="Grafik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650" y="2977074"/>
            <a:ext cx="5419814" cy="49381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717449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Falsche </a:t>
            </a:r>
            <a:r>
              <a:rPr lang="de-DE" dirty="0" err="1" smtClean="0"/>
              <a:t>Identifikatoren</a:t>
            </a:r>
            <a:r>
              <a:rPr lang="de-DE" dirty="0" smtClean="0"/>
              <a:t> (RDA 2.15.1.6)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ist der </a:t>
            </a:r>
            <a:r>
              <a:rPr lang="de-DE" dirty="0" err="1" smtClean="0"/>
              <a:t>Identifikator</a:t>
            </a:r>
            <a:r>
              <a:rPr lang="de-DE" dirty="0" smtClean="0"/>
              <a:t> falsch, kommt hinter die Nummer ein entsprechender Kommentar: (ungültig) oder (falsch)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81328"/>
            <a:ext cx="7920880" cy="360040"/>
          </a:xfrm>
        </p:spPr>
        <p:txBody>
          <a:bodyPr/>
          <a:lstStyle/>
          <a:p>
            <a:r>
              <a:rPr lang="de-DE" sz="800" smtClean="0"/>
              <a:t>AG RDA Schulungsunterlagen – Modul 3.02.07: Identifikator für die Manifestation | Stand: 19.06.2015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9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5542993"/>
              </p:ext>
            </p:extLst>
          </p:nvPr>
        </p:nvGraphicFramePr>
        <p:xfrm>
          <a:off x="755650" y="2564615"/>
          <a:ext cx="7089276" cy="13218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2604"/>
                <a:gridCol w="882604"/>
                <a:gridCol w="2521725"/>
                <a:gridCol w="2802343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540b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2.15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Identifikator</a:t>
                      </a: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für</a:t>
                      </a: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 Manifestation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12-381550-9 </a:t>
                      </a:r>
                      <a:b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(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ungültig)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1" name="Rechteck 10"/>
          <p:cNvSpPr/>
          <p:nvPr/>
        </p:nvSpPr>
        <p:spPr>
          <a:xfrm>
            <a:off x="755650" y="2132856"/>
            <a:ext cx="4536430" cy="36933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de-DE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der Ressource: </a:t>
            </a:r>
            <a:r>
              <a:rPr lang="de-DE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ISBN </a:t>
            </a:r>
            <a:r>
              <a:rPr lang="de-DE" dirty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12-381550-9</a:t>
            </a:r>
            <a:endParaRPr lang="de-DE" dirty="0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3192925"/>
              </p:ext>
            </p:extLst>
          </p:nvPr>
        </p:nvGraphicFramePr>
        <p:xfrm>
          <a:off x="755576" y="4416047"/>
          <a:ext cx="7089276" cy="11011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864096"/>
                <a:gridCol w="2592288"/>
                <a:gridCol w="2696788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542b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2.15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Identifikator</a:t>
                      </a: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für</a:t>
                      </a: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 </a:t>
                      </a: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Manifestation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170-6632 </a:t>
                      </a:r>
                      <a:b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(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falsch)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Rechteck 8"/>
          <p:cNvSpPr/>
          <p:nvPr/>
        </p:nvSpPr>
        <p:spPr>
          <a:xfrm>
            <a:off x="755576" y="3984288"/>
            <a:ext cx="4536430" cy="36933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de-DE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der Ressource: </a:t>
            </a:r>
            <a:r>
              <a:rPr lang="de-DE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ISSN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170-6632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98451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927</Words>
  <Application>Microsoft Office PowerPoint</Application>
  <PresentationFormat>Bildschirmpräsentation (4:3)</PresentationFormat>
  <Paragraphs>187</Paragraphs>
  <Slides>12</Slides>
  <Notes>8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3" baseType="lpstr">
      <vt:lpstr>Larissa</vt:lpstr>
      <vt:lpstr>Schulungsunterlagen der AG RDA</vt:lpstr>
      <vt:lpstr> Identifikator (RDA 2.15) </vt:lpstr>
      <vt:lpstr>Definition (RDA 2.15.1.1)</vt:lpstr>
      <vt:lpstr>Informationsquellen (RDA 2.15.1.2)</vt:lpstr>
      <vt:lpstr>Faksimiles und Reproduktionen (RDA 2.15.1.3)</vt:lpstr>
      <vt:lpstr>ISBN, ISMN, ISSN, URN und DOI -1- (RDA 2.15.1.4)</vt:lpstr>
      <vt:lpstr>ISBN, ISMN, ISSN, URN und DOI -2- (RDA 2.15.1.4)</vt:lpstr>
      <vt:lpstr>Sonstige Identifikatoren (RDA 2.15.1.4)</vt:lpstr>
      <vt:lpstr>Falsche Identifikatoren (RDA 2.15.1.6)</vt:lpstr>
      <vt:lpstr>Erläuterung -1- (RDA 2.15.1.7)</vt:lpstr>
      <vt:lpstr>Erläuterung -2- (RDA 2.15.1.7)</vt:lpstr>
      <vt:lpstr>Identifikatoren bei Musik-Ressourcen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Bufalino, Cinzia</dc:creator>
  <cp:lastModifiedBy>Goerlich</cp:lastModifiedBy>
  <cp:revision>106</cp:revision>
  <dcterms:created xsi:type="dcterms:W3CDTF">2014-02-18T07:01:40Z</dcterms:created>
  <dcterms:modified xsi:type="dcterms:W3CDTF">2015-07-09T06:33:40Z</dcterms:modified>
</cp:coreProperties>
</file>