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303" r:id="rId4"/>
    <p:sldId id="304" r:id="rId5"/>
    <p:sldId id="305" r:id="rId6"/>
    <p:sldId id="306" r:id="rId7"/>
    <p:sldId id="313" r:id="rId8"/>
    <p:sldId id="307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3452" autoAdjust="0"/>
  </p:normalViewPr>
  <p:slideViewPr>
    <p:cSldViewPr>
      <p:cViewPr varScale="1">
        <p:scale>
          <a:sx n="113" d="100"/>
          <a:sy n="113" d="100"/>
        </p:scale>
        <p:origin x="-1038" y="-102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2" d="100"/>
          <a:sy n="102" d="100"/>
        </p:scale>
        <p:origin x="67" y="-115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zu EAN und UPC: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 EAN und UPC handelt es sich um international unverwechselbare Produktkennzeichnungen für Handelsartikel in Form eines Strichcodes. Die Codes unterscheiden sich in Länge und Struktur.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Die EAN (= European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Article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) besteht aus insgesamt dreizehn Ziffern zu drei Teilen: einer einzelnen Ziffer vorn gefolgt von zwei sechsstelligen Ziffernblöcken (Beispiel: 9 790001 200882).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Der UPC (= Universal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Code) besteht aus insgesamt zwölf Ziffern zu vier Teilen: jeweils einer einzelnen Ziffer vorn und hinten, die zwei fünfstellige Ziffernblöcke einrahmen (Beispiel: 6 02547 26088 8).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22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748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120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mit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einem „vorgeschriebenen Anzeigeformat“ (Formulierung aus dem RDA-Toolkit) ist eine - oft internationale  - i.d.R. verbindlich vorgeschriebene Form gemeint, in der der betreffende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474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Das Anzeige-Präfix „</a:t>
            </a:r>
            <a:r>
              <a:rPr lang="de-DE" dirty="0" err="1"/>
              <a:t>doi</a:t>
            </a:r>
            <a:r>
              <a:rPr lang="de-DE" dirty="0"/>
              <a:t>:“ wird nicht erfasst; es gehört nicht zum offiziellen, vorgeschriebenen Format für einen DOI. Es müsste nur dann angegeben werden, wenn aus dem Kontext nicht klar hervorgeht, dass es sich um einen DOI handelt.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27719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* mit einem „vorgeschriebenen Anzeigeformat“ (Formulierung aus dem RDA-Toolkit) ist eine oft internationale (verbindlich) vorgeschriebene Form gemeint, in der der betreffende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i.d.R.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593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4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3.02.07: Identifikator für die Manifestation | Aleph | Stand: 30.07.2015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3.02.07: Identifikator für die Manifestation | Aleph | 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wenn es mehrere </a:t>
            </a:r>
            <a:r>
              <a:rPr lang="de-DE" dirty="0" err="1" smtClean="0"/>
              <a:t>Identifikatoren</a:t>
            </a:r>
            <a:r>
              <a:rPr lang="de-DE" dirty="0" smtClean="0"/>
              <a:t> gibt, muss der erste als Standardelement erfasst werden; weitere können angegeben werden</a:t>
            </a:r>
          </a:p>
          <a:p>
            <a:r>
              <a:rPr lang="de-DE" dirty="0" smtClean="0"/>
              <a:t>bei </a:t>
            </a:r>
            <a:r>
              <a:rPr lang="de-DE" dirty="0" err="1" smtClean="0"/>
              <a:t>Identifikatoren</a:t>
            </a:r>
            <a:r>
              <a:rPr lang="de-DE" dirty="0" smtClean="0"/>
              <a:t> gleichen Typs wird eine Erläuterung ergänzt (z. B. </a:t>
            </a:r>
            <a:r>
              <a:rPr lang="de-DE" dirty="0" err="1" smtClean="0"/>
              <a:t>Bindeart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Bindeart</a:t>
            </a:r>
            <a:r>
              <a:rPr lang="de-DE" dirty="0" smtClean="0"/>
              <a:t> kann auch bei nur einem </a:t>
            </a:r>
            <a:r>
              <a:rPr lang="de-DE" dirty="0" err="1" smtClean="0"/>
              <a:t>Identifikator</a:t>
            </a:r>
            <a:r>
              <a:rPr lang="de-DE" dirty="0" smtClean="0"/>
              <a:t> erfasst werden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544461"/>
              </p:ext>
            </p:extLst>
          </p:nvPr>
        </p:nvGraphicFramePr>
        <p:xfrm>
          <a:off x="776993" y="4759254"/>
          <a:ext cx="7307150" cy="1657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6695"/>
                <a:gridCol w="792088"/>
                <a:gridCol w="2649116"/>
                <a:gridCol w="2879251"/>
              </a:tblGrid>
              <a:tr h="3777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835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16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  <a:b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978-1-783-26461-2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1396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978-1-783-26460-5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755650" y="3618159"/>
            <a:ext cx="3858923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b" anchorCtr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Ressource:</a:t>
            </a:r>
          </a:p>
          <a:p>
            <a:r>
              <a:rPr lang="de-DE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978-1-783-26461-2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pbk</a:t>
            </a:r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978-1-783-26460-5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hbk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bei einer Loseblattausgabe kann als Erläuterung „Loseblattsammlung“ angefügt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172548"/>
              </p:ext>
            </p:extLst>
          </p:nvPr>
        </p:nvGraphicFramePr>
        <p:xfrm>
          <a:off x="735107" y="3749651"/>
          <a:ext cx="7391091" cy="1321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573"/>
                <a:gridCol w="864096"/>
                <a:gridCol w="2448272"/>
                <a:gridCol w="312215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978-3-8047-3173-8</a:t>
                      </a:r>
                      <a:b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Loseblattsammlung)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735106" y="3039624"/>
            <a:ext cx="743729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ist eine Loseblattausgabe; in der Ressource: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978-3-8047-3173-8</a:t>
            </a:r>
          </a:p>
        </p:txBody>
      </p:sp>
    </p:spTree>
    <p:extLst>
      <p:ext uri="{BB962C8B-B14F-4D97-AF65-F5344CB8AC3E}">
        <p14:creationId xmlns:p14="http://schemas.microsoft.com/office/powerpoint/2010/main" val="2300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Identifikatoren</a:t>
            </a:r>
            <a:r>
              <a:rPr lang="de-DE" dirty="0" smtClean="0"/>
              <a:t> bei Musik-Ressourcen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bei Musik-Ressourcen (RDA 2.15.2 und RDA 2.15.3) wird in Modul 6.M Spezialschulungen Musik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behandelt.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Identifikator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2.15)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(RDA 2.15.1.1)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Zeichenfolge, die eine Manifestation eindeutig von anderen unterscheidet </a:t>
            </a:r>
          </a:p>
          <a:p>
            <a:pPr lvl="1"/>
            <a:r>
              <a:rPr lang="de-DE" dirty="0" smtClean="0"/>
              <a:t>ISBN, ISMN, ISSN</a:t>
            </a:r>
          </a:p>
          <a:p>
            <a:pPr lvl="1"/>
            <a:r>
              <a:rPr lang="de-DE" smtClean="0"/>
              <a:t>URN, DOI und Handle</a:t>
            </a:r>
            <a:endParaRPr lang="de-DE" dirty="0" smtClean="0"/>
          </a:p>
          <a:p>
            <a:pPr lvl="1"/>
            <a:r>
              <a:rPr lang="de-DE" dirty="0" smtClean="0"/>
              <a:t>EAN und UPC</a:t>
            </a:r>
          </a:p>
          <a:p>
            <a:pPr lvl="1"/>
            <a:r>
              <a:rPr lang="de-DE" dirty="0" smtClean="0"/>
              <a:t>Nummern von  Verlagen, Vertrieben, Amtsdruckschriften-Agenturen, Dokumenten-Clearingstellen und Archiven usw. </a:t>
            </a:r>
          </a:p>
          <a:p>
            <a:pPr lvl="1"/>
            <a:r>
              <a:rPr lang="de-DE" dirty="0" smtClean="0"/>
              <a:t>Fingerprints, Musik-</a:t>
            </a:r>
            <a:r>
              <a:rPr lang="de-DE" dirty="0" err="1" smtClean="0"/>
              <a:t>Bestellnr</a:t>
            </a:r>
            <a:r>
              <a:rPr lang="de-DE" dirty="0" smtClean="0"/>
              <a:t>. und </a:t>
            </a:r>
            <a:r>
              <a:rPr lang="de-DE" dirty="0" err="1" smtClean="0"/>
              <a:t>Druckplattennr</a:t>
            </a:r>
            <a:r>
              <a:rPr lang="de-DE" dirty="0" smtClean="0"/>
              <a:t>.</a:t>
            </a:r>
          </a:p>
          <a:p>
            <a:r>
              <a:rPr lang="de-DE" dirty="0"/>
              <a:t>Der </a:t>
            </a:r>
            <a:r>
              <a:rPr lang="de-DE" dirty="0" err="1"/>
              <a:t>Identifikator</a:t>
            </a:r>
            <a:r>
              <a:rPr lang="de-DE" dirty="0"/>
              <a:t> für die Manifestation ist ein Standardelement.</a:t>
            </a:r>
          </a:p>
          <a:p>
            <a:r>
              <a:rPr lang="de-DE" dirty="0" smtClean="0"/>
              <a:t>im Gegensatz zu URNs wird die URL in RDA 4.6 als „Zugangsinformation“ behandelt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(RDA 2.15.1.2)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Informationsquellen</a:t>
            </a:r>
          </a:p>
          <a:p>
            <a:pPr lvl="1"/>
            <a:r>
              <a:rPr lang="de-DE" dirty="0" err="1" smtClean="0"/>
              <a:t>Identifikatoren</a:t>
            </a:r>
            <a:r>
              <a:rPr lang="de-DE" dirty="0" smtClean="0"/>
              <a:t> werden einer beliebigen Quelle entnommen</a:t>
            </a:r>
          </a:p>
          <a:p>
            <a:pPr lvl="1"/>
            <a:r>
              <a:rPr lang="de-DE" dirty="0" smtClean="0"/>
              <a:t>Achtung: </a:t>
            </a:r>
            <a:r>
              <a:rPr lang="de-DE" dirty="0" err="1" smtClean="0"/>
              <a:t>Identifikatoren</a:t>
            </a:r>
            <a:r>
              <a:rPr lang="de-DE" dirty="0" smtClean="0"/>
              <a:t> aus einer Quelle außerhalb der Ressource werden nicht gekennzeichnet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Faksimiles und Reproduktionen (RDA 2.15.1.3)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Faksimiles und Reproduktionen </a:t>
            </a:r>
          </a:p>
          <a:p>
            <a:pPr lvl="1"/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des Faksimiles oder der Reproduktion wird erfasst</a:t>
            </a:r>
          </a:p>
          <a:p>
            <a:pPr lvl="1"/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der Originalmanifestation wird in Modul 5A.05 Reproduktionen und auch in Modul 5B behandelt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</a:t>
            </a:r>
            <a:r>
              <a:rPr lang="de-DE" smtClean="0"/>
              <a:t>DOI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ISBN, ISMN, ISSN, URN und DOI werden nach einem vorgeschriebenen Anzeigeformat erfasst *</a:t>
            </a:r>
          </a:p>
          <a:p>
            <a:pPr lvl="1"/>
            <a:r>
              <a:rPr lang="de-DE" dirty="0" smtClean="0"/>
              <a:t>bei ISBN, ISMN und ISSN wird die Art des </a:t>
            </a:r>
            <a:r>
              <a:rPr lang="de-DE" dirty="0" err="1" smtClean="0"/>
              <a:t>Identifikators</a:t>
            </a:r>
            <a:r>
              <a:rPr lang="de-DE" dirty="0" smtClean="0"/>
              <a:t>  vorangestellt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92888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894474"/>
              </p:ext>
            </p:extLst>
          </p:nvPr>
        </p:nvGraphicFramePr>
        <p:xfrm>
          <a:off x="755576" y="3091861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592288"/>
                <a:gridCol w="3096344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978-3-462-04573-4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547916"/>
              </p:ext>
            </p:extLst>
          </p:nvPr>
        </p:nvGraphicFramePr>
        <p:xfrm>
          <a:off x="755576" y="4959077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664296"/>
                <a:gridCol w="2952328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540a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0-123-04245-X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55576" y="2661128"/>
            <a:ext cx="532859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978-3-462-04573-4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5576" y="4532021"/>
            <a:ext cx="47525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0 123 04245 X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beim URN beginnt die Erfassung direkt mit dem </a:t>
            </a:r>
            <a:r>
              <a:rPr lang="de-DE" dirty="0" err="1" smtClean="0"/>
              <a:t>Identifikator</a:t>
            </a:r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beim DOI entfällt die Erfassung des Anzeige-Präfix „</a:t>
            </a:r>
            <a:r>
              <a:rPr lang="de-DE" dirty="0" err="1" smtClean="0"/>
              <a:t>doi</a:t>
            </a:r>
            <a:r>
              <a:rPr lang="de-DE" dirty="0" smtClean="0"/>
              <a:t>:“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1988840"/>
            <a:ext cx="6297714" cy="8230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431711"/>
              </p:ext>
            </p:extLst>
          </p:nvPr>
        </p:nvGraphicFramePr>
        <p:xfrm>
          <a:off x="683567" y="2852936"/>
          <a:ext cx="7488905" cy="1053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511"/>
                <a:gridCol w="855867"/>
                <a:gridCol w="2496278"/>
                <a:gridCol w="3138249"/>
              </a:tblGrid>
              <a:tr h="44084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291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552b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urn:nbn:de:swb:90-455977</a:t>
                      </a:r>
                      <a:endParaRPr lang="de-DE" sz="16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825780"/>
              </p:ext>
            </p:extLst>
          </p:nvPr>
        </p:nvGraphicFramePr>
        <p:xfrm>
          <a:off x="683569" y="5229200"/>
          <a:ext cx="7476455" cy="100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376264"/>
                <a:gridCol w="3299992"/>
              </a:tblGrid>
              <a:tr h="38942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868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552a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spc="-1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10.5445/KSP/1000044645</a:t>
                      </a:r>
                      <a:endParaRPr lang="de-DE" sz="1600" kern="1200" spc="-100" baseline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55576" y="4510861"/>
            <a:ext cx="4464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des Publikationsservers: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doi:10.5445/KSP/1000044645</a:t>
            </a:r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es gibt für den </a:t>
            </a:r>
            <a:r>
              <a:rPr lang="de-DE" dirty="0" err="1" smtClean="0"/>
              <a:t>Identifikator</a:t>
            </a:r>
            <a:r>
              <a:rPr lang="de-DE" dirty="0" smtClean="0"/>
              <a:t> kein vorgeschriebenes Anzeigeformat *</a:t>
            </a:r>
          </a:p>
          <a:p>
            <a:pPr lvl="1"/>
            <a:r>
              <a:rPr lang="de-DE" dirty="0" smtClean="0"/>
              <a:t>die Art des </a:t>
            </a:r>
            <a:r>
              <a:rPr lang="de-DE" dirty="0" err="1" smtClean="0"/>
              <a:t>Identifikators</a:t>
            </a:r>
            <a:r>
              <a:rPr lang="de-DE" dirty="0" smtClean="0"/>
              <a:t> oder der Name der Agentur wird vorangestellt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143039"/>
              </p:ext>
            </p:extLst>
          </p:nvPr>
        </p:nvGraphicFramePr>
        <p:xfrm>
          <a:off x="755650" y="3558399"/>
          <a:ext cx="7416823" cy="102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936104"/>
                <a:gridCol w="2376264"/>
                <a:gridCol w="3168425"/>
              </a:tblGrid>
              <a:tr h="45430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842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580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spc="-10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spc="-100" baseline="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spc="-1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ISO/FDIS 13611:2014(E)</a:t>
                      </a:r>
                      <a:endParaRPr lang="de-DE" sz="1600" spc="-100" baseline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2977074"/>
            <a:ext cx="5419814" cy="4938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Falsche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ist der </a:t>
            </a:r>
            <a:r>
              <a:rPr lang="de-DE" dirty="0" err="1" smtClean="0"/>
              <a:t>Identifikator</a:t>
            </a:r>
            <a:r>
              <a:rPr lang="de-DE" dirty="0" smtClean="0"/>
              <a:t> falsch, kommt hinter die Nummer eine entsprechende Erläuterung: </a:t>
            </a:r>
            <a:br>
              <a:rPr lang="de-DE" dirty="0" smtClean="0"/>
            </a:br>
            <a:r>
              <a:rPr lang="de-DE" dirty="0" smtClean="0"/>
              <a:t>(ungültig) oder (falsch)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920880" cy="360040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Aleph | Stand: 30.07.2015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902575"/>
              </p:ext>
            </p:extLst>
          </p:nvPr>
        </p:nvGraphicFramePr>
        <p:xfrm>
          <a:off x="755650" y="2564615"/>
          <a:ext cx="7089276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38"/>
                <a:gridCol w="757170"/>
                <a:gridCol w="2521725"/>
                <a:gridCol w="2802343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540b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12-381550-9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ungültig)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755650" y="2132856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12-381550-9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192925"/>
              </p:ext>
            </p:extLst>
          </p:nvPr>
        </p:nvGraphicFramePr>
        <p:xfrm>
          <a:off x="755576" y="4416047"/>
          <a:ext cx="7089276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592288"/>
                <a:gridCol w="269678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542b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2.15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170-6632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falsch)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55576" y="3984288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170-6632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4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980</Words>
  <Application>Microsoft Office PowerPoint</Application>
  <PresentationFormat>Bildschirmpräsentation (4:3)</PresentationFormat>
  <Paragraphs>199</Paragraphs>
  <Slides>12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 Identifikator (RDA 2.15) </vt:lpstr>
      <vt:lpstr>Definition (RDA 2.15.1.1)</vt:lpstr>
      <vt:lpstr>Informationsquellen (RDA 2.15.1.2)</vt:lpstr>
      <vt:lpstr>Faksimiles und Reproduktionen (RDA 2.15.1.3)</vt:lpstr>
      <vt:lpstr>ISBN, ISMN, ISSN, URN und DOI  (RDA 2.15.1.4)</vt:lpstr>
      <vt:lpstr>ISBN, ISMN, ISSN, URN und DOI (RDA 2.15.1.4)</vt:lpstr>
      <vt:lpstr>Sonstige Identifikatoren (RDA 2.15.1.4)</vt:lpstr>
      <vt:lpstr>Falsche Identifikatoren (RDA 2.15.1.6)</vt:lpstr>
      <vt:lpstr>Erläuterung (RDA 2.15.1.7)</vt:lpstr>
      <vt:lpstr>Erläuterung (RDA 2.15.1.7)</vt:lpstr>
      <vt:lpstr>Identifikatoren bei Musik-Ressourcen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109</cp:revision>
  <dcterms:created xsi:type="dcterms:W3CDTF">2014-02-18T07:01:40Z</dcterms:created>
  <dcterms:modified xsi:type="dcterms:W3CDTF">2015-08-10T07:02:31Z</dcterms:modified>
</cp:coreProperties>
</file>