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0178" autoAdjust="0"/>
  </p:normalViewPr>
  <p:slideViewPr>
    <p:cSldViewPr>
      <p:cViewPr>
        <p:scale>
          <a:sx n="100" d="100"/>
          <a:sy n="100" d="100"/>
        </p:scale>
        <p:origin x="-1398" y="-126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27.08.2015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27.08.2015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Toolkit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ist eine - oft internationale  - i.d.R. verbindlich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Hinweis: Das Anzeige-Präfix „</a:t>
            </a:r>
            <a:r>
              <a:rPr lang="de-DE" sz="1000" kern="12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doi</a:t>
            </a:r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:“ wird nicht erfasst; es gehört nicht zum offiziellen, vorgeschriebenen Format für einen DOI. Es müsste nur dann angegeben werden, wenn aus dem Kontext nicht klar hervorgeht, dass es sich um einen DOI handelt.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Toolkit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ist eine oft internationale (verbindlich)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zum Beispiel: ISO/FDIS gehört in diesem Fall zum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selbst, deshalb wird hinter ISO/FDIS kein Doppelpunkt erfasst. </a:t>
            </a:r>
          </a:p>
          <a:p>
            <a:pPr>
              <a:buFont typeface="Arial" charset="0"/>
              <a:buChar char="•"/>
            </a:pPr>
            <a:endParaRPr lang="de-DE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PICA DNB/ZDB | Stand: 30.07.2015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PICA DNB/ZDB | 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472608"/>
          </a:xfrm>
        </p:spPr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als Standardelement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wird eine Erläuterung ergänzt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95996"/>
              </p:ext>
            </p:extLst>
          </p:nvPr>
        </p:nvGraphicFramePr>
        <p:xfrm>
          <a:off x="776993" y="4695376"/>
          <a:ext cx="8115486" cy="1613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053"/>
                <a:gridCol w="853053"/>
                <a:gridCol w="2736973"/>
                <a:gridCol w="3672407"/>
              </a:tblGrid>
              <a:tr h="39331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136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*(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392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978-1-783-26460-5*(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501008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 einer Loseblattausgabe wird als Erläuterung „Loseblattsammlung“ angefügt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822219"/>
              </p:ext>
            </p:extLst>
          </p:nvPr>
        </p:nvGraphicFramePr>
        <p:xfrm>
          <a:off x="735107" y="3245595"/>
          <a:ext cx="772532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565"/>
                <a:gridCol w="792088"/>
                <a:gridCol w="2808312"/>
                <a:gridCol w="324035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978-3-8047-3173-8*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2420888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</a:t>
            </a:r>
            <a:r>
              <a:rPr lang="de-DE" sz="800" dirty="0" smtClean="0"/>
              <a:t>| PICA </a:t>
            </a:r>
            <a:r>
              <a:rPr lang="de-DE" sz="800" dirty="0"/>
              <a:t>DNB/ZDB | </a:t>
            </a:r>
            <a:r>
              <a:rPr lang="de-DE" sz="800" dirty="0" smtClean="0"/>
              <a:t>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behandelt.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</a:t>
            </a:r>
            <a:r>
              <a:rPr lang="de-DE" sz="800" dirty="0" smtClean="0"/>
              <a:t>| PICA </a:t>
            </a:r>
            <a:r>
              <a:rPr lang="de-DE" sz="800" dirty="0"/>
              <a:t>DNB/ZDB | </a:t>
            </a:r>
            <a:r>
              <a:rPr lang="de-DE" sz="800" dirty="0" smtClean="0"/>
              <a:t>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 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erfasst*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70347"/>
              </p:ext>
            </p:extLst>
          </p:nvPr>
        </p:nvGraphicFramePr>
        <p:xfrm>
          <a:off x="755576" y="3091861"/>
          <a:ext cx="7920880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821"/>
                <a:gridCol w="922821"/>
                <a:gridCol w="2922266"/>
                <a:gridCol w="3152972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978-3-462-04573-4*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770137"/>
              </p:ext>
            </p:extLst>
          </p:nvPr>
        </p:nvGraphicFramePr>
        <p:xfrm>
          <a:off x="755576" y="4959077"/>
          <a:ext cx="7848871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0430"/>
                <a:gridCol w="3138002"/>
                <a:gridCol w="3024335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0-123-04245-X*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sz="1000" dirty="0" smtClean="0"/>
          </a:p>
          <a:p>
            <a:pPr lvl="1"/>
            <a:endParaRPr lang="de-DE" sz="1000" dirty="0"/>
          </a:p>
          <a:p>
            <a:pPr marL="457200" lvl="1" indent="0">
              <a:buNone/>
            </a:pPr>
            <a:endParaRPr lang="de-DE" sz="1000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16832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251096"/>
              </p:ext>
            </p:extLst>
          </p:nvPr>
        </p:nvGraphicFramePr>
        <p:xfrm>
          <a:off x="755650" y="2852936"/>
          <a:ext cx="7848798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858"/>
                <a:gridCol w="822858"/>
                <a:gridCol w="2818706"/>
                <a:gridCol w="3384376"/>
              </a:tblGrid>
              <a:tr h="47979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032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19832"/>
              </p:ext>
            </p:extLst>
          </p:nvPr>
        </p:nvGraphicFramePr>
        <p:xfrm>
          <a:off x="743202" y="5155451"/>
          <a:ext cx="7789239" cy="1081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470"/>
                <a:gridCol w="756758"/>
                <a:gridCol w="2771634"/>
                <a:gridCol w="3384377"/>
              </a:tblGrid>
              <a:tr h="450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17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366845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Anzeigeformat*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500864"/>
              </p:ext>
            </p:extLst>
          </p:nvPr>
        </p:nvGraphicFramePr>
        <p:xfrm>
          <a:off x="755650" y="3558399"/>
          <a:ext cx="7848798" cy="1310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858"/>
                <a:gridCol w="822858"/>
                <a:gridCol w="2890714"/>
                <a:gridCol w="3312368"/>
              </a:tblGrid>
              <a:tr h="58224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851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eine entsprechende Erläuterung: (ungültig) oder (falsch)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719498"/>
              </p:ext>
            </p:extLst>
          </p:nvPr>
        </p:nvGraphicFramePr>
        <p:xfrm>
          <a:off x="755650" y="2564615"/>
          <a:ext cx="799281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876"/>
                <a:gridCol w="776234"/>
                <a:gridCol w="2736304"/>
                <a:gridCol w="360040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die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12-381550-9*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12-381550-9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098239"/>
              </p:ext>
            </p:extLst>
          </p:nvPr>
        </p:nvGraphicFramePr>
        <p:xfrm>
          <a:off x="755576" y="4416047"/>
          <a:ext cx="7848873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808312"/>
                <a:gridCol w="3384377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999</Words>
  <Application>Microsoft Office PowerPoint</Application>
  <PresentationFormat>Bildschirmpräsentation (4:3)</PresentationFormat>
  <Paragraphs>204</Paragraphs>
  <Slides>12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129</cp:revision>
  <dcterms:created xsi:type="dcterms:W3CDTF">2014-02-18T07:01:40Z</dcterms:created>
  <dcterms:modified xsi:type="dcterms:W3CDTF">2015-08-27T06:42:29Z</dcterms:modified>
</cp:coreProperties>
</file>