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48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53" r:id="rId11"/>
    <p:sldId id="343" r:id="rId12"/>
    <p:sldId id="351" r:id="rId13"/>
    <p:sldId id="345" r:id="rId14"/>
    <p:sldId id="331" r:id="rId15"/>
    <p:sldId id="327" r:id="rId16"/>
    <p:sldId id="352" r:id="rId17"/>
    <p:sldId id="341" r:id="rId1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Beer" initials="M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2189" autoAdjust="0"/>
  </p:normalViewPr>
  <p:slideViewPr>
    <p:cSldViewPr>
      <p:cViewPr varScale="1">
        <p:scale>
          <a:sx n="80" d="100"/>
          <a:sy n="80" d="100"/>
        </p:scale>
        <p:origin x="-11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031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91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91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602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635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62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5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03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90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13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92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03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Aleph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Aleph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59" y="1340768"/>
            <a:ext cx="3064825" cy="452596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Inhaltsplatzhalt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2934247" cy="452596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693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36960"/>
              </p:ext>
            </p:extLst>
          </p:nvPr>
        </p:nvGraphicFramePr>
        <p:xfrm>
          <a:off x="215515" y="908720"/>
          <a:ext cx="8424936" cy="4472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368152"/>
                <a:gridCol w="2808312"/>
                <a:gridCol w="3204355"/>
              </a:tblGrid>
              <a:tr h="33957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4892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/>
              <a:t>Monografien:</a:t>
            </a:r>
            <a:br>
              <a:rPr lang="de-DE" dirty="0"/>
            </a:br>
            <a:r>
              <a:rPr lang="de-DE" dirty="0"/>
              <a:t>Ergänzung der Verantwortlichkeitsangabe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nhaltsplatzhalt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352998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2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618222"/>
              </p:ext>
            </p:extLst>
          </p:nvPr>
        </p:nvGraphicFramePr>
        <p:xfrm>
          <a:off x="215515" y="1052736"/>
          <a:ext cx="8424936" cy="4920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224136"/>
                <a:gridCol w="3126130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_/_</a:t>
                      </a: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2. Fortlaufende Ressourcen: Gesamttitelangabe</a:t>
            </a: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2. Fortlaufende Ressourcen: Gesamttitelangabe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2. Fortlaufende Ressourcen: Gesamttitelangabe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0229"/>
            <a:ext cx="3528392" cy="498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Rückseite Titelblatt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91047" y="87951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Titelblatt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067528"/>
              </p:ext>
            </p:extLst>
          </p:nvPr>
        </p:nvGraphicFramePr>
        <p:xfrm>
          <a:off x="251519" y="835378"/>
          <a:ext cx="8640961" cy="383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368152"/>
                <a:gridCol w="2664296"/>
                <a:gridCol w="3672408"/>
              </a:tblGrid>
              <a:tr h="35806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22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637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451b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258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515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</a:t>
                      </a:r>
                      <a:r>
                        <a:rPr lang="de-DE" sz="1600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+ 2.17.11.6.1</a:t>
                      </a:r>
                      <a:endParaRPr lang="de-DE" sz="16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23528" y="473966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liegt eine </a:t>
            </a:r>
            <a:r>
              <a:rPr lang="de-DE" sz="16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/>
              <a:t>Zählung innerhalb der Reihe 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Erfassung inklusive der formalen Bandbezeichnung (vol., Band …)</a:t>
            </a:r>
            <a:br>
              <a:rPr lang="de-DE" dirty="0"/>
            </a:br>
            <a:endParaRPr lang="de-DE" dirty="0"/>
          </a:p>
          <a:p>
            <a:pPr>
              <a:buNone/>
            </a:pPr>
            <a:r>
              <a:rPr lang="de-DE" dirty="0"/>
              <a:t>Für das Übertragen gilt:</a:t>
            </a:r>
          </a:p>
          <a:p>
            <a:r>
              <a:rPr lang="de-DE" dirty="0"/>
              <a:t>Römische Ziffern werden in Form von arabischen Ziffern erfasst</a:t>
            </a:r>
          </a:p>
          <a:p>
            <a:r>
              <a:rPr lang="de-DE" dirty="0"/>
              <a:t>Zahlen, die als Wörter geschrieben sind, werden als Ziffern erfasst</a:t>
            </a:r>
          </a:p>
          <a:p>
            <a:r>
              <a:rPr lang="de-DE" dirty="0"/>
              <a:t>Wenn die Zählung aus einem Jahr und einer Zahl besteht, die ein Abschnitt des Jahres ist, erfassen Sie das Jahr vor der Zahl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12248"/>
              </p:ext>
            </p:extLst>
          </p:nvPr>
        </p:nvGraphicFramePr>
        <p:xfrm>
          <a:off x="683568" y="1397000"/>
          <a:ext cx="7488832" cy="483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Aleph | Stand: 30.11.2016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30.11.2016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23344"/>
              </p:ext>
            </p:extLst>
          </p:nvPr>
        </p:nvGraphicFramePr>
        <p:xfrm>
          <a:off x="215515" y="1340768"/>
          <a:ext cx="8424936" cy="4006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5"/>
                <a:gridCol w="1296144"/>
                <a:gridCol w="2982114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$v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611560" y="545799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 eine Zählung innerhalb der Reihe vorhanden, müssen zusätzlich die Felder 455 (Inhalt identisch zu 451 $v) und 456 (Zählung in Sortierform) erfasst werden.</a:t>
            </a:r>
            <a:endParaRPr lang="de-DE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868</Words>
  <Application>Microsoft Office PowerPoint</Application>
  <PresentationFormat>Bildschirmpräsentation (4:3)</PresentationFormat>
  <Paragraphs>227</Paragraphs>
  <Slides>17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2. Fortlaufende Ressourcen: Gesamttitelangabe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454</cp:revision>
  <cp:lastPrinted>2015-01-23T13:57:44Z</cp:lastPrinted>
  <dcterms:created xsi:type="dcterms:W3CDTF">2014-02-18T07:01:40Z</dcterms:created>
  <dcterms:modified xsi:type="dcterms:W3CDTF">2016-12-07T14:03:02Z</dcterms:modified>
</cp:coreProperties>
</file>