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0"/>
  </p:notesMasterIdLst>
  <p:handoutMasterIdLst>
    <p:handoutMasterId r:id="rId21"/>
  </p:handoutMasterIdLst>
  <p:sldIdLst>
    <p:sldId id="348" r:id="rId3"/>
    <p:sldId id="288" r:id="rId4"/>
    <p:sldId id="326" r:id="rId5"/>
    <p:sldId id="332" r:id="rId6"/>
    <p:sldId id="333" r:id="rId7"/>
    <p:sldId id="334" r:id="rId8"/>
    <p:sldId id="336" r:id="rId9"/>
    <p:sldId id="338" r:id="rId10"/>
    <p:sldId id="302" r:id="rId11"/>
    <p:sldId id="346" r:id="rId12"/>
    <p:sldId id="343" r:id="rId13"/>
    <p:sldId id="344" r:id="rId14"/>
    <p:sldId id="345" r:id="rId15"/>
    <p:sldId id="331" r:id="rId16"/>
    <p:sldId id="327" r:id="rId17"/>
    <p:sldId id="347" r:id="rId18"/>
    <p:sldId id="341" r:id="rId1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Beer" initials="M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29.03.2016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29.03.2016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491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834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602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635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628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85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033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3909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138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920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03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Aleph | Stand: 09.12.2015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Aleph | Stand: 09.12.2015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1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3.02.06: Gesamttitel | Aleph | Stand: 09.12.2015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343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3.02.06: Gesamttitel | Aleph | Stand: 09.12.2015 | CC BY-NC-SA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00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Aleph | Stand: 09.12.2015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3.02.06: Gesamttitel | Aleph | Stand: 09.12.2015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6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90066"/>
          </a:xfrm>
        </p:spPr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Beispiel 26 Unterreihe - Teil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192688" cy="365125"/>
          </a:xfrm>
        </p:spPr>
        <p:txBody>
          <a:bodyPr/>
          <a:lstStyle/>
          <a:p>
            <a:r>
              <a:rPr lang="de-DE" sz="80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3.02.06: Gesamttitel | Aleph | Stand: 09.12.2015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52320" y="6237312"/>
            <a:ext cx="1234480" cy="484163"/>
          </a:xfrm>
        </p:spPr>
        <p:txBody>
          <a:bodyPr/>
          <a:lstStyle/>
          <a:p>
            <a:r>
              <a:rPr lang="de-DE" sz="8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fld id="{38DB0C7F-FFC4-4DFB-905C-D83237F08823}" type="slidenum">
              <a:rPr lang="de-DE" sz="80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87" y="1600200"/>
            <a:ext cx="3064825" cy="4525963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76" y="1600200"/>
            <a:ext cx="2934247" cy="4525963"/>
          </a:xfrm>
        </p:spPr>
      </p:pic>
    </p:spTree>
    <p:extLst>
      <p:ext uri="{BB962C8B-B14F-4D97-AF65-F5344CB8AC3E}">
        <p14:creationId xmlns:p14="http://schemas.microsoft.com/office/powerpoint/2010/main" val="2843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036960"/>
              </p:ext>
            </p:extLst>
          </p:nvPr>
        </p:nvGraphicFramePr>
        <p:xfrm>
          <a:off x="215515" y="908720"/>
          <a:ext cx="8424936" cy="4472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7"/>
                <a:gridCol w="1368152"/>
                <a:gridCol w="2808312"/>
                <a:gridCol w="3204355"/>
              </a:tblGrid>
              <a:tr h="33957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848929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800" dirty="0">
                        <a:solidFill>
                          <a:srgbClr val="FF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Soziologie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$v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Monografien:</a:t>
            </a:r>
            <a:b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Ergänzung der Verantwortlichkeitsangabe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529980" cy="4525963"/>
          </a:xfr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Aleph | Stand: 09.12.2015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618222"/>
              </p:ext>
            </p:extLst>
          </p:nvPr>
        </p:nvGraphicFramePr>
        <p:xfrm>
          <a:off x="215515" y="1052736"/>
          <a:ext cx="8424936" cy="4920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7"/>
                <a:gridCol w="1224136"/>
                <a:gridCol w="3126130"/>
                <a:gridCol w="3030553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Working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_/_</a:t>
                      </a:r>
                    </a:p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solidFill>
                          <a:srgbClr val="FF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$v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58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539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19" cy="418058"/>
          </a:xfrm>
        </p:spPr>
        <p:txBody>
          <a:bodyPr>
            <a:normAutofit/>
          </a:bodyPr>
          <a:lstStyle/>
          <a:p>
            <a:pPr algn="l"/>
            <a:r>
              <a:rPr lang="de-DE" sz="200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2. Fortlaufende Ressourcen: Gesamttitelangabe</a:t>
            </a:r>
            <a:endParaRPr lang="de-D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Rückseite Titelblatt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55576" y="759663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Titelblatt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987824" y="6525344"/>
            <a:ext cx="5616624" cy="342930"/>
          </a:xfrm>
        </p:spPr>
        <p:txBody>
          <a:bodyPr/>
          <a:lstStyle/>
          <a:p>
            <a:r>
              <a:rPr lang="de-DE" sz="80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3.02.06: Gesamttitel | Aleph | Stand: 09.12.2015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576064" cy="365125"/>
          </a:xfrm>
        </p:spPr>
        <p:txBody>
          <a:bodyPr/>
          <a:lstStyle/>
          <a:p>
            <a:endParaRPr lang="de-DE" sz="8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fld id="{38DB0C7F-FFC4-4DFB-905C-D83237F08823}" type="slidenum">
              <a:rPr lang="de-DE" sz="80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67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003618"/>
              </p:ext>
            </p:extLst>
          </p:nvPr>
        </p:nvGraphicFramePr>
        <p:xfrm>
          <a:off x="251519" y="835378"/>
          <a:ext cx="8640961" cy="3834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368152"/>
                <a:gridCol w="2664296"/>
                <a:gridCol w="3672408"/>
              </a:tblGrid>
              <a:tr h="35806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221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1637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451b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258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515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+ 2.17.11.5.1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323528" y="473966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liegt eine </a:t>
            </a:r>
            <a:r>
              <a:rPr lang="de-DE" sz="16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entnehmen.</a:t>
            </a:r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</a:t>
            </a:r>
            <a:r>
              <a:rPr lang="de-DE" dirty="0" smtClean="0"/>
              <a:t>. B</a:t>
            </a:r>
            <a:r>
              <a:rPr lang="de-DE" dirty="0"/>
              <a:t>. Begleitmaterial, oder Verzeichnis des Buchhandels)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/>
              <a:t>Zählung innerhalb der Reihe </a:t>
            </a:r>
            <a:br>
              <a:rPr lang="de-DE" dirty="0"/>
            </a:br>
            <a:endParaRPr lang="de-DE" dirty="0"/>
          </a:p>
          <a:p>
            <a:pPr>
              <a:buNone/>
            </a:pPr>
            <a:r>
              <a:rPr lang="de-DE" dirty="0"/>
              <a:t>Erfassung inklusive der formalen Bandbezeichnung (vol., Band …)</a:t>
            </a:r>
            <a:br>
              <a:rPr lang="de-DE" dirty="0"/>
            </a:br>
            <a:endParaRPr lang="de-DE" dirty="0"/>
          </a:p>
          <a:p>
            <a:pPr>
              <a:buNone/>
            </a:pPr>
            <a:r>
              <a:rPr lang="de-DE" dirty="0"/>
              <a:t>Für das Übertragen gilt:</a:t>
            </a:r>
          </a:p>
          <a:p>
            <a:r>
              <a:rPr lang="de-DE" dirty="0"/>
              <a:t>Römische Ziffern werden in Form von arabischen Ziffern erfasst</a:t>
            </a:r>
          </a:p>
          <a:p>
            <a:r>
              <a:rPr lang="de-DE" dirty="0"/>
              <a:t>Zahlen, die als Wörter geschrieben sind, werden als Ziffern erfasst</a:t>
            </a:r>
          </a:p>
          <a:p>
            <a:r>
              <a:rPr lang="de-DE" dirty="0"/>
              <a:t>Wenn die Zählung aus einem Jahr und einer Zahl besteht, die ein Abschnitt des Jahres ist, erfassen Sie das Jahr vor der Zahl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12248"/>
              </p:ext>
            </p:extLst>
          </p:nvPr>
        </p:nvGraphicFramePr>
        <p:xfrm>
          <a:off x="683568" y="1397000"/>
          <a:ext cx="7488832" cy="4832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09.12.2015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23344"/>
              </p:ext>
            </p:extLst>
          </p:nvPr>
        </p:nvGraphicFramePr>
        <p:xfrm>
          <a:off x="215515" y="1340768"/>
          <a:ext cx="8424936" cy="4006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5"/>
                <a:gridCol w="1296144"/>
                <a:gridCol w="2982114"/>
                <a:gridCol w="3030553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 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$v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611560" y="545799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 eine Zählung innerhalb der Reihe vorhanden, müssen zusätzlich die Felder 455 (Inhalt identisch zu 451 $v) und 456 (Zählung in Sortierform) erfasst werden.</a:t>
            </a:r>
            <a:endParaRPr lang="de-DE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866</Words>
  <Application>Microsoft Office PowerPoint</Application>
  <PresentationFormat>Bildschirmpräsentation (4:3)</PresentationFormat>
  <Paragraphs>226</Paragraphs>
  <Slides>17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19" baseType="lpstr">
      <vt:lpstr>Larissa</vt:lpstr>
      <vt:lpstr>1_Larissa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2. Fortlaufende Ressourcen: Gesamttitelangabe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453</cp:revision>
  <cp:lastPrinted>2015-01-23T13:57:44Z</cp:lastPrinted>
  <dcterms:created xsi:type="dcterms:W3CDTF">2014-02-18T07:01:40Z</dcterms:created>
  <dcterms:modified xsi:type="dcterms:W3CDTF">2016-03-29T06:06:55Z</dcterms:modified>
</cp:coreProperties>
</file>