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46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42" r:id="rId11"/>
    <p:sldId id="343" r:id="rId12"/>
    <p:sldId id="344" r:id="rId13"/>
    <p:sldId id="345" r:id="rId14"/>
    <p:sldId id="331" r:id="rId15"/>
    <p:sldId id="327" r:id="rId16"/>
    <p:sldId id="329" r:id="rId17"/>
    <p:sldId id="341" r:id="rId1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eer" initials="M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189" autoAdjust="0"/>
  </p:normalViewPr>
  <p:slideViewPr>
    <p:cSldViewPr>
      <p:cViewPr>
        <p:scale>
          <a:sx n="100" d="100"/>
          <a:sy n="100" d="100"/>
        </p:scale>
        <p:origin x="-139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16.03.2016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16.03.2016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PICA DNB/ZDB | Stand: 09.12.2015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17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PICA DNB/ZDB | Stand: 09.12.2015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90066"/>
          </a:xfrm>
        </p:spPr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Beispiel 26 Unterreihe - Teil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7920880" cy="365125"/>
          </a:xfrm>
        </p:spPr>
        <p:txBody>
          <a:bodyPr/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PICA DNB/ZDB | Stand: 09.12.2015 | CC BY-NC-SA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52320" y="6237312"/>
            <a:ext cx="1234480" cy="484163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87" y="1600200"/>
            <a:ext cx="3064825" cy="4525963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76" y="1600200"/>
            <a:ext cx="2934247" cy="4525963"/>
          </a:xfrm>
        </p:spPr>
      </p:pic>
    </p:spTree>
    <p:extLst>
      <p:ext uri="{BB962C8B-B14F-4D97-AF65-F5344CB8AC3E}">
        <p14:creationId xmlns:p14="http://schemas.microsoft.com/office/powerpoint/2010/main" val="36441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937401"/>
              </p:ext>
            </p:extLst>
          </p:nvPr>
        </p:nvGraphicFramePr>
        <p:xfrm>
          <a:off x="755576" y="1844824"/>
          <a:ext cx="7740861" cy="3434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1"/>
                <a:gridCol w="1224136"/>
                <a:gridCol w="2376264"/>
                <a:gridCol w="3240360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4180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Reihe Soziologie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; 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Monografien:</a:t>
            </a:r>
            <a:b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Ergänzung der Verantwortlichkeitsangabe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529980" cy="4525963"/>
          </a:xfr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7776864" cy="365125"/>
          </a:xfrm>
        </p:spPr>
        <p:txBody>
          <a:bodyPr/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PICA DNB/ZDB | Stand: 09.12.2015 | CC BY-NC-SA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577454"/>
              </p:ext>
            </p:extLst>
          </p:nvPr>
        </p:nvGraphicFramePr>
        <p:xfrm>
          <a:off x="755576" y="1484784"/>
          <a:ext cx="7452829" cy="4154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09"/>
                <a:gridCol w="1080120"/>
                <a:gridCol w="2016224"/>
                <a:gridCol w="3384376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4180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258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Working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 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;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Verantwort-lichkeitsangabe</a:t>
                      </a: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 (RDA 12 und RDA 12.1.6.1 D-A-CH)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467475"/>
            <a:ext cx="7920880" cy="3905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539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19" cy="418058"/>
          </a:xfrm>
        </p:spPr>
        <p:txBody>
          <a:bodyPr>
            <a:normAutofit/>
          </a:bodyPr>
          <a:lstStyle/>
          <a:p>
            <a:pPr algn="l"/>
            <a:r>
              <a:rPr lang="de-DE" sz="20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sz="200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3.07: ISW-Schriftenreihe   -1-</a:t>
            </a:r>
            <a:endParaRPr lang="de-D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Rückseite Titelblatt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55576" y="759663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51520" y="6525344"/>
            <a:ext cx="8640960" cy="432048"/>
          </a:xfrm>
        </p:spPr>
        <p:txBody>
          <a:bodyPr/>
          <a:lstStyle/>
          <a:p>
            <a:r>
              <a:rPr lang="de-DE" sz="800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PICA DNB/ZDB | Stand: 09.12.2015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576064" cy="365125"/>
          </a:xfrm>
        </p:spPr>
        <p:txBody>
          <a:bodyPr/>
          <a:lstStyle/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0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412184"/>
              </p:ext>
            </p:extLst>
          </p:nvPr>
        </p:nvGraphicFramePr>
        <p:xfrm>
          <a:off x="323528" y="764704"/>
          <a:ext cx="8640961" cy="3723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1512167"/>
                <a:gridCol w="2448272"/>
                <a:gridCol w="3816425"/>
              </a:tblGrid>
              <a:tr h="43204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9910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4201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D-A-CH+ 2.17.11.5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2219" y="4346773"/>
            <a:ext cx="84969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liegt eine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entnehmen.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</a:t>
            </a:r>
            <a:r>
              <a:rPr lang="de-DE" dirty="0" smtClean="0"/>
              <a:t>PICA DNB/ZDB | Stand</a:t>
            </a:r>
            <a:r>
              <a:rPr lang="de-DE" dirty="0" smtClean="0"/>
              <a:t>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</a:t>
            </a:r>
            <a:r>
              <a:rPr lang="de-DE" dirty="0" smtClean="0"/>
              <a:t>. B</a:t>
            </a:r>
            <a:r>
              <a:rPr lang="de-DE" dirty="0"/>
              <a:t>. Begleitmaterial, oder Verzeichnis des Buchhandels)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Erfassung inklusive der formalen Bandbezeichnung (vol., Band …)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Für das Übertragen gilt:</a:t>
            </a:r>
            <a:endParaRPr lang="de-DE" dirty="0"/>
          </a:p>
          <a:p>
            <a:r>
              <a:rPr lang="de-DE" dirty="0"/>
              <a:t>Römische Ziffern werden in Form von arabischen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Zahlen, die als Wörter geschrieben sind, werden als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Wenn die Zählung aus einem Jahr und einer Zahl besteht, die ein Abschnitt des Jahres ist, erfassen Sie das Jahr vor der </a:t>
            </a:r>
            <a:r>
              <a:rPr lang="de-DE" dirty="0" smtClean="0"/>
              <a:t>Zahl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23354"/>
              </p:ext>
            </p:extLst>
          </p:nvPr>
        </p:nvGraphicFramePr>
        <p:xfrm>
          <a:off x="683568" y="1397000"/>
          <a:ext cx="7488832" cy="4666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7824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947709"/>
              </p:ext>
            </p:extLst>
          </p:nvPr>
        </p:nvGraphicFramePr>
        <p:xfrm>
          <a:off x="467544" y="1892664"/>
          <a:ext cx="7884877" cy="269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09"/>
                <a:gridCol w="1008112"/>
                <a:gridCol w="2376264"/>
                <a:gridCol w="3528392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4180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Geisteswissenschaften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;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651232" y="4257607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821</Words>
  <Application>Microsoft Office PowerPoint</Application>
  <PresentationFormat>Bildschirmpräsentation (4:3)</PresentationFormat>
  <Paragraphs>208</Paragraphs>
  <Slides>17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Bsp. 3.07: ISW-Schriftenreihe   -1-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446</cp:revision>
  <cp:lastPrinted>2015-01-23T13:57:44Z</cp:lastPrinted>
  <dcterms:created xsi:type="dcterms:W3CDTF">2014-02-18T07:01:40Z</dcterms:created>
  <dcterms:modified xsi:type="dcterms:W3CDTF">2016-03-16T10:50:50Z</dcterms:modified>
</cp:coreProperties>
</file>