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46" r:id="rId2"/>
    <p:sldId id="288" r:id="rId3"/>
    <p:sldId id="326" r:id="rId4"/>
    <p:sldId id="332" r:id="rId5"/>
    <p:sldId id="333" r:id="rId6"/>
    <p:sldId id="334" r:id="rId7"/>
    <p:sldId id="336" r:id="rId8"/>
    <p:sldId id="338" r:id="rId9"/>
    <p:sldId id="302" r:id="rId10"/>
    <p:sldId id="342" r:id="rId11"/>
    <p:sldId id="343" r:id="rId12"/>
    <p:sldId id="344" r:id="rId13"/>
    <p:sldId id="345" r:id="rId14"/>
    <p:sldId id="331" r:id="rId15"/>
    <p:sldId id="327" r:id="rId16"/>
    <p:sldId id="329" r:id="rId17"/>
    <p:sldId id="330" r:id="rId18"/>
    <p:sldId id="341" r:id="rId1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Beer" initials="MB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189" autoAdjust="0"/>
  </p:normalViewPr>
  <p:slideViewPr>
    <p:cSldViewPr>
      <p:cViewPr>
        <p:scale>
          <a:sx n="100" d="100"/>
          <a:sy n="100" d="100"/>
        </p:scale>
        <p:origin x="-139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28.08.2015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28.08.2015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PICA DNB/ZDB | Stand: 12.06.2015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PICA DNB/ZDB | Stand: 12.06.2015 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01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PICA DNB/ZDB | Stand: 12.06.2015 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03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PICA DNB/ZDB | Stand: 12.06.2015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38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490066"/>
          </a:xfrm>
        </p:spPr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Beispiel 26 Unterreihe - Teil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192688" cy="365125"/>
          </a:xfrm>
        </p:spPr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PICA DNB/ZDB | Stand: 12.06.2015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52320" y="6237312"/>
            <a:ext cx="1234480" cy="484163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87" y="1600200"/>
            <a:ext cx="3064825" cy="4525963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76" y="1600200"/>
            <a:ext cx="2934247" cy="4525963"/>
          </a:xfrm>
        </p:spPr>
      </p:pic>
    </p:spTree>
    <p:extLst>
      <p:ext uri="{BB962C8B-B14F-4D97-AF65-F5344CB8AC3E}">
        <p14:creationId xmlns:p14="http://schemas.microsoft.com/office/powerpoint/2010/main" val="36441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937401"/>
              </p:ext>
            </p:extLst>
          </p:nvPr>
        </p:nvGraphicFramePr>
        <p:xfrm>
          <a:off x="755576" y="1844824"/>
          <a:ext cx="7740861" cy="3434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1"/>
                <a:gridCol w="1224136"/>
                <a:gridCol w="2376264"/>
                <a:gridCol w="3240360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4180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Reihe Soziologie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; 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Monografien:</a:t>
            </a:r>
            <a:b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Ergänzung der Verantwortlichkeitsangabe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3529980" cy="4525963"/>
          </a:xfr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PICA DNB/ZDB | Stand: 12.06.2015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95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577454"/>
              </p:ext>
            </p:extLst>
          </p:nvPr>
        </p:nvGraphicFramePr>
        <p:xfrm>
          <a:off x="755576" y="1484784"/>
          <a:ext cx="7452829" cy="4154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109"/>
                <a:gridCol w="1080120"/>
                <a:gridCol w="2016224"/>
                <a:gridCol w="3384376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4180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258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Working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</a:t>
                      </a:r>
                      <a:endParaRPr lang="de-DE" sz="18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 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;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Verantwort-lichkeitsangabe</a:t>
                      </a: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endParaRPr lang="de-DE" sz="20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endParaRPr lang="de-DE" sz="20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24736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16424" cy="539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6995119" cy="418058"/>
          </a:xfrm>
        </p:spPr>
        <p:txBody>
          <a:bodyPr>
            <a:normAutofit/>
          </a:bodyPr>
          <a:lstStyle/>
          <a:p>
            <a:pPr algn="l"/>
            <a:r>
              <a:rPr lang="de-DE" sz="200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sz="200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3.07: ISW-Schriftenreihe   -1-</a:t>
            </a:r>
            <a:endParaRPr lang="de-DE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644007" y="1916832"/>
            <a:ext cx="20317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Rückseite Titelblatt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55576" y="759663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51520" y="6665942"/>
            <a:ext cx="8352928" cy="192058"/>
          </a:xfrm>
        </p:spPr>
        <p:txBody>
          <a:bodyPr/>
          <a:lstStyle/>
          <a:p>
            <a:r>
              <a:rPr lang="de-DE" sz="800" dirty="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PICA DNB/ZDB | Stand: 12.06.2015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16416" y="6356350"/>
            <a:ext cx="576064" cy="365125"/>
          </a:xfrm>
        </p:spPr>
        <p:txBody>
          <a:bodyPr/>
          <a:lstStyle/>
          <a:p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0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5616624" cy="432048"/>
          </a:xfrm>
        </p:spPr>
        <p:txBody>
          <a:bodyPr>
            <a:normAutofit/>
          </a:bodyPr>
          <a:lstStyle/>
          <a:p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b="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</a:t>
            </a:r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: ISW-Schriftenreihe   -2-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2345153" y="1767415"/>
            <a:ext cx="4885741" cy="345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827584" y="1916832"/>
            <a:ext cx="1944216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 eines weiteren Heftes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552728" cy="365125"/>
          </a:xfrm>
        </p:spPr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PICA DNB/ZDB | Stand: 12.06.2015 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2400" y="6381328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1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786179"/>
              </p:ext>
            </p:extLst>
          </p:nvPr>
        </p:nvGraphicFramePr>
        <p:xfrm>
          <a:off x="230230" y="660931"/>
          <a:ext cx="8640961" cy="3685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7"/>
                <a:gridCol w="1584176"/>
                <a:gridCol w="1872208"/>
                <a:gridCol w="4320480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</a:t>
                      </a:r>
                      <a:r>
                        <a:rPr lang="de-DE" sz="1800" b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monogra</a:t>
                      </a: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900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4201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+ 2.17.11.5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2219" y="4346773"/>
            <a:ext cx="849694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liegt eine </a:t>
            </a:r>
            <a:r>
              <a:rPr lang="de-DE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entnehmen.</a:t>
            </a: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55272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3.02.06: Gesamttitel | </a:t>
            </a:r>
            <a:r>
              <a:rPr lang="de-DE" sz="800" dirty="0" smtClean="0"/>
              <a:t>PICA DNB/ZDB | Stand</a:t>
            </a:r>
            <a:r>
              <a:rPr lang="de-DE" sz="800" dirty="0" smtClean="0"/>
              <a:t>: </a:t>
            </a:r>
            <a:r>
              <a:rPr lang="de-DE" sz="800" dirty="0" smtClean="0"/>
              <a:t>12.06.2015 </a:t>
            </a:r>
            <a:r>
              <a:rPr lang="de-DE" sz="800" dirty="0" smtClean="0"/>
              <a:t>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</a:t>
            </a:r>
            <a:r>
              <a:rPr lang="de-DE" dirty="0" smtClean="0"/>
              <a:t>. B</a:t>
            </a:r>
            <a:r>
              <a:rPr lang="de-DE" dirty="0"/>
              <a:t>. Begleitmaterial, oder Verzeichnis des Buchhandels)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Erfassung inklusive der formalen Bandbezeichnung (vol., Band …)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Für das Übertragen gilt:</a:t>
            </a:r>
            <a:endParaRPr lang="de-DE" dirty="0"/>
          </a:p>
          <a:p>
            <a:r>
              <a:rPr lang="de-DE" dirty="0"/>
              <a:t>Römische Ziffern werden in Form von arabischen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Zahlen, die als Wörter geschrieben sind, werden als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Wenn die Zählung aus einem Jahr und einer Zahl besteht, die ein Abschnitt des Jahres ist, erfassen Sie das Jahr vor der </a:t>
            </a:r>
            <a:r>
              <a:rPr lang="de-DE" dirty="0" smtClean="0"/>
              <a:t>Zahl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23354"/>
              </p:ext>
            </p:extLst>
          </p:nvPr>
        </p:nvGraphicFramePr>
        <p:xfrm>
          <a:off x="683568" y="1397000"/>
          <a:ext cx="7488832" cy="4666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7824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PICA DNB/ZDB | Stand: 12.06.2015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947709"/>
              </p:ext>
            </p:extLst>
          </p:nvPr>
        </p:nvGraphicFramePr>
        <p:xfrm>
          <a:off x="467544" y="1892664"/>
          <a:ext cx="7884877" cy="2691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109"/>
                <a:gridCol w="1008112"/>
                <a:gridCol w="2376264"/>
                <a:gridCol w="3528392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4180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Geisteswissenschaften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;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651232" y="4257607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843</Words>
  <Application>Microsoft Office PowerPoint</Application>
  <PresentationFormat>Bildschirmpräsentation (4:3)</PresentationFormat>
  <Paragraphs>213</Paragraphs>
  <Slides>18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Monografien: Ergänzung der Verantwortlichkeitsangabe</vt:lpstr>
      <vt:lpstr>Monografien: Gesamttitelangabe</vt:lpstr>
      <vt:lpstr>2. Fortlaufende Ressourcen: Gesamttitelangabe</vt:lpstr>
      <vt:lpstr>2. Fortlaufende Ressourcen: Gesamttitelangabe</vt:lpstr>
      <vt:lpstr>Bsp. 3.07: ISW-Schriftenreihe   -1-</vt:lpstr>
      <vt:lpstr>Bsp. 3.07: ISW-Schriftenreihe   -2-</vt:lpstr>
      <vt:lpstr>Fortlaufende Ressourcen: Gesamttitelangabe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444</cp:revision>
  <cp:lastPrinted>2015-01-23T13:57:44Z</cp:lastPrinted>
  <dcterms:created xsi:type="dcterms:W3CDTF">2014-02-18T07:01:40Z</dcterms:created>
  <dcterms:modified xsi:type="dcterms:W3CDTF">2015-08-28T06:42:56Z</dcterms:modified>
</cp:coreProperties>
</file>