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46" r:id="rId2"/>
    <p:sldId id="288" r:id="rId3"/>
    <p:sldId id="326" r:id="rId4"/>
    <p:sldId id="332" r:id="rId5"/>
    <p:sldId id="333" r:id="rId6"/>
    <p:sldId id="334" r:id="rId7"/>
    <p:sldId id="336" r:id="rId8"/>
    <p:sldId id="338" r:id="rId9"/>
    <p:sldId id="302" r:id="rId10"/>
    <p:sldId id="343" r:id="rId11"/>
    <p:sldId id="349" r:id="rId12"/>
    <p:sldId id="345" r:id="rId13"/>
    <p:sldId id="348" r:id="rId14"/>
    <p:sldId id="331" r:id="rId15"/>
    <p:sldId id="327" r:id="rId16"/>
    <p:sldId id="347" r:id="rId17"/>
    <p:sldId id="341" r:id="rId18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ael Beer" initials="MB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50" autoAdjust="0"/>
    <p:restoredTop sz="92189" autoAdjust="0"/>
  </p:normalViewPr>
  <p:slideViewPr>
    <p:cSldViewPr>
      <p:cViewPr>
        <p:scale>
          <a:sx n="75" d="100"/>
          <a:sy n="75" d="100"/>
        </p:scale>
        <p:origin x="-1248" y="-1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17.11.2016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17.11.2016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027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Leider ist hier etwas Theorie notwendig (!)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1752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3.02.06: Gesamttitel | PICA DNB/ZDB | Stand: 30.11.2016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3.02.06: Gesamttitel | PICA DNB/ZDB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tif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62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26 Unterreihe - Teil</a:t>
            </a:r>
          </a:p>
        </p:txBody>
      </p:sp>
      <p:sp>
        <p:nvSpPr>
          <p:cNvPr id="10" name="Textfeld 9"/>
          <p:cNvSpPr txBox="1"/>
          <p:nvPr/>
        </p:nvSpPr>
        <p:spPr>
          <a:xfrm rot="9141572">
            <a:off x="-828600" y="4356060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Inhaltsplatzhalt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268760"/>
            <a:ext cx="3064825" cy="452596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9" name="Inhaltsplatzhalter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32"/>
          <a:stretch/>
        </p:blipFill>
        <p:spPr>
          <a:xfrm>
            <a:off x="5220072" y="1268760"/>
            <a:ext cx="2601744" cy="452596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1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30.11.2016 | CC BY-NC-SA</a:t>
            </a:r>
            <a:endParaRPr lang="de-DE" dirty="0"/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403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26 Unterreihe - Teil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245502"/>
              </p:ext>
            </p:extLst>
          </p:nvPr>
        </p:nvGraphicFramePr>
        <p:xfrm>
          <a:off x="755576" y="1844824"/>
          <a:ext cx="7740861" cy="3434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101"/>
                <a:gridCol w="1224136"/>
                <a:gridCol w="2376264"/>
                <a:gridCol w="3240360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Handeln im Konflikt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4180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#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#!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Bibliotheca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academica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Reihe Soziologie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; Band 4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Unterreihe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2.12.17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innerhalb der Unterreihe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 rot="9141572">
            <a:off x="-828600" y="4356060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30.11.2016 | CC BY-NC-SA</a:t>
            </a:r>
            <a:endParaRPr lang="de-DE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407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 rot="9141572">
            <a:off x="-828600" y="4356060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Inhaltsplatzhalter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330" y="1538392"/>
            <a:ext cx="3529980" cy="4525963"/>
          </a:xfrm>
          <a:prstGeom prst="rect">
            <a:avLst/>
          </a:prstGeom>
        </p:spPr>
      </p:pic>
      <p:sp>
        <p:nvSpPr>
          <p:cNvPr id="9" name="Titel 1"/>
          <p:cNvSpPr txBox="1">
            <a:spLocks/>
          </p:cNvSpPr>
          <p:nvPr/>
        </p:nvSpPr>
        <p:spPr>
          <a:xfrm>
            <a:off x="251520" y="188640"/>
            <a:ext cx="822960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mtClean="0"/>
              <a:t>Monografien:</a:t>
            </a:r>
            <a:br>
              <a:rPr lang="de-DE" smtClean="0"/>
            </a:br>
            <a:r>
              <a:rPr lang="de-DE" smtClean="0"/>
              <a:t>Ergänzung der Verantwortlichkeitsangabe</a:t>
            </a:r>
            <a:endParaRPr lang="de-DE" dirty="0"/>
          </a:p>
        </p:txBody>
      </p:sp>
      <p:sp>
        <p:nvSpPr>
          <p:cNvPr id="11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30.11.2016 | CC BY-NC-SA</a:t>
            </a:r>
            <a:endParaRPr lang="de-DE" dirty="0"/>
          </a:p>
        </p:txBody>
      </p:sp>
      <p:sp>
        <p:nvSpPr>
          <p:cNvPr id="12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337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Monografien: Gesamttitelangabe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2237321"/>
              </p:ext>
            </p:extLst>
          </p:nvPr>
        </p:nvGraphicFramePr>
        <p:xfrm>
          <a:off x="755576" y="1484784"/>
          <a:ext cx="7452829" cy="4154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109"/>
                <a:gridCol w="1080120"/>
                <a:gridCol w="2016224"/>
                <a:gridCol w="3384376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Afghanistan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4180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#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258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#!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Working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papers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</a:t>
                      </a:r>
                      <a:endParaRPr lang="de-DE" sz="1800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r>
                        <a:rPr lang="de-DE" sz="180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Center </a:t>
                      </a:r>
                      <a:r>
                        <a:rPr lang="de-DE" sz="1800" i="1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for</a:t>
                      </a:r>
                      <a:r>
                        <a:rPr lang="de-DE" sz="180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i="1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Policy</a:t>
                      </a:r>
                      <a:r>
                        <a:rPr lang="de-DE" sz="1800" i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Studies </a:t>
                      </a:r>
                      <a:r>
                        <a:rPr lang="de-DE" sz="18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;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58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Verantwort-lichkeitsangabe</a:t>
                      </a: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 die sich auf eine Reihe bezieht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2.12.9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innerhalb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 rot="9141572">
            <a:off x="-828600" y="4356060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30.11.2016 | CC BY-NC-SA</a:t>
            </a:r>
            <a:endParaRPr lang="de-DE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723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Wann wird eine Gesamttitelangabe erfasst? (RDA 12 und RDA 12.1.6.1 D-A-CH)</a:t>
            </a:r>
          </a:p>
          <a:p>
            <a:pPr>
              <a:buNone/>
            </a:pPr>
            <a:endParaRPr lang="de-DE" sz="1200" dirty="0" smtClean="0"/>
          </a:p>
          <a:p>
            <a:r>
              <a:rPr lang="de-DE" sz="2000" dirty="0" smtClean="0"/>
              <a:t>Auf der Titelseite ist - neben </a:t>
            </a:r>
            <a:r>
              <a:rPr lang="de-DE" sz="2000" dirty="0"/>
              <a:t>dem Haupttitel einer fortlaufenden </a:t>
            </a:r>
            <a:r>
              <a:rPr lang="de-DE" sz="2000" dirty="0" smtClean="0"/>
              <a:t>Ressource - der </a:t>
            </a:r>
            <a:r>
              <a:rPr lang="de-DE" sz="2000" dirty="0"/>
              <a:t>Haupttitel einer </a:t>
            </a:r>
            <a:r>
              <a:rPr lang="de-DE" sz="2000" u="sng" dirty="0">
                <a:solidFill>
                  <a:srgbClr val="0070C0"/>
                </a:solidFill>
              </a:rPr>
              <a:t>ungezählten monografischen Reihe</a:t>
            </a:r>
            <a:r>
              <a:rPr lang="de-DE" sz="2000" dirty="0">
                <a:solidFill>
                  <a:srgbClr val="0070C0"/>
                </a:solidFill>
              </a:rPr>
              <a:t> </a:t>
            </a:r>
            <a:r>
              <a:rPr lang="de-DE" sz="2000" dirty="0" smtClean="0"/>
              <a:t>aufgeführt</a:t>
            </a:r>
          </a:p>
          <a:p>
            <a:pPr marL="0" indent="0">
              <a:buNone/>
            </a:pPr>
            <a:endParaRPr lang="de-DE" sz="1200" dirty="0" smtClean="0"/>
          </a:p>
          <a:p>
            <a:pPr marL="0" indent="0">
              <a:buNone/>
            </a:pPr>
            <a:r>
              <a:rPr lang="de-DE" sz="2000" u="sng" dirty="0" smtClean="0"/>
              <a:t>Informationsquellen</a:t>
            </a:r>
            <a:r>
              <a:rPr lang="de-DE" sz="2000" dirty="0" smtClean="0"/>
              <a:t> </a:t>
            </a:r>
            <a:r>
              <a:rPr lang="de-DE" sz="2000" dirty="0"/>
              <a:t>für den ungezählten Gesamttitel:</a:t>
            </a:r>
          </a:p>
          <a:p>
            <a:r>
              <a:rPr lang="de-DE" sz="2000" dirty="0"/>
              <a:t>Titelseite der Reihe</a:t>
            </a:r>
          </a:p>
          <a:p>
            <a:r>
              <a:rPr lang="de-DE" sz="2000" dirty="0"/>
              <a:t>Andere Quelle innerhalb der Ressource</a:t>
            </a:r>
          </a:p>
          <a:p>
            <a:r>
              <a:rPr lang="de-DE" sz="2000" dirty="0"/>
              <a:t>Begleitmaterial etc.</a:t>
            </a:r>
          </a:p>
          <a:p>
            <a:pPr marL="0" indent="0">
              <a:buNone/>
            </a:pPr>
            <a:endParaRPr lang="de-DE" sz="1200" dirty="0"/>
          </a:p>
          <a:p>
            <a:r>
              <a:rPr lang="de-DE" sz="1800" dirty="0" smtClean="0"/>
              <a:t>Erfassung des ungezählten Gesamttitels in der Gesamttitelangabe der Beschreibung für die fortlaufende Ressource </a:t>
            </a:r>
          </a:p>
          <a:p>
            <a:endParaRPr lang="de-DE" sz="2000" dirty="0" smtClean="0">
              <a:solidFill>
                <a:srgbClr val="FF0000"/>
              </a:solidFill>
            </a:endParaRPr>
          </a:p>
          <a:p>
            <a:r>
              <a:rPr lang="de-DE" sz="1800" dirty="0" smtClean="0">
                <a:solidFill>
                  <a:srgbClr val="FF0000"/>
                </a:solidFill>
              </a:rPr>
              <a:t>Eine eigene Beschreibung erfolgt nicht !!</a:t>
            </a:r>
            <a:endParaRPr lang="de-DE" sz="1800" dirty="0">
              <a:solidFill>
                <a:srgbClr val="FF0000"/>
              </a:solidFill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1520" y="183778"/>
            <a:ext cx="8784976" cy="508918"/>
          </a:xfrm>
        </p:spPr>
        <p:txBody>
          <a:bodyPr/>
          <a:lstStyle/>
          <a:p>
            <a:r>
              <a:rPr lang="de-DE" dirty="0"/>
              <a:t>2. Fortlaufende Ressourcen: Gesamttitelangabe</a:t>
            </a:r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30.11.2016 | CC BY-NC-SA</a:t>
            </a:r>
            <a:endParaRPr lang="de-DE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625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 smtClean="0"/>
              <a:t>Hinweis: RDA 2.12.9 (Zählung innerhalb der Reihe) findet hier </a:t>
            </a:r>
            <a:r>
              <a:rPr lang="de-DE" sz="2000" u="sng" dirty="0" smtClean="0"/>
              <a:t>keine Anwendung</a:t>
            </a:r>
            <a:r>
              <a:rPr lang="de-DE" sz="2000" dirty="0" smtClean="0"/>
              <a:t>. </a:t>
            </a:r>
          </a:p>
          <a:p>
            <a:pPr>
              <a:buNone/>
            </a:pPr>
            <a:r>
              <a:rPr lang="de-DE" dirty="0" smtClean="0"/>
              <a:t> </a:t>
            </a:r>
          </a:p>
          <a:p>
            <a:pPr marL="0" indent="0">
              <a:buNone/>
            </a:pPr>
            <a:r>
              <a:rPr lang="de-DE" u="sng" dirty="0" smtClean="0"/>
              <a:t>Änderungen</a:t>
            </a:r>
            <a:r>
              <a:rPr lang="de-DE" dirty="0" smtClean="0"/>
              <a:t> in späteren Ausgaben bei der  Gesamttitelangabe </a:t>
            </a:r>
            <a:r>
              <a:rPr lang="de-DE" dirty="0" smtClean="0">
                <a:sym typeface="Wingdings" panose="05000000000000000000" pitchFamily="2" charset="2"/>
              </a:rPr>
              <a:t></a:t>
            </a:r>
          </a:p>
          <a:p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Erfassung des aktuellen Gesamttitels im Element für die Gesamttitelangabe</a:t>
            </a:r>
            <a:endParaRPr lang="de-DE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/>
              <a:t>Erfassung der Gültigkeit des früheren Gesamttitels im Element für die allgemeine Anmerkung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möglichst genaue Erscheinungsdaten oder die pauschalen Hinweise „früher“ oder „teils“</a:t>
            </a:r>
          </a:p>
          <a:p>
            <a:pPr>
              <a:buNone/>
            </a:pPr>
            <a:r>
              <a:rPr lang="de-DE" dirty="0" smtClean="0"/>
              <a:t> 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56984" cy="508918"/>
          </a:xfrm>
        </p:spPr>
        <p:txBody>
          <a:bodyPr/>
          <a:lstStyle/>
          <a:p>
            <a:r>
              <a:rPr lang="de-DE" dirty="0"/>
              <a:t>2. Fortlaufende Ressourcen: Gesamttitelangabe</a:t>
            </a:r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30.11.2016 | CC BY-NC-SA</a:t>
            </a:r>
            <a:endParaRPr lang="de-DE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56984" cy="508918"/>
          </a:xfrm>
        </p:spPr>
        <p:txBody>
          <a:bodyPr/>
          <a:lstStyle/>
          <a:p>
            <a:r>
              <a:rPr lang="de-DE" dirty="0">
                <a:solidFill>
                  <a:srgbClr val="4F81BD">
                    <a:lumMod val="75000"/>
                  </a:srgbClr>
                </a:solidFill>
                <a:ea typeface="Verdana" pitchFamily="34" charset="0"/>
                <a:cs typeface="Verdana" pitchFamily="34" charset="0"/>
              </a:rPr>
              <a:t>Bsp. 3.07: ISW-Schriftenreihe</a:t>
            </a:r>
            <a:endParaRPr lang="de-DE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59" y="1354557"/>
            <a:ext cx="3459999" cy="4893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224" y="2420888"/>
            <a:ext cx="4038600" cy="2688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5301208"/>
            <a:ext cx="4351611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4605736" y="2051556"/>
            <a:ext cx="203178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Rückseite Titelblatt: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899592" y="985225"/>
            <a:ext cx="115212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Titelblatt:</a:t>
            </a:r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30.11.2016 | CC BY-NC-SA</a:t>
            </a:r>
            <a:endParaRPr lang="de-DE" dirty="0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01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Fortlaufende Ressourcen: Gesamttitelangabe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4494064"/>
              </p:ext>
            </p:extLst>
          </p:nvPr>
        </p:nvGraphicFramePr>
        <p:xfrm>
          <a:off x="323528" y="764704"/>
          <a:ext cx="8640961" cy="3526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7"/>
                <a:gridCol w="1728191"/>
                <a:gridCol w="2304256"/>
                <a:gridCol w="3744417"/>
              </a:tblGrid>
              <a:tr h="43204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Fachbeiträge zu Stadtentwicklung und Wohnen im Land Brandenburg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4190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ungezählten monografischen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ISW-Schriftenreihe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9910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4201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2.12.1.6.1 D-A-CH+ 2.17.11.6.1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Anmerkung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Gesamttitel 1999-2000: ISW-Schriftenreihen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172219" y="4346773"/>
            <a:ext cx="84969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Hinweis: </a:t>
            </a: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liegt eine </a:t>
            </a:r>
            <a:r>
              <a:rPr lang="de-DE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gezählte monografische Reihe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vor, kann eine eigene Beschreibung für die Reihe angelegt werden. </a:t>
            </a: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Hinweise zur Erfassung sind der Schulungs-Unterlage „Erfassung einer Beschreibung für die monografische Reihe“ innerhalb des Moduls 3 zu entnehmen.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30.11.2016 | CC BY-NC-SA</a:t>
            </a:r>
            <a:endParaRPr lang="de-DE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875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dirty="0" smtClean="0"/>
              <a:t>Erfassung der Gesamttitelangabe bei einzelnen Einheiten und bei fortlaufenden Ressourcen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Wann wird eine Gesamttitelangabe erfasst?</a:t>
            </a:r>
          </a:p>
          <a:p>
            <a:pPr>
              <a:buNone/>
            </a:pPr>
            <a:endParaRPr lang="de-DE" dirty="0"/>
          </a:p>
          <a:p>
            <a:pPr>
              <a:buNone/>
            </a:pPr>
            <a:r>
              <a:rPr lang="de-DE" dirty="0" smtClean="0"/>
              <a:t>Ist </a:t>
            </a:r>
            <a:r>
              <a:rPr lang="de-DE" dirty="0"/>
              <a:t>eine Monografie als Teil einer Reihe </a:t>
            </a:r>
            <a:r>
              <a:rPr lang="de-DE" dirty="0" smtClean="0"/>
              <a:t>erschienen, dann </a:t>
            </a:r>
            <a:r>
              <a:rPr lang="de-DE" dirty="0"/>
              <a:t>werden die Angaben zur Reihe in der Gesamttitelangabe erfasst.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Informationsquellen sind:</a:t>
            </a:r>
          </a:p>
          <a:p>
            <a:pPr marL="457200" indent="-457200">
              <a:buAutoNum type="alphaLcParenR"/>
            </a:pPr>
            <a:r>
              <a:rPr lang="de-DE" dirty="0" smtClean="0"/>
              <a:t>die </a:t>
            </a:r>
            <a:r>
              <a:rPr lang="de-DE" dirty="0"/>
              <a:t>Titelseite der Reihe </a:t>
            </a:r>
            <a:endParaRPr lang="de-DE" dirty="0" smtClean="0"/>
          </a:p>
          <a:p>
            <a:pPr marL="457200" indent="-457200">
              <a:buAutoNum type="alphaLcParenR"/>
            </a:pPr>
            <a:r>
              <a:rPr lang="de-DE" dirty="0" smtClean="0"/>
              <a:t>eine andere </a:t>
            </a:r>
            <a:r>
              <a:rPr lang="de-DE" dirty="0"/>
              <a:t>Quelle innerhalb der </a:t>
            </a:r>
            <a:r>
              <a:rPr lang="de-DE" dirty="0" smtClean="0"/>
              <a:t>Ressource</a:t>
            </a:r>
          </a:p>
          <a:p>
            <a:pPr marL="457200" indent="-457200">
              <a:buAutoNum type="alphaLcParenR"/>
            </a:pPr>
            <a:r>
              <a:rPr lang="de-DE" dirty="0" smtClean="0"/>
              <a:t>eine der anderen </a:t>
            </a:r>
            <a:r>
              <a:rPr lang="de-DE" dirty="0"/>
              <a:t>Informationsquellen, die unter 2.2.4 RDA vorgeschrieben sind (z</a:t>
            </a:r>
            <a:r>
              <a:rPr lang="de-DE" dirty="0" smtClean="0"/>
              <a:t>. B</a:t>
            </a:r>
            <a:r>
              <a:rPr lang="de-DE" dirty="0"/>
              <a:t>. Begleitmaterial, oder Verzeichnis des Buchhandels)</a:t>
            </a:r>
            <a:endParaRPr lang="de-DE" dirty="0" smtClean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Monografien: Gesamttitelangabe</a:t>
            </a:r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30.11.2016 | CC BY-NC-SA</a:t>
            </a:r>
            <a:endParaRPr lang="de-DE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Art der Beschreibung</a:t>
            </a:r>
          </a:p>
          <a:p>
            <a:pPr>
              <a:buNone/>
            </a:pPr>
            <a:endParaRPr lang="de-DE" dirty="0"/>
          </a:p>
          <a:p>
            <a:r>
              <a:rPr lang="de-DE" dirty="0" smtClean="0"/>
              <a:t>Gezählte </a:t>
            </a:r>
            <a:r>
              <a:rPr lang="de-DE" dirty="0"/>
              <a:t>monografische Reihen können hierarchisch beschrieben </a:t>
            </a:r>
            <a:r>
              <a:rPr lang="de-DE" dirty="0" smtClean="0"/>
              <a:t>werden</a:t>
            </a:r>
          </a:p>
          <a:p>
            <a:r>
              <a:rPr lang="de-DE" dirty="0" smtClean="0"/>
              <a:t>Es ist aber auch eine rein analytische Beschreibung der Teile möglich, ggf. auch ohne eigene Beschreibung der monografischen Reihe</a:t>
            </a:r>
          </a:p>
          <a:p>
            <a:r>
              <a:rPr lang="de-DE" dirty="0" smtClean="0"/>
              <a:t>Teile ungezählter monografischer Reihen werden immer analytisch beschrieben. Die Reihe erhält keine eigene Aufnahme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Monografien: Gesamttitelangabe</a:t>
            </a:r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30.11.2016 | CC BY-NC-SA</a:t>
            </a:r>
            <a:endParaRPr lang="de-DE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15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Beschreibung der Gesamttitelangabe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Die Elemente werden übertragen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Standardelemente sind:</a:t>
            </a:r>
            <a:endParaRPr lang="de-DE" dirty="0"/>
          </a:p>
          <a:p>
            <a:r>
              <a:rPr lang="de-DE" dirty="0"/>
              <a:t>Haupttitel der Reihe </a:t>
            </a:r>
            <a:endParaRPr lang="de-DE" dirty="0" smtClean="0"/>
          </a:p>
          <a:p>
            <a:r>
              <a:rPr lang="de-DE" dirty="0"/>
              <a:t>Zählung innerhalb der </a:t>
            </a:r>
            <a:r>
              <a:rPr lang="de-DE" dirty="0" smtClean="0"/>
              <a:t>Reihe</a:t>
            </a:r>
          </a:p>
          <a:p>
            <a:r>
              <a:rPr lang="de-DE" dirty="0"/>
              <a:t>Haupttitel der </a:t>
            </a:r>
            <a:r>
              <a:rPr lang="de-DE" dirty="0" smtClean="0"/>
              <a:t>Unterreihe</a:t>
            </a:r>
          </a:p>
          <a:p>
            <a:r>
              <a:rPr lang="de-DE" dirty="0"/>
              <a:t>Zählung innerhalb der Unterreihe</a:t>
            </a:r>
            <a:endParaRPr lang="de-DE" dirty="0" smtClean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Monografien: Gesamttitelangabe</a:t>
            </a:r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30.11.2016 | CC BY-NC-SA</a:t>
            </a:r>
            <a:endParaRPr lang="de-DE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7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Zählung innerhalb der Reihe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Erfassung inklusive der formalen Bandbezeichnung (vol., Band …)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Für das Übertragen gilt:</a:t>
            </a:r>
            <a:endParaRPr lang="de-DE" dirty="0"/>
          </a:p>
          <a:p>
            <a:r>
              <a:rPr lang="de-DE" dirty="0"/>
              <a:t>Römische Ziffern werden in Form von arabischen Ziffern </a:t>
            </a:r>
            <a:r>
              <a:rPr lang="de-DE" dirty="0" smtClean="0"/>
              <a:t>erfasst</a:t>
            </a:r>
          </a:p>
          <a:p>
            <a:r>
              <a:rPr lang="de-DE" dirty="0"/>
              <a:t>Zahlen, die als Wörter geschrieben sind, werden als Ziffern </a:t>
            </a:r>
            <a:r>
              <a:rPr lang="de-DE" dirty="0" smtClean="0"/>
              <a:t>erfasst</a:t>
            </a:r>
          </a:p>
          <a:p>
            <a:r>
              <a:rPr lang="de-DE" dirty="0"/>
              <a:t>Wenn die Zählung aus einem Jahr und einer Zahl besteht, die ein Abschnitt des Jahres ist, erfassen Sie das Jahr vor der </a:t>
            </a:r>
            <a:r>
              <a:rPr lang="de-DE" dirty="0" smtClean="0"/>
              <a:t>Zahl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Monografien: Gesamttitelangabe</a:t>
            </a:r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30.11.2016 | CC BY-NC-SA</a:t>
            </a:r>
            <a:endParaRPr lang="de-DE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428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Zählung innerhalb der Reihe – Beispiele</a:t>
            </a:r>
          </a:p>
          <a:p>
            <a:pPr>
              <a:buNone/>
            </a:pPr>
            <a:endParaRPr lang="de-DE" dirty="0" smtClean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423354"/>
              </p:ext>
            </p:extLst>
          </p:nvPr>
        </p:nvGraphicFramePr>
        <p:xfrm>
          <a:off x="683568" y="1397000"/>
          <a:ext cx="7488832" cy="4666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3744416"/>
              </a:tblGrid>
              <a:tr h="598891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Angabe in der Informationsquelle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27824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</a:t>
                      </a: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Band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Band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V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5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3,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2000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2000, </a:t>
                      </a:r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3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second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20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2nd </a:t>
                      </a:r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Monografien: Gesamttitelangabe</a:t>
            </a:r>
          </a:p>
        </p:txBody>
      </p:sp>
      <p:sp>
        <p:nvSpPr>
          <p:cNvPr id="9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30.11.2016 | CC BY-NC-SA</a:t>
            </a:r>
            <a:endParaRPr lang="de-DE" dirty="0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926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Beispiel 25, Monografische Reihe - Teil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0" t="6528" r="21499" b="62462"/>
          <a:stretch/>
        </p:blipFill>
        <p:spPr>
          <a:xfrm rot="5400000">
            <a:off x="267404" y="2182363"/>
            <a:ext cx="4162048" cy="296854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1" t="15270" r="72443" b="76858"/>
          <a:stretch/>
        </p:blipFill>
        <p:spPr>
          <a:xfrm>
            <a:off x="4918981" y="3463127"/>
            <a:ext cx="3058127" cy="744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5" t="72847" r="73262" b="13461"/>
          <a:stretch/>
        </p:blipFill>
        <p:spPr>
          <a:xfrm>
            <a:off x="4932040" y="4282973"/>
            <a:ext cx="3058127" cy="146468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519704" y="1052352"/>
            <a:ext cx="14398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64158" y="1052352"/>
            <a:ext cx="134043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004386" y="292494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918981" y="2708920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1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30.11.2016 | CC BY-NC-SA</a:t>
            </a:r>
            <a:endParaRPr lang="de-DE" dirty="0"/>
          </a:p>
        </p:txBody>
      </p:sp>
      <p:sp>
        <p:nvSpPr>
          <p:cNvPr id="1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912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25, Monografische Reihe - Teil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947709"/>
              </p:ext>
            </p:extLst>
          </p:nvPr>
        </p:nvGraphicFramePr>
        <p:xfrm>
          <a:off x="467544" y="1892664"/>
          <a:ext cx="7884877" cy="2691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109"/>
                <a:gridCol w="1008112"/>
                <a:gridCol w="2376264"/>
                <a:gridCol w="3528392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Bestsellermarketing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4180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#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#!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Geisteswissenschaften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;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 1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2.12.9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</a:t>
                      </a:r>
                      <a:r>
                        <a:rPr lang="de-DE" sz="1800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innerhalb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651232" y="4257607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3.02.06: Gesamttitel | PICA DNB/ZDB | Stand: 30.11.2016 | CC BY-NC-SA</a:t>
            </a:r>
            <a:endParaRPr lang="de-DE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825</Words>
  <Application>Microsoft Office PowerPoint</Application>
  <PresentationFormat>Bildschirmpräsentation (4:3)</PresentationFormat>
  <Paragraphs>211</Paragraphs>
  <Slides>17</Slides>
  <Notes>15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18" baseType="lpstr">
      <vt:lpstr>Larissa</vt:lpstr>
      <vt:lpstr>Schulungsunterlagen der AG RDA</vt:lpstr>
      <vt:lpstr>Erfassung der Gesamttitelangabe bei einzelnen Einheiten und bei fortlaufenden Ressourcen</vt:lpstr>
      <vt:lpstr>1. Monografien: Gesamttitelangabe</vt:lpstr>
      <vt:lpstr>1. Monografien: Gesamttitelangabe</vt:lpstr>
      <vt:lpstr>1. Monografien: Gesamttitelangabe</vt:lpstr>
      <vt:lpstr>1. Monografien: Gesamttitelangabe</vt:lpstr>
      <vt:lpstr>1. Monografien: Gesamttitelangabe</vt:lpstr>
      <vt:lpstr>Beispiel 25, Monografische Reihe - Teil</vt:lpstr>
      <vt:lpstr>Beispiel 25, Monografische Reihe - Teil</vt:lpstr>
      <vt:lpstr>Beispiel 26 Unterreihe - Teil</vt:lpstr>
      <vt:lpstr>Beispiel 26 Unterreihe - Teil</vt:lpstr>
      <vt:lpstr>PowerPoint-Präsentation</vt:lpstr>
      <vt:lpstr>Monografien: Gesamttitelangabe</vt:lpstr>
      <vt:lpstr>2. Fortlaufende Ressourcen: Gesamttitelangabe</vt:lpstr>
      <vt:lpstr>2. Fortlaufende Ressourcen: Gesamttitelangabe</vt:lpstr>
      <vt:lpstr>Bsp. 3.07: ISW-Schriftenreihe</vt:lpstr>
      <vt:lpstr>Fortlaufende Ressourcen: Gesamttitelangabe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2015-01-23T13:57:44Z</cp:lastPrinted>
  <dcterms:created xsi:type="dcterms:W3CDTF">2014-02-18T07:01:40Z</dcterms:created>
  <dcterms:modified xsi:type="dcterms:W3CDTF">2016-11-17T14:01:33Z</dcterms:modified>
</cp:coreProperties>
</file>