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88" r:id="rId3"/>
    <p:sldId id="326" r:id="rId4"/>
    <p:sldId id="332" r:id="rId5"/>
    <p:sldId id="333" r:id="rId6"/>
    <p:sldId id="334" r:id="rId7"/>
    <p:sldId id="336" r:id="rId8"/>
    <p:sldId id="338" r:id="rId9"/>
    <p:sldId id="302" r:id="rId10"/>
    <p:sldId id="342" r:id="rId11"/>
    <p:sldId id="343" r:id="rId12"/>
    <p:sldId id="344" r:id="rId13"/>
    <p:sldId id="345" r:id="rId14"/>
    <p:sldId id="331" r:id="rId15"/>
    <p:sldId id="327" r:id="rId16"/>
    <p:sldId id="329" r:id="rId17"/>
    <p:sldId id="330" r:id="rId18"/>
    <p:sldId id="341" r:id="rId1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hael Beer" initials="M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0" autoAdjust="0"/>
    <p:restoredTop sz="92189" autoAdjust="0"/>
  </p:normalViewPr>
  <p:slideViewPr>
    <p:cSldViewPr>
      <p:cViewPr>
        <p:scale>
          <a:sx n="100" d="100"/>
          <a:sy n="100" d="100"/>
        </p:scale>
        <p:origin x="-1392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Leider ist hier etwas Theorie notwendig (!)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2017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8DB0C7F-FFC4-4DFB-905C-D83237F08823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034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49500"/>
            <a:ext cx="16414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435280" cy="490066"/>
          </a:xfrm>
        </p:spPr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Beispiel 26 Unterreihe - Teil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19268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52320" y="6237312"/>
            <a:ext cx="1234480" cy="484163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087" y="1600200"/>
            <a:ext cx="3064825" cy="4525963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0376" y="1600200"/>
            <a:ext cx="2934247" cy="4525963"/>
          </a:xfrm>
        </p:spPr>
      </p:pic>
    </p:spTree>
    <p:extLst>
      <p:ext uri="{BB962C8B-B14F-4D97-AF65-F5344CB8AC3E}">
        <p14:creationId xmlns:p14="http://schemas.microsoft.com/office/powerpoint/2010/main" val="364411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26 Unterreihe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246587"/>
              </p:ext>
            </p:extLst>
          </p:nvPr>
        </p:nvGraphicFramePr>
        <p:xfrm>
          <a:off x="215515" y="1844826"/>
          <a:ext cx="8424937" cy="3263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Handeln im Konflikt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Bibliotheca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academica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2.12.10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Soziologie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2.12.17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Unterreihe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4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403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Monografien:</a:t>
            </a:r>
            <a:b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de-DE" sz="2800" dirty="0" smtClean="0">
                <a:solidFill>
                  <a:schemeClr val="accent1">
                    <a:lumMod val="75000"/>
                  </a:schemeClr>
                </a:solidFill>
              </a:rPr>
              <a:t>Ergänzung der Verantwortlichkeitsangabe</a:t>
            </a:r>
            <a:endParaRPr lang="de-DE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529980" cy="4525963"/>
          </a:xfrm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5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Monografien: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8827447"/>
              </p:ext>
            </p:extLst>
          </p:nvPr>
        </p:nvGraphicFramePr>
        <p:xfrm>
          <a:off x="215515" y="1844826"/>
          <a:ext cx="8424937" cy="3434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Afghanistan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Working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papers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2.12.6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Verantwortlichkeits-angabe, die sich auf eine Reihe bezieht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Center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Policy</a:t>
                      </a:r>
                      <a:r>
                        <a:rPr lang="de-DE" sz="18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Studies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58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 rot="9141572">
            <a:off x="-828600" y="4356060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37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 smtClean="0"/>
          </a:p>
          <a:p>
            <a:r>
              <a:rPr lang="de-DE" sz="2000" dirty="0" smtClean="0"/>
              <a:t>Auf der Titelseite ist - neben </a:t>
            </a:r>
            <a:r>
              <a:rPr lang="de-DE" sz="2000" dirty="0"/>
              <a:t>dem Haupttitel einer fortlaufenden </a:t>
            </a:r>
            <a:r>
              <a:rPr lang="de-DE" sz="2000" dirty="0" smtClean="0"/>
              <a:t>Ressource - der </a:t>
            </a:r>
            <a:r>
              <a:rPr lang="de-DE" sz="2000" dirty="0"/>
              <a:t>Haupttitel einer </a:t>
            </a:r>
            <a:r>
              <a:rPr lang="de-DE" sz="2000" u="sng" dirty="0">
                <a:solidFill>
                  <a:srgbClr val="0070C0"/>
                </a:solidFill>
              </a:rPr>
              <a:t>ungezählten monografischen Reihe</a:t>
            </a:r>
            <a:r>
              <a:rPr lang="de-DE" sz="2000" dirty="0">
                <a:solidFill>
                  <a:srgbClr val="0070C0"/>
                </a:solidFill>
              </a:rPr>
              <a:t> </a:t>
            </a:r>
            <a:r>
              <a:rPr lang="de-DE" sz="2000" dirty="0" smtClean="0"/>
              <a:t>aufgeführt</a:t>
            </a:r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u="sng" dirty="0" smtClean="0"/>
              <a:t>Informationsquellen</a:t>
            </a:r>
            <a:r>
              <a:rPr lang="de-DE" sz="2000" dirty="0" smtClean="0"/>
              <a:t> </a:t>
            </a:r>
            <a:r>
              <a:rPr lang="de-DE" sz="2000" dirty="0"/>
              <a:t>für den ungezählten Gesamttitel:</a:t>
            </a:r>
          </a:p>
          <a:p>
            <a:r>
              <a:rPr lang="de-DE" sz="2000" dirty="0"/>
              <a:t>Titelseite der Reihe</a:t>
            </a:r>
          </a:p>
          <a:p>
            <a:r>
              <a:rPr lang="de-DE" sz="2000" dirty="0"/>
              <a:t>Andere Quelle innerhalb der Ressource</a:t>
            </a:r>
          </a:p>
          <a:p>
            <a:r>
              <a:rPr lang="de-DE" sz="2000" dirty="0"/>
              <a:t>Begleitmaterial etc.</a:t>
            </a:r>
          </a:p>
          <a:p>
            <a:endParaRPr lang="de-DE" sz="2000" dirty="0"/>
          </a:p>
          <a:p>
            <a:r>
              <a:rPr lang="de-DE" sz="1800" dirty="0" smtClean="0"/>
              <a:t>Erfassung des ungezählten Gesamttitels in der Gesamttitelangabe der Beschreibung für die fortlaufende Ressource </a:t>
            </a:r>
          </a:p>
          <a:p>
            <a:endParaRPr lang="de-DE" sz="2000" dirty="0" smtClean="0">
              <a:solidFill>
                <a:srgbClr val="FF0000"/>
              </a:solidFill>
            </a:endParaRPr>
          </a:p>
          <a:p>
            <a:r>
              <a:rPr lang="de-DE" sz="1800" dirty="0" smtClean="0">
                <a:solidFill>
                  <a:srgbClr val="FF0000"/>
                </a:solidFill>
              </a:rPr>
              <a:t>Eine eigene Beschreibung erfolgt nicht !!</a:t>
            </a:r>
            <a:endParaRPr lang="de-DE" sz="1800" dirty="0">
              <a:solidFill>
                <a:srgbClr val="FF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2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 smtClean="0"/>
              <a:t>2. Fortlaufende Ressourcen: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smtClean="0"/>
              <a:t>Hinweis: RDA 2.12.9 (Zählung innerhalb der Reihe) findet hier </a:t>
            </a:r>
            <a:r>
              <a:rPr lang="de-DE" sz="2000" u="sng" dirty="0" smtClean="0"/>
              <a:t>keine Anwendung</a:t>
            </a:r>
            <a:r>
              <a:rPr lang="de-DE" sz="2000" dirty="0" smtClean="0"/>
              <a:t>. 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 marL="0" indent="0">
              <a:buNone/>
            </a:pPr>
            <a:r>
              <a:rPr lang="de-DE" u="sng" dirty="0" smtClean="0"/>
              <a:t>Änderungen</a:t>
            </a:r>
            <a:r>
              <a:rPr lang="de-DE" dirty="0" smtClean="0"/>
              <a:t> in späteren Ausgaben bei der  Gesamttitelangabe </a:t>
            </a:r>
            <a:r>
              <a:rPr lang="de-DE" dirty="0" smtClean="0">
                <a:sym typeface="Wingdings" panose="05000000000000000000" pitchFamily="2" charset="2"/>
              </a:rPr>
              <a:t>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Erfassung des aktuellen Gesamttitels im Element für die Gesamttitelangabe</a:t>
            </a:r>
            <a:endParaRPr lang="de-DE" dirty="0" smtClean="0">
              <a:solidFill>
                <a:srgbClr val="C00000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r>
              <a:rPr lang="de-DE" dirty="0" smtClean="0"/>
              <a:t>Erfassung der Gültigkeit des früheren Gesamttitels im Element für die allgemeine Anmerkung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/>
              <a:t>möglichst genaue Erscheinungsdaten oder die pauschalen Hinweise „früher“ oder „teils“</a:t>
            </a:r>
          </a:p>
          <a:p>
            <a:pPr>
              <a:buNone/>
            </a:pPr>
            <a:r>
              <a:rPr lang="de-DE" dirty="0" smtClean="0"/>
              <a:t> 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24736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3816424" cy="5397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611560" y="260648"/>
            <a:ext cx="6995119" cy="418058"/>
          </a:xfrm>
        </p:spPr>
        <p:txBody>
          <a:bodyPr>
            <a:normAutofit/>
          </a:bodyPr>
          <a:lstStyle/>
          <a:p>
            <a:pPr algn="l"/>
            <a:r>
              <a:rPr lang="de-DE" sz="200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sz="200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3.07: ISW-Schriftenreihe   -1-</a:t>
            </a:r>
            <a:endParaRPr lang="de-DE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224" y="2420888"/>
            <a:ext cx="4038600" cy="2688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5301208"/>
            <a:ext cx="4351611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4644007" y="1916832"/>
            <a:ext cx="203178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Rückseite Titelblatt</a:t>
            </a: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755576" y="759663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15816" y="6309320"/>
            <a:ext cx="5184576" cy="437133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316416" y="6356350"/>
            <a:ext cx="576064" cy="365125"/>
          </a:xfrm>
        </p:spPr>
        <p:txBody>
          <a:bodyPr/>
          <a:lstStyle/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</a:t>
            </a:r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005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5616624" cy="432048"/>
          </a:xfrm>
        </p:spPr>
        <p:txBody>
          <a:bodyPr>
            <a:normAutofit/>
          </a:bodyPr>
          <a:lstStyle/>
          <a:p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Bsp. </a:t>
            </a:r>
            <a:r>
              <a:rPr lang="de-DE" b="0" dirty="0" smtClean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3.07</a:t>
            </a:r>
            <a:r>
              <a:rPr lang="de-DE" b="0" dirty="0">
                <a:solidFill>
                  <a:srgbClr val="4F81BD">
                    <a:lumMod val="75000"/>
                  </a:srgbClr>
                </a:solidFill>
                <a:latin typeface="Verdana" panose="020B0604030504040204" pitchFamily="34" charset="0"/>
                <a:ea typeface="Verdana" pitchFamily="34" charset="0"/>
                <a:cs typeface="Verdana" pitchFamily="34" charset="0"/>
              </a:rPr>
              <a:t>: ISW-Schriftenreihe   -2-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6200000">
            <a:off x="2345153" y="1767415"/>
            <a:ext cx="4885741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827584" y="1916832"/>
            <a:ext cx="1944216" cy="646331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Titelblatt eines weiteren Heftes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67544" y="6381328"/>
            <a:ext cx="6552728" cy="365125"/>
          </a:xfrm>
        </p:spPr>
        <p:txBody>
          <a:bodyPr/>
          <a:lstStyle/>
          <a:p>
            <a:r>
              <a:rPr lang="de-DE" sz="800" smtClean="0">
                <a:solidFill>
                  <a:schemeClr val="accent1">
                    <a:lumMod val="75000"/>
                  </a:schemeClr>
                </a:solidFill>
              </a:rPr>
              <a:t>AG RDA Schulungsunterlagen – Modul 3.02.06: Gesamttitel | Stand: 12.06.2015| CC BY-NC-SA</a:t>
            </a:r>
            <a:endParaRPr lang="de-DE" sz="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2400" y="6381328"/>
            <a:ext cx="514400" cy="365125"/>
          </a:xfrm>
        </p:spPr>
        <p:txBody>
          <a:bodyPr/>
          <a:lstStyle/>
          <a:p>
            <a:fld id="{38DB0C7F-FFC4-4DFB-905C-D83237F08823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17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Fortlaufende Ressourcen: Gesamttitelangabe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mtClean="0"/>
              <a:t>AG RDA Schulungsunterlagen – Modul 3.02.06: Gesamttitel | Stand: 12.06.2015|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1747035"/>
              </p:ext>
            </p:extLst>
          </p:nvPr>
        </p:nvGraphicFramePr>
        <p:xfrm>
          <a:off x="251519" y="835377"/>
          <a:ext cx="8640961" cy="33935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4796"/>
                <a:gridCol w="3323446"/>
                <a:gridCol w="3692719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Fachbeiträge zu Stadtentwicklung und Wohnen im Land Brandenburg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ungezählten monografischen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ISW-Schriftenreihe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2.12.1.6.1 + 2.17.11.5.1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Anmerkung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Gesamttitel 1999-2000: ISW-Schriftenreihen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2219" y="4346773"/>
            <a:ext cx="8496944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liegt eine </a:t>
            </a:r>
            <a:r>
              <a:rPr lang="de-DE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gezählte monografische Reihe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vor, kann eine eigene Beschreibung für die Reihe angelegt werden.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Hinweise zur Erfassung sind der Schulungs-Unterlage „Erfassung einer Beschreibung für die monografische Reihe“ innerhalb des Moduls 3 zu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entnehmen.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75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>Erfassung der Gesamttitelangabe bei einzelnen Einheiten und bei fortlaufenden Ressourcen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55272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3.02.06: Gesamttitel | Stand: </a:t>
            </a:r>
            <a:r>
              <a:rPr lang="de-DE" sz="800" dirty="0" smtClean="0"/>
              <a:t>12.06.2015| </a:t>
            </a:r>
            <a:r>
              <a:rPr lang="de-DE" sz="800" dirty="0" smtClean="0"/>
              <a:t>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Wann wird eine Gesamttitelangabe erfasst?</a:t>
            </a:r>
          </a:p>
          <a:p>
            <a:pPr>
              <a:buNone/>
            </a:pPr>
            <a:endParaRPr lang="de-DE" dirty="0"/>
          </a:p>
          <a:p>
            <a:pPr>
              <a:buNone/>
            </a:pPr>
            <a:r>
              <a:rPr lang="de-DE" dirty="0" smtClean="0"/>
              <a:t>Ist </a:t>
            </a:r>
            <a:r>
              <a:rPr lang="de-DE" dirty="0"/>
              <a:t>eine Monografie als Teil einer Reihe </a:t>
            </a:r>
            <a:r>
              <a:rPr lang="de-DE" dirty="0" smtClean="0"/>
              <a:t>erschienen, dann </a:t>
            </a:r>
            <a:r>
              <a:rPr lang="de-DE" dirty="0"/>
              <a:t>werden die Angaben zur Reihe in der Gesamttitelangabe erfasst.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Informationsquellen sind:</a:t>
            </a:r>
          </a:p>
          <a:p>
            <a:pPr marL="457200" indent="-457200">
              <a:buAutoNum type="alphaLcParenR"/>
            </a:pPr>
            <a:r>
              <a:rPr lang="de-DE" dirty="0" smtClean="0"/>
              <a:t>die </a:t>
            </a:r>
            <a:r>
              <a:rPr lang="de-DE" dirty="0"/>
              <a:t>Titelseite der Reihe </a:t>
            </a:r>
            <a:endParaRPr lang="de-DE" dirty="0" smtClean="0"/>
          </a:p>
          <a:p>
            <a:pPr marL="457200" indent="-457200">
              <a:buAutoNum type="alphaLcParenR"/>
            </a:pPr>
            <a:r>
              <a:rPr lang="de-DE" dirty="0" smtClean="0"/>
              <a:t>eine andere </a:t>
            </a:r>
            <a:r>
              <a:rPr lang="de-DE" dirty="0"/>
              <a:t>Quelle innerhalb der </a:t>
            </a:r>
            <a:r>
              <a:rPr lang="de-DE" dirty="0" smtClean="0"/>
              <a:t>Ressource</a:t>
            </a:r>
          </a:p>
          <a:p>
            <a:pPr marL="457200" indent="-457200">
              <a:buAutoNum type="alphaLcParenR"/>
            </a:pPr>
            <a:r>
              <a:rPr lang="de-DE" dirty="0" smtClean="0"/>
              <a:t>eine der anderen </a:t>
            </a:r>
            <a:r>
              <a:rPr lang="de-DE" dirty="0"/>
              <a:t>Informationsquellen, die unter 2.2.4 RDA vorgeschrieben sind (z.B. Begleitmaterial, oder Verzeichnis des Buchhandels)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Art der Beschreibung</a:t>
            </a:r>
          </a:p>
          <a:p>
            <a:pPr>
              <a:buNone/>
            </a:pPr>
            <a:endParaRPr lang="de-DE" dirty="0"/>
          </a:p>
          <a:p>
            <a:r>
              <a:rPr lang="de-DE" dirty="0" smtClean="0"/>
              <a:t>Gezählte </a:t>
            </a:r>
            <a:r>
              <a:rPr lang="de-DE" dirty="0"/>
              <a:t>monografische Reihen können hierarchisch beschrieben </a:t>
            </a:r>
            <a:r>
              <a:rPr lang="de-DE" dirty="0" smtClean="0"/>
              <a:t>werden</a:t>
            </a:r>
          </a:p>
          <a:p>
            <a:r>
              <a:rPr lang="de-DE" dirty="0" smtClean="0"/>
              <a:t>Es ist aber auch eine rein analytische Beschreibung der Teile möglich, ggf. auch ohne eigene Beschreibung der monografischen Reihe</a:t>
            </a:r>
          </a:p>
          <a:p>
            <a:r>
              <a:rPr lang="de-DE" dirty="0" smtClean="0"/>
              <a:t>Teile ungezählter monografischer Reihen werden immer analytisch beschrieben. Die Reihe erhält keine eigene Aufnahme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5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Beschreibung der Gesamttitelangabe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Die Elemente werden übertragen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/>
              <a:t>Standardelemente sind:</a:t>
            </a:r>
            <a:endParaRPr lang="de-DE" dirty="0"/>
          </a:p>
          <a:p>
            <a:r>
              <a:rPr lang="de-DE" dirty="0"/>
              <a:t>Haupttitel der Reihe </a:t>
            </a:r>
            <a:endParaRPr lang="de-DE" dirty="0" smtClean="0"/>
          </a:p>
          <a:p>
            <a:r>
              <a:rPr lang="de-DE" dirty="0"/>
              <a:t>Zählung innerhalb der </a:t>
            </a:r>
            <a:r>
              <a:rPr lang="de-DE" dirty="0" smtClean="0"/>
              <a:t>Reihe</a:t>
            </a:r>
          </a:p>
          <a:p>
            <a:r>
              <a:rPr lang="de-DE" dirty="0"/>
              <a:t>Haupttitel der </a:t>
            </a:r>
            <a:r>
              <a:rPr lang="de-DE" dirty="0" smtClean="0"/>
              <a:t>Unterreihe</a:t>
            </a:r>
          </a:p>
          <a:p>
            <a:r>
              <a:rPr lang="de-DE" dirty="0"/>
              <a:t>Zählung innerhalb der Unterreihe</a:t>
            </a: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7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Erfassung inklusive der formalen Bandbezeichnung (vol., Band …)</a:t>
            </a:r>
            <a:br>
              <a:rPr lang="de-DE" dirty="0" smtClean="0"/>
            </a:br>
            <a:endParaRPr lang="de-DE" dirty="0" smtClean="0"/>
          </a:p>
          <a:p>
            <a:pPr>
              <a:buNone/>
            </a:pPr>
            <a:r>
              <a:rPr lang="de-DE" dirty="0" smtClean="0"/>
              <a:t>Für das Übertragen gilt:</a:t>
            </a:r>
            <a:endParaRPr lang="de-DE" dirty="0"/>
          </a:p>
          <a:p>
            <a:r>
              <a:rPr lang="de-DE" dirty="0"/>
              <a:t>Römische Ziffern werden in Form von arabischen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Zahlen, die als Wörter geschrieben sind, werden als Ziffern </a:t>
            </a:r>
            <a:r>
              <a:rPr lang="de-DE" dirty="0" smtClean="0"/>
              <a:t>erfasst</a:t>
            </a:r>
          </a:p>
          <a:p>
            <a:r>
              <a:rPr lang="de-DE" dirty="0"/>
              <a:t>Wenn die Zählung aus einem Jahr und einer Zahl besteht, die ein Abschnitt des Jahres ist, erfassen Sie das Jahr vor der </a:t>
            </a:r>
            <a:r>
              <a:rPr lang="de-DE" dirty="0" smtClean="0"/>
              <a:t>Zahl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2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83778"/>
            <a:ext cx="9144000" cy="508918"/>
          </a:xfrm>
        </p:spPr>
        <p:txBody>
          <a:bodyPr/>
          <a:lstStyle/>
          <a:p>
            <a:r>
              <a:rPr lang="de-DE" dirty="0"/>
              <a:t>1</a:t>
            </a:r>
            <a:r>
              <a:rPr lang="de-DE" dirty="0" smtClean="0"/>
              <a:t>. Monografien: Gesamttitelangabe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Zählung innerhalb der Reihe – Beispiele</a:t>
            </a:r>
          </a:p>
          <a:p>
            <a:pPr>
              <a:buNone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408712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8423354"/>
              </p:ext>
            </p:extLst>
          </p:nvPr>
        </p:nvGraphicFramePr>
        <p:xfrm>
          <a:off x="683568" y="1397000"/>
          <a:ext cx="7488832" cy="4666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44416"/>
                <a:gridCol w="3744416"/>
              </a:tblGrid>
              <a:tr h="598891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 in der Informationsquelle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27824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Bd. 1</a:t>
                      </a: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Band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V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 5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3,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2000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2000,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no</a:t>
                      </a:r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3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891">
                <a:tc>
                  <a:txBody>
                    <a:bodyPr/>
                    <a:lstStyle/>
                    <a:p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second</a:t>
                      </a:r>
                      <a:r>
                        <a:rPr lang="de-DE" sz="20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20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2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2nd </a:t>
                      </a:r>
                      <a:r>
                        <a:rPr lang="de-DE" sz="20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volume</a:t>
                      </a:r>
                      <a:endParaRPr lang="de-DE" sz="20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926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 25, Monografische Reihe - Teil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2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Beispiel 25, Monografische Reihe - Teil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696744" cy="365125"/>
          </a:xfrm>
        </p:spPr>
        <p:txBody>
          <a:bodyPr/>
          <a:lstStyle/>
          <a:p>
            <a:r>
              <a:rPr lang="de-DE" sz="800" smtClean="0"/>
              <a:t>AG RDA Schulungsunterlagen – Modul 3.02.06: Gesamttitel | Stand: 12.06.2015|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136861"/>
              </p:ext>
            </p:extLst>
          </p:nvPr>
        </p:nvGraphicFramePr>
        <p:xfrm>
          <a:off x="215515" y="1844826"/>
          <a:ext cx="8424937" cy="2520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240360"/>
                <a:gridCol w="3600401"/>
              </a:tblGrid>
              <a:tr h="3760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lt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kern="1200" dirty="0">
                        <a:solidFill>
                          <a:schemeClr val="lt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5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kern="120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Bestsellermarketing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2.12.2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Haupttitel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Geisteswissenschaften 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430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2.12.9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Zählung</a:t>
                      </a:r>
                      <a:r>
                        <a:rPr lang="de-DE" sz="1800" b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innerhalb der Reihe</a:t>
                      </a:r>
                      <a:endParaRPr lang="de-DE" sz="1800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179512" y="4365104"/>
            <a:ext cx="84969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600" dirty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765</Words>
  <Application>Microsoft Office PowerPoint</Application>
  <PresentationFormat>Bildschirmpräsentation (4:3)</PresentationFormat>
  <Paragraphs>202</Paragraphs>
  <Slides>18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Erfassung der Gesamttitelangabe bei einzelnen Einheiten und bei fortlaufenden Ressourcen</vt:lpstr>
      <vt:lpstr>1. Monografien: Gesamttitelangabe</vt:lpstr>
      <vt:lpstr>1. Monografien: Gesamttitelangabe</vt:lpstr>
      <vt:lpstr>1. Monografien: Gesamttitelangabe</vt:lpstr>
      <vt:lpstr>1. Monografien: Gesamttitelangabe</vt:lpstr>
      <vt:lpstr>1. Monografien: Gesamttitelangabe</vt:lpstr>
      <vt:lpstr>Beispiel 25, Monografische Reihe - Teil</vt:lpstr>
      <vt:lpstr>Beispiel 25, Monografische Reihe - Teil</vt:lpstr>
      <vt:lpstr>Beispiel 26 Unterreihe - Teil</vt:lpstr>
      <vt:lpstr>Beispiel 26 Unterreihe - Teil</vt:lpstr>
      <vt:lpstr>Monografien: Ergänzung der Verantwortlichkeitsangabe</vt:lpstr>
      <vt:lpstr>Monografien: Gesamttitelangabe</vt:lpstr>
      <vt:lpstr>2. Fortlaufende Ressourcen: Gesamttitelangabe</vt:lpstr>
      <vt:lpstr>2. Fortlaufende Ressourcen: Gesamttitelangabe</vt:lpstr>
      <vt:lpstr>Bsp. 3.07: ISW-Schriftenreihe   -1-</vt:lpstr>
      <vt:lpstr>Bsp. 3.07: ISW-Schriftenreihe   -2-</vt:lpstr>
      <vt:lpstr>Fortlaufende Ressourcen: Gesamttitelangabe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442</cp:revision>
  <cp:lastPrinted>2015-01-23T13:57:44Z</cp:lastPrinted>
  <dcterms:created xsi:type="dcterms:W3CDTF">2014-02-18T07:01:40Z</dcterms:created>
  <dcterms:modified xsi:type="dcterms:W3CDTF">2015-08-04T07:40:16Z</dcterms:modified>
</cp:coreProperties>
</file>