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2" r:id="rId3"/>
    <p:sldMasterId id="2147483654" r:id="rId4"/>
    <p:sldMasterId id="2147483656" r:id="rId5"/>
  </p:sldMasterIdLst>
  <p:notesMasterIdLst>
    <p:notesMasterId r:id="rId50"/>
  </p:notesMasterIdLst>
  <p:handoutMasterIdLst>
    <p:handoutMasterId r:id="rId51"/>
  </p:handoutMasterIdLst>
  <p:sldIdLst>
    <p:sldId id="285" r:id="rId6"/>
    <p:sldId id="259" r:id="rId7"/>
    <p:sldId id="287" r:id="rId8"/>
    <p:sldId id="302" r:id="rId9"/>
    <p:sldId id="303" r:id="rId10"/>
    <p:sldId id="304" r:id="rId11"/>
    <p:sldId id="311" r:id="rId12"/>
    <p:sldId id="330" r:id="rId13"/>
    <p:sldId id="307" r:id="rId14"/>
    <p:sldId id="308" r:id="rId15"/>
    <p:sldId id="338" r:id="rId16"/>
    <p:sldId id="305" r:id="rId17"/>
    <p:sldId id="306" r:id="rId18"/>
    <p:sldId id="309" r:id="rId19"/>
    <p:sldId id="329" r:id="rId20"/>
    <p:sldId id="310" r:id="rId21"/>
    <p:sldId id="331" r:id="rId22"/>
    <p:sldId id="314" r:id="rId23"/>
    <p:sldId id="315" r:id="rId24"/>
    <p:sldId id="316" r:id="rId25"/>
    <p:sldId id="343" r:id="rId26"/>
    <p:sldId id="317" r:id="rId27"/>
    <p:sldId id="318" r:id="rId28"/>
    <p:sldId id="321" r:id="rId29"/>
    <p:sldId id="319" r:id="rId30"/>
    <p:sldId id="337" r:id="rId31"/>
    <p:sldId id="320" r:id="rId32"/>
    <p:sldId id="339" r:id="rId33"/>
    <p:sldId id="344" r:id="rId34"/>
    <p:sldId id="345" r:id="rId35"/>
    <p:sldId id="346" r:id="rId36"/>
    <p:sldId id="347" r:id="rId37"/>
    <p:sldId id="340" r:id="rId38"/>
    <p:sldId id="341" r:id="rId39"/>
    <p:sldId id="322" r:id="rId40"/>
    <p:sldId id="323" r:id="rId41"/>
    <p:sldId id="324" r:id="rId42"/>
    <p:sldId id="326" r:id="rId43"/>
    <p:sldId id="325" r:id="rId44"/>
    <p:sldId id="332" r:id="rId45"/>
    <p:sldId id="327" r:id="rId46"/>
    <p:sldId id="328" r:id="rId47"/>
    <p:sldId id="342" r:id="rId48"/>
    <p:sldId id="334" r:id="rId4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738" autoAdjust="0"/>
  </p:normalViewPr>
  <p:slideViewPr>
    <p:cSldViewPr>
      <p:cViewPr varScale="1">
        <p:scale>
          <a:sx n="105" d="100"/>
          <a:sy n="105" d="100"/>
        </p:scale>
        <p:origin x="-1248"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506"/>
    </p:cViewPr>
  </p:sorterViewPr>
  <p:notesViewPr>
    <p:cSldViewPr>
      <p:cViewPr varScale="1">
        <p:scale>
          <a:sx n="68" d="100"/>
          <a:sy n="68" d="100"/>
        </p:scale>
        <p:origin x="3101" y="53"/>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handoutMaster" Target="handoutMasters/handoutMaster1.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16.03.2016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16.03.2016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511397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r>
              <a:rPr lang="de-DE" sz="1200" kern="1200" dirty="0" smtClean="0">
                <a:solidFill>
                  <a:schemeClr val="tx1"/>
                </a:solidFill>
                <a:latin typeface="+mn-lt"/>
                <a:ea typeface="+mn-ea"/>
                <a:cs typeface="+mn-cs"/>
              </a:rPr>
              <a:t>Häufig kommt es vor, dass Verlagsnamen in Verbindung mit einem Logo oder nur als Logo auf der bevorzugten Informationsquelle angegeben werden. In diesen Fällen sollte gemäß RDA 2.8.4.3 D-A-CH zunächst geprüft werden, ob das Logo eine sinnvoll übertragbare textliche Form des Verlagsnamens enthält. </a:t>
            </a:r>
          </a:p>
          <a:p>
            <a:r>
              <a:rPr lang="de-DE" sz="1200" kern="1200" dirty="0" smtClean="0">
                <a:solidFill>
                  <a:schemeClr val="tx1"/>
                </a:solidFill>
                <a:latin typeface="+mn-lt"/>
                <a:ea typeface="+mn-ea"/>
                <a:cs typeface="+mn-cs"/>
              </a:rPr>
              <a:t>Liegt lediglich ein Logo vor, wird der Verlagsname aus diesem übertragen. Liegen ein Logo und der Verlagsname nebeneinander vor, so wird der ausgeschriebene Verlagsname übertragen. Korrespondieren aber die Angaben aus Logo und ausgeschriebenen Verlagsnamen nicht, so sollte die vollständige Angabe übernommen werden.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2298517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41368265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22300944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16095839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27666323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41436083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3111984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Für Nationalbibliotheken ist die Angabe der D-A-CH-Verlage verpflichtend</a:t>
            </a:r>
            <a:r>
              <a:rPr lang="de-DE" dirty="0" smtClean="0"/>
              <a: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4419077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Angabe auf der Titelseite wurde bereits als Verantwortlichkeitsangabe</a:t>
            </a:r>
            <a:r>
              <a:rPr lang="de-DE" baseline="0" dirty="0" smtClean="0"/>
              <a:t> interpretiert. Die Angabe im Impressum kann als Verlagsname übertragen werden.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009908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33</a:t>
            </a:fld>
            <a:endParaRPr lang="de-DE">
              <a:solidFill>
                <a:prstClr val="black"/>
              </a:solidFill>
            </a:endParaRPr>
          </a:p>
        </p:txBody>
      </p:sp>
    </p:spTree>
    <p:extLst>
      <p:ext uri="{BB962C8B-B14F-4D97-AF65-F5344CB8AC3E}">
        <p14:creationId xmlns:p14="http://schemas.microsoft.com/office/powerpoint/2010/main" val="1999473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34</a:t>
            </a:fld>
            <a:endParaRPr lang="de-DE">
              <a:solidFill>
                <a:prstClr val="black"/>
              </a:solidFill>
            </a:endParaRPr>
          </a:p>
        </p:txBody>
      </p:sp>
    </p:spTree>
    <p:extLst>
      <p:ext uri="{BB962C8B-B14F-4D97-AF65-F5344CB8AC3E}">
        <p14:creationId xmlns:p14="http://schemas.microsoft.com/office/powerpoint/2010/main" val="19111626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38659230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39641223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9233833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34948760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a:defRPr/>
            </a:pPr>
            <a:r>
              <a:rPr lang="de-DE"/>
              <a:t>Für Nationalbibliotheken ist die Angabe der D-A-CH-Orte verpflichtend</a:t>
            </a:r>
            <a:r>
              <a:rPr lang="de-DE" smtClean="0"/>
              <a:t>.</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22431987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3429362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17641475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12670726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43</a:t>
            </a:fld>
            <a:endParaRPr lang="de-DE">
              <a:solidFill>
                <a:prstClr val="black"/>
              </a:solidFill>
            </a:endParaRPr>
          </a:p>
        </p:txBody>
      </p:sp>
    </p:spTree>
    <p:extLst>
      <p:ext uri="{BB962C8B-B14F-4D97-AF65-F5344CB8AC3E}">
        <p14:creationId xmlns:p14="http://schemas.microsoft.com/office/powerpoint/2010/main" val="3273006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32555861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3148686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47287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Auch für fortlaufende</a:t>
            </a:r>
            <a:r>
              <a:rPr lang="de-DE" baseline="0" dirty="0" smtClean="0"/>
              <a:t> Ressourcen kann das Erscheinungsjahr so geschätzt werden. </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4930641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121314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Gilt sowohl für einzelne</a:t>
            </a:r>
            <a:r>
              <a:rPr lang="de-DE" baseline="0" dirty="0" smtClean="0"/>
              <a:t> als auch fortlaufende Ressourcen.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69833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36479707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499946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3.02.05: Veröffentlichungsangabe | Aleph | Stand: 23.02.2016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Modul 3.02.05: Veröffentlichungsangabe | Aleph | Stand: 23.02.2016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4358263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Modul 3.02.05: Veröffentlichungsangabe | Aleph | Stand: 23.02.2016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45418253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Modul 3.02.05: Veröffentlichungsangabe | Aleph | Stand: 23.02.2016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9177077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Modul 3.02.05: Veröffentlichungsangabe | Aleph | Stand: 23.02.2016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60449317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3.02.05: Veröffentlichungsangabe | Aleph | Stand: 23.02.2016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Modul 3.02.05: Veröffentlichungsangabe | Aleph | Stand: 23.02.2016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662378478"/>
      </p:ext>
    </p:extLst>
  </p:cSld>
  <p:clrMap bg1="lt1" tx1="dk1" bg2="lt2" tx2="dk2" accent1="accent1" accent2="accent2" accent3="accent3" accent4="accent4" accent5="accent5" accent6="accent6" hlink="hlink" folHlink="folHlink"/>
  <p:sldLayoutIdLst>
    <p:sldLayoutId id="2147483651"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Modul 3.02.05: Veröffentlichungsangabe | Aleph | Stand: 23.02.2016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460984169"/>
      </p:ext>
    </p:extLst>
  </p:cSld>
  <p:clrMap bg1="lt1" tx1="dk1" bg2="lt2" tx2="dk2" accent1="accent1" accent2="accent2" accent3="accent3" accent4="accent4" accent5="accent5" accent6="accent6" hlink="hlink" folHlink="folHlink"/>
  <p:sldLayoutIdLst>
    <p:sldLayoutId id="2147483653"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Modul 3.02.05: Veröffentlichungsangabe | Aleph | Stand: 23.02.2016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2576616"/>
      </p:ext>
    </p:extLst>
  </p:cSld>
  <p:clrMap bg1="lt1" tx1="dk1" bg2="lt2" tx2="dk2" accent1="accent1" accent2="accent2" accent3="accent3" accent4="accent4" accent5="accent5" accent6="accent6" hlink="hlink" folHlink="folHlink"/>
  <p:sldLayoutIdLst>
    <p:sldLayoutId id="2147483655"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Modul 3.02.05: Veröffentlichungsangabe | Aleph | Stand: 23.02.2016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500058141"/>
      </p:ext>
    </p:extLst>
  </p:cSld>
  <p:clrMap bg1="lt1" tx1="dk1" bg2="lt2" tx2="dk2" accent1="accent1" accent2="accent2" accent3="accent3" accent4="accent4" accent5="accent5" accent6="accent6" hlink="hlink" folHlink="folHlink"/>
  <p:sldLayoutIdLst>
    <p:sldLayoutId id="2147483657"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Beispiel:</a:t>
            </a:r>
            <a:r>
              <a:rPr lang="de-DE" dirty="0" smtClean="0">
                <a:solidFill>
                  <a:srgbClr val="FF0000"/>
                </a:solidFill>
              </a:rPr>
              <a:t> </a:t>
            </a:r>
          </a:p>
          <a:p>
            <a:pPr>
              <a:buNone/>
            </a:pPr>
            <a:r>
              <a:rPr lang="de-DE" dirty="0" smtClean="0">
                <a:solidFill>
                  <a:srgbClr val="FF0000"/>
                </a:solidFill>
              </a:rPr>
              <a:t>	</a:t>
            </a:r>
            <a:r>
              <a:rPr lang="de-DE" dirty="0" smtClean="0"/>
              <a:t>In der Ressource auf der Titelseite:</a:t>
            </a:r>
          </a:p>
          <a:p>
            <a:pPr lvl="1"/>
            <a:endParaRPr lang="de-DE" dirty="0" smtClean="0"/>
          </a:p>
          <a:p>
            <a:pPr lvl="1"/>
            <a:r>
              <a:rPr lang="de-DE" dirty="0" smtClean="0"/>
              <a:t>Einzelne Einheit:</a:t>
            </a:r>
          </a:p>
          <a:p>
            <a:pPr lvl="1"/>
            <a:endParaRPr lang="de-DE" dirty="0" smtClean="0"/>
          </a:p>
          <a:p>
            <a:pPr lvl="1"/>
            <a:endParaRPr lang="de-DE" dirty="0" smtClean="0"/>
          </a:p>
          <a:p>
            <a:pPr lvl="1"/>
            <a:endParaRPr lang="de-DE" dirty="0" smtClean="0"/>
          </a:p>
          <a:p>
            <a:pPr lvl="1"/>
            <a:endParaRPr lang="de-DE" dirty="0" smtClean="0"/>
          </a:p>
          <a:p>
            <a:pPr lvl="1"/>
            <a:r>
              <a:rPr lang="de-DE" dirty="0" smtClean="0"/>
              <a:t>Fortlaufende Ressource:</a:t>
            </a:r>
          </a:p>
          <a:p>
            <a:endParaRPr lang="de-DE" dirty="0" smtClean="0">
              <a:solidFill>
                <a:srgbClr val="FF0000"/>
              </a:solidFill>
            </a:endParaRPr>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683568" y="2996952"/>
          <a:ext cx="7200799" cy="1324522"/>
        </p:xfrm>
        <a:graphic>
          <a:graphicData uri="http://schemas.openxmlformats.org/drawingml/2006/table">
            <a:tbl>
              <a:tblPr firstRow="1" bandRow="1">
                <a:tableStyleId>{5C22544A-7EE6-4342-B048-85BDC9FD1C3A}</a:tableStyleId>
              </a:tblPr>
              <a:tblGrid>
                <a:gridCol w="1066785"/>
                <a:gridCol w="1066785"/>
                <a:gridCol w="2762974"/>
                <a:gridCol w="2304255"/>
              </a:tblGrid>
              <a:tr h="33738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7938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7938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295521396"/>
              </p:ext>
            </p:extLst>
          </p:nvPr>
        </p:nvGraphicFramePr>
        <p:xfrm>
          <a:off x="683568" y="4869160"/>
          <a:ext cx="7200799" cy="1392824"/>
        </p:xfrm>
        <a:graphic>
          <a:graphicData uri="http://schemas.openxmlformats.org/drawingml/2006/table">
            <a:tbl>
              <a:tblPr firstRow="1" bandRow="1">
                <a:tableStyleId>{5C22544A-7EE6-4342-B048-85BDC9FD1C3A}</a:tableStyleId>
              </a:tblPr>
              <a:tblGrid>
                <a:gridCol w="1066785"/>
                <a:gridCol w="1066785"/>
                <a:gridCol w="2762974"/>
                <a:gridCol w="2304255"/>
              </a:tblGrid>
              <a:tr h="34108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53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353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6300192" y="1772816"/>
            <a:ext cx="1800200" cy="369332"/>
          </a:xfrm>
          <a:prstGeom prst="rect">
            <a:avLst/>
          </a:prstGeom>
          <a:solidFill>
            <a:schemeClr val="bg1"/>
          </a:solidFill>
          <a:ln>
            <a:solidFill>
              <a:schemeClr val="tx1"/>
            </a:solidFill>
          </a:ln>
        </p:spPr>
        <p:txBody>
          <a:bodyPr wrap="square" rtlCol="0">
            <a:spAutoFit/>
          </a:bodyPr>
          <a:lstStyle/>
          <a:p>
            <a:r>
              <a:rPr lang="de-DE" dirty="0" smtClean="0">
                <a:latin typeface="Aharoni" pitchFamily="2" charset="-79"/>
                <a:cs typeface="Aharoni" pitchFamily="2" charset="-79"/>
              </a:rPr>
              <a:t>ZWEITAUSEND</a:t>
            </a:r>
            <a:endParaRPr lang="de-DE" dirty="0" smtClean="0">
              <a:latin typeface="Aharoni" pitchFamily="2" charset="-79"/>
              <a:ea typeface="Verdana" panose="020B0604030504040204" pitchFamily="34" charset="0"/>
              <a:cs typeface="Aharoni" pitchFamily="2" charset="-79"/>
            </a:endParaRPr>
          </a:p>
        </p:txBody>
      </p:sp>
      <p:sp>
        <p:nvSpPr>
          <p:cNvPr id="6" name="Fußzeilenplatzhalter 5"/>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10</a:t>
            </a:fld>
            <a:endParaRPr lang="de-DE"/>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 Erscheinungsdatum</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Zahlen-</a:t>
            </a:r>
            <a:r>
              <a:rPr lang="de-DE" dirty="0"/>
              <a:t>/Ziffern-/Druckleisten gehören zur Herstellungsangabe!</a:t>
            </a:r>
          </a:p>
          <a:p>
            <a:endParaRPr lang="de-DE" dirty="0"/>
          </a:p>
          <a:p>
            <a:r>
              <a:rPr lang="de-DE" dirty="0"/>
              <a:t>Beispiel:</a:t>
            </a:r>
          </a:p>
          <a:p>
            <a:endParaRPr lang="de-DE" dirty="0" smtClean="0"/>
          </a:p>
          <a:p>
            <a:endParaRPr lang="de-DE" dirty="0"/>
          </a:p>
          <a:p>
            <a:pPr>
              <a:buNone/>
            </a:pPr>
            <a:r>
              <a:rPr lang="de-DE" dirty="0"/>
              <a:t>	</a:t>
            </a:r>
          </a:p>
          <a:p>
            <a:pPr>
              <a:buNone/>
            </a:pPr>
            <a:r>
              <a:rPr lang="de-DE" dirty="0"/>
              <a:t>	„2014“ gilt als Herstellungsjahr. Es wird nicht als Erscheinungsdatum berücksichtigt. </a:t>
            </a:r>
          </a:p>
          <a:p>
            <a:endParaRPr lang="de-DE" dirty="0"/>
          </a:p>
          <a:p>
            <a:endParaRPr lang="de-DE" dirty="0"/>
          </a:p>
        </p:txBody>
      </p:sp>
      <p:sp>
        <p:nvSpPr>
          <p:cNvPr id="4" name="Textfeld 3"/>
          <p:cNvSpPr txBox="1"/>
          <p:nvPr/>
        </p:nvSpPr>
        <p:spPr>
          <a:xfrm>
            <a:off x="755576" y="3284984"/>
            <a:ext cx="4032448" cy="584775"/>
          </a:xfrm>
          <a:prstGeom prst="rect">
            <a:avLst/>
          </a:prstGeom>
          <a:solidFill>
            <a:schemeClr val="bg1">
              <a:lumMod val="95000"/>
            </a:schemeClr>
          </a:solidFill>
          <a:ln>
            <a:solidFill>
              <a:schemeClr val="tx1"/>
            </a:solidFill>
          </a:ln>
        </p:spPr>
        <p:txBody>
          <a:bodyPr wrap="square" rtlCol="0" anchor="ctr">
            <a:spAutoFit/>
          </a:bodyPr>
          <a:lstStyle/>
          <a:p>
            <a:pPr>
              <a:lnSpc>
                <a:spcPct val="200000"/>
              </a:lnSpc>
            </a:pPr>
            <a:r>
              <a:rPr lang="de-DE" sz="1600" dirty="0" smtClean="0">
                <a:latin typeface="Kartika" pitchFamily="18" charset="0"/>
                <a:cs typeface="Kartika" pitchFamily="18" charset="0"/>
              </a:rPr>
              <a:t>2016  2015  2014     4  3  2</a:t>
            </a:r>
            <a:endParaRPr lang="de-DE" sz="1600" dirty="0">
              <a:latin typeface="Kartika" pitchFamily="18" charset="0"/>
              <a:cs typeface="Kartika" pitchFamily="18" charset="0"/>
            </a:endParaRPr>
          </a:p>
        </p:txBody>
      </p:sp>
      <p:sp>
        <p:nvSpPr>
          <p:cNvPr id="5" name="Fußzeilenplatzhalter 4"/>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2692140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 und RDA 2.8.6.5 D-A-CH)</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Wenn Erscheinungsdatum aus Informationsquellen nicht ermittelbar: </a:t>
            </a:r>
          </a:p>
          <a:p>
            <a:endParaRPr lang="de-DE" dirty="0" smtClean="0"/>
          </a:p>
          <a:p>
            <a:pPr>
              <a:buNone/>
            </a:pPr>
            <a:r>
              <a:rPr lang="de-DE" dirty="0" smtClean="0"/>
              <a:t>	-&gt; 	</a:t>
            </a:r>
            <a:r>
              <a:rPr lang="de-DE" b="1" dirty="0" smtClean="0"/>
              <a:t>Erscheinungsdatum aus anderen Quellen 	ermitteln bzw. schätzen </a:t>
            </a:r>
            <a:r>
              <a:rPr lang="de-DE" dirty="0" smtClean="0"/>
              <a:t>(eckig klammern)</a:t>
            </a:r>
          </a:p>
          <a:p>
            <a:pPr>
              <a:buNone/>
            </a:pPr>
            <a:endParaRPr lang="de-DE" dirty="0" smtClean="0"/>
          </a:p>
          <a:p>
            <a:pPr>
              <a:buNone/>
            </a:pPr>
            <a:r>
              <a:rPr lang="de-DE" dirty="0" smtClean="0"/>
              <a:t>	-&gt;	NICHT: [Erscheinungsdatum nicht ermittelbar]</a:t>
            </a:r>
          </a:p>
          <a:p>
            <a:pPr lvl="2">
              <a:buNone/>
            </a:pPr>
            <a:endParaRPr lang="de-DE" b="1" dirty="0" smtClean="0"/>
          </a:p>
          <a:p>
            <a:pPr lvl="2">
              <a:buNone/>
            </a:pPr>
            <a:endParaRPr lang="de-DE" dirty="0" smtClean="0"/>
          </a:p>
          <a:p>
            <a:pPr marL="0" lvl="2" indent="0">
              <a:buNone/>
            </a:pPr>
            <a:r>
              <a:rPr lang="de-DE" dirty="0" smtClean="0"/>
              <a:t>(für einzelne Einheiten s. RDA 2.8.6.6 D-A-CH)</a:t>
            </a:r>
          </a:p>
          <a:p>
            <a:pPr marL="0" lvl="2" indent="0">
              <a:buNone/>
            </a:pPr>
            <a:r>
              <a:rPr lang="de-DE" dirty="0" smtClean="0"/>
              <a:t>(für fortlaufende Ressourcen s. RDA 2.8.6.5 D-A-CH</a:t>
            </a:r>
            <a:r>
              <a:rPr lang="de-DE" dirty="0"/>
              <a:t>)</a:t>
            </a:r>
            <a:br>
              <a:rPr lang="de-DE" dirty="0"/>
            </a:br>
            <a:r>
              <a:rPr lang="de-DE" dirty="0"/>
              <a:t>(</a:t>
            </a:r>
            <a:r>
              <a:rPr lang="fr-FR" dirty="0" err="1"/>
              <a:t>für</a:t>
            </a:r>
            <a:r>
              <a:rPr lang="fr-FR" dirty="0"/>
              <a:t> </a:t>
            </a:r>
            <a:r>
              <a:rPr lang="fr-FR" dirty="0" err="1"/>
              <a:t>Musik</a:t>
            </a:r>
            <a:r>
              <a:rPr lang="fr-FR" dirty="0"/>
              <a:t>-Ton-</a:t>
            </a:r>
            <a:r>
              <a:rPr lang="fr-FR" dirty="0" err="1"/>
              <a:t>Ressourcen</a:t>
            </a:r>
            <a:r>
              <a:rPr lang="fr-FR" dirty="0"/>
              <a:t> s. RDA 2.11.1.3 D-A-CH)</a:t>
            </a:r>
            <a:endParaRPr lang="de-DE" dirty="0"/>
          </a:p>
          <a:p>
            <a:pPr marL="0" lvl="2" indent="0">
              <a:buNone/>
            </a:pPr>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12</a:t>
            </a:fld>
            <a:endParaRPr lang="de-DE"/>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r>
              <a:rPr lang="de-DE" dirty="0" smtClean="0"/>
              <a:t>Zum Schätzen des Erscheinungsdatums Quellen in dieser Reihenfolge nutzen:</a:t>
            </a:r>
          </a:p>
          <a:p>
            <a:pPr marL="0" indent="0">
              <a:buNone/>
            </a:pPr>
            <a:endParaRPr lang="de-DE" dirty="0" smtClean="0"/>
          </a:p>
          <a:p>
            <a:pPr marL="571500" indent="-514350">
              <a:buFont typeface="+mj-lt"/>
              <a:buAutoNum type="romanLcPeriod"/>
            </a:pPr>
            <a:r>
              <a:rPr lang="de-DE" dirty="0" smtClean="0"/>
              <a:t>Copyright-Datum</a:t>
            </a:r>
          </a:p>
          <a:p>
            <a:pPr marL="571500" indent="-514350">
              <a:buFont typeface="+mj-lt"/>
              <a:buAutoNum type="romanLcPeriod"/>
            </a:pPr>
            <a:r>
              <a:rPr lang="de-DE" dirty="0" smtClean="0"/>
              <a:t>Vertriebsdatum</a:t>
            </a:r>
          </a:p>
          <a:p>
            <a:pPr marL="571500" indent="-514350">
              <a:buFont typeface="+mj-lt"/>
              <a:buAutoNum type="romanLcPeriod"/>
            </a:pPr>
            <a:r>
              <a:rPr lang="de-DE" dirty="0" smtClean="0"/>
              <a:t>Herstellungsdatum</a:t>
            </a:r>
          </a:p>
          <a:p>
            <a:pPr marL="571500" indent="-514350">
              <a:buFont typeface="+mj-lt"/>
              <a:buAutoNum type="romanLcPeriod"/>
            </a:pPr>
            <a:r>
              <a:rPr lang="de-DE" dirty="0" smtClean="0"/>
              <a:t>Indizien innerhalb und außerhalb der Ressource, z</a:t>
            </a:r>
            <a:r>
              <a:rPr lang="de-DE" dirty="0" smtClean="0"/>
              <a:t>. B</a:t>
            </a:r>
            <a:r>
              <a:rPr lang="de-DE" dirty="0" smtClean="0"/>
              <a:t>. Datum des Vorworts, Verlagsankündigung auf Website (notfalls wird ein Zeitraum geschätzt)</a:t>
            </a:r>
          </a:p>
          <a:p>
            <a:pPr marL="355600" indent="-298450"/>
            <a:endParaRPr lang="de-DE" dirty="0" smtClean="0"/>
          </a:p>
          <a:p>
            <a:endParaRPr lang="de-DE" dirty="0"/>
          </a:p>
        </p:txBody>
      </p:sp>
      <p:sp>
        <p:nvSpPr>
          <p:cNvPr id="6" name="Fußzeilenplatzhalter 5"/>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13</a:t>
            </a:fld>
            <a:endParaRPr lang="de-DE"/>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b="1" dirty="0" smtClean="0"/>
              <a:t>einzelne Einheit</a:t>
            </a:r>
            <a:r>
              <a:rPr lang="de-DE" dirty="0" smtClean="0"/>
              <a:t>:</a:t>
            </a:r>
          </a:p>
          <a:p>
            <a:endParaRPr lang="de-DE" dirty="0"/>
          </a:p>
        </p:txBody>
      </p:sp>
      <p:pic>
        <p:nvPicPr>
          <p:cNvPr id="6" name="Picture 2"/>
          <p:cNvPicPr>
            <a:picLocks noChangeAspect="1" noChangeArrowheads="1"/>
          </p:cNvPicPr>
          <p:nvPr/>
        </p:nvPicPr>
        <p:blipFill>
          <a:blip r:embed="rId2" cstate="print"/>
          <a:srcRect/>
          <a:stretch>
            <a:fillRect/>
          </a:stretch>
        </p:blipFill>
        <p:spPr bwMode="auto">
          <a:xfrm>
            <a:off x="539552" y="1340768"/>
            <a:ext cx="3312368" cy="4710779"/>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3779912" y="1340768"/>
          <a:ext cx="5256585" cy="2232249"/>
        </p:xfrm>
        <a:graphic>
          <a:graphicData uri="http://schemas.openxmlformats.org/drawingml/2006/table">
            <a:tbl>
              <a:tblPr firstRow="1" bandRow="1">
                <a:tableStyleId>{5C22544A-7EE6-4342-B048-85BDC9FD1C3A}</a:tableStyleId>
              </a:tblPr>
              <a:tblGrid>
                <a:gridCol w="936104"/>
                <a:gridCol w="864096"/>
                <a:gridCol w="1944216"/>
                <a:gridCol w="1512169"/>
              </a:tblGrid>
              <a:tr h="59263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653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4653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4653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419d</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Copyright-Datum</a:t>
                      </a: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 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4067944" y="3717032"/>
            <a:ext cx="4680520" cy="2954655"/>
          </a:xfrm>
          <a:prstGeom prst="rect">
            <a:avLst/>
          </a:prstGeom>
          <a:solidFill>
            <a:schemeClr val="bg1"/>
          </a:solidFill>
          <a:ln>
            <a:noFill/>
          </a:ln>
        </p:spPr>
        <p:txBody>
          <a:bodyPr wrap="square" rtlCol="0">
            <a:spAutoFit/>
          </a:bodyPr>
          <a:lstStyle/>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Erscheinungsdatum aus Copyright-Datum geschätzt</a:t>
            </a:r>
          </a:p>
          <a:p>
            <a:pPr marL="269875" indent="-269875">
              <a:buFont typeface="Arial" pitchFamily="34" charset="0"/>
              <a:buChar cha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269875" indent="-269875"/>
            <a:r>
              <a:rPr lang="de-DE" sz="2400" dirty="0" smtClean="0">
                <a:latin typeface="Verdana" panose="020B0604030504040204" pitchFamily="34" charset="0"/>
                <a:ea typeface="Verdana" panose="020B0604030504040204" pitchFamily="34" charset="0"/>
                <a:cs typeface="Verdana" panose="020B0604030504040204" pitchFamily="34" charset="0"/>
              </a:rPr>
              <a:t>Einzelne Einheit: </a:t>
            </a:r>
          </a:p>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Copyright-Datum darf zusätzlich angegeben werden</a:t>
            </a:r>
          </a:p>
          <a:p>
            <a:pPr marL="269875" indent="-269875"/>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14</a:t>
            </a:fld>
            <a:endParaRPr lang="de-DE"/>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2.8.6.5 D-A-CH)</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b="1" dirty="0" smtClean="0"/>
              <a:t>fortlaufende Ressource</a:t>
            </a:r>
            <a:r>
              <a:rPr lang="de-DE" dirty="0" smtClean="0"/>
              <a:t>:</a:t>
            </a: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467544" y="2420888"/>
          <a:ext cx="7200001" cy="1459868"/>
        </p:xfrm>
        <a:graphic>
          <a:graphicData uri="http://schemas.openxmlformats.org/drawingml/2006/table">
            <a:tbl>
              <a:tblPr firstRow="1" bandRow="1">
                <a:tableStyleId>{5C22544A-7EE6-4342-B048-85BDC9FD1C3A}</a:tableStyleId>
              </a:tblPr>
              <a:tblGrid>
                <a:gridCol w="1098409"/>
                <a:gridCol w="1098409"/>
                <a:gridCol w="2843742"/>
                <a:gridCol w="2159441"/>
              </a:tblGrid>
              <a:tr h="346051">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705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[2002]-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4705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2002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52000" y="3856774"/>
            <a:ext cx="8640480" cy="1938992"/>
          </a:xfrm>
          <a:prstGeom prst="rect">
            <a:avLst/>
          </a:prstGeom>
          <a:solidFill>
            <a:schemeClr val="bg1"/>
          </a:solidFill>
          <a:ln>
            <a:noFill/>
          </a:ln>
        </p:spPr>
        <p:txBody>
          <a:bodyPr wrap="square" rtlCol="0">
            <a:spAutoFit/>
          </a:bodyPr>
          <a:lstStyle/>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Erscheinungsdatum aus Copyright-Datum geschätzt</a:t>
            </a:r>
          </a:p>
          <a:p>
            <a:pPr marL="269875" indent="-269875"/>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269875" indent="-269875"/>
            <a:r>
              <a:rPr lang="de-DE" sz="2400" dirty="0" smtClean="0">
                <a:latin typeface="Verdana" panose="020B0604030504040204" pitchFamily="34" charset="0"/>
                <a:ea typeface="Verdana" panose="020B0604030504040204" pitchFamily="34" charset="0"/>
                <a:cs typeface="Verdana" panose="020B0604030504040204" pitchFamily="34" charset="0"/>
              </a:rPr>
              <a:t>Fortlaufende Ressource:</a:t>
            </a:r>
          </a:p>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Copyright-Datum wird nie zusätzlich erfasst (RDA 2.11 D-A-CH)</a:t>
            </a:r>
          </a:p>
        </p:txBody>
      </p:sp>
      <p:pic>
        <p:nvPicPr>
          <p:cNvPr id="1026" name="Picture 2"/>
          <p:cNvPicPr>
            <a:picLocks noChangeAspect="1" noChangeArrowheads="1"/>
          </p:cNvPicPr>
          <p:nvPr/>
        </p:nvPicPr>
        <p:blipFill>
          <a:blip r:embed="rId3" cstate="print"/>
          <a:srcRect/>
          <a:stretch>
            <a:fillRect/>
          </a:stretch>
        </p:blipFill>
        <p:spPr bwMode="auto">
          <a:xfrm>
            <a:off x="395536" y="1700808"/>
            <a:ext cx="8104187" cy="390525"/>
          </a:xfrm>
          <a:prstGeom prst="rect">
            <a:avLst/>
          </a:prstGeom>
          <a:noFill/>
          <a:ln w="9525">
            <a:solidFill>
              <a:schemeClr val="tx1"/>
            </a:solidFill>
            <a:miter lim="800000"/>
            <a:headEnd/>
            <a:tailEnd/>
          </a:ln>
        </p:spPr>
      </p:pic>
      <p:sp>
        <p:nvSpPr>
          <p:cNvPr id="6" name="Fußzeilenplatzhalter 5"/>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15</a:t>
            </a:fld>
            <a:endParaRPr lang="de-DE"/>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a:xfrm>
            <a:off x="251520" y="836712"/>
            <a:ext cx="8280920" cy="5472608"/>
          </a:xfrm>
        </p:spPr>
        <p:txBody>
          <a:bodyPr/>
          <a:lstStyle/>
          <a:p>
            <a:pPr marL="0" indent="0">
              <a:buNone/>
            </a:pPr>
            <a:endParaRPr lang="de-DE" dirty="0" smtClean="0"/>
          </a:p>
          <a:p>
            <a:pPr marL="0" indent="0">
              <a:buNone/>
            </a:pPr>
            <a:r>
              <a:rPr lang="de-DE" dirty="0" smtClean="0"/>
              <a:t>Beispiel </a:t>
            </a:r>
            <a:r>
              <a:rPr lang="de-DE" b="1" dirty="0" smtClean="0"/>
              <a:t>einzelne Einheit</a:t>
            </a:r>
            <a:r>
              <a:rPr lang="de-DE" dirty="0" smtClean="0"/>
              <a:t>: </a:t>
            </a:r>
          </a:p>
          <a:p>
            <a:pPr marL="0" indent="0">
              <a:buNone/>
            </a:pPr>
            <a:r>
              <a:rPr lang="de-DE" dirty="0" smtClean="0"/>
              <a:t>Erscheinungsjahr in der Ressource nicht genannt. Aus dem Vorwort: </a:t>
            </a:r>
          </a:p>
          <a:p>
            <a:pPr>
              <a:buNone/>
            </a:pPr>
            <a:endParaRPr lang="de-DE" dirty="0" smtClean="0"/>
          </a:p>
          <a:p>
            <a:pPr>
              <a:buNone/>
            </a:pP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467544" y="3789040"/>
          <a:ext cx="7200800" cy="1632232"/>
        </p:xfrm>
        <a:graphic>
          <a:graphicData uri="http://schemas.openxmlformats.org/drawingml/2006/table">
            <a:tbl>
              <a:tblPr firstRow="1" bandRow="1">
                <a:tableStyleId>{5C22544A-7EE6-4342-B048-85BDC9FD1C3A}</a:tableStyleId>
              </a:tblPr>
              <a:tblGrid>
                <a:gridCol w="1066785"/>
                <a:gridCol w="1066785"/>
                <a:gridCol w="2834982"/>
                <a:gridCol w="223224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[1981?]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1981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19.03.png"/>
          <p:cNvPicPr>
            <a:picLocks noChangeAspect="1"/>
          </p:cNvPicPr>
          <p:nvPr/>
        </p:nvPicPr>
        <p:blipFill>
          <a:blip r:embed="rId3" cstate="print"/>
          <a:stretch>
            <a:fillRect/>
          </a:stretch>
        </p:blipFill>
        <p:spPr>
          <a:xfrm>
            <a:off x="467544" y="2708920"/>
            <a:ext cx="5771429" cy="533333"/>
          </a:xfrm>
          <a:prstGeom prst="rect">
            <a:avLst/>
          </a:prstGeom>
          <a:ln>
            <a:solidFill>
              <a:schemeClr val="tx1"/>
            </a:solidFill>
          </a:ln>
        </p:spPr>
      </p:pic>
      <p:sp>
        <p:nvSpPr>
          <p:cNvPr id="7" name="Fußzeilenplatzhalter 6"/>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16</a:t>
            </a:fld>
            <a:endParaRPr lang="de-DE"/>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2.8.6.5 D-A-CH)</a:t>
            </a:r>
            <a:endParaRPr lang="de-DE" dirty="0"/>
          </a:p>
        </p:txBody>
      </p:sp>
      <p:sp>
        <p:nvSpPr>
          <p:cNvPr id="3" name="Textplatzhalter 2"/>
          <p:cNvSpPr>
            <a:spLocks noGrp="1"/>
          </p:cNvSpPr>
          <p:nvPr>
            <p:ph type="body" sz="quarter" idx="13"/>
          </p:nvPr>
        </p:nvSpPr>
        <p:spPr>
          <a:xfrm>
            <a:off x="251520" y="836712"/>
            <a:ext cx="8280920" cy="5472608"/>
          </a:xfrm>
        </p:spPr>
        <p:txBody>
          <a:bodyPr/>
          <a:lstStyle/>
          <a:p>
            <a:pPr marL="0" indent="0">
              <a:buNone/>
            </a:pPr>
            <a:r>
              <a:rPr lang="de-DE" b="1" dirty="0" smtClean="0"/>
              <a:t>Fortlaufende Ressource</a:t>
            </a:r>
            <a:r>
              <a:rPr lang="de-DE" dirty="0" smtClean="0"/>
              <a:t>:</a:t>
            </a:r>
          </a:p>
          <a:p>
            <a:pPr marL="0" indent="0">
              <a:buNone/>
            </a:pPr>
            <a:r>
              <a:rPr lang="de-DE" dirty="0" smtClean="0"/>
              <a:t>Chronologische Bezeichnung aus der Zählung als ermitteltes Erscheinungsdatum erfassen.</a:t>
            </a:r>
          </a:p>
          <a:p>
            <a:pPr marL="0" indent="0">
              <a:buNone/>
            </a:pPr>
            <a:endParaRPr lang="de-DE" dirty="0" smtClean="0"/>
          </a:p>
          <a:p>
            <a:pPr marL="0" indent="0">
              <a:buNone/>
            </a:pPr>
            <a:r>
              <a:rPr lang="de-DE" dirty="0" smtClean="0"/>
              <a:t>Beispiel : </a:t>
            </a:r>
          </a:p>
          <a:p>
            <a:pPr>
              <a:buNone/>
            </a:pPr>
            <a:endParaRPr lang="de-DE" dirty="0" smtClean="0"/>
          </a:p>
          <a:p>
            <a:pPr>
              <a:buNone/>
            </a:pP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467544" y="3284984"/>
          <a:ext cx="7560839" cy="2256352"/>
        </p:xfrm>
        <a:graphic>
          <a:graphicData uri="http://schemas.openxmlformats.org/drawingml/2006/table">
            <a:tbl>
              <a:tblPr firstRow="1" bandRow="1">
                <a:tableStyleId>{5C22544A-7EE6-4342-B048-85BDC9FD1C3A}</a:tableStyleId>
              </a:tblPr>
              <a:tblGrid>
                <a:gridCol w="1120124"/>
                <a:gridCol w="1120124"/>
                <a:gridCol w="2800312"/>
                <a:gridCol w="2520279"/>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Band 1 (1982)-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[1982]-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1982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17</a:t>
            </a:fld>
            <a:endParaRPr lang="de-DE"/>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p>
        </p:txBody>
      </p:sp>
      <p:sp>
        <p:nvSpPr>
          <p:cNvPr id="3" name="Textplatzhalter 2"/>
          <p:cNvSpPr>
            <a:spLocks noGrp="1"/>
          </p:cNvSpPr>
          <p:nvPr>
            <p:ph type="body" sz="quarter" idx="13"/>
          </p:nvPr>
        </p:nvSpPr>
        <p:spPr/>
        <p:txBody>
          <a:bodyPr/>
          <a:lstStyle/>
          <a:p>
            <a:pPr>
              <a:buNone/>
            </a:pPr>
            <a:endParaRPr lang="de-DE" dirty="0" smtClean="0"/>
          </a:p>
          <a:p>
            <a:endParaRPr lang="de-DE" dirty="0" smtClean="0"/>
          </a:p>
          <a:p>
            <a:r>
              <a:rPr lang="de-DE" dirty="0" smtClean="0"/>
              <a:t>Informationsquellen für den Verlagsname in dieser Reihenfolge:</a:t>
            </a:r>
          </a:p>
          <a:p>
            <a:endParaRPr lang="de-DE" dirty="0" smtClean="0"/>
          </a:p>
          <a:p>
            <a:pPr marL="971550" lvl="1" indent="-514350">
              <a:buFont typeface="+mj-lt"/>
              <a:buAutoNum type="romanLcPeriod"/>
            </a:pPr>
            <a:r>
              <a:rPr lang="de-DE" dirty="0" smtClean="0"/>
              <a:t>Gleiche Quelle, aus der Haupttitel entnommen wurde</a:t>
            </a:r>
          </a:p>
          <a:p>
            <a:pPr marL="971550" lvl="1" indent="-514350">
              <a:buFont typeface="+mj-lt"/>
              <a:buAutoNum type="romanLcPeriod"/>
            </a:pPr>
            <a:r>
              <a:rPr lang="de-DE" dirty="0" smtClean="0"/>
              <a:t>Andere Quelle innerhalb der Ressource</a:t>
            </a:r>
          </a:p>
          <a:p>
            <a:pPr marL="971550" lvl="1" indent="-514350">
              <a:buFont typeface="+mj-lt"/>
              <a:buAutoNum type="romanLcPeriod"/>
            </a:pPr>
            <a:r>
              <a:rPr lang="de-DE" dirty="0" smtClean="0"/>
              <a:t>Andere Quelle außerhalb der Ressource (dann muss der Verlagsname eckig geklammert werden)</a:t>
            </a:r>
          </a:p>
          <a:p>
            <a:endParaRPr lang="de-DE" dirty="0"/>
          </a:p>
        </p:txBody>
      </p:sp>
      <p:sp>
        <p:nvSpPr>
          <p:cNvPr id="6" name="Fußzeilenplatzhalter 5"/>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18</a:t>
            </a:fld>
            <a:endParaRPr lang="de-DE"/>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Verlagsname nicht ermittelbar</a:t>
            </a:r>
          </a:p>
          <a:p>
            <a:endParaRPr lang="de-DE" dirty="0" smtClean="0"/>
          </a:p>
          <a:p>
            <a:pPr>
              <a:buNone/>
            </a:pPr>
            <a:r>
              <a:rPr lang="de-DE" dirty="0" smtClean="0"/>
              <a:t>-&gt; es wird erfasst: „[Verlag nicht ermittelbar]“</a:t>
            </a:r>
          </a:p>
          <a:p>
            <a:pPr>
              <a:buNone/>
            </a:pPr>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19</a:t>
            </a:fld>
            <a:endParaRPr lang="de-DE"/>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Veröffentlichungsangabe / Vertriebsangabe / Herstellungsangabe / Copyrightdatum</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Verlagsname übertragen wie auf der bevorzugten Quelle</a:t>
            </a:r>
          </a:p>
          <a:p>
            <a:endParaRPr lang="de-DE" dirty="0" smtClean="0"/>
          </a:p>
          <a:p>
            <a:r>
              <a:rPr lang="de-DE" dirty="0" smtClean="0"/>
              <a:t>Regeln der Groß- und Kleinschreibung sowie der Interpunktion werden angewandt (-&gt; Modul 2)</a:t>
            </a:r>
          </a:p>
          <a:p>
            <a:endParaRPr lang="de-DE" dirty="0" smtClean="0"/>
          </a:p>
          <a:p>
            <a:r>
              <a:rPr lang="de-DE" dirty="0" smtClean="0"/>
              <a:t>Zeichensetzung wird aus Vorlage übernommen</a:t>
            </a:r>
          </a:p>
          <a:p>
            <a:endParaRPr lang="de-DE" dirty="0" smtClean="0"/>
          </a:p>
          <a:p>
            <a:r>
              <a:rPr lang="de-DE" dirty="0" smtClean="0"/>
              <a:t>Typografische Gestaltungsmittel als Trennzeichen können weggelassen werden</a:t>
            </a:r>
          </a:p>
          <a:p>
            <a:endParaRPr lang="de-DE" dirty="0"/>
          </a:p>
        </p:txBody>
      </p:sp>
      <p:sp>
        <p:nvSpPr>
          <p:cNvPr id="6" name="Fußzeilenplatzhalter 5"/>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20</a:t>
            </a:fld>
            <a:endParaRPr lang="de-DE"/>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als Logo angegeben</a:t>
            </a:r>
            <a:endParaRPr lang="de-DE" dirty="0"/>
          </a:p>
        </p:txBody>
      </p:sp>
      <p:sp>
        <p:nvSpPr>
          <p:cNvPr id="3" name="Textplatzhalter 2"/>
          <p:cNvSpPr>
            <a:spLocks noGrp="1"/>
          </p:cNvSpPr>
          <p:nvPr>
            <p:ph type="body" sz="quarter" idx="13"/>
          </p:nvPr>
        </p:nvSpPr>
        <p:spPr/>
        <p:txBody>
          <a:bodyPr/>
          <a:lstStyle/>
          <a:p>
            <a:pPr marL="354013" indent="-354013">
              <a:buFont typeface="+mj-lt"/>
              <a:buAutoNum type="romanLcPeriod"/>
            </a:pPr>
            <a:endParaRPr lang="de-DE" dirty="0" smtClean="0"/>
          </a:p>
          <a:p>
            <a:pPr marL="354013" indent="-354013">
              <a:buFont typeface="+mj-lt"/>
              <a:buAutoNum type="romanLcPeriod"/>
            </a:pPr>
            <a:r>
              <a:rPr lang="de-DE" dirty="0" smtClean="0"/>
              <a:t>Nur Logo liegt vor </a:t>
            </a:r>
          </a:p>
          <a:p>
            <a:pPr marL="754063" lvl="1" indent="-354013">
              <a:buNone/>
            </a:pPr>
            <a:r>
              <a:rPr lang="de-DE" sz="2000" dirty="0" smtClean="0">
                <a:sym typeface="Wingdings" pitchFamily="2" charset="2"/>
              </a:rPr>
              <a:t>	</a:t>
            </a:r>
            <a:r>
              <a:rPr lang="de-DE" sz="2000" dirty="0" smtClean="0"/>
              <a:t>Verlagsname aus Logo übertragen. </a:t>
            </a:r>
          </a:p>
          <a:p>
            <a:pPr marL="354013" indent="-354013">
              <a:buFont typeface="+mj-lt"/>
              <a:buAutoNum type="romanLcPeriod"/>
            </a:pPr>
            <a:endParaRPr lang="de-DE" dirty="0" smtClean="0"/>
          </a:p>
          <a:p>
            <a:pPr marL="354013" indent="-354013">
              <a:buFont typeface="+mj-lt"/>
              <a:buAutoNum type="romanLcPeriod"/>
            </a:pPr>
            <a:r>
              <a:rPr lang="de-DE" dirty="0" smtClean="0"/>
              <a:t>Logo und Verlagsname liegen nebeneinander vor</a:t>
            </a:r>
          </a:p>
          <a:p>
            <a:pPr marL="754063" lvl="1" indent="-354013">
              <a:buNone/>
            </a:pPr>
            <a:r>
              <a:rPr lang="de-DE" sz="2000" dirty="0" smtClean="0">
                <a:sym typeface="Wingdings" pitchFamily="2" charset="2"/>
              </a:rPr>
              <a:t>	</a:t>
            </a:r>
            <a:r>
              <a:rPr lang="de-DE" sz="2000" dirty="0" smtClean="0"/>
              <a:t>Ausgeschriebenen Verlagsnamen übertragen</a:t>
            </a:r>
          </a:p>
          <a:p>
            <a:pPr marL="354013" indent="-354013">
              <a:buFont typeface="+mj-lt"/>
              <a:buAutoNum type="romanLcPeriod"/>
            </a:pPr>
            <a:endParaRPr lang="de-DE" dirty="0" smtClean="0"/>
          </a:p>
          <a:p>
            <a:pPr marL="354013" indent="-354013">
              <a:buFont typeface="+mj-lt"/>
              <a:buAutoNum type="romanLcPeriod"/>
            </a:pPr>
            <a:r>
              <a:rPr lang="de-DE" dirty="0" smtClean="0"/>
              <a:t>Korrespondieren Angaben aus Logo und ausgeschriebenen Verlagsnamen nicht</a:t>
            </a:r>
          </a:p>
          <a:p>
            <a:pPr marL="754063" lvl="1" indent="-354013">
              <a:buFont typeface="Wingdings"/>
              <a:buChar char="à"/>
            </a:pPr>
            <a:r>
              <a:rPr lang="de-DE" dirty="0" smtClean="0"/>
              <a:t>vollständige Angabe übernehmen</a:t>
            </a:r>
          </a:p>
          <a:p>
            <a:pPr marL="754063" lvl="1" indent="-354013">
              <a:buFont typeface="Wingdings"/>
              <a:buChar char="à"/>
            </a:pPr>
            <a:endParaRPr lang="de-DE" dirty="0" smtClean="0"/>
          </a:p>
          <a:p>
            <a:pPr marL="354013" indent="-354013">
              <a:buNone/>
            </a:pPr>
            <a:r>
              <a:rPr lang="de-DE" dirty="0" smtClean="0"/>
              <a:t>Im Zweifelsfall vollständige Angabe übernehmen. </a:t>
            </a:r>
          </a:p>
        </p:txBody>
      </p:sp>
      <p:sp>
        <p:nvSpPr>
          <p:cNvPr id="6" name="Fußzeilenplatzhalter 5"/>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9697278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r>
              <a:rPr lang="de-DE" dirty="0" smtClean="0"/>
              <a:t>Auf der Titelseite: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2996952"/>
          <a:ext cx="8640960" cy="1008112"/>
        </p:xfrm>
        <a:graphic>
          <a:graphicData uri="http://schemas.openxmlformats.org/drawingml/2006/table">
            <a:tbl>
              <a:tblPr firstRow="1" bandRow="1">
                <a:tableStyleId>{5C22544A-7EE6-4342-B048-85BDC9FD1C3A}</a:tableStyleId>
              </a:tblPr>
              <a:tblGrid>
                <a:gridCol w="951970"/>
                <a:gridCol w="878742"/>
                <a:gridCol w="1903940"/>
                <a:gridCol w="490630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Wissenschaftliche Verlagsgesellschaft mbH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7" descr="neu209-12 - Kopie b.tif"/>
          <p:cNvPicPr>
            <a:picLocks noChangeAspect="1"/>
          </p:cNvPicPr>
          <p:nvPr/>
        </p:nvPicPr>
        <p:blipFill>
          <a:blip r:embed="rId3" cstate="print"/>
          <a:srcRect/>
          <a:stretch>
            <a:fillRect/>
          </a:stretch>
        </p:blipFill>
        <p:spPr bwMode="auto">
          <a:xfrm>
            <a:off x="467544" y="1988840"/>
            <a:ext cx="7200401" cy="288032"/>
          </a:xfrm>
          <a:prstGeom prst="rect">
            <a:avLst/>
          </a:prstGeom>
          <a:noFill/>
          <a:ln w="9525">
            <a:solidFill>
              <a:schemeClr val="tx1"/>
            </a:solidFill>
            <a:miter lim="800000"/>
            <a:headEnd/>
            <a:tailEnd/>
          </a:ln>
        </p:spPr>
      </p:pic>
      <p:sp>
        <p:nvSpPr>
          <p:cNvPr id="8" name="Fußzeilenplatzhalter 7"/>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22</a:t>
            </a:fld>
            <a:endParaRPr lang="de-DE"/>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r>
              <a:rPr lang="de-DE" dirty="0" smtClean="0"/>
              <a:t>Auf der Titelseite: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23528" y="4077072"/>
          <a:ext cx="8208911" cy="1008112"/>
        </p:xfrm>
        <a:graphic>
          <a:graphicData uri="http://schemas.openxmlformats.org/drawingml/2006/table">
            <a:tbl>
              <a:tblPr firstRow="1" bandRow="1">
                <a:tableStyleId>{5C22544A-7EE6-4342-B048-85BDC9FD1C3A}</a:tableStyleId>
              </a:tblPr>
              <a:tblGrid>
                <a:gridCol w="1216135"/>
                <a:gridCol w="1216135"/>
                <a:gridCol w="2341593"/>
                <a:gridCol w="343504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Carl Winter Universitätsverlag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Picture 22" descr="tb069a-1b"/>
          <p:cNvPicPr>
            <a:picLocks noChangeAspect="1" noChangeArrowheads="1"/>
          </p:cNvPicPr>
          <p:nvPr/>
        </p:nvPicPr>
        <p:blipFill>
          <a:blip r:embed="rId3" cstate="print"/>
          <a:srcRect/>
          <a:stretch>
            <a:fillRect/>
          </a:stretch>
        </p:blipFill>
        <p:spPr bwMode="auto">
          <a:xfrm>
            <a:off x="1259632" y="1628800"/>
            <a:ext cx="3414713" cy="1722437"/>
          </a:xfrm>
          <a:prstGeom prst="rect">
            <a:avLst/>
          </a:prstGeom>
          <a:noFill/>
          <a:ln w="9525">
            <a:solidFill>
              <a:schemeClr val="tx1"/>
            </a:solidFill>
            <a:miter lim="800000"/>
            <a:headEnd/>
            <a:tailEnd/>
          </a:ln>
        </p:spPr>
      </p:pic>
      <p:sp>
        <p:nvSpPr>
          <p:cNvPr id="8" name="Fußzeilenplatzhalter 7"/>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23</a:t>
            </a:fld>
            <a:endParaRPr lang="de-DE"/>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r>
              <a:rPr lang="de-DE" dirty="0" smtClean="0"/>
              <a:t>Auf der Titelseite: </a:t>
            </a:r>
          </a:p>
          <a:p>
            <a:pPr>
              <a:buNone/>
            </a:pPr>
            <a:endParaRPr lang="de-DE" dirty="0" smtClean="0">
              <a:solidFill>
                <a:srgbClr val="FF0000"/>
              </a:solidFill>
            </a:endParaRPr>
          </a:p>
          <a:p>
            <a:pPr>
              <a:buNone/>
            </a:pPr>
            <a:endParaRPr lang="de-DE" dirty="0" smtClean="0">
              <a:solidFill>
                <a:srgbClr val="FF0000"/>
              </a:solidFill>
            </a:endParaRPr>
          </a:p>
          <a:p>
            <a:pPr>
              <a:buNone/>
            </a:pPr>
            <a:endParaRPr lang="de-DE" dirty="0" smtClean="0">
              <a:solidFill>
                <a:srgbClr val="FF0000"/>
              </a:solidFill>
            </a:endParaRPr>
          </a:p>
          <a:p>
            <a:pPr>
              <a:buNone/>
            </a:pPr>
            <a:r>
              <a:rPr lang="de-DE" dirty="0" smtClean="0"/>
              <a:t>Im Impressum: </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4581128"/>
          <a:ext cx="8208911" cy="1008112"/>
        </p:xfrm>
        <a:graphic>
          <a:graphicData uri="http://schemas.openxmlformats.org/drawingml/2006/table">
            <a:tbl>
              <a:tblPr firstRow="1" bandRow="1">
                <a:tableStyleId>{5C22544A-7EE6-4342-B048-85BDC9FD1C3A}</a:tableStyleId>
              </a:tblPr>
              <a:tblGrid>
                <a:gridCol w="1216135"/>
                <a:gridCol w="1216135"/>
                <a:gridCol w="2341593"/>
                <a:gridCol w="343504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K.G. Saur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0" name="Grafik 9" descr="26.02.png"/>
          <p:cNvPicPr>
            <a:picLocks noChangeAspect="1"/>
          </p:cNvPicPr>
          <p:nvPr/>
        </p:nvPicPr>
        <p:blipFill>
          <a:blip r:embed="rId3" cstate="print"/>
          <a:stretch>
            <a:fillRect/>
          </a:stretch>
        </p:blipFill>
        <p:spPr>
          <a:xfrm>
            <a:off x="1259632" y="1628800"/>
            <a:ext cx="2961905" cy="609524"/>
          </a:xfrm>
          <a:prstGeom prst="rect">
            <a:avLst/>
          </a:prstGeom>
        </p:spPr>
      </p:pic>
      <p:pic>
        <p:nvPicPr>
          <p:cNvPr id="11" name="Grafik 10" descr="26.02.png"/>
          <p:cNvPicPr>
            <a:picLocks noChangeAspect="1"/>
          </p:cNvPicPr>
          <p:nvPr/>
        </p:nvPicPr>
        <p:blipFill>
          <a:blip r:embed="rId4" cstate="print"/>
          <a:stretch>
            <a:fillRect/>
          </a:stretch>
        </p:blipFill>
        <p:spPr>
          <a:xfrm>
            <a:off x="1043608" y="3429000"/>
            <a:ext cx="5704762" cy="676191"/>
          </a:xfrm>
          <a:prstGeom prst="rect">
            <a:avLst/>
          </a:prstGeom>
        </p:spPr>
      </p:pic>
      <p:sp>
        <p:nvSpPr>
          <p:cNvPr id="7" name="Fußzeilenplatzhalter 6"/>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24</a:t>
            </a:fld>
            <a:endParaRPr lang="de-DE"/>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Auf der Titelseite:</a:t>
            </a:r>
          </a:p>
          <a:p>
            <a:pPr>
              <a:buNone/>
            </a:pPr>
            <a:endParaRPr lang="de-DE" dirty="0" smtClean="0"/>
          </a:p>
          <a:p>
            <a:pPr>
              <a:buNone/>
            </a:pPr>
            <a:endParaRPr lang="de-DE" dirty="0" smtClean="0"/>
          </a:p>
          <a:p>
            <a:pPr>
              <a:buNone/>
            </a:pPr>
            <a:endParaRPr lang="de-DE" dirty="0" smtClean="0"/>
          </a:p>
          <a:p>
            <a:pPr>
              <a:buNone/>
            </a:pPr>
            <a:r>
              <a:rPr lang="de-DE" dirty="0" smtClean="0"/>
              <a:t>Im Impressum: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4437112"/>
          <a:ext cx="8208911" cy="1008112"/>
        </p:xfrm>
        <a:graphic>
          <a:graphicData uri="http://schemas.openxmlformats.org/drawingml/2006/table">
            <a:tbl>
              <a:tblPr firstRow="1" bandRow="1">
                <a:tableStyleId>{5C22544A-7EE6-4342-B048-85BDC9FD1C3A}</a:tableStyleId>
              </a:tblPr>
              <a:tblGrid>
                <a:gridCol w="1216135"/>
                <a:gridCol w="1216135"/>
                <a:gridCol w="2341593"/>
                <a:gridCol w="343504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Stauffenburg</a:t>
                      </a:r>
                      <a:r>
                        <a:rPr lang="de-DE" dirty="0" smtClean="0">
                          <a:latin typeface="Verdana" panose="020B0604030504040204" pitchFamily="34" charset="0"/>
                          <a:ea typeface="Verdana" panose="020B0604030504040204" pitchFamily="34" charset="0"/>
                          <a:cs typeface="Verdana" panose="020B0604030504040204" pitchFamily="34" charset="0"/>
                        </a:rPr>
                        <a:t> 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13" descr="neu211-2.tif"/>
          <p:cNvPicPr>
            <a:picLocks noChangeAspect="1"/>
          </p:cNvPicPr>
          <p:nvPr/>
        </p:nvPicPr>
        <p:blipFill>
          <a:blip r:embed="rId3" cstate="print"/>
          <a:srcRect/>
          <a:stretch>
            <a:fillRect/>
          </a:stretch>
        </p:blipFill>
        <p:spPr bwMode="auto">
          <a:xfrm>
            <a:off x="1043608" y="1916832"/>
            <a:ext cx="1829294" cy="792088"/>
          </a:xfrm>
          <a:prstGeom prst="rect">
            <a:avLst/>
          </a:prstGeom>
          <a:noFill/>
          <a:ln w="9525">
            <a:solidFill>
              <a:schemeClr val="tx1"/>
            </a:solidFill>
            <a:miter lim="800000"/>
            <a:headEnd/>
            <a:tailEnd/>
          </a:ln>
        </p:spPr>
      </p:pic>
      <p:pic>
        <p:nvPicPr>
          <p:cNvPr id="8" name="Grafik 14" descr="neu211-4a.tif"/>
          <p:cNvPicPr>
            <a:picLocks noChangeAspect="1"/>
          </p:cNvPicPr>
          <p:nvPr/>
        </p:nvPicPr>
        <p:blipFill>
          <a:blip r:embed="rId4" cstate="print"/>
          <a:srcRect/>
          <a:stretch>
            <a:fillRect/>
          </a:stretch>
        </p:blipFill>
        <p:spPr bwMode="auto">
          <a:xfrm>
            <a:off x="899592" y="3645024"/>
            <a:ext cx="3073266" cy="355285"/>
          </a:xfrm>
          <a:prstGeom prst="rect">
            <a:avLst/>
          </a:prstGeom>
          <a:noFill/>
          <a:ln w="9525">
            <a:solidFill>
              <a:schemeClr val="tx1"/>
            </a:solidFill>
            <a:miter lim="800000"/>
            <a:headEnd/>
            <a:tailEnd/>
          </a:ln>
        </p:spPr>
      </p:pic>
      <p:sp>
        <p:nvSpPr>
          <p:cNvPr id="9" name="Fußzeilenplatzhalter 8"/>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25</a:t>
            </a:fld>
            <a:endParaRPr lang="de-DE"/>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Auf der Titelseite:</a:t>
            </a:r>
          </a:p>
          <a:p>
            <a:pPr>
              <a:buNone/>
            </a:pPr>
            <a:endParaRPr lang="de-DE" dirty="0" smtClean="0"/>
          </a:p>
          <a:p>
            <a:pPr>
              <a:buNone/>
            </a:pPr>
            <a:endParaRPr lang="de-DE" dirty="0" smtClean="0"/>
          </a:p>
          <a:p>
            <a:pPr>
              <a:buNone/>
            </a:pPr>
            <a:endParaRPr lang="de-DE" dirty="0" smtClean="0"/>
          </a:p>
          <a:p>
            <a:pPr>
              <a:buNone/>
            </a:pPr>
            <a:r>
              <a:rPr lang="de-DE" dirty="0" smtClean="0"/>
              <a:t>Im Impressum: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4437112"/>
          <a:ext cx="8208911" cy="1008112"/>
        </p:xfrm>
        <a:graphic>
          <a:graphicData uri="http://schemas.openxmlformats.org/drawingml/2006/table">
            <a:tbl>
              <a:tblPr firstRow="1" bandRow="1">
                <a:tableStyleId>{5C22544A-7EE6-4342-B048-85BDC9FD1C3A}</a:tableStyleId>
              </a:tblPr>
              <a:tblGrid>
                <a:gridCol w="1216135"/>
                <a:gridCol w="1216135"/>
                <a:gridCol w="2341593"/>
                <a:gridCol w="343504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TRIAS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17" descr="neu155-2.jpg"/>
          <p:cNvPicPr>
            <a:picLocks noChangeAspect="1"/>
          </p:cNvPicPr>
          <p:nvPr/>
        </p:nvPicPr>
        <p:blipFill>
          <a:blip r:embed="rId3" cstate="print"/>
          <a:srcRect/>
          <a:stretch>
            <a:fillRect/>
          </a:stretch>
        </p:blipFill>
        <p:spPr bwMode="auto">
          <a:xfrm>
            <a:off x="1187624" y="2132856"/>
            <a:ext cx="1211580" cy="435864"/>
          </a:xfrm>
          <a:prstGeom prst="rect">
            <a:avLst/>
          </a:prstGeom>
          <a:noFill/>
          <a:ln w="9525">
            <a:noFill/>
            <a:miter lim="800000"/>
            <a:headEnd/>
            <a:tailEnd/>
          </a:ln>
        </p:spPr>
      </p:pic>
      <p:pic>
        <p:nvPicPr>
          <p:cNvPr id="10" name="Grafik 19" descr="neu155-4b.jpg"/>
          <p:cNvPicPr>
            <a:picLocks noChangeAspect="1"/>
          </p:cNvPicPr>
          <p:nvPr/>
        </p:nvPicPr>
        <p:blipFill>
          <a:blip r:embed="rId4" cstate="print"/>
          <a:srcRect/>
          <a:stretch>
            <a:fillRect/>
          </a:stretch>
        </p:blipFill>
        <p:spPr bwMode="auto">
          <a:xfrm>
            <a:off x="755576" y="3573016"/>
            <a:ext cx="2765719" cy="629142"/>
          </a:xfrm>
          <a:prstGeom prst="rect">
            <a:avLst/>
          </a:prstGeom>
          <a:noFill/>
          <a:ln w="9525">
            <a:noFill/>
            <a:miter lim="800000"/>
            <a:headEnd/>
            <a:tailEnd/>
          </a:ln>
        </p:spPr>
      </p:pic>
      <p:sp>
        <p:nvSpPr>
          <p:cNvPr id="7" name="Fußzeilenplatzhalter 6"/>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26</a:t>
            </a:fld>
            <a:endParaRPr lang="de-DE"/>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Funktion des Verlags</a:t>
            </a:r>
            <a:endParaRPr lang="de-DE" dirty="0"/>
          </a:p>
        </p:txBody>
      </p:sp>
      <p:sp>
        <p:nvSpPr>
          <p:cNvPr id="3" name="Textplatzhalter 2"/>
          <p:cNvSpPr>
            <a:spLocks noGrp="1"/>
          </p:cNvSpPr>
          <p:nvPr>
            <p:ph type="body" sz="quarter" idx="13"/>
          </p:nvPr>
        </p:nvSpPr>
        <p:spPr/>
        <p:txBody>
          <a:bodyPr/>
          <a:lstStyle/>
          <a:p>
            <a:r>
              <a:rPr lang="de-DE" dirty="0" smtClean="0"/>
              <a:t>Wörter/Phrasen, die Funktion des Verlags angeben, werden übernommen</a:t>
            </a:r>
          </a:p>
          <a:p>
            <a:pPr>
              <a:buNone/>
            </a:pPr>
            <a:r>
              <a:rPr lang="de-DE" dirty="0" smtClean="0"/>
              <a:t>	</a:t>
            </a:r>
          </a:p>
          <a:p>
            <a:endParaRPr lang="de-DE" dirty="0" smtClean="0"/>
          </a:p>
          <a:p>
            <a:pPr>
              <a:buNone/>
            </a:pPr>
            <a:endParaRPr lang="de-DE" dirty="0" smtClean="0"/>
          </a:p>
          <a:p>
            <a:pPr>
              <a:buNone/>
            </a:pPr>
            <a:r>
              <a:rPr lang="de-DE" dirty="0" smtClean="0"/>
              <a:t>Aber:</a:t>
            </a:r>
          </a:p>
          <a:p>
            <a:r>
              <a:rPr lang="de-DE" dirty="0" smtClean="0"/>
              <a:t>NICHT Wörter/Phrasen, die bloß Verlagstätigkeit beschreiben</a:t>
            </a:r>
          </a:p>
          <a:p>
            <a:pPr>
              <a:buNone/>
            </a:pPr>
            <a:r>
              <a:rPr lang="de-DE" dirty="0" smtClean="0"/>
              <a:t>	z</a:t>
            </a:r>
            <a:r>
              <a:rPr lang="de-DE" dirty="0" smtClean="0"/>
              <a:t>. B</a:t>
            </a:r>
            <a:r>
              <a:rPr lang="de-DE" dirty="0" smtClean="0"/>
              <a:t>.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467544" y="1772816"/>
          <a:ext cx="8208911" cy="1008112"/>
        </p:xfrm>
        <a:graphic>
          <a:graphicData uri="http://schemas.openxmlformats.org/drawingml/2006/table">
            <a:tbl>
              <a:tblPr firstRow="1" bandRow="1">
                <a:tableStyleId>{5C22544A-7EE6-4342-B048-85BDC9FD1C3A}</a:tableStyleId>
              </a:tblPr>
              <a:tblGrid>
                <a:gridCol w="1216135"/>
                <a:gridCol w="1216135"/>
                <a:gridCol w="2341593"/>
                <a:gridCol w="343504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In Kommission bei Otto </a:t>
                      </a:r>
                      <a:r>
                        <a:rPr lang="de-DE" dirty="0" err="1" smtClean="0">
                          <a:latin typeface="Verdana" panose="020B0604030504040204" pitchFamily="34" charset="0"/>
                          <a:ea typeface="Verdana" panose="020B0604030504040204" pitchFamily="34" charset="0"/>
                          <a:cs typeface="Verdana" panose="020B0604030504040204" pitchFamily="34" charset="0"/>
                        </a:rPr>
                        <a:t>Harrassowitz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467544" y="5085184"/>
          <a:ext cx="8208911" cy="1008112"/>
        </p:xfrm>
        <a:graphic>
          <a:graphicData uri="http://schemas.openxmlformats.org/drawingml/2006/table">
            <a:tbl>
              <a:tblPr firstRow="1" bandRow="1">
                <a:tableStyleId>{5C22544A-7EE6-4342-B048-85BDC9FD1C3A}</a:tableStyleId>
              </a:tblPr>
              <a:tblGrid>
                <a:gridCol w="1216135"/>
                <a:gridCol w="1216135"/>
                <a:gridCol w="2341593"/>
                <a:gridCol w="343504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Kindler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2050" name="Picture 2"/>
          <p:cNvPicPr>
            <a:picLocks noChangeAspect="1" noChangeArrowheads="1"/>
          </p:cNvPicPr>
          <p:nvPr/>
        </p:nvPicPr>
        <p:blipFill>
          <a:blip r:embed="rId3" cstate="print"/>
          <a:srcRect/>
          <a:stretch>
            <a:fillRect/>
          </a:stretch>
        </p:blipFill>
        <p:spPr bwMode="auto">
          <a:xfrm>
            <a:off x="1691680" y="4293096"/>
            <a:ext cx="2543175" cy="571500"/>
          </a:xfrm>
          <a:prstGeom prst="rect">
            <a:avLst/>
          </a:prstGeom>
          <a:noFill/>
          <a:ln w="9525">
            <a:solidFill>
              <a:schemeClr val="tx1"/>
            </a:solidFill>
            <a:miter lim="800000"/>
            <a:headEnd/>
            <a:tailEnd/>
          </a:ln>
        </p:spPr>
      </p:pic>
      <p:sp>
        <p:nvSpPr>
          <p:cNvPr id="8" name="Fußzeilenplatzhalter 7"/>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27</a:t>
            </a:fld>
            <a:endParaRPr lang="de-DE"/>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Mehrere Verlage</a:t>
            </a:r>
            <a:endParaRPr lang="de-DE" dirty="0"/>
          </a:p>
        </p:txBody>
      </p:sp>
      <p:sp>
        <p:nvSpPr>
          <p:cNvPr id="3" name="Textplatzhalter 2"/>
          <p:cNvSpPr>
            <a:spLocks noGrp="1"/>
          </p:cNvSpPr>
          <p:nvPr>
            <p:ph type="body" sz="quarter" idx="13"/>
          </p:nvPr>
        </p:nvSpPr>
        <p:spPr/>
        <p:txBody>
          <a:bodyPr/>
          <a:lstStyle/>
          <a:p>
            <a:r>
              <a:rPr lang="de-DE" dirty="0" smtClean="0"/>
              <a:t>Sind in Ressource mehrere Verlage angegeben:</a:t>
            </a:r>
          </a:p>
          <a:p>
            <a:pPr>
              <a:buNone/>
            </a:pPr>
            <a:r>
              <a:rPr lang="de-DE" dirty="0" smtClean="0">
                <a:sym typeface="Wingdings" pitchFamily="2" charset="2"/>
              </a:rPr>
              <a:t>	 erster/typografisch hervorgehobener Verlag Standardelement</a:t>
            </a:r>
          </a:p>
          <a:p>
            <a:pPr>
              <a:buNone/>
            </a:pPr>
            <a:r>
              <a:rPr lang="de-DE" dirty="0" smtClean="0">
                <a:sym typeface="Wingdings" pitchFamily="2" charset="2"/>
              </a:rPr>
              <a:t>	 weitere Verlage dürfen erfasst werden</a:t>
            </a:r>
          </a:p>
          <a:p>
            <a:pPr>
              <a:buNone/>
            </a:pPr>
            <a:endParaRPr lang="de-DE" dirty="0" smtClean="0">
              <a:sym typeface="Wingdings" pitchFamily="2" charset="2"/>
            </a:endParaRPr>
          </a:p>
          <a:p>
            <a:r>
              <a:rPr lang="de-DE" dirty="0" smtClean="0"/>
              <a:t>Beispiel: </a:t>
            </a:r>
            <a:endParaRPr lang="de-DE" dirty="0"/>
          </a:p>
        </p:txBody>
      </p:sp>
      <p:sp>
        <p:nvSpPr>
          <p:cNvPr id="4" name="Textfeld 3"/>
          <p:cNvSpPr txBox="1"/>
          <p:nvPr/>
        </p:nvSpPr>
        <p:spPr>
          <a:xfrm>
            <a:off x="2339752" y="2708920"/>
            <a:ext cx="2592288" cy="1197420"/>
          </a:xfrm>
          <a:prstGeom prst="rect">
            <a:avLst/>
          </a:prstGeom>
          <a:solidFill>
            <a:schemeClr val="bg1"/>
          </a:solidFill>
          <a:ln>
            <a:solidFill>
              <a:schemeClr val="tx1"/>
            </a:solidFill>
          </a:ln>
        </p:spPr>
        <p:txBody>
          <a:bodyPr wrap="square" lIns="144000" tIns="108000" rIns="144000" bIns="72000" rtlCol="0">
            <a:spAutoFit/>
          </a:bodyPr>
          <a:lstStyle/>
          <a:p>
            <a:r>
              <a:rPr lang="de-DE" sz="2400" dirty="0" smtClean="0">
                <a:solidFill>
                  <a:prstClr val="black"/>
                </a:solidFill>
                <a:latin typeface="Shonar Bangla" pitchFamily="34" charset="0"/>
                <a:ea typeface="Verdana" panose="020B0604030504040204" pitchFamily="34" charset="0"/>
                <a:cs typeface="Shonar Bangla" pitchFamily="34" charset="0"/>
              </a:rPr>
              <a:t>Akademischer Verlag</a:t>
            </a:r>
          </a:p>
          <a:p>
            <a:r>
              <a:rPr lang="de-DE" sz="2400" dirty="0" smtClean="0">
                <a:solidFill>
                  <a:prstClr val="black"/>
                </a:solidFill>
                <a:latin typeface="Shonar Bangla" pitchFamily="34" charset="0"/>
                <a:ea typeface="Verdana" panose="020B0604030504040204" pitchFamily="34" charset="0"/>
                <a:cs typeface="Shonar Bangla" pitchFamily="34" charset="0"/>
              </a:rPr>
              <a:t>Gärkeller Verlag</a:t>
            </a:r>
          </a:p>
          <a:p>
            <a:r>
              <a:rPr lang="de-DE" dirty="0" smtClean="0">
                <a:solidFill>
                  <a:prstClr val="black"/>
                </a:solidFill>
                <a:latin typeface="Shonar Bangla" pitchFamily="34" charset="0"/>
                <a:ea typeface="Verdana" panose="020B0604030504040204" pitchFamily="34" charset="0"/>
                <a:cs typeface="Shonar Bangla" pitchFamily="34" charset="0"/>
              </a:rPr>
              <a:t>München</a:t>
            </a:r>
          </a:p>
        </p:txBody>
      </p:sp>
      <p:graphicFrame>
        <p:nvGraphicFramePr>
          <p:cNvPr id="6" name="Tabelle 5"/>
          <p:cNvGraphicFramePr>
            <a:graphicFrameLocks noGrp="1"/>
          </p:cNvGraphicFramePr>
          <p:nvPr>
            <p:extLst>
              <p:ext uri="{D42A27DB-BD31-4B8C-83A1-F6EECF244321}">
                <p14:modId xmlns:p14="http://schemas.microsoft.com/office/powerpoint/2010/main" val="1648000044"/>
              </p:ext>
            </p:extLst>
          </p:nvPr>
        </p:nvGraphicFramePr>
        <p:xfrm>
          <a:off x="477888" y="4365104"/>
          <a:ext cx="8208911" cy="1440160"/>
        </p:xfrm>
        <a:graphic>
          <a:graphicData uri="http://schemas.openxmlformats.org/drawingml/2006/table">
            <a:tbl>
              <a:tblPr firstRow="1" bandRow="1">
                <a:tableStyleId>{5C22544A-7EE6-4342-B048-85BDC9FD1C3A}</a:tableStyleId>
              </a:tblPr>
              <a:tblGrid>
                <a:gridCol w="1216135"/>
                <a:gridCol w="1216135"/>
                <a:gridCol w="2341593"/>
                <a:gridCol w="3435048"/>
              </a:tblGrid>
              <a:tr h="432048">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 Akademischer Verlag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419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Verlagsname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 Gärkeller Verlag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5" name="Fußzeilenplatzhalter 4"/>
          <p:cNvSpPr>
            <a:spLocks noGrp="1"/>
          </p:cNvSpPr>
          <p:nvPr>
            <p:ph type="ftr" sz="quarter" idx="14"/>
          </p:nvPr>
        </p:nvSpPr>
        <p:spPr/>
        <p:txBody>
          <a:bodyPr/>
          <a:lstStyle/>
          <a:p>
            <a:r>
              <a:rPr lang="de-DE" sz="800" dirty="0" smtClean="0">
                <a:solidFill>
                  <a:srgbClr val="4F81BD">
                    <a:lumMod val="75000"/>
                  </a:srgbClr>
                </a:solidFill>
              </a:rPr>
              <a:t>AG RDA Schulungsunterlagen – Modul 3.02.05: Veröffentlichungsangabe | </a:t>
            </a:r>
            <a:r>
              <a:rPr lang="de-DE" sz="800" dirty="0" err="1" smtClean="0">
                <a:solidFill>
                  <a:srgbClr val="4F81BD">
                    <a:lumMod val="75000"/>
                  </a:srgbClr>
                </a:solidFill>
              </a:rPr>
              <a:t>Aleph</a:t>
            </a:r>
            <a:r>
              <a:rPr lang="de-DE" sz="800" dirty="0" smtClean="0">
                <a:solidFill>
                  <a:srgbClr val="4F81BD">
                    <a:lumMod val="75000"/>
                  </a:srgbClr>
                </a:solidFill>
              </a:rPr>
              <a:t> | Stand: 23.02.2016 | CC BY-NC-SA</a:t>
            </a:r>
            <a:endParaRPr lang="de-DE" sz="800" dirty="0">
              <a:solidFill>
                <a:srgbClr val="4F81BD">
                  <a:lumMod val="75000"/>
                </a:srgbClr>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28</a:t>
            </a:fld>
            <a:endParaRPr lang="de-DE">
              <a:solidFill>
                <a:prstClr val="black">
                  <a:tint val="75000"/>
                </a:prstClr>
              </a:solidFill>
            </a:endParaRPr>
          </a:p>
        </p:txBody>
      </p:sp>
    </p:spTree>
    <p:extLst>
      <p:ext uri="{BB962C8B-B14F-4D97-AF65-F5344CB8AC3E}">
        <p14:creationId xmlns:p14="http://schemas.microsoft.com/office/powerpoint/2010/main" val="30139395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Imprints</a:t>
            </a:r>
            <a:r>
              <a:rPr lang="de-DE" dirty="0" smtClean="0"/>
              <a:t>, </a:t>
            </a:r>
            <a:endParaRPr lang="de-DE" dirty="0"/>
          </a:p>
        </p:txBody>
      </p:sp>
      <p:sp>
        <p:nvSpPr>
          <p:cNvPr id="3" name="Textplatzhalter 2"/>
          <p:cNvSpPr>
            <a:spLocks noGrp="1"/>
          </p:cNvSpPr>
          <p:nvPr>
            <p:ph type="body" sz="quarter" idx="13"/>
          </p:nvPr>
        </p:nvSpPr>
        <p:spPr/>
        <p:txBody>
          <a:bodyPr/>
          <a:lstStyle/>
          <a:p>
            <a:r>
              <a:rPr lang="de-DE" dirty="0" smtClean="0"/>
              <a:t>Bei </a:t>
            </a:r>
            <a:r>
              <a:rPr lang="de-DE" dirty="0" err="1" smtClean="0"/>
              <a:t>Imprints</a:t>
            </a:r>
            <a:r>
              <a:rPr lang="de-DE" dirty="0" smtClean="0"/>
              <a:t> in der Regel nur den Namen des </a:t>
            </a:r>
            <a:r>
              <a:rPr lang="de-DE" dirty="0" err="1" smtClean="0"/>
              <a:t>Imprints</a:t>
            </a:r>
            <a:r>
              <a:rPr lang="de-DE" dirty="0" smtClean="0"/>
              <a:t> erfassen</a:t>
            </a:r>
          </a:p>
          <a:p>
            <a:endParaRPr lang="de-DE" dirty="0" smtClean="0"/>
          </a:p>
          <a:p>
            <a:r>
              <a:rPr lang="de-DE" dirty="0" smtClean="0"/>
              <a:t>Name des </a:t>
            </a:r>
            <a:r>
              <a:rPr lang="de-DE" dirty="0" err="1" smtClean="0"/>
              <a:t>Imprints</a:t>
            </a:r>
            <a:r>
              <a:rPr lang="de-DE" dirty="0" smtClean="0"/>
              <a:t> im Zusammenhang mit dem Namen des Verlagshauses genannt?</a:t>
            </a:r>
          </a:p>
          <a:p>
            <a:pPr lvl="1"/>
            <a:r>
              <a:rPr lang="de-DE" dirty="0" smtClean="0"/>
              <a:t>In der Regel nur </a:t>
            </a:r>
            <a:r>
              <a:rPr lang="de-DE" dirty="0" err="1" smtClean="0"/>
              <a:t>Imprint</a:t>
            </a:r>
            <a:r>
              <a:rPr lang="de-DE" dirty="0" smtClean="0"/>
              <a:t> nennen</a:t>
            </a:r>
          </a:p>
          <a:p>
            <a:pPr lvl="1"/>
            <a:r>
              <a:rPr lang="de-DE" dirty="0" smtClean="0"/>
              <a:t>Im Ermessen der Katalogisierenden, ob stattdessen die gesamte Angabe übertragen wird</a:t>
            </a:r>
          </a:p>
        </p:txBody>
      </p:sp>
      <p:sp>
        <p:nvSpPr>
          <p:cNvPr id="4" name="Fußzeilenplatzhalter 3"/>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2446072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Erscheinungsort (RDA 2.8.2)</a:t>
            </a:r>
            <a:endParaRPr lang="de-DE" sz="1800" dirty="0"/>
          </a:p>
          <a:p>
            <a:endParaRPr lang="de-DE" dirty="0" smtClean="0"/>
          </a:p>
          <a:p>
            <a:r>
              <a:rPr lang="de-DE" dirty="0" smtClean="0"/>
              <a:t>Verlagsname (RDA 2.8.4)</a:t>
            </a:r>
          </a:p>
          <a:p>
            <a:endParaRPr lang="de-DE" dirty="0" smtClean="0"/>
          </a:p>
          <a:p>
            <a:r>
              <a:rPr lang="de-DE" dirty="0" smtClean="0"/>
              <a:t>Erscheinungsdatum (RDA 2.8.6)</a:t>
            </a:r>
          </a:p>
          <a:p>
            <a:endParaRPr lang="de-DE" dirty="0" smtClean="0"/>
          </a:p>
          <a:p>
            <a:pPr>
              <a:buNone/>
            </a:pPr>
            <a:endParaRPr lang="de-DE" dirty="0" smtClean="0"/>
          </a:p>
          <a:p>
            <a:pPr marL="0" indent="0">
              <a:buNone/>
            </a:pPr>
            <a:r>
              <a:rPr lang="de-DE" dirty="0" smtClean="0"/>
              <a:t>Elemente der Veröffentlichungsangabe </a:t>
            </a:r>
          </a:p>
          <a:p>
            <a:pPr marL="0" indent="0">
              <a:buNone/>
            </a:pPr>
            <a:r>
              <a:rPr lang="de-DE" dirty="0" smtClean="0"/>
              <a:t>-&gt; Standardelemente.</a:t>
            </a:r>
          </a:p>
        </p:txBody>
      </p:sp>
      <p:sp>
        <p:nvSpPr>
          <p:cNvPr id="6" name="Fußzeilenplatzhalter 5"/>
          <p:cNvSpPr>
            <a:spLocks noGrp="1"/>
          </p:cNvSpPr>
          <p:nvPr>
            <p:ph type="ftr" sz="quarter" idx="14"/>
          </p:nvPr>
        </p:nvSpPr>
        <p:spPr>
          <a:xfrm>
            <a:off x="467544" y="6309320"/>
            <a:ext cx="7560840" cy="365125"/>
          </a:xfrm>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Imprints</a:t>
            </a:r>
            <a:r>
              <a:rPr lang="de-DE" dirty="0" smtClean="0"/>
              <a:t>, </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Beispiel:</a:t>
            </a:r>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6" name="Textfeld 5"/>
          <p:cNvSpPr txBox="1"/>
          <p:nvPr/>
        </p:nvSpPr>
        <p:spPr>
          <a:xfrm>
            <a:off x="755576" y="1988840"/>
            <a:ext cx="4320480" cy="369332"/>
          </a:xfrm>
          <a:prstGeom prst="rect">
            <a:avLst/>
          </a:prstGeom>
          <a:solidFill>
            <a:schemeClr val="bg1"/>
          </a:solidFill>
          <a:ln>
            <a:solidFill>
              <a:schemeClr val="tx1"/>
            </a:solidFill>
          </a:ln>
        </p:spPr>
        <p:txBody>
          <a:bodyPr wrap="square" rtlCol="0">
            <a:spAutoFit/>
          </a:bodyPr>
          <a:lstStyle/>
          <a:p>
            <a:pPr algn="ctr"/>
            <a:r>
              <a:rPr lang="de-DE" dirty="0" err="1" smtClean="0">
                <a:latin typeface="Arial Narrow" pitchFamily="34" charset="0"/>
              </a:rPr>
              <a:t>BirCom</a:t>
            </a:r>
            <a:r>
              <a:rPr lang="de-DE" dirty="0" smtClean="0">
                <a:latin typeface="Arial Narrow" pitchFamily="34" charset="0"/>
              </a:rPr>
              <a:t>, ein </a:t>
            </a:r>
            <a:r>
              <a:rPr lang="de-DE" dirty="0" err="1" smtClean="0">
                <a:latin typeface="Arial Narrow" pitchFamily="34" charset="0"/>
              </a:rPr>
              <a:t>Imprint</a:t>
            </a:r>
            <a:r>
              <a:rPr lang="de-DE" dirty="0" smtClean="0">
                <a:latin typeface="Arial Narrow" pitchFamily="34" charset="0"/>
              </a:rPr>
              <a:t> des </a:t>
            </a:r>
            <a:r>
              <a:rPr lang="de-DE" dirty="0" err="1" smtClean="0">
                <a:latin typeface="Arial Narrow" pitchFamily="34" charset="0"/>
              </a:rPr>
              <a:t>Birkhäuser</a:t>
            </a:r>
            <a:r>
              <a:rPr lang="de-DE" dirty="0" smtClean="0">
                <a:latin typeface="Arial Narrow" pitchFamily="34" charset="0"/>
              </a:rPr>
              <a:t> Verlags</a:t>
            </a:r>
            <a:endParaRPr lang="de-DE" dirty="0" smtClean="0">
              <a:latin typeface="Arial Narrow"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309619314"/>
              </p:ext>
            </p:extLst>
          </p:nvPr>
        </p:nvGraphicFramePr>
        <p:xfrm>
          <a:off x="467544" y="2924944"/>
          <a:ext cx="8208912" cy="2080240"/>
        </p:xfrm>
        <a:graphic>
          <a:graphicData uri="http://schemas.openxmlformats.org/drawingml/2006/table">
            <a:tbl>
              <a:tblPr firstRow="1" bandRow="1">
                <a:tableStyleId>{5C22544A-7EE6-4342-B048-85BDC9FD1C3A}</a:tableStyleId>
              </a:tblPr>
              <a:tblGrid>
                <a:gridCol w="936104"/>
                <a:gridCol w="936104"/>
                <a:gridCol w="1944216"/>
                <a:gridCol w="4392488"/>
              </a:tblGrid>
              <a:tr h="432048">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0" dirty="0" err="1" smtClean="0">
                          <a:latin typeface="Verdana" panose="020B0604030504040204" pitchFamily="34" charset="0"/>
                          <a:ea typeface="Verdana" panose="020B0604030504040204" pitchFamily="34" charset="0"/>
                          <a:cs typeface="Verdana" panose="020B0604030504040204" pitchFamily="34" charset="0"/>
                        </a:rPr>
                        <a:t>BirCom</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ct val="100000"/>
                        </a:lnSpc>
                        <a:spcBef>
                          <a:spcPts val="600"/>
                        </a:spcBef>
                        <a:spcAft>
                          <a:spcPts val="600"/>
                        </a:spcAft>
                      </a:pPr>
                      <a:endParaRPr lang="de-DE" b="0" i="1" dirty="0">
                        <a:latin typeface="Verdana" panose="020B0604030504040204" pitchFamily="34" charset="0"/>
                        <a:ea typeface="Verdana" panose="020B0604030504040204" pitchFamily="34" charset="0"/>
                        <a:cs typeface="Verdana" panose="020B0604030504040204" pitchFamily="34" charset="0"/>
                      </a:endParaRPr>
                    </a:p>
                  </a:txBody>
                  <a:tcPr anchor="ctr"/>
                </a:tc>
                <a:tc gridSpan="3">
                  <a:txBody>
                    <a:bodyPr/>
                    <a:lstStyle/>
                    <a:p>
                      <a:pPr>
                        <a:lnSpc>
                          <a:spcPct val="100000"/>
                        </a:lnSpc>
                        <a:spcBef>
                          <a:spcPts val="600"/>
                        </a:spcBef>
                        <a:spcAft>
                          <a:spcPts val="600"/>
                        </a:spcAft>
                      </a:pPr>
                      <a:r>
                        <a:rPr lang="de-DE" b="0" i="1" dirty="0" smtClean="0">
                          <a:latin typeface="Verdana" panose="020B0604030504040204" pitchFamily="34" charset="0"/>
                          <a:ea typeface="Verdana" panose="020B0604030504040204" pitchFamily="34" charset="0"/>
                          <a:cs typeface="Verdana" panose="020B0604030504040204" pitchFamily="34" charset="0"/>
                        </a:rPr>
                        <a:t>oder</a:t>
                      </a:r>
                      <a:endParaRPr lang="de-DE" b="0" i="1"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hMerge="1">
                  <a:txBody>
                    <a:bodyPr/>
                    <a:lstStyle/>
                    <a:p>
                      <a:endParaRPr lang="de-DE"/>
                    </a:p>
                  </a:txBody>
                  <a:tcPr/>
                </a:tc>
              </a:tr>
              <a:tr h="50405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0" dirty="0" err="1" smtClean="0">
                          <a:latin typeface="Verdana" panose="020B0604030504040204" pitchFamily="34" charset="0"/>
                          <a:ea typeface="Verdana" panose="020B0604030504040204" pitchFamily="34" charset="0"/>
                          <a:cs typeface="Verdana" panose="020B0604030504040204" pitchFamily="34" charset="0"/>
                        </a:rPr>
                        <a:t>BirCom</a:t>
                      </a:r>
                      <a:r>
                        <a:rPr lang="de-DE" b="0" dirty="0" smtClean="0">
                          <a:latin typeface="Verdana" panose="020B0604030504040204" pitchFamily="34" charset="0"/>
                          <a:ea typeface="Verdana" panose="020B0604030504040204" pitchFamily="34" charset="0"/>
                          <a:cs typeface="Verdana" panose="020B0604030504040204" pitchFamily="34" charset="0"/>
                        </a:rPr>
                        <a:t>,</a:t>
                      </a:r>
                      <a:r>
                        <a:rPr lang="de-DE" b="0" baseline="0" dirty="0" smtClean="0">
                          <a:latin typeface="Verdana" panose="020B0604030504040204" pitchFamily="34" charset="0"/>
                          <a:ea typeface="Verdana" panose="020B0604030504040204" pitchFamily="34" charset="0"/>
                          <a:cs typeface="Verdana" panose="020B0604030504040204" pitchFamily="34" charset="0"/>
                        </a:rPr>
                        <a:t> ein Imprint des </a:t>
                      </a:r>
                      <a:r>
                        <a:rPr lang="de-DE" b="0" baseline="0" dirty="0" err="1" smtClean="0">
                          <a:latin typeface="Verdana" panose="020B0604030504040204" pitchFamily="34" charset="0"/>
                          <a:ea typeface="Verdana" panose="020B0604030504040204" pitchFamily="34" charset="0"/>
                          <a:cs typeface="Verdana" panose="020B0604030504040204" pitchFamily="34" charset="0"/>
                        </a:rPr>
                        <a:t>Birkhäuser</a:t>
                      </a:r>
                      <a:r>
                        <a:rPr lang="de-DE" b="0" baseline="0" dirty="0" smtClean="0">
                          <a:latin typeface="Verdana" panose="020B0604030504040204" pitchFamily="34" charset="0"/>
                          <a:ea typeface="Verdana" panose="020B0604030504040204" pitchFamily="34" charset="0"/>
                          <a:cs typeface="Verdana" panose="020B0604030504040204" pitchFamily="34" charset="0"/>
                        </a:rPr>
                        <a:t> Verlags</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2938605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Selbstverlage</a:t>
            </a:r>
            <a:endParaRPr lang="de-DE" dirty="0"/>
          </a:p>
        </p:txBody>
      </p:sp>
      <p:sp>
        <p:nvSpPr>
          <p:cNvPr id="3" name="Textplatzhalter 2"/>
          <p:cNvSpPr>
            <a:spLocks noGrp="1"/>
          </p:cNvSpPr>
          <p:nvPr>
            <p:ph type="body" sz="quarter" idx="13"/>
          </p:nvPr>
        </p:nvSpPr>
        <p:spPr/>
        <p:txBody>
          <a:bodyPr/>
          <a:lstStyle/>
          <a:p>
            <a:r>
              <a:rPr lang="de-DE" dirty="0" smtClean="0"/>
              <a:t>Liegt Angabe vor, die als Verlagsname interpretiert werden kann </a:t>
            </a:r>
            <a:r>
              <a:rPr lang="de-DE" dirty="0" smtClean="0">
                <a:sym typeface="Wingdings" pitchFamily="2" charset="2"/>
              </a:rPr>
              <a:t> </a:t>
            </a:r>
            <a:r>
              <a:rPr lang="de-DE" dirty="0" smtClean="0"/>
              <a:t>diese als Verlag übertragen</a:t>
            </a:r>
          </a:p>
          <a:p>
            <a:endParaRPr lang="de-DE" dirty="0" smtClean="0"/>
          </a:p>
          <a:p>
            <a:r>
              <a:rPr lang="de-DE" dirty="0" smtClean="0"/>
              <a:t>Gibt es keine explizite Angabe, dann Selbstverlag in der Form angegeben, wie an anderer Stelle in der Ressource genannt</a:t>
            </a:r>
          </a:p>
          <a:p>
            <a:pPr lvl="1"/>
            <a:r>
              <a:rPr lang="de-DE" dirty="0" smtClean="0"/>
              <a:t>Z</a:t>
            </a:r>
            <a:r>
              <a:rPr lang="de-DE" dirty="0" smtClean="0"/>
              <a:t>. B</a:t>
            </a:r>
            <a:r>
              <a:rPr lang="de-DE" dirty="0" smtClean="0"/>
              <a:t>. in der Verantwortlichkeitsangabe</a:t>
            </a:r>
          </a:p>
          <a:p>
            <a:endParaRPr lang="de-DE" dirty="0" smtClean="0"/>
          </a:p>
          <a:p>
            <a:r>
              <a:rPr lang="de-DE" dirty="0" smtClean="0"/>
              <a:t>In diesen Fällen Verlagsangabe eckig klammern </a:t>
            </a:r>
          </a:p>
          <a:p>
            <a:endParaRPr lang="de-DE" dirty="0" smtClean="0"/>
          </a:p>
          <a:p>
            <a:r>
              <a:rPr lang="de-DE" dirty="0" smtClean="0"/>
              <a:t>Es werden keine Angaben wie "Selbstverlag" o. ä. hinzugefügt.</a:t>
            </a:r>
          </a:p>
          <a:p>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24813022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feld 13"/>
          <p:cNvSpPr txBox="1"/>
          <p:nvPr/>
        </p:nvSpPr>
        <p:spPr>
          <a:xfrm>
            <a:off x="467544" y="1403484"/>
            <a:ext cx="3240360"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Titelseite:</a:t>
            </a:r>
          </a:p>
        </p:txBody>
      </p:sp>
      <p:sp>
        <p:nvSpPr>
          <p:cNvPr id="2" name="Titel 1"/>
          <p:cNvSpPr>
            <a:spLocks noGrp="1"/>
          </p:cNvSpPr>
          <p:nvPr>
            <p:ph type="title"/>
          </p:nvPr>
        </p:nvSpPr>
        <p:spPr/>
        <p:txBody>
          <a:bodyPr/>
          <a:lstStyle/>
          <a:p>
            <a:r>
              <a:rPr lang="de-DE" dirty="0" smtClean="0"/>
              <a:t>Selbstverlage</a:t>
            </a:r>
            <a:endParaRPr lang="de-DE" dirty="0"/>
          </a:p>
        </p:txBody>
      </p:sp>
      <p:sp>
        <p:nvSpPr>
          <p:cNvPr id="3" name="Textplatzhalter 2"/>
          <p:cNvSpPr>
            <a:spLocks noGrp="1"/>
          </p:cNvSpPr>
          <p:nvPr>
            <p:ph type="body" sz="quarter" idx="13"/>
          </p:nvPr>
        </p:nvSpPr>
        <p:spPr/>
        <p:txBody>
          <a:bodyPr/>
          <a:lstStyle/>
          <a:p>
            <a:r>
              <a:rPr lang="de-DE" dirty="0" smtClean="0"/>
              <a:t>Beispiel</a:t>
            </a:r>
          </a:p>
          <a:p>
            <a:endParaRPr lang="de-DE" dirty="0" smtClean="0"/>
          </a:p>
          <a:p>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pSp>
        <p:nvGrpSpPr>
          <p:cNvPr id="13" name="Gruppieren 12"/>
          <p:cNvGrpSpPr/>
          <p:nvPr/>
        </p:nvGrpSpPr>
        <p:grpSpPr>
          <a:xfrm>
            <a:off x="467544" y="1772816"/>
            <a:ext cx="3096344" cy="1440160"/>
            <a:chOff x="467544" y="1772816"/>
            <a:chExt cx="3096344" cy="1440160"/>
          </a:xfrm>
        </p:grpSpPr>
        <p:pic>
          <p:nvPicPr>
            <p:cNvPr id="1026" name="Picture 2"/>
            <p:cNvPicPr>
              <a:picLocks noChangeAspect="1" noChangeArrowheads="1"/>
            </p:cNvPicPr>
            <p:nvPr/>
          </p:nvPicPr>
          <p:blipFill>
            <a:blip r:embed="rId3" cstate="print"/>
            <a:srcRect/>
            <a:stretch>
              <a:fillRect/>
            </a:stretch>
          </p:blipFill>
          <p:spPr bwMode="auto">
            <a:xfrm>
              <a:off x="683568" y="1988840"/>
              <a:ext cx="2273300" cy="420687"/>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755576" y="2420888"/>
              <a:ext cx="1084263" cy="212725"/>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2123728" y="2708920"/>
              <a:ext cx="1219200" cy="292100"/>
            </a:xfrm>
            <a:prstGeom prst="rect">
              <a:avLst/>
            </a:prstGeom>
            <a:noFill/>
            <a:ln w="9525">
              <a:noFill/>
              <a:miter lim="800000"/>
              <a:headEnd/>
              <a:tailEnd/>
            </a:ln>
          </p:spPr>
        </p:pic>
        <p:sp>
          <p:nvSpPr>
            <p:cNvPr id="11" name="Rechteck 10"/>
            <p:cNvSpPr/>
            <p:nvPr/>
          </p:nvSpPr>
          <p:spPr>
            <a:xfrm>
              <a:off x="467544" y="1772816"/>
              <a:ext cx="3096344" cy="144016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1029" name="Picture 5"/>
          <p:cNvPicPr>
            <a:picLocks noChangeAspect="1" noChangeArrowheads="1"/>
          </p:cNvPicPr>
          <p:nvPr/>
        </p:nvPicPr>
        <p:blipFill>
          <a:blip r:embed="rId6" cstate="print"/>
          <a:srcRect/>
          <a:stretch>
            <a:fillRect/>
          </a:stretch>
        </p:blipFill>
        <p:spPr bwMode="auto">
          <a:xfrm>
            <a:off x="4437161" y="1810965"/>
            <a:ext cx="2151063" cy="969963"/>
          </a:xfrm>
          <a:prstGeom prst="rect">
            <a:avLst/>
          </a:prstGeom>
          <a:noFill/>
          <a:ln w="9525">
            <a:solidFill>
              <a:schemeClr val="tx1"/>
            </a:solidFill>
            <a:miter lim="800000"/>
            <a:headEnd/>
            <a:tailEnd/>
          </a:ln>
        </p:spPr>
      </p:pic>
      <p:sp>
        <p:nvSpPr>
          <p:cNvPr id="16" name="Textfeld 15"/>
          <p:cNvSpPr txBox="1"/>
          <p:nvPr/>
        </p:nvSpPr>
        <p:spPr>
          <a:xfrm>
            <a:off x="4211960" y="1403484"/>
            <a:ext cx="3528392"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Titelrückseite:</a:t>
            </a:r>
          </a:p>
        </p:txBody>
      </p:sp>
      <p:graphicFrame>
        <p:nvGraphicFramePr>
          <p:cNvPr id="17" name="Tabelle 16"/>
          <p:cNvGraphicFramePr>
            <a:graphicFrameLocks noGrp="1"/>
          </p:cNvGraphicFramePr>
          <p:nvPr>
            <p:extLst>
              <p:ext uri="{D42A27DB-BD31-4B8C-83A1-F6EECF244321}">
                <p14:modId xmlns:p14="http://schemas.microsoft.com/office/powerpoint/2010/main" val="4190208002"/>
              </p:ext>
            </p:extLst>
          </p:nvPr>
        </p:nvGraphicFramePr>
        <p:xfrm>
          <a:off x="467544" y="3717032"/>
          <a:ext cx="8208912" cy="2430880"/>
        </p:xfrm>
        <a:graphic>
          <a:graphicData uri="http://schemas.openxmlformats.org/drawingml/2006/table">
            <a:tbl>
              <a:tblPr firstRow="1" bandRow="1">
                <a:tableStyleId>{5C22544A-7EE6-4342-B048-85BDC9FD1C3A}</a:tableStyleId>
              </a:tblPr>
              <a:tblGrid>
                <a:gridCol w="1008112"/>
                <a:gridCol w="1008112"/>
                <a:gridCol w="2573010"/>
                <a:gridCol w="3619678"/>
              </a:tblGrid>
              <a:tr h="314173">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23698">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 IFB Hamburg, Hamburgische Investitions- und Förderbank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10640">
                <a:tc>
                  <a:txBody>
                    <a:bodyPr/>
                    <a:lstStyle/>
                    <a:p>
                      <a:pPr>
                        <a:lnSpc>
                          <a:spcPct val="10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23698">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 Hamburgische Investitions-</a:t>
                      </a:r>
                      <a:r>
                        <a:rPr lang="de-DE" b="0" baseline="0" dirty="0" smtClean="0">
                          <a:latin typeface="Verdana" panose="020B0604030504040204" pitchFamily="34" charset="0"/>
                          <a:ea typeface="Verdana" panose="020B0604030504040204" pitchFamily="34" charset="0"/>
                          <a:cs typeface="Verdana" panose="020B0604030504040204" pitchFamily="34" charset="0"/>
                        </a:rPr>
                        <a:t> und Förderbank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1836365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Vertriebsname/Herstellername</a:t>
            </a:r>
            <a:endParaRPr lang="de-DE" dirty="0"/>
          </a:p>
        </p:txBody>
      </p:sp>
      <p:sp>
        <p:nvSpPr>
          <p:cNvPr id="3" name="Textplatzhalter 2"/>
          <p:cNvSpPr>
            <a:spLocks noGrp="1"/>
          </p:cNvSpPr>
          <p:nvPr>
            <p:ph type="body" sz="quarter" idx="13"/>
          </p:nvPr>
        </p:nvSpPr>
        <p:spPr/>
        <p:txBody>
          <a:bodyPr/>
          <a:lstStyle/>
          <a:p>
            <a:r>
              <a:rPr lang="de-DE" dirty="0" smtClean="0"/>
              <a:t>Informationsquellen: gleich wie bei Verlag</a:t>
            </a:r>
          </a:p>
          <a:p>
            <a:endParaRPr lang="de-DE" dirty="0" smtClean="0"/>
          </a:p>
          <a:p>
            <a:r>
              <a:rPr lang="de-DE" dirty="0" smtClean="0"/>
              <a:t>Beispiel:</a:t>
            </a:r>
          </a:p>
          <a:p>
            <a:pPr>
              <a:buNone/>
            </a:pPr>
            <a:r>
              <a:rPr lang="de-DE" dirty="0" smtClean="0"/>
              <a:t>	Auf der bevorzugten Informationsquelle:</a:t>
            </a:r>
          </a:p>
          <a:p>
            <a:pPr>
              <a:buNone/>
            </a:pPr>
            <a:r>
              <a:rPr lang="de-DE" dirty="0" smtClean="0"/>
              <a:t>	Vertrieb: Universal Europe</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516414611"/>
              </p:ext>
            </p:extLst>
          </p:nvPr>
        </p:nvGraphicFramePr>
        <p:xfrm>
          <a:off x="467544" y="3717032"/>
          <a:ext cx="8208911" cy="1008112"/>
        </p:xfrm>
        <a:graphic>
          <a:graphicData uri="http://schemas.openxmlformats.org/drawingml/2006/table">
            <a:tbl>
              <a:tblPr firstRow="1" bandRow="1">
                <a:tableStyleId>{5C22544A-7EE6-4342-B048-85BDC9FD1C3A}</a:tableStyleId>
              </a:tblPr>
              <a:tblGrid>
                <a:gridCol w="1216135"/>
                <a:gridCol w="1216135"/>
                <a:gridCol w="2341593"/>
                <a:gridCol w="3435048"/>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419b</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 Universal Europe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4" name="Fußzeilenplatzhalter 3"/>
          <p:cNvSpPr>
            <a:spLocks noGrp="1"/>
          </p:cNvSpPr>
          <p:nvPr>
            <p:ph type="ftr" sz="quarter" idx="14"/>
          </p:nvPr>
        </p:nvSpPr>
        <p:spPr/>
        <p:txBody>
          <a:bodyPr/>
          <a:lstStyle/>
          <a:p>
            <a:r>
              <a:rPr lang="de-DE" sz="800" dirty="0" smtClean="0">
                <a:solidFill>
                  <a:srgbClr val="4F81BD">
                    <a:lumMod val="75000"/>
                  </a:srgbClr>
                </a:solidFill>
              </a:rPr>
              <a:t>AG RDA Schulungsunterlagen – Modul 3.02.05: Veröffentlichungsangabe | </a:t>
            </a:r>
            <a:r>
              <a:rPr lang="de-DE" sz="800" dirty="0" err="1" smtClean="0">
                <a:solidFill>
                  <a:srgbClr val="4F81BD">
                    <a:lumMod val="75000"/>
                  </a:srgbClr>
                </a:solidFill>
              </a:rPr>
              <a:t>Aleph</a:t>
            </a:r>
            <a:r>
              <a:rPr lang="de-DE" sz="800" dirty="0" smtClean="0">
                <a:solidFill>
                  <a:srgbClr val="4F81BD">
                    <a:lumMod val="75000"/>
                  </a:srgbClr>
                </a:solidFill>
              </a:rPr>
              <a:t> | Stand: 23.02.2016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33</a:t>
            </a:fld>
            <a:endParaRPr lang="de-DE">
              <a:solidFill>
                <a:prstClr val="black">
                  <a:tint val="75000"/>
                </a:prstClr>
              </a:solidFill>
            </a:endParaRPr>
          </a:p>
        </p:txBody>
      </p:sp>
    </p:spTree>
    <p:extLst>
      <p:ext uri="{BB962C8B-B14F-4D97-AF65-F5344CB8AC3E}">
        <p14:creationId xmlns:p14="http://schemas.microsoft.com/office/powerpoint/2010/main" val="32114065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Verlags-/Vertriebs-/Herstellername</a:t>
            </a:r>
            <a:endParaRPr lang="de-DE" dirty="0"/>
          </a:p>
        </p:txBody>
      </p:sp>
      <p:sp>
        <p:nvSpPr>
          <p:cNvPr id="3" name="Textplatzhalter 2"/>
          <p:cNvSpPr>
            <a:spLocks noGrp="1"/>
          </p:cNvSpPr>
          <p:nvPr>
            <p:ph type="body" sz="quarter" idx="13"/>
          </p:nvPr>
        </p:nvSpPr>
        <p:spPr/>
        <p:txBody>
          <a:bodyPr/>
          <a:lstStyle/>
          <a:p>
            <a:pPr>
              <a:buNone/>
            </a:pPr>
            <a:endParaRPr lang="de-DE" b="1" dirty="0" smtClean="0"/>
          </a:p>
          <a:p>
            <a:pPr>
              <a:buNone/>
            </a:pPr>
            <a:r>
              <a:rPr lang="de-DE" b="1" dirty="0" smtClean="0"/>
              <a:t>Achtung: </a:t>
            </a:r>
          </a:p>
          <a:p>
            <a:r>
              <a:rPr lang="de-DE" dirty="0" smtClean="0"/>
              <a:t>Vertriebs- und Herstellername dürfen nicht als ermittelter Verlagsname erfasst werden!</a:t>
            </a:r>
          </a:p>
          <a:p>
            <a:r>
              <a:rPr lang="de-DE" dirty="0" smtClean="0"/>
              <a:t>Sie werden im Rahmen der Vertriebs- bzw. Herstellungsangabe erfasst.</a:t>
            </a:r>
          </a:p>
          <a:p>
            <a:endParaRPr lang="de-DE" dirty="0" smtClean="0"/>
          </a:p>
          <a:p>
            <a:pPr>
              <a:buNone/>
            </a:pPr>
            <a:r>
              <a:rPr lang="de-DE" b="1" dirty="0" smtClean="0"/>
              <a:t>Aber:</a:t>
            </a:r>
          </a:p>
          <a:p>
            <a:r>
              <a:rPr lang="de-DE" dirty="0" smtClean="0"/>
              <a:t>Falls nicht zu erkennen ist, ob es sich um einen Verlag oder Vertrieb handelt, wird angenommen, dass es sich um einen Verlag handelt. (RDA 2.8.4.1 D-A-CH)</a:t>
            </a:r>
            <a:endParaRPr lang="de-DE" dirty="0"/>
          </a:p>
        </p:txBody>
      </p:sp>
      <p:sp>
        <p:nvSpPr>
          <p:cNvPr id="4" name="Fußzeilenplatzhalter 3"/>
          <p:cNvSpPr>
            <a:spLocks noGrp="1"/>
          </p:cNvSpPr>
          <p:nvPr>
            <p:ph type="ftr" sz="quarter" idx="14"/>
          </p:nvPr>
        </p:nvSpPr>
        <p:spPr/>
        <p:txBody>
          <a:bodyPr/>
          <a:lstStyle/>
          <a:p>
            <a:r>
              <a:rPr lang="de-DE" sz="800" dirty="0" smtClean="0">
                <a:solidFill>
                  <a:srgbClr val="4F81BD">
                    <a:lumMod val="75000"/>
                  </a:srgbClr>
                </a:solidFill>
              </a:rPr>
              <a:t>AG RDA Schulungsunterlagen – Modul 3.02.05: Veröffentlichungsangabe | </a:t>
            </a:r>
            <a:r>
              <a:rPr lang="de-DE" sz="800" dirty="0" err="1" smtClean="0">
                <a:solidFill>
                  <a:srgbClr val="4F81BD">
                    <a:lumMod val="75000"/>
                  </a:srgbClr>
                </a:solidFill>
              </a:rPr>
              <a:t>Aleph</a:t>
            </a:r>
            <a:r>
              <a:rPr lang="de-DE" sz="800" dirty="0" smtClean="0">
                <a:solidFill>
                  <a:srgbClr val="4F81BD">
                    <a:lumMod val="75000"/>
                  </a:srgbClr>
                </a:solidFill>
              </a:rPr>
              <a:t> | Stand: 23.02.2016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34</a:t>
            </a:fld>
            <a:endParaRPr lang="de-DE">
              <a:solidFill>
                <a:prstClr val="black">
                  <a:tint val="75000"/>
                </a:prstClr>
              </a:solidFill>
            </a:endParaRPr>
          </a:p>
        </p:txBody>
      </p:sp>
    </p:spTree>
    <p:extLst>
      <p:ext uri="{BB962C8B-B14F-4D97-AF65-F5344CB8AC3E}">
        <p14:creationId xmlns:p14="http://schemas.microsoft.com/office/powerpoint/2010/main" val="40636771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Informationsquellen für den Erscheinungsort in dieser Reihenfolge:</a:t>
            </a:r>
          </a:p>
          <a:p>
            <a:endParaRPr lang="de-DE" dirty="0" smtClean="0"/>
          </a:p>
          <a:p>
            <a:pPr marL="971550" lvl="1" indent="-514350">
              <a:buFont typeface="+mj-lt"/>
              <a:buAutoNum type="romanLcPeriod"/>
            </a:pPr>
            <a:r>
              <a:rPr lang="de-DE" dirty="0" smtClean="0"/>
              <a:t>Gleiche Quelle, aus der Verlagsname entnommen wurde</a:t>
            </a:r>
          </a:p>
          <a:p>
            <a:pPr marL="971550" lvl="1" indent="-514350">
              <a:buFont typeface="+mj-lt"/>
              <a:buAutoNum type="romanLcPeriod"/>
            </a:pPr>
            <a:r>
              <a:rPr lang="de-DE" dirty="0" smtClean="0"/>
              <a:t>Andere Quelle innerhalb der Ressource</a:t>
            </a:r>
          </a:p>
          <a:p>
            <a:pPr marL="971550" lvl="1" indent="-514350">
              <a:buFont typeface="+mj-lt"/>
              <a:buAutoNum type="romanLcPeriod"/>
            </a:pPr>
            <a:r>
              <a:rPr lang="de-DE" dirty="0" smtClean="0"/>
              <a:t>Andere Quelle außerhalb der Ressource (dann muss der Erscheinungsort eckig geklammert werden)</a:t>
            </a:r>
          </a:p>
          <a:p>
            <a:endParaRPr lang="de-DE" dirty="0"/>
          </a:p>
        </p:txBody>
      </p:sp>
      <p:sp>
        <p:nvSpPr>
          <p:cNvPr id="6" name="Fußzeilenplatzhalter 5"/>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35</a:t>
            </a:fld>
            <a:endParaRPr lang="de-DE"/>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Erscheinungsort nicht ermittelbar</a:t>
            </a:r>
          </a:p>
          <a:p>
            <a:endParaRPr lang="de-DE" dirty="0" smtClean="0"/>
          </a:p>
          <a:p>
            <a:pPr>
              <a:buNone/>
            </a:pPr>
            <a:r>
              <a:rPr lang="de-DE" dirty="0" smtClean="0"/>
              <a:t>-&gt; wahrscheinlichen Erscheinungsort oder größere geographische Einheit erfassen (in eckigen Klammern)</a:t>
            </a:r>
          </a:p>
          <a:p>
            <a:pPr>
              <a:buNone/>
            </a:pPr>
            <a:endParaRPr lang="de-DE" dirty="0" smtClean="0"/>
          </a:p>
          <a:p>
            <a:pPr>
              <a:buNone/>
            </a:pPr>
            <a:r>
              <a:rPr lang="de-DE" dirty="0" smtClean="0"/>
              <a:t>-&gt; nur, wenn dies nicht möglich: </a:t>
            </a:r>
          </a:p>
          <a:p>
            <a:pPr>
              <a:buNone/>
            </a:pPr>
            <a:r>
              <a:rPr lang="de-DE" dirty="0" smtClean="0"/>
              <a:t>	„[Erscheinungsort nicht ermittelbar]“</a:t>
            </a:r>
          </a:p>
          <a:p>
            <a:pPr>
              <a:buNone/>
            </a:pPr>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36</a:t>
            </a:fld>
            <a:endParaRPr lang="de-DE"/>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Erscheinungsort übertragen wie auf der bevorzugten Quelle</a:t>
            </a:r>
          </a:p>
          <a:p>
            <a:endParaRPr lang="de-DE" dirty="0" smtClean="0"/>
          </a:p>
          <a:p>
            <a:r>
              <a:rPr lang="de-DE" dirty="0" smtClean="0"/>
              <a:t>Regeln der Groß- und Kleinschreibung sowie der Interpunktion werden angewandt (-&gt; Modul 2)</a:t>
            </a:r>
          </a:p>
          <a:p>
            <a:endParaRPr lang="de-DE" dirty="0" smtClean="0"/>
          </a:p>
          <a:p>
            <a:r>
              <a:rPr lang="de-DE" dirty="0" smtClean="0"/>
              <a:t>In der Informationsquelle enthaltene übergeordnete </a:t>
            </a:r>
            <a:r>
              <a:rPr lang="de-DE" dirty="0" err="1" smtClean="0"/>
              <a:t>Geographika</a:t>
            </a:r>
            <a:r>
              <a:rPr lang="de-DE" dirty="0" smtClean="0"/>
              <a:t> werden übernommen</a:t>
            </a:r>
          </a:p>
          <a:p>
            <a:endParaRPr lang="de-DE" dirty="0" smtClean="0"/>
          </a:p>
          <a:p>
            <a:r>
              <a:rPr lang="de-DE" dirty="0" smtClean="0"/>
              <a:t>Bei mehreren Erscheinungsorten: typographisch hervorgehobener bzw. erster Erscheinungsort Standardelement</a:t>
            </a:r>
            <a:endParaRPr lang="de-DE" dirty="0"/>
          </a:p>
        </p:txBody>
      </p:sp>
      <p:sp>
        <p:nvSpPr>
          <p:cNvPr id="6" name="Fußzeilenplatzhalter 5"/>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37</a:t>
            </a:fld>
            <a:endParaRPr lang="de-DE"/>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Auf der Titelseite: Freiburg i.Br.</a:t>
            </a:r>
          </a:p>
          <a:p>
            <a:endParaRPr lang="de-DE" dirty="0" smtClean="0"/>
          </a:p>
          <a:p>
            <a:endParaRPr lang="de-DE" dirty="0" smtClean="0"/>
          </a:p>
          <a:p>
            <a:endParaRPr lang="de-DE" dirty="0" smtClean="0"/>
          </a:p>
          <a:p>
            <a:endParaRPr lang="de-DE" dirty="0" smtClean="0"/>
          </a:p>
          <a:p>
            <a:r>
              <a:rPr lang="de-DE" dirty="0" smtClean="0"/>
              <a:t>Auf der bevorzugten Informationsquelle: Philadelphia, PA</a:t>
            </a:r>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1844824"/>
          <a:ext cx="7200800" cy="1008112"/>
        </p:xfrm>
        <a:graphic>
          <a:graphicData uri="http://schemas.openxmlformats.org/drawingml/2006/table">
            <a:tbl>
              <a:tblPr firstRow="1" bandRow="1">
                <a:tableStyleId>{5C22544A-7EE6-4342-B048-85BDC9FD1C3A}</a:tableStyleId>
              </a:tblPr>
              <a:tblGrid>
                <a:gridCol w="1066785"/>
                <a:gridCol w="1066785"/>
                <a:gridCol w="2613624"/>
                <a:gridCol w="2453606"/>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Freiburg i.Br.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683568" y="4509120"/>
          <a:ext cx="7200800" cy="1008112"/>
        </p:xfrm>
        <a:graphic>
          <a:graphicData uri="http://schemas.openxmlformats.org/drawingml/2006/table">
            <a:tbl>
              <a:tblPr firstRow="1" bandRow="1">
                <a:tableStyleId>{5C22544A-7EE6-4342-B048-85BDC9FD1C3A}</a:tableStyleId>
              </a:tblPr>
              <a:tblGrid>
                <a:gridCol w="1066785"/>
                <a:gridCol w="1066785"/>
                <a:gridCol w="2613624"/>
                <a:gridCol w="2453606"/>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Philadelphia, PA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Fußzeilenplatzhalter 7"/>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38</a:t>
            </a:fld>
            <a:endParaRPr lang="de-DE"/>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r>
              <a:rPr lang="de-DE" dirty="0" smtClean="0"/>
              <a:t>Auf der Titelseite:</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11560" y="1844824"/>
          <a:ext cx="7200800" cy="3504592"/>
        </p:xfrm>
        <a:graphic>
          <a:graphicData uri="http://schemas.openxmlformats.org/drawingml/2006/table">
            <a:tbl>
              <a:tblPr firstRow="1" bandRow="1">
                <a:tableStyleId>{5C22544A-7EE6-4342-B048-85BDC9FD1C3A}</a:tableStyleId>
              </a:tblPr>
              <a:tblGrid>
                <a:gridCol w="1066785"/>
                <a:gridCol w="1066785"/>
                <a:gridCol w="2613624"/>
                <a:gridCol w="2453606"/>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Berlin</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r>
              <a:tr h="624120">
                <a:tc rowSpan="4">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Heidelberg</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r>
              <a:tr h="624120">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New York</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r>
              <a:tr h="624120">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Tokyo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Springer-Verlag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19.03.png"/>
          <p:cNvPicPr>
            <a:picLocks noChangeAspect="1"/>
          </p:cNvPicPr>
          <p:nvPr/>
        </p:nvPicPr>
        <p:blipFill>
          <a:blip r:embed="rId3" cstate="print"/>
          <a:stretch>
            <a:fillRect/>
          </a:stretch>
        </p:blipFill>
        <p:spPr>
          <a:xfrm>
            <a:off x="3923928" y="908720"/>
            <a:ext cx="3672408" cy="619039"/>
          </a:xfrm>
          <a:prstGeom prst="rect">
            <a:avLst/>
          </a:prstGeom>
          <a:ln>
            <a:solidFill>
              <a:schemeClr val="tx1"/>
            </a:solidFill>
          </a:ln>
        </p:spPr>
      </p:pic>
      <p:sp>
        <p:nvSpPr>
          <p:cNvPr id="7" name="Fußzeilenplatzhalter 6"/>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39</a:t>
            </a:fld>
            <a:endParaRPr lang="de-DE"/>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Vertriebsort (RDA 2.9.2)</a:t>
            </a:r>
            <a:endParaRPr lang="de-DE" sz="1800" dirty="0"/>
          </a:p>
          <a:p>
            <a:endParaRPr lang="de-DE" dirty="0" smtClean="0"/>
          </a:p>
          <a:p>
            <a:r>
              <a:rPr lang="de-DE" dirty="0" smtClean="0"/>
              <a:t>Vertriebsname (RDA 2.9.4)</a:t>
            </a:r>
          </a:p>
          <a:p>
            <a:endParaRPr lang="de-DE" dirty="0" smtClean="0"/>
          </a:p>
          <a:p>
            <a:r>
              <a:rPr lang="de-DE" dirty="0" smtClean="0"/>
              <a:t>Vertriebsdatum (RDA 2.9.6)</a:t>
            </a:r>
          </a:p>
          <a:p>
            <a:endParaRPr lang="de-DE" dirty="0" smtClean="0"/>
          </a:p>
          <a:p>
            <a:pPr>
              <a:buNone/>
            </a:pPr>
            <a:endParaRPr lang="de-DE" dirty="0" smtClean="0"/>
          </a:p>
          <a:p>
            <a:pPr marL="0" indent="0">
              <a:buNone/>
            </a:pPr>
            <a:r>
              <a:rPr lang="de-DE" dirty="0" smtClean="0"/>
              <a:t>Elemente der Vertriebsangabe:</a:t>
            </a:r>
          </a:p>
          <a:p>
            <a:pPr marL="0" indent="0">
              <a:buNone/>
            </a:pPr>
            <a:r>
              <a:rPr lang="de-DE" dirty="0"/>
              <a:t>keine Standardelemente, dürfen aber zusätzlich angegeben werden</a:t>
            </a:r>
          </a:p>
          <a:p>
            <a:pPr marL="0" indent="0">
              <a:buNone/>
            </a:pPr>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Eine Veröffentlichung in polnischer Sprache liegt vor. Es wird ein wahrscheinliches Land erfasst:</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954028396"/>
              </p:ext>
            </p:extLst>
          </p:nvPr>
        </p:nvGraphicFramePr>
        <p:xfrm>
          <a:off x="539552" y="2708920"/>
          <a:ext cx="7200800" cy="1008112"/>
        </p:xfrm>
        <a:graphic>
          <a:graphicData uri="http://schemas.openxmlformats.org/drawingml/2006/table">
            <a:tbl>
              <a:tblPr firstRow="1" bandRow="1">
                <a:tableStyleId>{5C22544A-7EE6-4342-B048-85BDC9FD1C3A}</a:tableStyleId>
              </a:tblPr>
              <a:tblGrid>
                <a:gridCol w="1066785"/>
                <a:gridCol w="1066785"/>
                <a:gridCol w="2613624"/>
                <a:gridCol w="2453606"/>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[Polen?]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40</a:t>
            </a:fld>
            <a:endParaRPr lang="de-DE"/>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Aus der Ressource geht hervor, dass es sich um eine gemeinsame Veröffentlichung der Mitgliederländer der EU handelt, der genaue Erscheinungsort ist nicht ermittelbar:</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3284984"/>
          <a:ext cx="7200800" cy="1008112"/>
        </p:xfrm>
        <a:graphic>
          <a:graphicData uri="http://schemas.openxmlformats.org/drawingml/2006/table">
            <a:tbl>
              <a:tblPr firstRow="1" bandRow="1">
                <a:tableStyleId>{5C22544A-7EE6-4342-B048-85BDC9FD1C3A}</a:tableStyleId>
              </a:tblPr>
              <a:tblGrid>
                <a:gridCol w="1066785"/>
                <a:gridCol w="1066785"/>
                <a:gridCol w="2613624"/>
                <a:gridCol w="2453606"/>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[Europa]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41</a:t>
            </a:fld>
            <a:endParaRPr lang="de-DE"/>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a:t>
            </a:r>
            <a:endParaRPr lang="de-DE" dirty="0"/>
          </a:p>
        </p:txBody>
      </p:sp>
      <p:sp>
        <p:nvSpPr>
          <p:cNvPr id="3" name="Textplatzhalter 2"/>
          <p:cNvSpPr>
            <a:spLocks noGrp="1"/>
          </p:cNvSpPr>
          <p:nvPr>
            <p:ph type="body" sz="quarter" idx="13"/>
          </p:nvPr>
        </p:nvSpPr>
        <p:spPr/>
        <p:txBody>
          <a:bodyPr/>
          <a:lstStyle/>
          <a:p>
            <a:r>
              <a:rPr lang="de-DE" dirty="0" smtClean="0"/>
              <a:t>Eine übergeordnete geographische Einheit darf ergänzt werden, falls für die Identifizierung notwendig</a:t>
            </a:r>
          </a:p>
          <a:p>
            <a:endParaRPr lang="de-DE" dirty="0" smtClean="0"/>
          </a:p>
          <a:p>
            <a:r>
              <a:rPr lang="de-DE" dirty="0" smtClean="0"/>
              <a:t>Beispiel: </a:t>
            </a:r>
          </a:p>
          <a:p>
            <a:pPr>
              <a:buNone/>
            </a:pPr>
            <a:r>
              <a:rPr lang="de-DE" dirty="0" smtClean="0"/>
              <a:t>	Auf der Informationsquelle: Dublin</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3645024"/>
          <a:ext cx="7200800" cy="1008112"/>
        </p:xfrm>
        <a:graphic>
          <a:graphicData uri="http://schemas.openxmlformats.org/drawingml/2006/table">
            <a:tbl>
              <a:tblPr firstRow="1" bandRow="1">
                <a:tableStyleId>{5C22544A-7EE6-4342-B048-85BDC9FD1C3A}</a:tableStyleId>
              </a:tblPr>
              <a:tblGrid>
                <a:gridCol w="1066785"/>
                <a:gridCol w="1066785"/>
                <a:gridCol w="2613624"/>
                <a:gridCol w="2453606"/>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Dublin [Ohio]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42</a:t>
            </a:fld>
            <a:endParaRPr lang="de-DE"/>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Vertriebs-/Herstellungsort</a:t>
            </a:r>
            <a:endParaRPr lang="de-DE" dirty="0"/>
          </a:p>
        </p:txBody>
      </p:sp>
      <p:sp>
        <p:nvSpPr>
          <p:cNvPr id="3" name="Textplatzhalter 2"/>
          <p:cNvSpPr>
            <a:spLocks noGrp="1"/>
          </p:cNvSpPr>
          <p:nvPr>
            <p:ph type="body" sz="quarter" idx="13"/>
          </p:nvPr>
        </p:nvSpPr>
        <p:spPr/>
        <p:txBody>
          <a:bodyPr/>
          <a:lstStyle/>
          <a:p>
            <a:r>
              <a:rPr lang="de-DE" dirty="0" smtClean="0"/>
              <a:t>Informationsquellen: gleich wie bei Verlag</a:t>
            </a:r>
          </a:p>
          <a:p>
            <a:endParaRPr lang="de-DE" dirty="0" smtClean="0"/>
          </a:p>
          <a:p>
            <a:r>
              <a:rPr lang="de-DE" dirty="0" smtClean="0"/>
              <a:t>Beispiel: </a:t>
            </a:r>
          </a:p>
          <a:p>
            <a:pPr>
              <a:buNone/>
            </a:pPr>
            <a:r>
              <a:rPr lang="de-DE" dirty="0" smtClean="0"/>
              <a:t>	Auf der bevorzugten Informationsquelle: </a:t>
            </a:r>
          </a:p>
          <a:p>
            <a:pPr>
              <a:buNone/>
            </a:pPr>
            <a:r>
              <a:rPr lang="de-DE" dirty="0" smtClean="0"/>
              <a:t>	Vertrieb: Universal Europe München</a:t>
            </a:r>
          </a:p>
        </p:txBody>
      </p:sp>
      <p:graphicFrame>
        <p:nvGraphicFramePr>
          <p:cNvPr id="6" name="Tabelle 5"/>
          <p:cNvGraphicFramePr>
            <a:graphicFrameLocks noGrp="1"/>
          </p:cNvGraphicFramePr>
          <p:nvPr>
            <p:extLst>
              <p:ext uri="{D42A27DB-BD31-4B8C-83A1-F6EECF244321}">
                <p14:modId xmlns:p14="http://schemas.microsoft.com/office/powerpoint/2010/main" val="4177842364"/>
              </p:ext>
            </p:extLst>
          </p:nvPr>
        </p:nvGraphicFramePr>
        <p:xfrm>
          <a:off x="683568" y="3717032"/>
          <a:ext cx="7200800" cy="1008112"/>
        </p:xfrm>
        <a:graphic>
          <a:graphicData uri="http://schemas.openxmlformats.org/drawingml/2006/table">
            <a:tbl>
              <a:tblPr firstRow="1" bandRow="1">
                <a:tableStyleId>{5C22544A-7EE6-4342-B048-85BDC9FD1C3A}</a:tableStyleId>
              </a:tblPr>
              <a:tblGrid>
                <a:gridCol w="1066785"/>
                <a:gridCol w="1066785"/>
                <a:gridCol w="2613624"/>
                <a:gridCol w="2453606"/>
              </a:tblGrid>
              <a:tr h="383992">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419b</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b="0" dirty="0" smtClean="0">
                          <a:latin typeface="Verdana" panose="020B0604030504040204" pitchFamily="34" charset="0"/>
                          <a:ea typeface="Verdana" panose="020B0604030504040204" pitchFamily="34" charset="0"/>
                          <a:cs typeface="Verdana" panose="020B0604030504040204" pitchFamily="34" charset="0"/>
                        </a:rPr>
                        <a:t> München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4" name="Fußzeilenplatzhalter 3"/>
          <p:cNvSpPr>
            <a:spLocks noGrp="1"/>
          </p:cNvSpPr>
          <p:nvPr>
            <p:ph type="ftr" sz="quarter" idx="14"/>
          </p:nvPr>
        </p:nvSpPr>
        <p:spPr/>
        <p:txBody>
          <a:bodyPr/>
          <a:lstStyle/>
          <a:p>
            <a:r>
              <a:rPr lang="de-DE" sz="800" dirty="0" smtClean="0">
                <a:solidFill>
                  <a:srgbClr val="4F81BD">
                    <a:lumMod val="75000"/>
                  </a:srgbClr>
                </a:solidFill>
              </a:rPr>
              <a:t>AG RDA Schulungsunterlagen – Modul 3.02.05: Veröffentlichungsangabe | </a:t>
            </a:r>
            <a:r>
              <a:rPr lang="de-DE" sz="800" dirty="0" err="1" smtClean="0">
                <a:solidFill>
                  <a:srgbClr val="4F81BD">
                    <a:lumMod val="75000"/>
                  </a:srgbClr>
                </a:solidFill>
              </a:rPr>
              <a:t>Aleph</a:t>
            </a:r>
            <a:r>
              <a:rPr lang="de-DE" sz="800" dirty="0" smtClean="0">
                <a:solidFill>
                  <a:srgbClr val="4F81BD">
                    <a:lumMod val="75000"/>
                  </a:srgbClr>
                </a:solidFill>
              </a:rPr>
              <a:t> | Stand: 23.02.2016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43</a:t>
            </a:fld>
            <a:endParaRPr lang="de-DE">
              <a:solidFill>
                <a:prstClr val="black">
                  <a:tint val="75000"/>
                </a:prstClr>
              </a:solidFill>
            </a:endParaRPr>
          </a:p>
        </p:txBody>
      </p:sp>
    </p:spTree>
    <p:extLst>
      <p:ext uri="{BB962C8B-B14F-4D97-AF65-F5344CB8AC3E}">
        <p14:creationId xmlns:p14="http://schemas.microsoft.com/office/powerpoint/2010/main" val="78751530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nicht ermittelbar</a:t>
            </a:r>
            <a:endParaRPr lang="de-DE" dirty="0"/>
          </a:p>
        </p:txBody>
      </p:sp>
      <p:sp>
        <p:nvSpPr>
          <p:cNvPr id="3" name="Textplatzhalter 2"/>
          <p:cNvSpPr>
            <a:spLocks noGrp="1"/>
          </p:cNvSpPr>
          <p:nvPr>
            <p:ph type="body" sz="quarter" idx="13"/>
          </p:nvPr>
        </p:nvSpPr>
        <p:spPr/>
        <p:txBody>
          <a:bodyPr/>
          <a:lstStyle/>
          <a:p>
            <a:pPr>
              <a:buNone/>
            </a:pPr>
            <a:endParaRPr lang="de-DE" b="1" dirty="0" smtClean="0"/>
          </a:p>
          <a:p>
            <a:pPr>
              <a:buNone/>
            </a:pPr>
            <a:r>
              <a:rPr lang="de-DE" b="1" dirty="0" smtClean="0"/>
              <a:t>Achtung: </a:t>
            </a:r>
          </a:p>
          <a:p>
            <a:r>
              <a:rPr lang="de-DE" dirty="0" smtClean="0"/>
              <a:t>Vertriebs- und Herstellungsort dürfen nicht als ermittelter Erscheinungsort erfasst werden!</a:t>
            </a:r>
          </a:p>
          <a:p>
            <a:r>
              <a:rPr lang="de-DE" dirty="0" smtClean="0"/>
              <a:t>Sie werden im Rahmen der Vertriebs- bzw. Herstellungsangabe erfasst.</a:t>
            </a:r>
            <a:endParaRPr lang="de-DE" dirty="0"/>
          </a:p>
        </p:txBody>
      </p:sp>
      <p:sp>
        <p:nvSpPr>
          <p:cNvPr id="6" name="Fußzeilenplatzhalter 5"/>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44</a:t>
            </a:fld>
            <a:endParaRPr lang="de-D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Herstellungsangabe (RDA 2.10)</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Herstellungsort (RDA 2.10.2)</a:t>
            </a:r>
            <a:endParaRPr lang="de-DE" sz="1800" dirty="0"/>
          </a:p>
          <a:p>
            <a:endParaRPr lang="de-DE" dirty="0" smtClean="0"/>
          </a:p>
          <a:p>
            <a:r>
              <a:rPr lang="de-DE" dirty="0" smtClean="0"/>
              <a:t>Herstellername (RDA 2.10.4)</a:t>
            </a:r>
          </a:p>
          <a:p>
            <a:endParaRPr lang="de-DE" dirty="0" smtClean="0"/>
          </a:p>
          <a:p>
            <a:r>
              <a:rPr lang="de-DE" dirty="0" smtClean="0"/>
              <a:t>Herstellungsdatum (RDA 2.10.6)</a:t>
            </a:r>
          </a:p>
          <a:p>
            <a:endParaRPr lang="de-DE" dirty="0" smtClean="0"/>
          </a:p>
          <a:p>
            <a:pPr>
              <a:buNone/>
            </a:pPr>
            <a:endParaRPr lang="de-DE" dirty="0" smtClean="0"/>
          </a:p>
          <a:p>
            <a:pPr marL="0" indent="0">
              <a:buNone/>
            </a:pPr>
            <a:r>
              <a:rPr lang="de-DE" dirty="0" smtClean="0"/>
              <a:t>Elemente der Herstellungsangabe:</a:t>
            </a:r>
          </a:p>
          <a:p>
            <a:pPr marL="0" indent="0">
              <a:buNone/>
            </a:pPr>
            <a:r>
              <a:rPr lang="de-DE" dirty="0"/>
              <a:t>keine </a:t>
            </a:r>
            <a:r>
              <a:rPr lang="de-DE" dirty="0" smtClean="0"/>
              <a:t>Standardelemente, </a:t>
            </a:r>
            <a:r>
              <a:rPr lang="de-DE" dirty="0"/>
              <a:t>dürfen aber zusätzlich angegeben werden</a:t>
            </a:r>
          </a:p>
          <a:p>
            <a:pPr marL="0" indent="0">
              <a:buNone/>
            </a:pPr>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Informationsquellen für das Erscheinungsdatum in dieser Reihenfolge:</a:t>
            </a:r>
          </a:p>
          <a:p>
            <a:endParaRPr lang="de-DE" dirty="0" smtClean="0"/>
          </a:p>
          <a:p>
            <a:pPr marL="971550" lvl="1" indent="-514350">
              <a:buFont typeface="+mj-lt"/>
              <a:buAutoNum type="romanLcPeriod"/>
            </a:pPr>
            <a:r>
              <a:rPr lang="de-DE" dirty="0" smtClean="0"/>
              <a:t>Gleiche Quelle, aus der Haupttitel entnommen wurde</a:t>
            </a:r>
          </a:p>
          <a:p>
            <a:pPr marL="971550" lvl="1" indent="-514350">
              <a:buFont typeface="+mj-lt"/>
              <a:buAutoNum type="romanLcPeriod"/>
            </a:pPr>
            <a:r>
              <a:rPr lang="de-DE" dirty="0" smtClean="0"/>
              <a:t>Andere Quelle innerhalb der Ressource</a:t>
            </a:r>
          </a:p>
          <a:p>
            <a:pPr marL="971550" lvl="1" indent="-514350">
              <a:buFont typeface="+mj-lt"/>
              <a:buAutoNum type="romanLcPeriod"/>
            </a:pPr>
            <a:r>
              <a:rPr lang="de-DE" dirty="0" smtClean="0"/>
              <a:t>Andere Quelle außerhalb der Ressource (dann muss das Erscheinungsdatum eckig geklammert werden)</a:t>
            </a:r>
          </a:p>
          <a:p>
            <a:pPr marL="355600" indent="-298450"/>
            <a:endParaRPr lang="de-DE" dirty="0" smtClean="0"/>
          </a:p>
          <a:p>
            <a:pPr marL="355600" indent="-298450"/>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a:t>
            </a:fld>
            <a:endParaRPr lang="de-DE"/>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 einzelne Einheit</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Das Erscheinungsdatum wird erfasst, wie es auf der Informationsquelle erscheint</a:t>
            </a:r>
          </a:p>
          <a:p>
            <a:endParaRPr lang="de-DE" dirty="0" smtClean="0"/>
          </a:p>
          <a:p>
            <a:r>
              <a:rPr lang="de-DE" dirty="0" smtClean="0"/>
              <a:t>Beispiel: </a:t>
            </a:r>
          </a:p>
          <a:p>
            <a:pPr>
              <a:buNone/>
            </a:pPr>
            <a:r>
              <a:rPr lang="de-DE" dirty="0" smtClean="0"/>
              <a:t>	In der Ressource: 1. Auflage September 2006</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3933056"/>
          <a:ext cx="7560841" cy="1632232"/>
        </p:xfrm>
        <a:graphic>
          <a:graphicData uri="http://schemas.openxmlformats.org/drawingml/2006/table">
            <a:tbl>
              <a:tblPr firstRow="1" bandRow="1">
                <a:tableStyleId>{5C22544A-7EE6-4342-B048-85BDC9FD1C3A}</a:tableStyleId>
              </a:tblPr>
              <a:tblGrid>
                <a:gridCol w="1058518"/>
                <a:gridCol w="1058518"/>
                <a:gridCol w="2867519"/>
                <a:gridCol w="2576286"/>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September 2006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425a</a:t>
                      </a:r>
                      <a:r>
                        <a:rPr lang="de-DE" b="1" baseline="30000" dirty="0" smtClean="0">
                          <a:latin typeface="Verdana" panose="020B0604030504040204" pitchFamily="34" charset="0"/>
                          <a:ea typeface="Verdana" panose="020B0604030504040204" pitchFamily="34" charset="0"/>
                          <a:cs typeface="Verdana" panose="020B0604030504040204" pitchFamily="34" charset="0"/>
                        </a:rPr>
                        <a:t>1</a:t>
                      </a:r>
                      <a:endParaRPr lang="de-DE" b="1" baseline="300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2006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Rechteck 6"/>
          <p:cNvSpPr/>
          <p:nvPr/>
        </p:nvSpPr>
        <p:spPr>
          <a:xfrm>
            <a:off x="683568" y="5661248"/>
            <a:ext cx="7560840" cy="615553"/>
          </a:xfrm>
          <a:prstGeom prst="rect">
            <a:avLst/>
          </a:prstGeom>
        </p:spPr>
        <p:txBody>
          <a:bodyPr wrap="square">
            <a:spAutoFit/>
          </a:bodyPr>
          <a:lstStyle/>
          <a:p>
            <a:r>
              <a:rPr lang="de-DE" baseline="30000" dirty="0" smtClean="0">
                <a:latin typeface="Verdana" pitchFamily="34" charset="0"/>
                <a:ea typeface="Verdana" pitchFamily="34" charset="0"/>
                <a:cs typeface="Verdana" pitchFamily="34" charset="0"/>
              </a:rPr>
              <a:t>1</a:t>
            </a:r>
            <a:r>
              <a:rPr lang="de-DE"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Das Erscheinungsdatum wird generell zusätzlich in Feld 425 in normierter Form erfasst.</a:t>
            </a:r>
            <a:endParaRPr lang="de-DE" sz="1600" i="1" dirty="0">
              <a:latin typeface="Verdana" pitchFamily="34" charset="0"/>
              <a:ea typeface="Verdana" pitchFamily="34" charset="0"/>
              <a:cs typeface="Verdana" pitchFamily="34" charset="0"/>
            </a:endParaRPr>
          </a:p>
        </p:txBody>
      </p:sp>
      <p:sp>
        <p:nvSpPr>
          <p:cNvPr id="8" name="Fußzeilenplatzhalter 7"/>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a:t>
            </a:fld>
            <a:endParaRPr lang="de-DE"/>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 fortlaufende Ressource</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endParaRPr lang="de-DE" dirty="0" smtClean="0"/>
          </a:p>
          <a:p>
            <a:r>
              <a:rPr lang="de-DE" dirty="0" smtClean="0"/>
              <a:t>Beispiel für fortlaufende Ressourcen:</a:t>
            </a:r>
          </a:p>
          <a:p>
            <a:endParaRPr lang="de-DE" dirty="0"/>
          </a:p>
          <a:p>
            <a:pPr marL="0" indent="0">
              <a:buNone/>
            </a:pPr>
            <a:r>
              <a:rPr lang="de-DE" dirty="0" smtClean="0"/>
              <a:t> </a:t>
            </a:r>
          </a:p>
          <a:p>
            <a:pPr marL="0" indent="0">
              <a:buNone/>
            </a:pPr>
            <a:endParaRPr lang="de-DE" dirty="0" smtClean="0"/>
          </a:p>
          <a:p>
            <a:pPr>
              <a:buNone/>
            </a:pPr>
            <a:r>
              <a:rPr lang="de-DE" dirty="0" smtClean="0"/>
              <a:t>	In der Ressource: Mai 2000</a:t>
            </a:r>
          </a:p>
        </p:txBody>
      </p:sp>
      <p:graphicFrame>
        <p:nvGraphicFramePr>
          <p:cNvPr id="6" name="Tabelle 5"/>
          <p:cNvGraphicFramePr>
            <a:graphicFrameLocks noGrp="1"/>
          </p:cNvGraphicFramePr>
          <p:nvPr>
            <p:extLst>
              <p:ext uri="{D42A27DB-BD31-4B8C-83A1-F6EECF244321}">
                <p14:modId xmlns:p14="http://schemas.microsoft.com/office/powerpoint/2010/main" val="2830647370"/>
              </p:ext>
            </p:extLst>
          </p:nvPr>
        </p:nvGraphicFramePr>
        <p:xfrm>
          <a:off x="683568" y="4149080"/>
          <a:ext cx="7776864" cy="1632232"/>
        </p:xfrm>
        <a:graphic>
          <a:graphicData uri="http://schemas.openxmlformats.org/drawingml/2006/table">
            <a:tbl>
              <a:tblPr firstRow="1" bandRow="1">
                <a:tableStyleId>{5C22544A-7EE6-4342-B048-85BDC9FD1C3A}</a:tableStyleId>
              </a:tblPr>
              <a:tblGrid>
                <a:gridCol w="1152128"/>
                <a:gridCol w="1080120"/>
                <a:gridCol w="2894722"/>
                <a:gridCol w="2649894"/>
              </a:tblGrid>
              <a:tr h="3839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baseline="0" dirty="0" smtClean="0">
                          <a:latin typeface="Verdana" panose="020B0604030504040204" pitchFamily="34" charset="0"/>
                          <a:ea typeface="Verdana" panose="020B0604030504040204" pitchFamily="34" charset="0"/>
                          <a:cs typeface="Verdana" panose="020B0604030504040204" pitchFamily="34" charset="0"/>
                        </a:rPr>
                        <a:t> Mai </a:t>
                      </a:r>
                      <a:r>
                        <a:rPr lang="de-DE" dirty="0" smtClean="0">
                          <a:latin typeface="Verdana" panose="020B0604030504040204" pitchFamily="34" charset="0"/>
                          <a:ea typeface="Verdana" panose="020B0604030504040204" pitchFamily="34" charset="0"/>
                          <a:cs typeface="Verdana" panose="020B0604030504040204" pitchFamily="34" charset="0"/>
                        </a:rPr>
                        <a:t>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8</a:t>
            </a:fld>
            <a:endParaRPr lang="de-DE"/>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a:t>
            </a:r>
            <a:endParaRPr lang="de-DE" dirty="0"/>
          </a:p>
        </p:txBody>
      </p:sp>
      <p:sp>
        <p:nvSpPr>
          <p:cNvPr id="3" name="Textplatzhalter 2"/>
          <p:cNvSpPr>
            <a:spLocks noGrp="1"/>
          </p:cNvSpPr>
          <p:nvPr>
            <p:ph type="body" sz="quarter" idx="13"/>
          </p:nvPr>
        </p:nvSpPr>
        <p:spPr/>
        <p:txBody>
          <a:bodyPr/>
          <a:lstStyle/>
          <a:p>
            <a:r>
              <a:rPr lang="de-DE" dirty="0" smtClean="0"/>
              <a:t>Nach RDA 1.8.2 wird das Erscheinungsdatum in arabischen Ziffern angegeben</a:t>
            </a:r>
          </a:p>
          <a:p>
            <a:endParaRPr lang="de-DE" dirty="0" smtClean="0"/>
          </a:p>
          <a:p>
            <a:r>
              <a:rPr lang="de-DE" dirty="0" smtClean="0"/>
              <a:t>Beispiel:</a:t>
            </a:r>
            <a:r>
              <a:rPr lang="de-DE" dirty="0" smtClean="0">
                <a:solidFill>
                  <a:srgbClr val="FF0000"/>
                </a:solidFill>
              </a:rPr>
              <a:t> </a:t>
            </a:r>
            <a:r>
              <a:rPr lang="de-DE" dirty="0" smtClean="0"/>
              <a:t>In der Ressource:</a:t>
            </a:r>
          </a:p>
          <a:p>
            <a:pPr lvl="1"/>
            <a:endParaRPr lang="de-DE" dirty="0" smtClean="0"/>
          </a:p>
          <a:p>
            <a:pPr lvl="1"/>
            <a:r>
              <a:rPr lang="de-DE" dirty="0" smtClean="0"/>
              <a:t>Einzelne Einheit:</a:t>
            </a:r>
          </a:p>
          <a:p>
            <a:endParaRPr lang="de-DE" dirty="0" smtClean="0">
              <a:solidFill>
                <a:srgbClr val="FF0000"/>
              </a:solidFill>
            </a:endParaRPr>
          </a:p>
          <a:p>
            <a:endParaRPr lang="de-DE" dirty="0" smtClean="0">
              <a:solidFill>
                <a:srgbClr val="FF0000"/>
              </a:solidFill>
            </a:endParaRPr>
          </a:p>
          <a:p>
            <a:endParaRPr lang="de-DE" dirty="0" smtClean="0">
              <a:solidFill>
                <a:srgbClr val="FF0000"/>
              </a:solidFill>
            </a:endParaRPr>
          </a:p>
          <a:p>
            <a:pPr lvl="1"/>
            <a:r>
              <a:rPr lang="de-DE" dirty="0" smtClean="0"/>
              <a:t>Fortlaufende Ressource:</a:t>
            </a:r>
          </a:p>
          <a:p>
            <a:endParaRPr lang="de-DE" dirty="0" smtClean="0">
              <a:solidFill>
                <a:srgbClr val="FF0000"/>
              </a:solidFill>
            </a:endParaRPr>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683568" y="3356992"/>
          <a:ext cx="7632848" cy="1232356"/>
        </p:xfrm>
        <a:graphic>
          <a:graphicData uri="http://schemas.openxmlformats.org/drawingml/2006/table">
            <a:tbl>
              <a:tblPr firstRow="1" bandRow="1">
                <a:tableStyleId>{5C22544A-7EE6-4342-B048-85BDC9FD1C3A}</a:tableStyleId>
              </a:tblPr>
              <a:tblGrid>
                <a:gridCol w="1037474"/>
                <a:gridCol w="1224110"/>
                <a:gridCol w="2851682"/>
                <a:gridCol w="2519582"/>
              </a:tblGrid>
              <a:tr h="357541">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32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32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295521396"/>
              </p:ext>
            </p:extLst>
          </p:nvPr>
        </p:nvGraphicFramePr>
        <p:xfrm>
          <a:off x="683568" y="5085184"/>
          <a:ext cx="7632848" cy="1246844"/>
        </p:xfrm>
        <a:graphic>
          <a:graphicData uri="http://schemas.openxmlformats.org/drawingml/2006/table">
            <a:tbl>
              <a:tblPr firstRow="1" bandRow="1">
                <a:tableStyleId>{5C22544A-7EE6-4342-B048-85BDC9FD1C3A}</a:tableStyleId>
              </a:tblPr>
              <a:tblGrid>
                <a:gridCol w="1027499"/>
                <a:gridCol w="1234085"/>
                <a:gridCol w="2770442"/>
                <a:gridCol w="2600822"/>
              </a:tblGrid>
              <a:tr h="27104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05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405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5076056" y="2204864"/>
            <a:ext cx="1296144" cy="400110"/>
          </a:xfrm>
          <a:prstGeom prst="rect">
            <a:avLst/>
          </a:prstGeom>
          <a:solidFill>
            <a:schemeClr val="bg1"/>
          </a:solidFill>
          <a:ln>
            <a:solidFill>
              <a:schemeClr val="tx1"/>
            </a:solidFill>
          </a:ln>
        </p:spPr>
        <p:txBody>
          <a:bodyPr wrap="square" rtlCol="0">
            <a:spAutoFit/>
          </a:bodyPr>
          <a:lstStyle/>
          <a:p>
            <a:r>
              <a:rPr lang="de-DE" sz="2000" dirty="0" smtClean="0">
                <a:latin typeface="Baskerville Old Face" pitchFamily="18" charset="0"/>
                <a:ea typeface="Verdana" panose="020B0604030504040204" pitchFamily="34" charset="0"/>
                <a:cs typeface="Times New Roman" pitchFamily="18" charset="0"/>
              </a:rPr>
              <a:t>MCMLIII</a:t>
            </a:r>
          </a:p>
        </p:txBody>
      </p:sp>
      <p:sp>
        <p:nvSpPr>
          <p:cNvPr id="6" name="Fußzeilenplatzhalter 5"/>
          <p:cNvSpPr>
            <a:spLocks noGrp="1"/>
          </p:cNvSpPr>
          <p:nvPr>
            <p:ph type="ftr" sz="quarter" idx="14"/>
          </p:nvPr>
        </p:nvSpPr>
        <p:spPr/>
        <p:txBody>
          <a:bodyPr/>
          <a:lstStyle/>
          <a:p>
            <a:r>
              <a:rPr lang="de-DE" sz="800" dirty="0" smtClean="0"/>
              <a:t>AG RDA Schulungsunterlagen – Modul 3.02.05: Veröffentlichungsangabe | </a:t>
            </a:r>
            <a:r>
              <a:rPr lang="de-DE" sz="800" dirty="0" err="1" smtClean="0"/>
              <a:t>Aleph</a:t>
            </a:r>
            <a:r>
              <a:rPr lang="de-DE" sz="800" dirty="0" smtClean="0"/>
              <a:t> | Stand: 23.02.2016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9</a:t>
            </a:fld>
            <a:endParaRPr lang="de-D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xml><?xml version="1.0" encoding="utf-8"?>
<a:theme xmlns:a="http://schemas.openxmlformats.org/drawingml/2006/main" name="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xml><?xml version="1.0" encoding="utf-8"?>
<a:theme xmlns:a="http://schemas.openxmlformats.org/drawingml/2006/main" name="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xml><?xml version="1.0" encoding="utf-8"?>
<a:theme xmlns:a="http://schemas.openxmlformats.org/drawingml/2006/main" name="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6.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2574</Words>
  <Application>Microsoft Office PowerPoint</Application>
  <PresentationFormat>Bildschirmpräsentation (4:3)</PresentationFormat>
  <Paragraphs>725</Paragraphs>
  <Slides>44</Slides>
  <Notes>30</Notes>
  <HiddenSlides>0</HiddenSlides>
  <MMClips>0</MMClips>
  <ScaleCrop>false</ScaleCrop>
  <HeadingPairs>
    <vt:vector size="4" baseType="variant">
      <vt:variant>
        <vt:lpstr>Design</vt:lpstr>
      </vt:variant>
      <vt:variant>
        <vt:i4>5</vt:i4>
      </vt:variant>
      <vt:variant>
        <vt:lpstr>Folientitel</vt:lpstr>
      </vt:variant>
      <vt:variant>
        <vt:i4>44</vt:i4>
      </vt:variant>
    </vt:vector>
  </HeadingPairs>
  <TitlesOfParts>
    <vt:vector size="49" baseType="lpstr">
      <vt:lpstr>Larissa</vt:lpstr>
      <vt:lpstr>1_Larissa</vt:lpstr>
      <vt:lpstr>2_Larissa</vt:lpstr>
      <vt:lpstr>3_Larissa</vt:lpstr>
      <vt:lpstr>4_Larissa</vt:lpstr>
      <vt:lpstr>Schulungsunterlagen der AG RDA</vt:lpstr>
      <vt:lpstr>Veröffentlichungsangabe / Vertriebsangabe / Herstellungsangabe / Copyrightdatum </vt:lpstr>
      <vt:lpstr>Veröffentlichungsangabe (RDA 2.8)</vt:lpstr>
      <vt:lpstr>Vertriebsangabe (RDA 2.9)</vt:lpstr>
      <vt:lpstr>Herstellungsangabe (RDA 2.10)</vt:lpstr>
      <vt:lpstr>Erscheinungsdatum (RDA 2.8.6)</vt:lpstr>
      <vt:lpstr>Erfassung des Erscheinungsdatums: einzelne Einheit</vt:lpstr>
      <vt:lpstr>Erfassung des Erscheinungsdatums: fortlaufende Ressource</vt:lpstr>
      <vt:lpstr>Erfassung des Erscheinungsdatums</vt:lpstr>
      <vt:lpstr>Erfassung des Erscheinungsdatums</vt:lpstr>
      <vt:lpstr>Kein Erscheinungsdatum</vt:lpstr>
      <vt:lpstr>Erscheinungsdatum (RDA 2.8.6.6 D-A-CH und RDA 2.8.6.5 D-A-CH)</vt:lpstr>
      <vt:lpstr>Erscheinungsdatum (RDA 2.8.6.6 D-A-CH)</vt:lpstr>
      <vt:lpstr>Erscheinungsdatum (RDA 2.8.6.6 D-A-CH)</vt:lpstr>
      <vt:lpstr>Erscheinungsdatum (RDA 2.8.6.5 D-A-CH)</vt:lpstr>
      <vt:lpstr>Erscheinungsdatum (RDA 2.8.6.6 D-A-CH)</vt:lpstr>
      <vt:lpstr>Erscheinungsdatum (RDA 2.8.6.5 D-A-CH)</vt:lpstr>
      <vt:lpstr>Verlagsname (RDA 2.8.4)</vt:lpstr>
      <vt:lpstr>Verlagsname (RDA 2.8.4)</vt:lpstr>
      <vt:lpstr>Erfassung des Verlagsnamens</vt:lpstr>
      <vt:lpstr>Verlagsname als Logo angegeben</vt:lpstr>
      <vt:lpstr>Erfassung des Verlagsnamens - Beispiel</vt:lpstr>
      <vt:lpstr>Erfassung des Verlagsnamens - Beispiel</vt:lpstr>
      <vt:lpstr>Erfassung des Verlagsnamens - Beispiel</vt:lpstr>
      <vt:lpstr>Erfassung des Verlagsnamens - Beispiel</vt:lpstr>
      <vt:lpstr>Erfassung des Verlagsnamens - Beispiel</vt:lpstr>
      <vt:lpstr>Funktion des Verlags</vt:lpstr>
      <vt:lpstr>Mehrere Verlage</vt:lpstr>
      <vt:lpstr>Imprints, </vt:lpstr>
      <vt:lpstr>Imprints, </vt:lpstr>
      <vt:lpstr>Selbstverlage</vt:lpstr>
      <vt:lpstr>Selbstverlage</vt:lpstr>
      <vt:lpstr>Vertriebsname/Herstellername</vt:lpstr>
      <vt:lpstr>Verlags-/Vertriebs-/Herstellername</vt:lpstr>
      <vt:lpstr>Erscheinungsort (RDA 2.8.2)</vt:lpstr>
      <vt:lpstr>Erscheinungsort (RDA 2.8.2)</vt:lpstr>
      <vt:lpstr>Erfassung des Erscheinungsortes</vt:lpstr>
      <vt:lpstr>Erfassung des Erscheinungsortes - Beispiel</vt:lpstr>
      <vt:lpstr>Erfassung des Erscheinungsortes - Beispiel</vt:lpstr>
      <vt:lpstr>Erfassung des Erscheinungsortes - Beispiel</vt:lpstr>
      <vt:lpstr>Erfassung des Erscheinungsortes - Beispiel</vt:lpstr>
      <vt:lpstr>Erfassung des Erscheinungsortes</vt:lpstr>
      <vt:lpstr>Vertriebs-/Herstellungsort</vt:lpstr>
      <vt:lpstr>Erscheinungsort nicht ermittelbar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118</cp:revision>
  <cp:lastPrinted>2015-06-23T15:57:52Z</cp:lastPrinted>
  <dcterms:created xsi:type="dcterms:W3CDTF">2014-02-18T07:01:40Z</dcterms:created>
  <dcterms:modified xsi:type="dcterms:W3CDTF">2016-03-16T09:33:19Z</dcterms:modified>
</cp:coreProperties>
</file>