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85" r:id="rId2"/>
    <p:sldId id="259" r:id="rId3"/>
    <p:sldId id="287" r:id="rId4"/>
    <p:sldId id="302" r:id="rId5"/>
    <p:sldId id="303" r:id="rId6"/>
    <p:sldId id="304" r:id="rId7"/>
    <p:sldId id="352" r:id="rId8"/>
    <p:sldId id="338" r:id="rId9"/>
    <p:sldId id="307" r:id="rId10"/>
    <p:sldId id="308" r:id="rId11"/>
    <p:sldId id="305" r:id="rId12"/>
    <p:sldId id="306" r:id="rId13"/>
    <p:sldId id="329" r:id="rId14"/>
    <p:sldId id="331" r:id="rId15"/>
    <p:sldId id="322" r:id="rId16"/>
    <p:sldId id="323" r:id="rId17"/>
    <p:sldId id="324" r:id="rId18"/>
    <p:sldId id="326" r:id="rId19"/>
    <p:sldId id="325" r:id="rId20"/>
    <p:sldId id="332" r:id="rId21"/>
    <p:sldId id="327" r:id="rId22"/>
    <p:sldId id="328" r:id="rId23"/>
    <p:sldId id="333" r:id="rId24"/>
    <p:sldId id="334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54" r:id="rId35"/>
    <p:sldId id="355" r:id="rId36"/>
    <p:sldId id="356" r:id="rId37"/>
    <p:sldId id="357" r:id="rId38"/>
    <p:sldId id="358" r:id="rId39"/>
    <p:sldId id="349" r:id="rId40"/>
    <p:sldId id="350" r:id="rId41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738" autoAdjust="0"/>
  </p:normalViewPr>
  <p:slideViewPr>
    <p:cSldViewPr>
      <p:cViewPr>
        <p:scale>
          <a:sx n="100" d="100"/>
          <a:sy n="100" d="100"/>
        </p:scale>
        <p:origin x="-139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Weitere Informationen: Word-Dokument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Anhand</a:t>
            </a:r>
            <a:r>
              <a:rPr lang="de-DE" baseline="0" dirty="0" smtClean="0"/>
              <a:t> des Word-Dokuments erläutern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Word:</a:t>
            </a:r>
            <a:r>
              <a:rPr lang="de-DE" baseline="0" dirty="0" smtClean="0"/>
              <a:t> Hinweis A2 </a:t>
            </a:r>
            <a:r>
              <a:rPr lang="de-DE" baseline="0" smtClean="0"/>
              <a:t>Großschreibung beachten!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Angabe auf der Titelseite wurde bereits als Verantwortlichkeitsangabe</a:t>
            </a:r>
            <a:r>
              <a:rPr lang="de-DE" baseline="0" dirty="0" smtClean="0"/>
              <a:t> interpretiert. Die Angabe im Impressum kann als Verlagsname übertragen werden.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Beispiel: siehe</a:t>
            </a:r>
            <a:r>
              <a:rPr lang="de-DE" baseline="0" dirty="0" smtClean="0"/>
              <a:t> Folie XX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00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Gilt sowohl für einzelne</a:t>
            </a:r>
            <a:r>
              <a:rPr lang="de-DE" baseline="0" dirty="0" smtClean="0"/>
              <a:t> als auch fortlaufende Ressourcen.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3.02.05: Veröffentlichungsangabe | PICA DNB/ZDB | Stand: 29.02.2016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3.02.05: Veröffentlichungsangabe | PICA DNB/ZDB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smtClean="0"/>
              <a:t>In der Ressource auf der Titelseite: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Fortlaufende Ressource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348141"/>
              </p:ext>
            </p:extLst>
          </p:nvPr>
        </p:nvGraphicFramePr>
        <p:xfrm>
          <a:off x="683568" y="3356992"/>
          <a:ext cx="7920881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464"/>
                <a:gridCol w="1173464"/>
                <a:gridCol w="3125680"/>
                <a:gridCol w="2448273"/>
              </a:tblGrid>
              <a:tr h="5587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5342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300192" y="1772816"/>
            <a:ext cx="18722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haroni" pitchFamily="2" charset="-79"/>
                <a:cs typeface="Aharoni" pitchFamily="2" charset="-79"/>
              </a:rPr>
              <a:t>ZWEITAUSEND</a:t>
            </a:r>
            <a:endParaRPr lang="de-DE" dirty="0" smtClean="0">
              <a:latin typeface="Aharoni" pitchFamily="2" charset="-79"/>
              <a:ea typeface="Verdana" panose="020B0604030504040204" pitchFamily="34" charset="0"/>
              <a:cs typeface="Aharoni" pitchFamily="2" charset="-79"/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/>
          <a:lstStyle/>
          <a:p>
            <a:r>
              <a:rPr lang="de-DE" dirty="0" smtClean="0"/>
              <a:t>Erscheinungsdatum (RDA 2.8.6.6 D-A-CH und 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r>
              <a:rPr lang="de-DE" dirty="0" smtClean="0"/>
              <a:t>Wenn kein Erscheinungsdatum in der Quelle präsent ist: 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-&gt; 	</a:t>
            </a:r>
            <a:r>
              <a:rPr lang="de-DE" b="1" dirty="0" smtClean="0"/>
              <a:t>Erscheinungsdatum aus anderen Quellen 	ermitteln bzw. schätzen </a:t>
            </a:r>
            <a:r>
              <a:rPr lang="de-DE" dirty="0" smtClean="0"/>
              <a:t>(eckig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-&gt;	NICHT: [Erscheinungsdatum nicht ermittelbar]</a:t>
            </a:r>
          </a:p>
          <a:p>
            <a:pPr lvl="2">
              <a:buNone/>
            </a:pPr>
            <a:endParaRPr lang="de-DE" b="1" dirty="0" smtClean="0"/>
          </a:p>
          <a:p>
            <a:pPr lvl="2">
              <a:buNone/>
            </a:pPr>
            <a:endParaRPr lang="de-DE" dirty="0" smtClean="0"/>
          </a:p>
          <a:p>
            <a:pPr marL="0" lvl="2" indent="0">
              <a:buNone/>
            </a:pPr>
            <a:r>
              <a:rPr lang="de-DE" sz="1800" dirty="0" smtClean="0"/>
              <a:t>(für fortlaufende Ressourcen s. RDA 2.8.6.5 D-A-CH)</a:t>
            </a:r>
          </a:p>
          <a:p>
            <a:pPr marL="0" lvl="2" indent="0">
              <a:buNone/>
            </a:pPr>
            <a:endParaRPr lang="de-DE" sz="1800" dirty="0"/>
          </a:p>
          <a:p>
            <a:pPr marL="0" lvl="2" indent="0">
              <a:buNone/>
            </a:pPr>
            <a:r>
              <a:rPr lang="de-DE" sz="1800" dirty="0" smtClean="0"/>
              <a:t>Hinweis: ein Erscheinungsdatum im Impressum ist präsent!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2.8.6.6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Zum Ermitteln/Schätzen des Erscheinungsdatums Quellen in dieser Reihenfolge nutzen:</a:t>
            </a:r>
          </a:p>
          <a:p>
            <a:pPr marL="0" indent="0">
              <a:buNone/>
            </a:pPr>
            <a:endParaRPr lang="de-DE" dirty="0" smtClean="0"/>
          </a:p>
          <a:p>
            <a:pPr marL="571500" indent="-514350">
              <a:buFont typeface="+mj-lt"/>
              <a:buAutoNum type="arabicPeriod"/>
            </a:pPr>
            <a:r>
              <a:rPr lang="de-DE" dirty="0" smtClean="0"/>
              <a:t>Copyright-Datum</a:t>
            </a:r>
          </a:p>
          <a:p>
            <a:pPr marL="571500" indent="-514350">
              <a:buFont typeface="+mj-lt"/>
              <a:buAutoNum type="arabicPeriod"/>
            </a:pPr>
            <a:r>
              <a:rPr lang="de-DE" dirty="0" smtClean="0"/>
              <a:t>Vertriebsdatum</a:t>
            </a:r>
          </a:p>
          <a:p>
            <a:pPr marL="571500" indent="-514350">
              <a:buFont typeface="+mj-lt"/>
              <a:buAutoNum type="arabicPeriod"/>
            </a:pPr>
            <a:r>
              <a:rPr lang="de-DE" dirty="0" smtClean="0"/>
              <a:t>Herstellungsdatum</a:t>
            </a:r>
          </a:p>
          <a:p>
            <a:pPr marL="571500" indent="-514350">
              <a:buFont typeface="+mj-lt"/>
              <a:buAutoNum type="arabicPeriod"/>
            </a:pPr>
            <a:r>
              <a:rPr lang="de-DE" dirty="0" smtClean="0"/>
              <a:t>Indizien innerhalb und außerhalb der Ressource, z</a:t>
            </a:r>
            <a:r>
              <a:rPr lang="de-DE" dirty="0" smtClean="0"/>
              <a:t>. B</a:t>
            </a:r>
            <a:r>
              <a:rPr lang="de-DE" dirty="0" smtClean="0"/>
              <a:t>. Datum des Vorworts, Verlagsankündigung auf Website (notfalls wird ein Zeitraum geschätzt)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13648"/>
              </p:ext>
            </p:extLst>
          </p:nvPr>
        </p:nvGraphicFramePr>
        <p:xfrm>
          <a:off x="467544" y="2492896"/>
          <a:ext cx="8136904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340"/>
                <a:gridCol w="1241340"/>
                <a:gridCol w="2896458"/>
                <a:gridCol w="275776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2000" y="3856774"/>
            <a:ext cx="8640480" cy="23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 aus Copyright-Datum ermittelt</a:t>
            </a:r>
          </a:p>
          <a:p>
            <a:pPr marL="269875" indent="-269875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9875" indent="-269875"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Copyright-Datum wird nur als ermitteltes Erscheinungsjahr im Feld 1100 erfasst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eine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Erfassung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1108 entfällt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2.11 D-A-CH)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104187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2.8.6.5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280920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Chronologische Bezeichnung aus der Zählung als ermitteltes Erscheinungsdatum erfassen.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 :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59647"/>
              </p:ext>
            </p:extLst>
          </p:nvPr>
        </p:nvGraphicFramePr>
        <p:xfrm>
          <a:off x="467544" y="3284984"/>
          <a:ext cx="8064896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800"/>
                <a:gridCol w="1194800"/>
                <a:gridCol w="2858557"/>
                <a:gridCol w="2816739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(1982)-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1982</a:t>
                      </a:r>
                      <a:r>
                        <a:rPr lang="de-DE" b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[1982]-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den Erscheinungsort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Gleiche Quelle, aus der der Verlagsname entnommen wurde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Andere Quelle innerhalb der Ressource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Andere Quelle außerhalb der Ressource (dann muss der Erscheinungsort eckig geklammert werden)</a:t>
            </a:r>
          </a:p>
          <a:p>
            <a:endParaRPr lang="de-DE" sz="2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(RDA 2.8.2)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-&gt; wahrscheinlichen Erscheinungsort oder größere geographische Einheit erfassen (in eckigen Klammern)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-&gt; nur, wenn dies nicht möglich: </a:t>
            </a:r>
          </a:p>
          <a:p>
            <a:pPr>
              <a:buNone/>
            </a:pPr>
            <a:r>
              <a:rPr lang="de-DE" dirty="0" smtClean="0"/>
              <a:t>	„[Erscheinungsort nicht ermittelbar]“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>
                <a:solidFill>
                  <a:srgbClr val="0070C0"/>
                </a:solidFill>
                <a:sym typeface="Wingdings" pitchFamily="2" charset="2"/>
              </a:rPr>
              <a:t>Ein Vertriebsort/Herstellungsort kann fakultativ in den Feldern 4034 und 4045 erfasst werden!</a:t>
            </a:r>
            <a:endParaRPr lang="de-DE" dirty="0" smtClean="0">
              <a:solidFill>
                <a:srgbClr val="0070C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Erscheinungsort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In der Informationsquelle enthaltene übergeordnete </a:t>
            </a:r>
            <a:r>
              <a:rPr lang="de-DE" dirty="0" err="1" smtClean="0"/>
              <a:t>Geographika</a:t>
            </a:r>
            <a:r>
              <a:rPr lang="de-DE" dirty="0" smtClean="0"/>
              <a:t> werden übernommen</a:t>
            </a:r>
          </a:p>
          <a:p>
            <a:endParaRPr lang="de-DE" dirty="0" smtClean="0"/>
          </a:p>
          <a:p>
            <a:r>
              <a:rPr lang="de-DE" dirty="0" smtClean="0"/>
              <a:t>Bei mehreren Erscheinungsorten: typographisch hervorgehobener bzw. erster Erscheinungsort</a:t>
            </a:r>
          </a:p>
          <a:p>
            <a:pPr marL="0" indent="0">
              <a:buNone/>
            </a:pPr>
            <a:r>
              <a:rPr lang="de-DE" dirty="0" smtClean="0"/>
              <a:t>   -&gt;Standardelement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 der Titelseite: Freiburg i.Br.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Auf der bevorzugten Informationsquelle: Philadelphia, PA</a:t>
            </a:r>
          </a:p>
          <a:p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059808"/>
              </p:ext>
            </p:extLst>
          </p:nvPr>
        </p:nvGraphicFramePr>
        <p:xfrm>
          <a:off x="683568" y="1844824"/>
          <a:ext cx="7776864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152128"/>
                <a:gridCol w="2822714"/>
                <a:gridCol w="2649894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Freiburg i.Br.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327289"/>
              </p:ext>
            </p:extLst>
          </p:nvPr>
        </p:nvGraphicFramePr>
        <p:xfrm>
          <a:off x="683568" y="4509120"/>
          <a:ext cx="784887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96"/>
                <a:gridCol w="1162796"/>
                <a:gridCol w="2848849"/>
                <a:gridCol w="267443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Philadelphia, 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977468"/>
            <a:ext cx="8640960" cy="5472608"/>
          </a:xfrm>
        </p:spPr>
        <p:txBody>
          <a:bodyPr/>
          <a:lstStyle/>
          <a:p>
            <a:r>
              <a:rPr lang="de-DE" dirty="0" smtClean="0"/>
              <a:t>Auf der Titelseite: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259886"/>
              </p:ext>
            </p:extLst>
          </p:nvPr>
        </p:nvGraphicFramePr>
        <p:xfrm>
          <a:off x="251520" y="2204864"/>
          <a:ext cx="8568952" cy="1848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92121"/>
                <a:gridCol w="2724303"/>
                <a:gridCol w="3744416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08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Erscheinungsort(e)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 ; Heidelberg ; New York ; Tokyo : Springer-Verlag</a:t>
                      </a:r>
                    </a:p>
                  </a:txBody>
                  <a:tcPr/>
                </a:tc>
              </a:tr>
              <a:tr h="62412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Grafik 7" descr="19.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414" y="1218239"/>
            <a:ext cx="3672408" cy="619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Textfeld 3"/>
          <p:cNvSpPr txBox="1"/>
          <p:nvPr/>
        </p:nvSpPr>
        <p:spPr>
          <a:xfrm>
            <a:off x="179512" y="4653136"/>
            <a:ext cx="849694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1: Bei mehreren Erscheinungsorten ist nur die Erfassung des ersten Erscheinungsortes verpflichtend. Alle weiteren oder Teile davon: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fakultative </a:t>
            </a:r>
            <a:r>
              <a:rPr lang="de-D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rfassung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2: Bei mehreren Erscheinungsorten ist für Nationalbibliotheken die Angabe der D-A-CH-Orte verpflichtend.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343" y="1988840"/>
            <a:ext cx="8229600" cy="1431032"/>
          </a:xfrm>
        </p:spPr>
        <p:txBody>
          <a:bodyPr/>
          <a:lstStyle/>
          <a:p>
            <a:pPr algn="ctr"/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Veröffentlichungsangabe / Vertriebsangabe / Herstellungsangabe / Copyrightdatum</a:t>
            </a:r>
            <a:br>
              <a:rPr lang="de-DE" sz="2800" dirty="0" smtClean="0"/>
            </a:br>
            <a:r>
              <a:rPr lang="de-DE" dirty="0" smtClean="0"/>
              <a:t>bei fortlaufenden Ressourcen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Eine Veröffentlichung in polnischer Sprache liegt vor. Es wird ein wahrscheinliches Land erfasst: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627012"/>
              </p:ext>
            </p:extLst>
          </p:nvPr>
        </p:nvGraphicFramePr>
        <p:xfrm>
          <a:off x="539552" y="2708920"/>
          <a:ext cx="784887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381"/>
                <a:gridCol w="1373381"/>
                <a:gridCol w="3364783"/>
                <a:gridCol w="1737327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[Polen?]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Aus der Ressource geht hervor, dass es sich um eine gemeinsame Veröffentlichung der Mitgliederländer der EU handelt, der genaue Erscheinungsort ist nicht ermittelbar: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021484"/>
              </p:ext>
            </p:extLst>
          </p:nvPr>
        </p:nvGraphicFramePr>
        <p:xfrm>
          <a:off x="683568" y="3284984"/>
          <a:ext cx="7992889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132"/>
                <a:gridCol w="1184132"/>
                <a:gridCol w="2901122"/>
                <a:gridCol w="2723503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[Europa]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Erscheinungsortes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Eine übergeordnete geographische Einheit darf ergänzt werden, falls für die Identifizierung notwendig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Informationsquelle: Dublin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111146"/>
              </p:ext>
            </p:extLst>
          </p:nvPr>
        </p:nvGraphicFramePr>
        <p:xfrm>
          <a:off x="683568" y="3645024"/>
          <a:ext cx="7632848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792"/>
                <a:gridCol w="1130792"/>
                <a:gridCol w="2770441"/>
                <a:gridCol w="2600823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Dublin [Ohio]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Sollte tatsächlich der Erscheinungsort nicht ermittelbar sein, dann kann ein Vertriebsort erfasst werden, so fern vorhanden!</a:t>
            </a:r>
          </a:p>
          <a:p>
            <a:endParaRPr lang="de-DE" dirty="0" smtClean="0"/>
          </a:p>
          <a:p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	Auf der bevorzugten Informationsquelle: </a:t>
            </a:r>
          </a:p>
          <a:p>
            <a:pPr>
              <a:buNone/>
            </a:pPr>
            <a:r>
              <a:rPr lang="de-DE" dirty="0" smtClean="0"/>
              <a:t>	Vertrieb: Universal Europe 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798204"/>
              </p:ext>
            </p:extLst>
          </p:nvPr>
        </p:nvGraphicFramePr>
        <p:xfrm>
          <a:off x="611560" y="4077072"/>
          <a:ext cx="7704856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460"/>
                <a:gridCol w="1141460"/>
                <a:gridCol w="2796577"/>
                <a:gridCol w="2625359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[Erscheinungsort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nicht ermittelbar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Vertriebsort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München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Erscheinungsort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Herstellungsort dürfen nicht als ermittelter Erscheinungsort erfasst werden!</a:t>
            </a:r>
          </a:p>
          <a:p>
            <a:endParaRPr lang="de-DE" dirty="0" smtClean="0"/>
          </a:p>
          <a:p>
            <a:r>
              <a:rPr lang="de-DE" dirty="0" smtClean="0"/>
              <a:t>Die Erfassung ist fakultativ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Sie werden im Rahmen der </a:t>
            </a:r>
            <a:r>
              <a:rPr lang="de-DE" dirty="0" smtClean="0">
                <a:solidFill>
                  <a:srgbClr val="00B050"/>
                </a:solidFill>
              </a:rPr>
              <a:t>Vertriebsangabe (4034) </a:t>
            </a:r>
            <a:r>
              <a:rPr lang="de-DE" dirty="0" smtClean="0"/>
              <a:t>- bzw. der </a:t>
            </a:r>
            <a:r>
              <a:rPr lang="de-DE" dirty="0" smtClean="0">
                <a:solidFill>
                  <a:srgbClr val="7030A0"/>
                </a:solidFill>
              </a:rPr>
              <a:t>Herstellungsangabe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7030A0"/>
                </a:solidFill>
              </a:rPr>
              <a:t>(4045) </a:t>
            </a:r>
            <a:r>
              <a:rPr lang="de-DE" dirty="0" smtClean="0"/>
              <a:t>erfasst.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040560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den Verlagsname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Gleiche Quelle, aus der der Haupttitel entnommen wurde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Andere Quelle innerhalb der Ressource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Andere Quelle außerhalb der Ressource (dann muss der Verlagsname eckig geklammert werden)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Verlagsname (RDA 2.8.4)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Verlagsname nicht ermittelbar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1. es wird erfasst: „[Verlag nicht ermittelbar]“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2. Vertriebsname und/oder Herstellungsname können fakultativ erfasst werden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0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Verlagsname übertragen wie auf der bevorzugten Quelle</a:t>
            </a:r>
          </a:p>
          <a:p>
            <a:endParaRPr lang="de-DE" dirty="0" smtClean="0"/>
          </a:p>
          <a:p>
            <a:r>
              <a:rPr lang="de-DE" dirty="0" smtClean="0"/>
              <a:t>Regeln der Groß- und Kleinschreibung sowie der Interpunktion werden angewandt (-&gt;Modul 2)</a:t>
            </a:r>
          </a:p>
          <a:p>
            <a:endParaRPr lang="de-DE" dirty="0" smtClean="0"/>
          </a:p>
          <a:p>
            <a:r>
              <a:rPr lang="de-DE" dirty="0" smtClean="0"/>
              <a:t>Zeichensetzung wird aus Vorlage übernommen</a:t>
            </a:r>
          </a:p>
          <a:p>
            <a:endParaRPr lang="de-DE" dirty="0" smtClean="0"/>
          </a:p>
          <a:p>
            <a:r>
              <a:rPr lang="de-DE" dirty="0" smtClean="0"/>
              <a:t>Typografische Gestaltungsmittel als Trennzeichen können weggelassen werden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17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89360"/>
              </p:ext>
            </p:extLst>
          </p:nvPr>
        </p:nvGraphicFramePr>
        <p:xfrm>
          <a:off x="395536" y="2996952"/>
          <a:ext cx="8424936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1872208"/>
                <a:gridCol w="4680520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Wissenschaftliche Verlagsgesellschaft mbH 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7" descr="neu209-12 - Kopie 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7200401" cy="28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18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61040"/>
              </p:ext>
            </p:extLst>
          </p:nvPr>
        </p:nvGraphicFramePr>
        <p:xfrm>
          <a:off x="323528" y="4077072"/>
          <a:ext cx="820891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135"/>
                <a:gridCol w="1216135"/>
                <a:gridCol w="2341594"/>
                <a:gridCol w="3435048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Carl Winter Universitätsverlag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2" descr="tb069a-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3414713" cy="172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8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Veröffentlichungsangabe (RDA 2.8)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4968552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Erscheinungsort (RDA 2.8.2)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Verlagsname (RDA 2.8.4)</a:t>
            </a:r>
          </a:p>
          <a:p>
            <a:endParaRPr lang="de-DE" dirty="0" smtClean="0"/>
          </a:p>
          <a:p>
            <a:r>
              <a:rPr lang="de-DE" dirty="0" smtClean="0"/>
              <a:t>Erscheinungsdatum (RDA 2.8.6)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 smtClean="0"/>
              <a:t>Elemente der Veröffentlichungsangabe </a:t>
            </a:r>
          </a:p>
          <a:p>
            <a:pPr marL="0" indent="0">
              <a:buNone/>
            </a:pPr>
            <a:r>
              <a:rPr lang="de-DE" sz="2000" dirty="0" smtClean="0"/>
              <a:t>-&gt; Standardelemente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Auf der Titelseite: 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 smtClean="0"/>
              <a:t>Im Impressum: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65570"/>
              </p:ext>
            </p:extLst>
          </p:nvPr>
        </p:nvGraphicFramePr>
        <p:xfrm>
          <a:off x="395536" y="4581128"/>
          <a:ext cx="8064896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799"/>
                <a:gridCol w="1194799"/>
                <a:gridCol w="2300513"/>
                <a:gridCol w="3374785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K.G. Saur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26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2961905" cy="609524"/>
          </a:xfrm>
          <a:prstGeom prst="rect">
            <a:avLst/>
          </a:prstGeom>
        </p:spPr>
      </p:pic>
      <p:pic>
        <p:nvPicPr>
          <p:cNvPr id="11" name="Grafik 10" descr="26.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429000"/>
            <a:ext cx="5704762" cy="676191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9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839617"/>
              </p:ext>
            </p:extLst>
          </p:nvPr>
        </p:nvGraphicFramePr>
        <p:xfrm>
          <a:off x="395536" y="4437112"/>
          <a:ext cx="828092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138"/>
                <a:gridCol w="1370138"/>
                <a:gridCol w="2228276"/>
                <a:gridCol w="3312369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Stauffenburg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Grafik 13" descr="neu211-2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1829294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Grafik 14" descr="neu211-4a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3073266" cy="355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6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Verlagsnamens - 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Auf der Titelseite:          Auf der Homepage des 						Verlags: TRIAS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Im Impressum: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85349"/>
              </p:ext>
            </p:extLst>
          </p:nvPr>
        </p:nvGraphicFramePr>
        <p:xfrm>
          <a:off x="395536" y="4437112"/>
          <a:ext cx="828092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138"/>
                <a:gridCol w="1370138"/>
                <a:gridCol w="2638116"/>
                <a:gridCol w="2902529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TRIAS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17" descr="neu155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1211580" cy="43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19" descr="neu155-4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765719" cy="62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323528" y="5733256"/>
            <a:ext cx="82809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 gemäß Anhang A2 wird die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Großschreibung hier beibehalten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da sie bekannt ist!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29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 des Verlags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Wörter/Phrasen, die Funktion des Verlags angeben, werden übernommen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Aber:</a:t>
            </a:r>
          </a:p>
          <a:p>
            <a:r>
              <a:rPr lang="de-DE" dirty="0" smtClean="0"/>
              <a:t>NICHT Wörter/Phrasen, die bloß Verlagstätigkeit beschreiben</a:t>
            </a:r>
          </a:p>
          <a:p>
            <a:pPr>
              <a:buNone/>
            </a:pPr>
            <a:r>
              <a:rPr lang="de-DE" dirty="0" smtClean="0"/>
              <a:t>	z.B.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584344"/>
              </p:ext>
            </p:extLst>
          </p:nvPr>
        </p:nvGraphicFramePr>
        <p:xfrm>
          <a:off x="467544" y="1772816"/>
          <a:ext cx="8136903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467"/>
                <a:gridCol w="1205467"/>
                <a:gridCol w="2321053"/>
                <a:gridCol w="340491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in Kommission bei Otto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Harrassowitz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360964"/>
              </p:ext>
            </p:extLst>
          </p:nvPr>
        </p:nvGraphicFramePr>
        <p:xfrm>
          <a:off x="467544" y="5085184"/>
          <a:ext cx="8136903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467"/>
                <a:gridCol w="1205467"/>
                <a:gridCol w="2321053"/>
                <a:gridCol w="3404916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Kindler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93096"/>
            <a:ext cx="2543175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7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Mehrere 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Sind in Ressource mehrere Verlage angegeben: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erster/typografisch hervorgehobener Verlag Standardelement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weitere Verlage dürfen erfasst werden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/>
              <a:t>Beispiel: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39752" y="2708920"/>
            <a:ext cx="2592288" cy="11974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44000" tIns="108000" rIns="144000" bIns="72000" rtlCol="0">
            <a:spAutoFit/>
          </a:bodyPr>
          <a:lstStyle/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Akademischer Verlag</a:t>
            </a:r>
          </a:p>
          <a:p>
            <a:r>
              <a:rPr lang="de-DE" sz="2400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Gärkeller Verlag</a:t>
            </a:r>
          </a:p>
          <a:p>
            <a:r>
              <a:rPr lang="de-DE" dirty="0" smtClean="0">
                <a:latin typeface="Shonar Bangla" pitchFamily="34" charset="0"/>
                <a:ea typeface="Verdana" panose="020B0604030504040204" pitchFamily="34" charset="0"/>
                <a:cs typeface="Shonar Bangla" pitchFamily="34" charset="0"/>
              </a:rPr>
              <a:t>München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70205"/>
              </p:ext>
            </p:extLst>
          </p:nvPr>
        </p:nvGraphicFramePr>
        <p:xfrm>
          <a:off x="467544" y="4149080"/>
          <a:ext cx="6984776" cy="1509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782"/>
                <a:gridCol w="1034782"/>
                <a:gridCol w="1992408"/>
                <a:gridCol w="2922804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Akademischer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Gärkeller Verlag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Textfeld 4"/>
          <p:cNvSpPr txBox="1"/>
          <p:nvPr/>
        </p:nvSpPr>
        <p:spPr>
          <a:xfrm>
            <a:off x="467544" y="5805264"/>
            <a:ext cx="74888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 Für Nationalbibliotheken ist die Angabe der D-A-CH-Verlage verpflichtend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691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Imprints</a:t>
            </a:r>
            <a:r>
              <a:rPr lang="de-DE" dirty="0" smtClean="0"/>
              <a:t>,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Bei </a:t>
            </a:r>
            <a:r>
              <a:rPr lang="de-DE" dirty="0" err="1" smtClean="0"/>
              <a:t>Imprints</a:t>
            </a:r>
            <a:r>
              <a:rPr lang="de-DE" dirty="0" smtClean="0"/>
              <a:t> in der Regel nur den Namen des </a:t>
            </a:r>
            <a:r>
              <a:rPr lang="de-DE" dirty="0" err="1" smtClean="0"/>
              <a:t>Imprints</a:t>
            </a:r>
            <a:r>
              <a:rPr lang="de-DE" dirty="0" smtClean="0"/>
              <a:t> erfassen</a:t>
            </a:r>
          </a:p>
          <a:p>
            <a:endParaRPr lang="de-DE" dirty="0" smtClean="0"/>
          </a:p>
          <a:p>
            <a:r>
              <a:rPr lang="de-DE" dirty="0" smtClean="0"/>
              <a:t>Name des </a:t>
            </a:r>
            <a:r>
              <a:rPr lang="de-DE" dirty="0" err="1" smtClean="0"/>
              <a:t>Imprints</a:t>
            </a:r>
            <a:r>
              <a:rPr lang="de-DE" dirty="0" smtClean="0"/>
              <a:t> im Zusammenhang mit dem Namen des Verlagshauses genannt?</a:t>
            </a:r>
          </a:p>
          <a:p>
            <a:pPr lvl="1"/>
            <a:r>
              <a:rPr lang="de-DE" dirty="0" smtClean="0"/>
              <a:t>In der Regel nur </a:t>
            </a:r>
            <a:r>
              <a:rPr lang="de-DE" dirty="0" err="1" smtClean="0"/>
              <a:t>Imprint</a:t>
            </a:r>
            <a:r>
              <a:rPr lang="de-DE" dirty="0" smtClean="0"/>
              <a:t> nennen</a:t>
            </a:r>
          </a:p>
          <a:p>
            <a:pPr lvl="1"/>
            <a:r>
              <a:rPr lang="de-DE" dirty="0" smtClean="0"/>
              <a:t>Im Ermessen der Katalogisierenden, ob stattdessen die gesamte Angabe übertragen wird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706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Imprints</a:t>
            </a:r>
            <a:r>
              <a:rPr lang="de-DE" dirty="0" smtClean="0"/>
              <a:t>,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755576" y="1988840"/>
            <a:ext cx="43204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rial Narrow" pitchFamily="34" charset="0"/>
              </a:rPr>
              <a:t>BirCom</a:t>
            </a:r>
            <a:r>
              <a:rPr lang="de-DE" dirty="0" smtClean="0">
                <a:latin typeface="Arial Narrow" pitchFamily="34" charset="0"/>
              </a:rPr>
              <a:t>, ein </a:t>
            </a:r>
            <a:r>
              <a:rPr lang="de-DE" dirty="0" err="1" smtClean="0">
                <a:latin typeface="Arial Narrow" pitchFamily="34" charset="0"/>
              </a:rPr>
              <a:t>Imprint</a:t>
            </a:r>
            <a:r>
              <a:rPr lang="de-DE" dirty="0" smtClean="0">
                <a:latin typeface="Arial Narrow" pitchFamily="34" charset="0"/>
              </a:rPr>
              <a:t> des </a:t>
            </a:r>
            <a:r>
              <a:rPr lang="de-DE" dirty="0" err="1" smtClean="0">
                <a:latin typeface="Arial Narrow" pitchFamily="34" charset="0"/>
              </a:rPr>
              <a:t>Birkhäuser</a:t>
            </a:r>
            <a:r>
              <a:rPr lang="de-DE" dirty="0" smtClean="0">
                <a:latin typeface="Arial Narrow" pitchFamily="34" charset="0"/>
              </a:rPr>
              <a:t> Verlags</a:t>
            </a:r>
            <a:endParaRPr lang="de-DE" dirty="0" smtClean="0">
              <a:latin typeface="Arial Narrow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606567"/>
              </p:ext>
            </p:extLst>
          </p:nvPr>
        </p:nvGraphicFramePr>
        <p:xfrm>
          <a:off x="467544" y="2924944"/>
          <a:ext cx="7272809" cy="221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53239"/>
                <a:gridCol w="1443018"/>
                <a:gridCol w="4040448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Verlags-name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BirCom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BirCom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 </a:t>
                      </a:r>
                      <a:r>
                        <a:rPr lang="de-DE" b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Imprint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</a:t>
                      </a:r>
                      <a:r>
                        <a:rPr lang="de-DE" b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Birkhäuser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Verlags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8914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Liegt Angabe vor, die als Verlagsname interpretiert werden kann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diese als Verlag übertragen</a:t>
            </a:r>
          </a:p>
          <a:p>
            <a:endParaRPr lang="de-DE" dirty="0" smtClean="0"/>
          </a:p>
          <a:p>
            <a:r>
              <a:rPr lang="de-DE" dirty="0" smtClean="0"/>
              <a:t>Gibt es keine explizite Angabe, dann Selbstverlag in der Form angegeben, wie an anderer Stelle in der Ressource genannt</a:t>
            </a:r>
          </a:p>
          <a:p>
            <a:pPr lvl="1"/>
            <a:r>
              <a:rPr lang="de-DE" dirty="0" smtClean="0"/>
              <a:t>z. B</a:t>
            </a:r>
            <a:r>
              <a:rPr lang="de-DE" dirty="0" smtClean="0"/>
              <a:t>. in der Verantwortlichkeitsangabe</a:t>
            </a:r>
          </a:p>
          <a:p>
            <a:endParaRPr lang="de-DE" dirty="0" smtClean="0"/>
          </a:p>
          <a:p>
            <a:r>
              <a:rPr lang="de-DE" dirty="0" smtClean="0"/>
              <a:t>In diesen Fällen Verlagsangabe eckig klammern </a:t>
            </a:r>
          </a:p>
          <a:p>
            <a:endParaRPr lang="de-DE" dirty="0" smtClean="0"/>
          </a:p>
          <a:p>
            <a:r>
              <a:rPr lang="de-DE" dirty="0" smtClean="0"/>
              <a:t>Es werden keine Angaben wie "Selbstverlag" o. ä. hinzugefügt.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0920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467544" y="1403484"/>
            <a:ext cx="324036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Selbstverlage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467544" y="1772816"/>
            <a:ext cx="3096344" cy="1440160"/>
            <a:chOff x="467544" y="1772816"/>
            <a:chExt cx="3096344" cy="14401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1988840"/>
              <a:ext cx="2273300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5576" y="2420888"/>
              <a:ext cx="10842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23728" y="2708920"/>
              <a:ext cx="1219200" cy="29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hteck 10"/>
            <p:cNvSpPr/>
            <p:nvPr/>
          </p:nvSpPr>
          <p:spPr>
            <a:xfrm>
              <a:off x="467544" y="1772816"/>
              <a:ext cx="3096344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37161" y="1810965"/>
            <a:ext cx="2151063" cy="969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extfeld 15"/>
          <p:cNvSpPr txBox="1"/>
          <p:nvPr/>
        </p:nvSpPr>
        <p:spPr>
          <a:xfrm>
            <a:off x="4211960" y="1403484"/>
            <a:ext cx="352839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Titelrückseite:</a:t>
            </a: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77718"/>
              </p:ext>
            </p:extLst>
          </p:nvPr>
        </p:nvGraphicFramePr>
        <p:xfrm>
          <a:off x="323529" y="3717032"/>
          <a:ext cx="8352928" cy="24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1008112"/>
                <a:gridCol w="2875103"/>
                <a:gridCol w="3389594"/>
              </a:tblGrid>
              <a:tr h="3141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36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IFB Hamburg, Hamburgische Investitions- und Förderbank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0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36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Hamburgische Investitions-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Förderbank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9466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Verlag nicht ermittelbar, dann kann der Vertriebsname erfasst werden</a:t>
            </a:r>
          </a:p>
          <a:p>
            <a:r>
              <a:rPr lang="de-DE" dirty="0" smtClean="0"/>
              <a:t>Beispiel:</a:t>
            </a:r>
          </a:p>
          <a:p>
            <a:pPr>
              <a:buNone/>
            </a:pPr>
            <a:r>
              <a:rPr lang="de-DE" dirty="0" smtClean="0"/>
              <a:t>	Auf der bevorzugten Informationsquelle:</a:t>
            </a:r>
          </a:p>
          <a:p>
            <a:pPr>
              <a:buNone/>
            </a:pPr>
            <a:r>
              <a:rPr lang="de-DE" dirty="0" smtClean="0"/>
              <a:t>	Vertrieb: Universal Europe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713168"/>
              </p:ext>
            </p:extLst>
          </p:nvPr>
        </p:nvGraphicFramePr>
        <p:xfrm>
          <a:off x="467544" y="3717032"/>
          <a:ext cx="7272808" cy="163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379"/>
                <a:gridCol w="1193379"/>
                <a:gridCol w="2297778"/>
                <a:gridCol w="2588272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[Verlag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nicht ermittelbar]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2.9.4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Vertriebsname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 Universal Europe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3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Vertriebsangabe (RDA 2.9)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Vertriebsort (RDA 2.9.2)</a:t>
            </a:r>
            <a:endParaRPr lang="de-DE" sz="1800" dirty="0"/>
          </a:p>
          <a:p>
            <a:endParaRPr lang="de-DE" dirty="0" smtClean="0"/>
          </a:p>
          <a:p>
            <a:r>
              <a:rPr lang="de-DE" dirty="0" smtClean="0"/>
              <a:t>Vertriebsname (RDA 2.9.4)</a:t>
            </a:r>
          </a:p>
          <a:p>
            <a:endParaRPr lang="de-DE" dirty="0" smtClean="0"/>
          </a:p>
          <a:p>
            <a:r>
              <a:rPr lang="de-DE" dirty="0" smtClean="0"/>
              <a:t>Vertriebsdatum (RDA 2.9.6)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 smtClean="0"/>
              <a:t>Elemente der Vertriebsangabe </a:t>
            </a:r>
            <a:r>
              <a:rPr lang="de-DE" sz="2000" dirty="0" smtClean="0">
                <a:sym typeface="Wingdings" pitchFamily="2" charset="2"/>
              </a:rPr>
              <a:t> </a:t>
            </a:r>
            <a:r>
              <a:rPr lang="de-DE" sz="2000" dirty="0" smtClean="0">
                <a:solidFill>
                  <a:srgbClr val="00B0F0"/>
                </a:solidFill>
                <a:sym typeface="Wingdings" pitchFamily="2" charset="2"/>
              </a:rPr>
              <a:t>fakultative</a:t>
            </a:r>
            <a:r>
              <a:rPr lang="de-DE" sz="2000" dirty="0" smtClean="0">
                <a:sym typeface="Wingdings" pitchFamily="2" charset="2"/>
              </a:rPr>
              <a:t> Erfassung</a:t>
            </a:r>
            <a:endParaRPr lang="de-DE" sz="2000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 nicht ermittelbar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b="1" dirty="0" smtClean="0"/>
              <a:t>Achtung: </a:t>
            </a:r>
          </a:p>
          <a:p>
            <a:r>
              <a:rPr lang="de-DE" dirty="0" smtClean="0"/>
              <a:t>Vertriebs- und Herstellername dürfen nicht als ermittelter Verlagsname erfasst werden!</a:t>
            </a:r>
          </a:p>
          <a:p>
            <a:r>
              <a:rPr lang="de-DE" dirty="0" smtClean="0"/>
              <a:t>Sie werden im Rahmen der Vertriebs- bzw. Herstellungsangabe erfasst.</a:t>
            </a:r>
          </a:p>
          <a:p>
            <a:endParaRPr lang="de-DE" dirty="0" smtClean="0"/>
          </a:p>
          <a:p>
            <a:pPr>
              <a:buNone/>
            </a:pPr>
            <a:r>
              <a:rPr lang="de-DE" b="1" dirty="0" smtClean="0"/>
              <a:t>Aber:</a:t>
            </a:r>
          </a:p>
          <a:p>
            <a:r>
              <a:rPr lang="de-DE" dirty="0" smtClean="0"/>
              <a:t>Falls nicht zu erkennen ist, ob es sich um einen Verlag oder Vertrieb handelt, wird angenommen, dass es sich um einen Verlag handelt. (RDA 2.9.5.1 D-A-CH)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5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Herstellungsangabe (RDA 2.10)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Herstellungsort (RDA 2.10.2)</a:t>
            </a:r>
          </a:p>
          <a:p>
            <a:endParaRPr lang="de-DE" sz="1800" dirty="0"/>
          </a:p>
          <a:p>
            <a:r>
              <a:rPr lang="de-DE" dirty="0" smtClean="0"/>
              <a:t>Herstellername (RDA 2.10.4)</a:t>
            </a:r>
          </a:p>
          <a:p>
            <a:endParaRPr lang="de-DE" dirty="0" smtClean="0"/>
          </a:p>
          <a:p>
            <a:r>
              <a:rPr lang="de-DE" dirty="0" smtClean="0"/>
              <a:t>Herstellungsdatum (RDA 2.10.6)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sz="2000" dirty="0" smtClean="0"/>
              <a:t>Elemente der Herstellungsangabe: </a:t>
            </a:r>
            <a:r>
              <a:rPr lang="de-DE" sz="2000" dirty="0" smtClean="0">
                <a:solidFill>
                  <a:srgbClr val="00B0F0"/>
                </a:solidFill>
              </a:rPr>
              <a:t>fakultative</a:t>
            </a:r>
            <a:r>
              <a:rPr lang="de-DE" sz="2000" dirty="0" smtClean="0"/>
              <a:t> Erfassung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Erscheinungsdatum (RDA 2.8.6)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Informationsquellen für das Erscheinungsdatum in dieser Reihenfolge:</a:t>
            </a:r>
          </a:p>
          <a:p>
            <a:endParaRPr lang="de-DE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Gleiche Quelle, aus der der Haupttitel entnommen wurde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r>
              <a:rPr lang="de-DE" sz="2400" dirty="0" smtClean="0"/>
              <a:t>Andere Quelle innerhalb der Ressource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400" dirty="0" smtClean="0"/>
              <a:t>Andere Quelle außerhalb der Ressource (dann muss das Erscheinungsdatum eckig geklammert werden)</a:t>
            </a:r>
          </a:p>
          <a:p>
            <a:pPr marL="514350" indent="-457200">
              <a:lnSpc>
                <a:spcPct val="150000"/>
              </a:lnSpc>
              <a:buFont typeface="+mj-lt"/>
              <a:buAutoNum type="arabicPeriod"/>
            </a:pPr>
            <a:endParaRPr lang="de-DE" sz="2800" dirty="0" smtClean="0"/>
          </a:p>
          <a:p>
            <a:pPr marL="355600" indent="-298450"/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/>
          <a:lstStyle/>
          <a:p>
            <a:r>
              <a:rPr lang="de-DE" dirty="0" smtClean="0"/>
              <a:t>Erfassung Erscheinungsdatum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896544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Änderung im Format: künftig Erfassung in </a:t>
            </a:r>
          </a:p>
          <a:p>
            <a:r>
              <a:rPr lang="de-DE" dirty="0" smtClean="0">
                <a:solidFill>
                  <a:srgbClr val="C00000"/>
                </a:solidFill>
              </a:rPr>
              <a:t>Sortierform</a:t>
            </a:r>
            <a:r>
              <a:rPr lang="de-DE" dirty="0" smtClean="0"/>
              <a:t> und ggf. in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Vorlageform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Beispiel: </a:t>
            </a:r>
          </a:p>
          <a:p>
            <a:pPr>
              <a:buNone/>
            </a:pPr>
            <a:r>
              <a:rPr lang="de-DE" dirty="0" smtClean="0"/>
              <a:t>1100 </a:t>
            </a:r>
            <a:r>
              <a:rPr lang="de-DE" dirty="0" smtClean="0">
                <a:solidFill>
                  <a:srgbClr val="C00000"/>
                </a:solidFill>
              </a:rPr>
              <a:t>2002</a:t>
            </a:r>
            <a:r>
              <a:rPr lang="de-DE" dirty="0" smtClean="0"/>
              <a:t>$n</a:t>
            </a:r>
            <a:r>
              <a:rPr lang="de-DE" dirty="0" smtClean="0">
                <a:solidFill>
                  <a:srgbClr val="0070C0"/>
                </a:solidFill>
              </a:rPr>
              <a:t>Mai 2002-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Ausführliche Hinweise </a:t>
            </a:r>
            <a:r>
              <a:rPr lang="de-DE" dirty="0" smtClean="0">
                <a:sym typeface="Wingdings" pitchFamily="2" charset="2"/>
              </a:rPr>
              <a:t> Worddokument 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824536"/>
          </a:xfrm>
        </p:spPr>
        <p:txBody>
          <a:bodyPr/>
          <a:lstStyle/>
          <a:p>
            <a:r>
              <a:rPr lang="de-DE" dirty="0" smtClean="0"/>
              <a:t>Das Erscheinungsdatum wird erfasst, wie es auf der Informationsquelle erscheint</a:t>
            </a:r>
          </a:p>
          <a:p>
            <a:endParaRPr lang="de-DE" dirty="0" smtClean="0"/>
          </a:p>
          <a:p>
            <a:r>
              <a:rPr lang="de-DE" dirty="0" smtClean="0"/>
              <a:t>Beispiel: 	In der Ressource: 2015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Beispiel: In </a:t>
            </a:r>
            <a:r>
              <a:rPr lang="de-DE" dirty="0"/>
              <a:t>der Ressource: Mai </a:t>
            </a:r>
            <a:r>
              <a:rPr lang="de-DE" dirty="0" smtClean="0"/>
              <a:t>2002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200345"/>
              </p:ext>
            </p:extLst>
          </p:nvPr>
        </p:nvGraphicFramePr>
        <p:xfrm>
          <a:off x="611560" y="2924944"/>
          <a:ext cx="784887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345"/>
                <a:gridCol w="1259345"/>
                <a:gridCol w="3085398"/>
                <a:gridCol w="2244783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023696"/>
              </p:ext>
            </p:extLst>
          </p:nvPr>
        </p:nvGraphicFramePr>
        <p:xfrm>
          <a:off x="611560" y="4797152"/>
          <a:ext cx="7848871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880320"/>
                <a:gridCol w="2952327"/>
              </a:tblGrid>
              <a:tr h="38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Mai 2002-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80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Erfassung des Erscheinungsdatums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Nach RDA 1.8.2 wird das Erscheinungsdatum in arabischen Ziffern angegeben</a:t>
            </a:r>
          </a:p>
          <a:p>
            <a:endParaRPr lang="de-DE" dirty="0" smtClean="0"/>
          </a:p>
          <a:p>
            <a:r>
              <a:rPr lang="de-DE" dirty="0" smtClean="0"/>
              <a:t>Beispiel: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In der Ressource: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Fortlaufende Ressource:</a:t>
            </a: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 smtClean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090298"/>
              </p:ext>
            </p:extLst>
          </p:nvPr>
        </p:nvGraphicFramePr>
        <p:xfrm>
          <a:off x="683568" y="3789041"/>
          <a:ext cx="7560839" cy="1200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936"/>
                <a:gridCol w="1235936"/>
                <a:gridCol w="3028044"/>
                <a:gridCol w="2060923"/>
              </a:tblGrid>
              <a:tr h="576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5076056" y="2204864"/>
            <a:ext cx="129614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Baskerville Old Face" pitchFamily="18" charset="0"/>
                <a:ea typeface="Verdana" panose="020B0604030504040204" pitchFamily="34" charset="0"/>
                <a:cs typeface="Times New Roman" pitchFamily="18" charset="0"/>
              </a:rPr>
              <a:t>MCMLIII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3.02.05: Veröffentlichungsangabe | PICA DNB/ZDB |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2229</Words>
  <Application>Microsoft Office PowerPoint</Application>
  <PresentationFormat>Bildschirmpräsentation (4:3)</PresentationFormat>
  <Paragraphs>598</Paragraphs>
  <Slides>40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Larissa</vt:lpstr>
      <vt:lpstr>Schulungsunterlagen der AG RDA</vt:lpstr>
      <vt:lpstr> Veröffentlichungsangabe / Vertriebsangabe / Herstellungsangabe / Copyrightdatum bei fortlaufenden Ressourcen </vt:lpstr>
      <vt:lpstr>Veröffentlichungsangabe (RDA 2.8)</vt:lpstr>
      <vt:lpstr>Vertriebsangabe (RDA 2.9)</vt:lpstr>
      <vt:lpstr>Herstellungsangabe (RDA 2.10)</vt:lpstr>
      <vt:lpstr>Erscheinungsdatum (RDA 2.8.6)</vt:lpstr>
      <vt:lpstr>Erfassung Erscheinungsdatum</vt:lpstr>
      <vt:lpstr>Erfassung des Erscheinungsdatums</vt:lpstr>
      <vt:lpstr>Erfassung des Erscheinungsdatums</vt:lpstr>
      <vt:lpstr>Erfassung des Erscheinungsdatums</vt:lpstr>
      <vt:lpstr>Erscheinungsdatum (RDA 2.8.6.6 D-A-CH und RDA 2.8.6.5 D-A-CH)</vt:lpstr>
      <vt:lpstr>Erscheinungsdatum (RDA 2.8.6.6 D-A-CH)</vt:lpstr>
      <vt:lpstr>Erscheinungsdatum (RDA 2.8.6.5 D-A-CH)</vt:lpstr>
      <vt:lpstr>Erscheinungsdatum (RDA 2.8.6.5 D-A-CH)</vt:lpstr>
      <vt:lpstr>Erscheinungsort (RDA 2.8.2)</vt:lpstr>
      <vt:lpstr>Erscheinungsort (RDA 2.8.2)</vt:lpstr>
      <vt:lpstr>Erfassung des Erscheinungsortes</vt:lpstr>
      <vt:lpstr>Erfassung des Erscheinungsortes - Beispiele</vt:lpstr>
      <vt:lpstr>Erfassung des Erscheinungsortes - Beispiel</vt:lpstr>
      <vt:lpstr>Erfassung des Erscheinungsortes - Beispiel</vt:lpstr>
      <vt:lpstr>Erfassung des Erscheinungsortes - Beispiel</vt:lpstr>
      <vt:lpstr>Erfassung des Erscheinungsortes</vt:lpstr>
      <vt:lpstr>Erscheinungsort nicht ermittelbar</vt:lpstr>
      <vt:lpstr>Erscheinungsort nicht ermittelbar</vt:lpstr>
      <vt:lpstr>Verlagsname (RDA 2.8.4)</vt:lpstr>
      <vt:lpstr>Verlagsname (RDA 2.8.4)</vt:lpstr>
      <vt:lpstr>Erfassung des Verlagsnamens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Erfassung des Verlagsnamens - Beispiel</vt:lpstr>
      <vt:lpstr>Funktion des Verlags</vt:lpstr>
      <vt:lpstr>Mehrere Verlage</vt:lpstr>
      <vt:lpstr>Imprints, </vt:lpstr>
      <vt:lpstr>Imprints, </vt:lpstr>
      <vt:lpstr>Selbstverlage</vt:lpstr>
      <vt:lpstr>Selbstverlage</vt:lpstr>
      <vt:lpstr>Verlag nicht ermittelbar</vt:lpstr>
      <vt:lpstr>Verlag nicht ermittelbar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151</cp:revision>
  <cp:lastPrinted>2015-08-17T16:41:47Z</cp:lastPrinted>
  <dcterms:created xsi:type="dcterms:W3CDTF">2014-02-18T07:01:40Z</dcterms:created>
  <dcterms:modified xsi:type="dcterms:W3CDTF">2016-03-16T10:24:41Z</dcterms:modified>
</cp:coreProperties>
</file>