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85" r:id="rId2"/>
    <p:sldId id="259" r:id="rId3"/>
    <p:sldId id="287" r:id="rId4"/>
    <p:sldId id="302" r:id="rId5"/>
    <p:sldId id="303" r:id="rId6"/>
    <p:sldId id="304" r:id="rId7"/>
    <p:sldId id="311" r:id="rId8"/>
    <p:sldId id="330" r:id="rId9"/>
    <p:sldId id="307" r:id="rId10"/>
    <p:sldId id="308" r:id="rId11"/>
    <p:sldId id="338" r:id="rId12"/>
    <p:sldId id="305" r:id="rId13"/>
    <p:sldId id="306" r:id="rId14"/>
    <p:sldId id="309" r:id="rId15"/>
    <p:sldId id="329" r:id="rId16"/>
    <p:sldId id="310" r:id="rId17"/>
    <p:sldId id="331" r:id="rId18"/>
    <p:sldId id="314" r:id="rId19"/>
    <p:sldId id="315" r:id="rId20"/>
    <p:sldId id="316" r:id="rId21"/>
    <p:sldId id="317" r:id="rId22"/>
    <p:sldId id="318" r:id="rId23"/>
    <p:sldId id="321" r:id="rId24"/>
    <p:sldId id="319" r:id="rId25"/>
    <p:sldId id="337" r:id="rId26"/>
    <p:sldId id="320" r:id="rId27"/>
    <p:sldId id="339" r:id="rId28"/>
    <p:sldId id="335" r:id="rId29"/>
    <p:sldId id="336" r:id="rId30"/>
    <p:sldId id="322" r:id="rId31"/>
    <p:sldId id="323" r:id="rId32"/>
    <p:sldId id="324" r:id="rId33"/>
    <p:sldId id="326" r:id="rId34"/>
    <p:sldId id="325" r:id="rId35"/>
    <p:sldId id="332" r:id="rId36"/>
    <p:sldId id="327" r:id="rId37"/>
    <p:sldId id="328" r:id="rId38"/>
    <p:sldId id="333" r:id="rId39"/>
    <p:sldId id="334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738" autoAdjust="0"/>
  </p:normalViewPr>
  <p:slideViewPr>
    <p:cSldViewPr>
      <p:cViewPr varScale="1">
        <p:scale>
          <a:sx n="105" d="100"/>
          <a:sy n="105" d="100"/>
        </p:scale>
        <p:origin x="-12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Auch für fortlaufende</a:t>
            </a:r>
            <a:r>
              <a:rPr lang="de-DE" baseline="0" dirty="0" smtClean="0"/>
              <a:t> Ressourcen kann das Erscheinungsjahr so geschätzt werden.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smtClean="0"/>
              <a:t>In der Ressource auf der Titelseite: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Fortlaufende Ressource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06896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852143"/>
                <a:gridCol w="309634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941168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852143"/>
                <a:gridCol w="309634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300192" y="1772816"/>
            <a:ext cx="1800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haroni" pitchFamily="2" charset="-79"/>
                <a:cs typeface="Aharoni" pitchFamily="2" charset="-79"/>
              </a:rPr>
              <a:t>ZWEITAUSEND</a:t>
            </a:r>
            <a:endParaRPr lang="de-DE" dirty="0" smtClean="0">
              <a:latin typeface="Aharoni" pitchFamily="2" charset="-79"/>
              <a:ea typeface="Verdana" panose="020B0604030504040204" pitchFamily="34" charset="0"/>
              <a:cs typeface="Aharoni" pitchFamily="2" charset="-79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 Erscheinungsdatum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Zahlen-/Ziffern-/Druckleisten gehören zur Herstellungsangabe!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</a:t>
            </a:r>
          </a:p>
          <a:p>
            <a:pPr>
              <a:buNone/>
            </a:pPr>
            <a:r>
              <a:rPr lang="de-DE" dirty="0" smtClean="0"/>
              <a:t>	„2014“ gilt als Herstellungsjahr. Es wird nicht als Erscheinungsdatum berücksichtigt. 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55576" y="3284984"/>
            <a:ext cx="4032448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de-DE" sz="1600" dirty="0" smtClean="0">
                <a:latin typeface="Kartika" pitchFamily="18" charset="0"/>
                <a:cs typeface="Kartika" pitchFamily="18" charset="0"/>
              </a:rPr>
              <a:t>2016  2015  2014     4  3  2</a:t>
            </a:r>
            <a:endParaRPr lang="de-DE" sz="1600" dirty="0">
              <a:latin typeface="Kartika" pitchFamily="18" charset="0"/>
              <a:cs typeface="Kartika" pitchFamily="18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 und 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Wenn Erscheinungsdatum aus Informationsquellen nicht ermittelbar: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-&gt; 	</a:t>
            </a:r>
            <a:r>
              <a:rPr lang="de-DE" b="1" dirty="0" smtClean="0"/>
              <a:t>Erscheinungsdatum aus anderen Quellen 	ermitteln bzw. schätzen </a:t>
            </a:r>
            <a:r>
              <a:rPr lang="de-DE" dirty="0" smtClean="0"/>
              <a:t>(eckig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-&gt;	NICHT: [Erscheinungsdatum nicht ermittelbar]</a:t>
            </a:r>
          </a:p>
          <a:p>
            <a:pPr lvl="2">
              <a:buNone/>
            </a:pPr>
            <a:endParaRPr lang="de-DE" b="1" dirty="0" smtClean="0"/>
          </a:p>
          <a:p>
            <a:pPr lvl="2">
              <a:buNone/>
            </a:pP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marL="0" lvl="2" indent="0">
              <a:buNone/>
            </a:pPr>
            <a:r>
              <a:rPr lang="de-DE" dirty="0" smtClean="0"/>
              <a:t>(für einzelne Einheiten s. RDA 2.8.6.6 D-A-CH)</a:t>
            </a:r>
          </a:p>
          <a:p>
            <a:pPr marL="0" lvl="2" indent="0">
              <a:buNone/>
            </a:pPr>
            <a:r>
              <a:rPr lang="de-DE" dirty="0" smtClean="0"/>
              <a:t>(für fortlaufende Ressourcen s. RDA 2.8.6.5 D-A-CH)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Zum Schätzen des Erscheinungsdatum Quellen in dieser Reihenfolge nutzen:</a:t>
            </a:r>
          </a:p>
          <a:p>
            <a:pPr marL="0" indent="0">
              <a:buNone/>
            </a:pPr>
            <a:endParaRPr lang="de-DE" dirty="0" smtClean="0"/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Copyright-Datum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Vertriebsdatum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Herstellungsdatum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Indizien innerhalb und außerhalb der Ressource, z.B. Datum des Vorworts, Verlagsankündigung auf Website (notfalls wird ein Zeitraum geschätzt)</a:t>
            </a:r>
          </a:p>
          <a:p>
            <a:pPr marL="355600" indent="-298450"/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3312368" cy="47107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779912" y="1340768"/>
          <a:ext cx="5256584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189"/>
                <a:gridCol w="2830227"/>
                <a:gridCol w="151216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©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067944" y="3140968"/>
            <a:ext cx="4680520" cy="2954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>
              <a:buFont typeface="Arial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Einheit: 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darf zusätzlich angegeben werden</a:t>
            </a:r>
          </a:p>
          <a:p>
            <a:pPr marL="269875" indent="-269875"/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2492896"/>
          <a:ext cx="72000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28795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2000" y="3856774"/>
            <a:ext cx="864048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Ressource: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wird nie zusätzlich erfasst (RDA 2.11 D-A-CH)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104187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smtClean="0"/>
              <a:t>Erscheinungsjahr in der Ressource nicht genannt. Aus dem Vorwort: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78904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996159"/>
                <a:gridCol w="295232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[1981?]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5771429" cy="5333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Chronologische Bezeichnung aus der Zählung als ermitteltes Erscheinungsdatum erfassen.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284984"/>
          <a:ext cx="7200800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2996159"/>
                <a:gridCol w="295232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(1982)-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[1982]-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Informationsquellen für den Verlagsname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Verlagsname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Verlagsname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es wird erfasst: „[Verlag nicht ermittelbar]“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Veröffentlichungsangabe / Vertriebsangabe / Herstellungsangabe / Copyrightdatum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Verlagsname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Zeichensetzung wird aus Vorlage übernommen</a:t>
            </a:r>
          </a:p>
          <a:p>
            <a:endParaRPr lang="de-DE" dirty="0" smtClean="0"/>
          </a:p>
          <a:p>
            <a:r>
              <a:rPr lang="de-DE" dirty="0" smtClean="0"/>
              <a:t>Typografische Gestaltungsmittel als Trennzeichen können weggelassen werden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299695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016224"/>
                <a:gridCol w="511256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Wissenschaftliche Verlagsgesellschaft mbH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7" descr="neu209-12 - Kopie 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7200401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23528" y="407707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Carl Winter Universitätsverlag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2" descr="tb069a-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3414713" cy="172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 smtClean="0"/>
              <a:t>Im Impressum: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581128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K.G. Saur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26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2961905" cy="609524"/>
          </a:xfrm>
          <a:prstGeom prst="rect">
            <a:avLst/>
          </a:prstGeom>
        </p:spPr>
      </p:pic>
      <p:pic>
        <p:nvPicPr>
          <p:cNvPr id="11" name="Grafik 10" descr="26.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429000"/>
            <a:ext cx="5704762" cy="676191"/>
          </a:xfrm>
          <a:prstGeom prst="rect">
            <a:avLst/>
          </a:prstGeom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Stauffenburg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13" descr="neu211-2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1829294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Grafik 14" descr="neu211-4a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3073266" cy="355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17" descr="neu155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1211580" cy="43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19" descr="neu155-4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765719" cy="62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 des Verlags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Wörter/Phrasen, die Funktion des Verlags angeben, werden übernommen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Aber:</a:t>
            </a:r>
          </a:p>
          <a:p>
            <a:r>
              <a:rPr lang="de-DE" dirty="0" smtClean="0"/>
              <a:t>NICHT Wörter/Phrasen, die bloß Verlagstätigkeit beschreiben</a:t>
            </a:r>
          </a:p>
          <a:p>
            <a:pPr>
              <a:buNone/>
            </a:pPr>
            <a:r>
              <a:rPr lang="de-DE" dirty="0" smtClean="0"/>
              <a:t>	z.B.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1772816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Kommission bei Otto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Harrassowitz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5085184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Kindler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93096"/>
            <a:ext cx="2543175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Mehrere 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Sind in Ressource mehrere Verlage angegeben: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erster/typografisch hervorgehobener Verlag Standardelement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weitere Verlage dürfen erfasst werden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/>
              <a:t>Beispiel: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39752" y="2708920"/>
            <a:ext cx="2592288" cy="11974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44000" tIns="108000" rIns="144000" bIns="72000" rtlCol="0">
            <a:spAutoFit/>
          </a:bodyPr>
          <a:lstStyle/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Akademischer Verlag</a:t>
            </a:r>
          </a:p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Gärkeller Verlag</a:t>
            </a:r>
          </a:p>
          <a:p>
            <a:r>
              <a:rPr lang="de-DE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4293096"/>
          <a:ext cx="8208912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Akademischer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Gärkeller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Vertriebsname/Herstellername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gleich wie bei Verlag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</a:p>
          <a:p>
            <a:pPr>
              <a:buNone/>
            </a:pPr>
            <a:r>
              <a:rPr lang="de-DE" dirty="0" smtClean="0"/>
              <a:t>	Auf der bevorzugten Informationsquelle:</a:t>
            </a:r>
          </a:p>
          <a:p>
            <a:pPr>
              <a:buNone/>
            </a:pPr>
            <a:r>
              <a:rPr lang="de-DE" dirty="0" smtClean="0"/>
              <a:t>	Vertrieb: Universal Europe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71703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7"/>
                <a:gridCol w="2748827"/>
                <a:gridCol w="40324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Universal Europe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Verlags-/Vertriebs-/Herstellername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Herstellername dürfen nicht als ermittelter Verlagsname erfasst werden!</a:t>
            </a:r>
          </a:p>
          <a:p>
            <a:r>
              <a:rPr lang="de-DE" dirty="0" smtClean="0"/>
              <a:t>Sie werden im Rahmen der Vertriebs- bzw. Herstellungsangabe erfasst.</a:t>
            </a:r>
          </a:p>
          <a:p>
            <a:endParaRPr lang="de-DE" dirty="0" smtClean="0"/>
          </a:p>
          <a:p>
            <a:pPr>
              <a:buNone/>
            </a:pPr>
            <a:r>
              <a:rPr lang="de-DE" b="1" dirty="0" smtClean="0"/>
              <a:t>Aber:</a:t>
            </a:r>
          </a:p>
          <a:p>
            <a:r>
              <a:rPr lang="de-DE" dirty="0" smtClean="0"/>
              <a:t>Falls nicht zu erkennen ist, ob es sich um einen Verlag oder Vertrieb handelt, wird angenommen, dass es sich um einen Verlag handelt. (</a:t>
            </a:r>
            <a:r>
              <a:rPr lang="de-DE" smtClean="0"/>
              <a:t>RDA 2.9.4.1 </a:t>
            </a:r>
            <a:r>
              <a:rPr lang="de-DE" dirty="0" smtClean="0"/>
              <a:t>D-A-CH)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Veröffentlichungsangabe (RDA 2.8)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Erscheinungsort (RDA 2.8.2)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Verlagsname (RDA 2.8.4)</a:t>
            </a:r>
          </a:p>
          <a:p>
            <a:endParaRPr lang="de-DE" dirty="0" smtClean="0"/>
          </a:p>
          <a:p>
            <a:r>
              <a:rPr lang="de-DE" dirty="0" smtClean="0"/>
              <a:t>Erscheinungsdatum (RDA 2.8.6)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Veröffentlichungsangabe </a:t>
            </a:r>
          </a:p>
          <a:p>
            <a:pPr marL="0" indent="0">
              <a:buNone/>
            </a:pPr>
            <a:r>
              <a:rPr lang="de-DE" dirty="0" smtClean="0"/>
              <a:t>-&gt; Standardelemente.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den Erscheinungsort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Verlagsname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Erscheinungsort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wahrscheinlichen Erscheinungsort oder größere geographische Einheit erfassen (in eckigen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-&gt; nur, wenn dies nicht möglich: </a:t>
            </a:r>
          </a:p>
          <a:p>
            <a:pPr>
              <a:buNone/>
            </a:pPr>
            <a:r>
              <a:rPr lang="de-DE" dirty="0" smtClean="0"/>
              <a:t>	„[Erscheinungsort nicht ermittelbar]“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In der Informationsquelle enthaltene übergeordnete </a:t>
            </a:r>
            <a:r>
              <a:rPr lang="de-DE" dirty="0" err="1" smtClean="0"/>
              <a:t>Geographika</a:t>
            </a:r>
            <a:r>
              <a:rPr lang="de-DE" dirty="0" smtClean="0"/>
              <a:t> werden übernommen</a:t>
            </a:r>
          </a:p>
          <a:p>
            <a:endParaRPr lang="de-DE" dirty="0" smtClean="0"/>
          </a:p>
          <a:p>
            <a:r>
              <a:rPr lang="de-DE" dirty="0" smtClean="0"/>
              <a:t>Bei mehreren Erscheinungsorten: typographisch hervorgehobener bzw. erster Erscheinungsort Standardelement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 der Titelseite: Freiburg i.Br.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Auf der bevorzugten Informationsquelle: Philadelphia, PA</a:t>
            </a:r>
          </a:p>
          <a:p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18448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Freiburg i.Br.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5091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Philadelphia, 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Auf der Titelseite: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11560" y="1844824"/>
          <a:ext cx="7200800" cy="35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Heidelberg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New York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Tokyo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Springer-Verlag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908720"/>
            <a:ext cx="3672408" cy="61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Eine Veröffentlichung in polnischer Sprache liegt vor. Es wird ein wahrscheinliches Land erfasst: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539552" y="27089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[Polen]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Aus der Ressource geht hervor, dass es sich um eine gemeinsame Veröffentlichung der Mitgliederländer der EU handelt, der genaue Erscheinungsort ist nicht ermittelbar: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28498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[Europa]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Eine übergeordnete geographische Einheit darf ergänzt werden, falls für die Identifizierung notwendig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Informationsquelle: Dublin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6450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Dublin [Ohio]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Vertriebs-/Herstellungsort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gleich wie bei Verlag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bevorzugten Informationsquelle: </a:t>
            </a:r>
          </a:p>
          <a:p>
            <a:pPr>
              <a:buNone/>
            </a:pPr>
            <a:r>
              <a:rPr lang="de-DE" dirty="0" smtClean="0"/>
              <a:t>	Vertrieb: Universal Europe 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71703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München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Herstellungsort dürfen nicht als ermittelter Erscheinungsort erfasst werden!</a:t>
            </a:r>
          </a:p>
          <a:p>
            <a:r>
              <a:rPr lang="de-DE" dirty="0" smtClean="0"/>
              <a:t>Sie werden im Rahmen der Vertriebs- bzw. Herstellungsangabe erfasst.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Vertriebsangabe (RDA 2.9)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Vertriebsort (RDA 2.9.2)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Vertriebsname (RDA 2.9.4)</a:t>
            </a:r>
          </a:p>
          <a:p>
            <a:endParaRPr lang="de-DE" dirty="0" smtClean="0"/>
          </a:p>
          <a:p>
            <a:r>
              <a:rPr lang="de-DE" dirty="0" smtClean="0"/>
              <a:t>Vertriebsdatum (RDA 2.9.6)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Vertriebsangabe: </a:t>
            </a:r>
          </a:p>
          <a:p>
            <a:pPr marL="0" indent="0">
              <a:buNone/>
            </a:pPr>
            <a:r>
              <a:rPr lang="de-DE" dirty="0" smtClean="0"/>
              <a:t>keine Standardelemente, dürfen aber zusätzlich angegeben werden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Herstellungsangabe (RDA 2.10)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Herstellungsort (RDA 2.10.2)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Herstellername (RDA 2.10.4)</a:t>
            </a:r>
          </a:p>
          <a:p>
            <a:endParaRPr lang="de-DE" dirty="0" smtClean="0"/>
          </a:p>
          <a:p>
            <a:r>
              <a:rPr lang="de-DE" dirty="0" smtClean="0"/>
              <a:t>Herstellungsdatum (RDA 2.10.6)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Herstellungsangabe: </a:t>
            </a:r>
          </a:p>
          <a:p>
            <a:pPr marL="0" indent="0">
              <a:buNone/>
            </a:pPr>
            <a:r>
              <a:rPr lang="de-DE" dirty="0" smtClean="0"/>
              <a:t>keine Standardelement, dürfen aber zusätzlich angegeben werden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das Erscheinungsdatum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das Erscheinungsdatum eckig geklammert werden)</a:t>
            </a:r>
          </a:p>
          <a:p>
            <a:pPr marL="355600" indent="-298450"/>
            <a:endParaRPr lang="de-DE" dirty="0" smtClean="0"/>
          </a:p>
          <a:p>
            <a:pPr marL="355600" indent="-298450"/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Das Erscheinungsdatum wird erfasst, wie es auf der Informationsquelle erscheint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In der Ressource: 1. Auflage September 2006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933056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September 2006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Beispiel für fortlaufende Ressourcen: 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pPr>
              <a:buNone/>
            </a:pPr>
            <a:r>
              <a:rPr lang="de-DE" dirty="0" smtClean="0"/>
              <a:t>	In der Ressource: Mai 2000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140968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Mai 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Nach RDA 1.8.2 wird das Erscheinungsdatum in arabischen Ziffern angegeben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In der Ressource: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Fortlaufende Ressource: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35699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515719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313"/>
                <a:gridCol w="3068167"/>
                <a:gridCol w="28803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1953-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076056" y="2204864"/>
            <a:ext cx="129614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Baskerville Old Face" pitchFamily="18" charset="0"/>
                <a:ea typeface="Verdana" panose="020B0604030504040204" pitchFamily="34" charset="0"/>
                <a:cs typeface="Times New Roman" pitchFamily="18" charset="0"/>
              </a:rPr>
              <a:t>MCMLIII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3.02.05: Veröffentlichungsangabe | Stand: 22.06.2015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1859</Words>
  <Application>Microsoft Office PowerPoint</Application>
  <PresentationFormat>Bildschirmpräsentation (4:3)</PresentationFormat>
  <Paragraphs>526</Paragraphs>
  <Slides>39</Slides>
  <Notes>23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Larissa</vt:lpstr>
      <vt:lpstr>Schulungsunterlagen der AG RDA</vt:lpstr>
      <vt:lpstr>Veröffentlichungsangabe / Vertriebsangabe / Herstellungsangabe / Copyrightdatum </vt:lpstr>
      <vt:lpstr>Veröffentlichungsangabe (RDA 2.8)</vt:lpstr>
      <vt:lpstr>Vertriebsangabe (RDA 2.9)</vt:lpstr>
      <vt:lpstr>Herstellungsangabe (RDA 2.10)</vt:lpstr>
      <vt:lpstr>Erscheinungsdatum (RDA 2.8.6)</vt:lpstr>
      <vt:lpstr>Erfassung des Erscheinungsdatums: einzelne Einheit</vt:lpstr>
      <vt:lpstr>Erfassung des Erscheinungsdatums: fortlaufende Ressource</vt:lpstr>
      <vt:lpstr>Erfassung des Erscheinungsdatums</vt:lpstr>
      <vt:lpstr>Erfassung des Erscheinungsdatums</vt:lpstr>
      <vt:lpstr>Kein Erscheinungsdatum</vt:lpstr>
      <vt:lpstr>Erscheinungsdatum (RDA 2.8.6.6 D-A-CH und RDA 2.8.6.5 D-A-CH)</vt:lpstr>
      <vt:lpstr>Erscheinungsdatum (RDA 2.8.6.6 D-A-CH)</vt:lpstr>
      <vt:lpstr>Erscheinungsdatum (RDA 2.8.6.6 D-A-CH)</vt:lpstr>
      <vt:lpstr>Erscheinungsdatum (RDA 2.8.6.5 D-A-CH)</vt:lpstr>
      <vt:lpstr>Erscheinungsdatum (RDA 2.8.6.6 D-A-CH)</vt:lpstr>
      <vt:lpstr>Erscheinungsdatum (RDA 2.8.6.5 D-A-CH)</vt:lpstr>
      <vt:lpstr>Verlagsname (RDA 2.8.4)</vt:lpstr>
      <vt:lpstr>Verlagsname (RDA 2.8.4)</vt:lpstr>
      <vt:lpstr>Erfassung des Verlagsnamens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Funktion des Verlags</vt:lpstr>
      <vt:lpstr>Mehrere Verlage</vt:lpstr>
      <vt:lpstr>Vertriebsname/Herstellername</vt:lpstr>
      <vt:lpstr>Verlags-/Vertriebs-/Herstellername</vt:lpstr>
      <vt:lpstr>Erscheinungsort (RDA 2.8.2)</vt:lpstr>
      <vt:lpstr>Erscheinungsort (RDA 2.8.2)</vt:lpstr>
      <vt:lpstr>Erfassung des Erscheinungsortes</vt:lpstr>
      <vt:lpstr>Erfassung des Erscheinungsortes - Beispiel</vt:lpstr>
      <vt:lpstr>Erfassung des Erscheinungsortes - Beispiel</vt:lpstr>
      <vt:lpstr>Erfassung des Erscheinungsortes - Beispiel</vt:lpstr>
      <vt:lpstr>Erfassung des Erscheinungsortes - Beispiel</vt:lpstr>
      <vt:lpstr>Erfassung des Erscheinungsortes</vt:lpstr>
      <vt:lpstr>Vertriebs-/Herstellungsort</vt:lpstr>
      <vt:lpstr>Erscheinungsort nicht ermittelbar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96</cp:revision>
  <dcterms:created xsi:type="dcterms:W3CDTF">2014-02-18T07:01:40Z</dcterms:created>
  <dcterms:modified xsi:type="dcterms:W3CDTF">2015-06-25T09:10:47Z</dcterms:modified>
</cp:coreProperties>
</file>