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85" r:id="rId2"/>
    <p:sldId id="259" r:id="rId3"/>
    <p:sldId id="287" r:id="rId4"/>
    <p:sldId id="302" r:id="rId5"/>
    <p:sldId id="303" r:id="rId6"/>
    <p:sldId id="304" r:id="rId7"/>
    <p:sldId id="311" r:id="rId8"/>
    <p:sldId id="330" r:id="rId9"/>
    <p:sldId id="307" r:id="rId10"/>
    <p:sldId id="308" r:id="rId11"/>
    <p:sldId id="338" r:id="rId12"/>
    <p:sldId id="305" r:id="rId13"/>
    <p:sldId id="306" r:id="rId14"/>
    <p:sldId id="309" r:id="rId15"/>
    <p:sldId id="329" r:id="rId16"/>
    <p:sldId id="310" r:id="rId17"/>
    <p:sldId id="331" r:id="rId18"/>
    <p:sldId id="314" r:id="rId19"/>
    <p:sldId id="315" r:id="rId20"/>
    <p:sldId id="316" r:id="rId21"/>
    <p:sldId id="317" r:id="rId22"/>
    <p:sldId id="318" r:id="rId23"/>
    <p:sldId id="321" r:id="rId24"/>
    <p:sldId id="319" r:id="rId25"/>
    <p:sldId id="337" r:id="rId26"/>
    <p:sldId id="320" r:id="rId27"/>
    <p:sldId id="339" r:id="rId28"/>
    <p:sldId id="335" r:id="rId29"/>
    <p:sldId id="336" r:id="rId30"/>
    <p:sldId id="322" r:id="rId31"/>
    <p:sldId id="323" r:id="rId32"/>
    <p:sldId id="324" r:id="rId33"/>
    <p:sldId id="326" r:id="rId34"/>
    <p:sldId id="325" r:id="rId35"/>
    <p:sldId id="332" r:id="rId36"/>
    <p:sldId id="327" r:id="rId37"/>
    <p:sldId id="328" r:id="rId38"/>
    <p:sldId id="333" r:id="rId39"/>
    <p:sldId id="334" r:id="rId4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77929" autoAdjust="0"/>
  </p:normalViewPr>
  <p:slideViewPr>
    <p:cSldViewPr>
      <p:cViewPr varScale="1">
        <p:scale>
          <a:sx n="87" d="100"/>
          <a:sy n="87" d="100"/>
        </p:scale>
        <p:origin x="-17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04.08.2015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04.08.2015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Für Nationalbibliotheken ist die Angabe der D-A-CH-Verlage verpflichtend.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Für Nationalbibliotheken ist die Angabe der D-A-CH-Orte verpflichtend.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Auch für fortlaufende</a:t>
            </a:r>
            <a:r>
              <a:rPr lang="de-DE" baseline="0" dirty="0" smtClean="0"/>
              <a:t> Ressourcen kann das Erscheinungsjahr so geschätzt werden. 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632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Beispiel: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smtClean="0"/>
              <a:t>In der Ressource auf der Titelseite: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Einzelne Einheit: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Fortlaufende Ressource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06896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2852143"/>
                <a:gridCol w="3096344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4941168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2852143"/>
                <a:gridCol w="3096344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300192" y="1772816"/>
            <a:ext cx="18002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haroni" pitchFamily="2" charset="-79"/>
                <a:cs typeface="Aharoni" pitchFamily="2" charset="-79"/>
              </a:rPr>
              <a:t>ZWEITAUSEND</a:t>
            </a:r>
            <a:endParaRPr lang="de-DE" dirty="0" smtClean="0">
              <a:latin typeface="Aharoni" pitchFamily="2" charset="-79"/>
              <a:ea typeface="Verdana" panose="020B0604030504040204" pitchFamily="34" charset="0"/>
              <a:cs typeface="Aharoni" pitchFamily="2" charset="-79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 Erscheinungsdatum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Zahlen-/Ziffern-/Druckleisten gehören zur Herstellungsangabe!</a:t>
            </a:r>
          </a:p>
          <a:p>
            <a:endParaRPr lang="de-DE" dirty="0" smtClean="0"/>
          </a:p>
          <a:p>
            <a:r>
              <a:rPr lang="de-DE" dirty="0" smtClean="0"/>
              <a:t>Beispiel:</a:t>
            </a:r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	</a:t>
            </a:r>
          </a:p>
          <a:p>
            <a:pPr>
              <a:buNone/>
            </a:pPr>
            <a:r>
              <a:rPr lang="de-DE" dirty="0" smtClean="0"/>
              <a:t>	„2014“ gilt als Herstellungsjahr. Es wird nicht als Erscheinungsdatum berücksichtigt. 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755576" y="3284984"/>
            <a:ext cx="4032448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de-DE" sz="1600" dirty="0" smtClean="0">
                <a:latin typeface="Kartika" pitchFamily="18" charset="0"/>
                <a:cs typeface="Kartika" pitchFamily="18" charset="0"/>
              </a:rPr>
              <a:t>2016  2015  2014     4  3  2</a:t>
            </a:r>
            <a:endParaRPr lang="de-DE" sz="1600" dirty="0">
              <a:latin typeface="Kartika" pitchFamily="18" charset="0"/>
              <a:cs typeface="Kartika" pitchFamily="18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 und 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Wenn Erscheinungsdatum aus Informationsquellen nicht ermittelbar: 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	-&gt; 	</a:t>
            </a:r>
            <a:r>
              <a:rPr lang="de-DE" b="1" dirty="0" smtClean="0"/>
              <a:t>Erscheinungsdatum aus anderen Quellen 	ermitteln bzw. schätzen </a:t>
            </a:r>
            <a:r>
              <a:rPr lang="de-DE" dirty="0" smtClean="0"/>
              <a:t>(eckig klammern)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-&gt;	NICHT: [Erscheinungsdatum nicht ermittelbar]</a:t>
            </a:r>
          </a:p>
          <a:p>
            <a:pPr lvl="2">
              <a:buNone/>
            </a:pPr>
            <a:endParaRPr lang="de-DE" b="1" dirty="0" smtClean="0"/>
          </a:p>
          <a:p>
            <a:pPr lvl="2">
              <a:buNone/>
            </a:pPr>
            <a:endParaRPr lang="de-DE" dirty="0" smtClean="0"/>
          </a:p>
          <a:p>
            <a:pPr lvl="2">
              <a:buNone/>
            </a:pPr>
            <a:endParaRPr lang="de-DE" dirty="0" smtClean="0"/>
          </a:p>
          <a:p>
            <a:pPr marL="0" lvl="2" indent="0">
              <a:buNone/>
            </a:pPr>
            <a:r>
              <a:rPr lang="de-DE" dirty="0" smtClean="0"/>
              <a:t>(für einzelne Einheiten s. RDA 2.8.6.6 D-A-CH)</a:t>
            </a:r>
          </a:p>
          <a:p>
            <a:pPr marL="0" lvl="2" indent="0">
              <a:buNone/>
            </a:pPr>
            <a:r>
              <a:rPr lang="de-DE" dirty="0" smtClean="0"/>
              <a:t>(für fortlaufende Ressourcen s. RDA 2.8.6.5 D-A-CH)</a:t>
            </a:r>
          </a:p>
          <a:p>
            <a:pPr marL="0" lvl="2" indent="0">
              <a:buNone/>
            </a:pPr>
            <a:r>
              <a:rPr lang="de-DE" dirty="0" smtClean="0"/>
              <a:t>(</a:t>
            </a:r>
            <a:r>
              <a:rPr lang="fr-FR" dirty="0" err="1" smtClean="0"/>
              <a:t>für</a:t>
            </a:r>
            <a:r>
              <a:rPr lang="fr-FR" dirty="0" smtClean="0"/>
              <a:t> </a:t>
            </a:r>
            <a:r>
              <a:rPr lang="fr-FR" dirty="0" err="1" smtClean="0"/>
              <a:t>Musik</a:t>
            </a:r>
            <a:r>
              <a:rPr lang="fr-FR" dirty="0" smtClean="0"/>
              <a:t>-Ton-</a:t>
            </a:r>
            <a:r>
              <a:rPr lang="fr-FR" dirty="0" err="1" smtClean="0"/>
              <a:t>Ressourcen</a:t>
            </a:r>
            <a:r>
              <a:rPr lang="fr-FR" dirty="0" smtClean="0"/>
              <a:t> s. RDA 2.11.1.3 D-A-CH)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Zum Schätzen des Erscheinungsdatums Quellen in dieser Reihenfolge nutzen:</a:t>
            </a:r>
          </a:p>
          <a:p>
            <a:pPr marL="0" indent="0">
              <a:buNone/>
            </a:pPr>
            <a:endParaRPr lang="de-DE" dirty="0" smtClean="0"/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Copyright-Datum</a:t>
            </a:r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Vertriebsdatum</a:t>
            </a:r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Herstellungsdatum</a:t>
            </a:r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Indizien innerhalb und außerhalb der Ressource, z.B. Datum des Vorworts, Verlagsankündigung auf Website (notfalls wird ein Zeitraum geschätzt)</a:t>
            </a:r>
          </a:p>
          <a:p>
            <a:pPr marL="355600" indent="-298450"/>
            <a:endParaRPr lang="de-DE" dirty="0" smtClean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Beispiel </a:t>
            </a:r>
            <a:r>
              <a:rPr lang="de-DE" b="1" dirty="0" smtClean="0"/>
              <a:t>einzelne Einheit</a:t>
            </a:r>
            <a:r>
              <a:rPr lang="de-DE" dirty="0" smtClean="0"/>
              <a:t>:</a:t>
            </a:r>
          </a:p>
          <a:p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3312368" cy="47107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779912" y="1340768"/>
          <a:ext cx="5256584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189"/>
                <a:gridCol w="2830227"/>
                <a:gridCol w="151216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©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4067944" y="3140968"/>
            <a:ext cx="4680520" cy="2954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 aus Copyright-Datum geschätzt</a:t>
            </a:r>
          </a:p>
          <a:p>
            <a:pPr marL="269875" indent="-269875">
              <a:buFont typeface="Arial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9875" indent="-269875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 Einheit: 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Copyright-Datum darf zusätzlich angegeben werden</a:t>
            </a:r>
          </a:p>
          <a:p>
            <a:pPr marL="269875" indent="-269875"/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Beispiel </a:t>
            </a:r>
            <a:r>
              <a:rPr lang="de-DE" b="1" dirty="0" smtClean="0"/>
              <a:t>fortlaufende Ressource</a:t>
            </a:r>
            <a:r>
              <a:rPr lang="de-DE" dirty="0" smtClean="0"/>
              <a:t>:</a:t>
            </a:r>
          </a:p>
          <a:p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2492896"/>
          <a:ext cx="72000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024336"/>
                <a:gridCol w="28795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[2002]-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52000" y="3856774"/>
            <a:ext cx="8640480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 aus Copyright-Datum geschätzt</a:t>
            </a:r>
          </a:p>
          <a:p>
            <a:pPr marL="269875" indent="-269875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9875" indent="-269875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Fortlaufende Ressource: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Copyright-Datum wird nie zusätzlich erfasst (RDA 2.11 D-A-CH)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8104187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280920" cy="5472608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Beispiel </a:t>
            </a:r>
            <a:r>
              <a:rPr lang="de-DE" b="1" dirty="0" smtClean="0"/>
              <a:t>einzelne Einheit</a:t>
            </a:r>
            <a:r>
              <a:rPr lang="de-DE" dirty="0" smtClean="0"/>
              <a:t>: </a:t>
            </a:r>
          </a:p>
          <a:p>
            <a:pPr marL="0" indent="0">
              <a:buNone/>
            </a:pPr>
            <a:r>
              <a:rPr lang="de-DE" dirty="0" smtClean="0"/>
              <a:t>Erscheinungsjahr in der Ressource nicht genannt. Aus dem Vorwort: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378904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2996159"/>
                <a:gridCol w="295232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[1981?]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Grafik 7" descr="19.0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708920"/>
            <a:ext cx="5771429" cy="5333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280920" cy="5472608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Fortlaufende Ressource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r>
              <a:rPr lang="de-DE" dirty="0" smtClean="0"/>
              <a:t>Chronologische Bezeichnung aus der Zählung als ermitteltes Erscheinungsdatum erfassen.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Beispiel :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3284984"/>
          <a:ext cx="7200800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2996159"/>
                <a:gridCol w="295232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(1982)-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[1982]-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Verlagsname (RDA 2.8.4)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Informationsquellen für den Verlagsnamen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Gleiche Quelle, aus der der Haupttitel entnommen wurde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innerhalb der Ressource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außerhalb der Ressource (dann muss der Verlagsname eckig geklammert werden)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Verlagsname (RDA 2.8.4)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Verlagsname nicht ermittelbar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-&gt; es wird erfasst: „[Verlag nicht ermittelbar]“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Veröffentlichungsangabe / Vertriebsangabe / Herstellungsangabe / Copyrightdatum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Verlagsname übertragen wie auf der bevorzugten Quelle</a:t>
            </a:r>
          </a:p>
          <a:p>
            <a:endParaRPr lang="de-DE" dirty="0" smtClean="0"/>
          </a:p>
          <a:p>
            <a:r>
              <a:rPr lang="de-DE" dirty="0" smtClean="0"/>
              <a:t>Regeln der Groß- und Kleinschreibung sowie der Interpunktion werden angewandt (-&gt;Modul 2)</a:t>
            </a:r>
          </a:p>
          <a:p>
            <a:endParaRPr lang="de-DE" dirty="0" smtClean="0"/>
          </a:p>
          <a:p>
            <a:r>
              <a:rPr lang="de-DE" dirty="0" smtClean="0"/>
              <a:t>Zeichensetzung wird aus Vorlage übernommen</a:t>
            </a:r>
          </a:p>
          <a:p>
            <a:endParaRPr lang="de-DE" dirty="0" smtClean="0"/>
          </a:p>
          <a:p>
            <a:r>
              <a:rPr lang="de-DE" dirty="0" smtClean="0"/>
              <a:t>Typografische Gestaltungsmittel als Trennzeichen können weggelassen werden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299695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016224"/>
                <a:gridCol w="511256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Wissenschaftliche Verlagsgesellschaft mbH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Grafik 7" descr="neu209-12 - Kopie b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7200401" cy="288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23528" y="407707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Carl Winter Universitätsverlag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Picture 22" descr="tb069a-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28800"/>
            <a:ext cx="3414713" cy="1722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de-DE" dirty="0" smtClean="0"/>
              <a:t>Im Impressum: 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4581128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K.G. Saur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26.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628800"/>
            <a:ext cx="2961905" cy="609524"/>
          </a:xfrm>
          <a:prstGeom prst="rect">
            <a:avLst/>
          </a:prstGeom>
        </p:spPr>
      </p:pic>
      <p:pic>
        <p:nvPicPr>
          <p:cNvPr id="11" name="Grafik 10" descr="26.0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429000"/>
            <a:ext cx="5704762" cy="676191"/>
          </a:xfrm>
          <a:prstGeom prst="rect">
            <a:avLst/>
          </a:prstGeom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Auf der Titelseite: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Im Impressum: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443711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Stauffenburg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Grafik 13" descr="neu211-2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16832"/>
            <a:ext cx="1829294" cy="792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Grafik 14" descr="neu211-4a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645024"/>
            <a:ext cx="3073266" cy="3552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Auf der Titelseite: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Im Impressum: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443711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TRIAS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17" descr="neu155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132856"/>
            <a:ext cx="1211580" cy="43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19" descr="neu155-4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73016"/>
            <a:ext cx="2765719" cy="62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ußzeilenplatzhalt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Funktion des Verlags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Wörter/Phrasen, die Funktion des Verlags angeben, werden übernommen</a:t>
            </a:r>
          </a:p>
          <a:p>
            <a:pPr>
              <a:buNone/>
            </a:pPr>
            <a:r>
              <a:rPr lang="de-DE" dirty="0" smtClean="0"/>
              <a:t>	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Aber:</a:t>
            </a:r>
          </a:p>
          <a:p>
            <a:r>
              <a:rPr lang="de-DE" dirty="0" smtClean="0"/>
              <a:t>NICHT Wörter/Phrasen, die bloß Verlagstätigkeit beschreiben</a:t>
            </a:r>
          </a:p>
          <a:p>
            <a:pPr>
              <a:buNone/>
            </a:pPr>
            <a:r>
              <a:rPr lang="de-DE" dirty="0" smtClean="0"/>
              <a:t>	z.B.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1772816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Kommission bei Otto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Harrassowitz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5085184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Kindler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293096"/>
            <a:ext cx="2543175" cy="57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Mehrere Verlage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Sind in Ressource mehrere Verlage angegeben: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erster/typografisch hervorgehobener Verlag Standardelement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weitere Verlage dürfen erfasst werden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/>
              <a:t>Beispiel: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39752" y="2708920"/>
            <a:ext cx="2592288" cy="11974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44000" tIns="108000" rIns="144000" bIns="72000" rtlCol="0">
            <a:spAutoFit/>
          </a:bodyPr>
          <a:lstStyle/>
          <a:p>
            <a:r>
              <a:rPr lang="de-DE" sz="2400" dirty="0" smtClean="0"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Akademischer Verlag</a:t>
            </a:r>
          </a:p>
          <a:p>
            <a:r>
              <a:rPr lang="de-DE" sz="2400" dirty="0" smtClean="0"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Gärkeller Verlag</a:t>
            </a:r>
          </a:p>
          <a:p>
            <a:r>
              <a:rPr lang="de-DE" dirty="0" smtClean="0"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München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4293096"/>
          <a:ext cx="8208912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Akademischer Verlag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Gärkeller Verlag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Vertriebsname/Herstellername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Informationsquellen: gleich wie bei Verlag</a:t>
            </a:r>
          </a:p>
          <a:p>
            <a:endParaRPr lang="de-DE" dirty="0" smtClean="0"/>
          </a:p>
          <a:p>
            <a:r>
              <a:rPr lang="de-DE" dirty="0" smtClean="0"/>
              <a:t>Beispiel:</a:t>
            </a:r>
          </a:p>
          <a:p>
            <a:pPr>
              <a:buNone/>
            </a:pPr>
            <a:r>
              <a:rPr lang="de-DE" dirty="0" smtClean="0"/>
              <a:t>	Auf der bevorzugten Informationsquelle:</a:t>
            </a:r>
          </a:p>
          <a:p>
            <a:pPr>
              <a:buNone/>
            </a:pPr>
            <a:r>
              <a:rPr lang="de-DE" dirty="0" smtClean="0"/>
              <a:t>	Vertrieb: Universal Europe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371703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2.9.4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Vertriebsname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Universal Europe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Verlags-/Vertriebs-/Herstellername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b="1" dirty="0" smtClean="0"/>
              <a:t>Achtung: </a:t>
            </a:r>
          </a:p>
          <a:p>
            <a:r>
              <a:rPr lang="de-DE" dirty="0" smtClean="0"/>
              <a:t>Vertriebs- und Herstellername dürfen nicht als ermittelter Verlagsname erfasst werden!</a:t>
            </a:r>
          </a:p>
          <a:p>
            <a:r>
              <a:rPr lang="de-DE" dirty="0" smtClean="0"/>
              <a:t>Sie werden im Rahmen der Vertriebs- bzw. Herstellungsangabe erfasst.</a:t>
            </a:r>
          </a:p>
          <a:p>
            <a:endParaRPr lang="de-DE" dirty="0" smtClean="0"/>
          </a:p>
          <a:p>
            <a:pPr>
              <a:buNone/>
            </a:pPr>
            <a:r>
              <a:rPr lang="de-DE" b="1" dirty="0" smtClean="0"/>
              <a:t>Aber:</a:t>
            </a:r>
          </a:p>
          <a:p>
            <a:r>
              <a:rPr lang="de-DE" dirty="0" smtClean="0"/>
              <a:t>Falls nicht zu erkennen ist, ob es sich um einen Verlag oder Vertrieb handelt, wird angenommen, dass es sich um einen Verlag handelt. (RDA 2.8.4.1 D-A-CH)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Veröffentlichungsangabe (RDA 2.8)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Erscheinungsort (RDA 2.8.2)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Verlagsname (RDA 2.8.4)</a:t>
            </a:r>
          </a:p>
          <a:p>
            <a:endParaRPr lang="de-DE" dirty="0" smtClean="0"/>
          </a:p>
          <a:p>
            <a:r>
              <a:rPr lang="de-DE" dirty="0" smtClean="0"/>
              <a:t>Erscheinungsdatum (RDA 2.8.6)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Elemente der Veröffentlichungsangabe </a:t>
            </a:r>
          </a:p>
          <a:p>
            <a:pPr marL="0" indent="0">
              <a:buNone/>
            </a:pPr>
            <a:r>
              <a:rPr lang="de-DE" dirty="0" smtClean="0"/>
              <a:t>-&gt; Standardelemente.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(RDA 2.8.2)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Informationsquellen für den Erscheinungsort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Gleiche Quelle, aus der Verlagsname entnommen wurde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innerhalb der Ressource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außerhalb der Ressource (dann muss der Erscheinungsort eckig geklammert werden)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(RDA 2.8.2)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Erscheinungsort nicht ermittelbar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-&gt; wahrscheinlichen Erscheinungsort oder größere geographische Einheit erfassen (in eckigen Klammern)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-&gt; nur, wenn dies nicht möglich: </a:t>
            </a:r>
          </a:p>
          <a:p>
            <a:pPr>
              <a:buNone/>
            </a:pPr>
            <a:r>
              <a:rPr lang="de-DE" dirty="0" smtClean="0"/>
              <a:t>	„[Erscheinungsort nicht ermittelbar]“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Erscheinungsort übertragen wie auf der bevorzugten Quelle</a:t>
            </a:r>
          </a:p>
          <a:p>
            <a:endParaRPr lang="de-DE" dirty="0" smtClean="0"/>
          </a:p>
          <a:p>
            <a:r>
              <a:rPr lang="de-DE" dirty="0" smtClean="0"/>
              <a:t>Regeln der Groß- und Kleinschreibung sowie der Interpunktion werden angewandt (-&gt;Modul 2)</a:t>
            </a:r>
          </a:p>
          <a:p>
            <a:endParaRPr lang="de-DE" dirty="0" smtClean="0"/>
          </a:p>
          <a:p>
            <a:r>
              <a:rPr lang="de-DE" dirty="0" smtClean="0"/>
              <a:t>In der Informationsquelle enthaltene übergeordnete </a:t>
            </a:r>
            <a:r>
              <a:rPr lang="de-DE" dirty="0" err="1" smtClean="0"/>
              <a:t>Geographika</a:t>
            </a:r>
            <a:r>
              <a:rPr lang="de-DE" dirty="0" smtClean="0"/>
              <a:t> werden übernommen</a:t>
            </a:r>
          </a:p>
          <a:p>
            <a:endParaRPr lang="de-DE" dirty="0" smtClean="0"/>
          </a:p>
          <a:p>
            <a:r>
              <a:rPr lang="de-DE" dirty="0" smtClean="0"/>
              <a:t>Bei mehreren Erscheinungsorten: typographisch hervorgehobener bzw. erster Erscheinungsort Standardelement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Auf der Titelseite: Freiburg i.Br.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Auf der bevorzugten Informationsquelle: Philadelphia, PA</a:t>
            </a:r>
          </a:p>
          <a:p>
            <a:endParaRPr lang="de-DE" dirty="0" smtClean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1844824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Freiburg i.Br.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450912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Philadelphia, PA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Auf der Titelseite: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11560" y="1844824"/>
          <a:ext cx="7200800" cy="3504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Heidelberg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New York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Tokyo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Springer-Verlag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Grafik 7" descr="19.0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908720"/>
            <a:ext cx="3672408" cy="6190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Eine Veröffentlichung in polnischer Sprache liegt vor. Es wird ein wahrscheinliches Land erfasst: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539552" y="270892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[Polen]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Aus der Ressource geht hervor, dass es sich um eine gemeinsame Veröffentlichung der Mitgliederländer der EU handelt, der genaue Erscheinungsort ist nicht ermittelbar: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284984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[Europa]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Eine übergeordnete geographische Einheit darf ergänzt werden, falls für die Identifizierung notwendig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Auf der Informationsquelle: Dublin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645024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Dublin [Ohio]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Vertriebs-/Herstellungsort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Informationsquellen: gleich wie bei Verlag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Auf der bevorzugten Informationsquelle: </a:t>
            </a:r>
          </a:p>
          <a:p>
            <a:pPr>
              <a:buNone/>
            </a:pPr>
            <a:r>
              <a:rPr lang="de-DE" dirty="0" smtClean="0"/>
              <a:t>	Vertrieb: Universal Europe München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717032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2.9.2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Vertriebsort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München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nicht ermittelbar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b="1" dirty="0" smtClean="0"/>
              <a:t>Achtung: </a:t>
            </a:r>
          </a:p>
          <a:p>
            <a:r>
              <a:rPr lang="de-DE" dirty="0" smtClean="0"/>
              <a:t>Vertriebs- und Herstellungsort dürfen nicht als ermittelter Erscheinungsort erfasst werden!</a:t>
            </a:r>
          </a:p>
          <a:p>
            <a:r>
              <a:rPr lang="de-DE" dirty="0" smtClean="0"/>
              <a:t>Sie werden im Rahmen der Vertriebs- bzw. Herstellungsangabe erfasst.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Vertriebsangabe (RDA 2.9)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Vertriebsort (RDA 2.9.2)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Vertriebsname (RDA 2.9.4)</a:t>
            </a:r>
          </a:p>
          <a:p>
            <a:endParaRPr lang="de-DE" dirty="0" smtClean="0"/>
          </a:p>
          <a:p>
            <a:r>
              <a:rPr lang="de-DE" dirty="0" smtClean="0"/>
              <a:t>Vertriebsdatum (RDA 2.9.6)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Elemente der Vertriebsangabe: </a:t>
            </a:r>
          </a:p>
          <a:p>
            <a:pPr marL="0" indent="0">
              <a:buNone/>
            </a:pPr>
            <a:r>
              <a:rPr lang="de-DE" dirty="0" smtClean="0"/>
              <a:t>keine Standardelemente, dürfen aber zusätzlich angegeben werden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Herstellungsangabe (RDA 2.10)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Herstellungsort (RDA 2.10.2)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Herstellername (RDA 2.10.4)</a:t>
            </a:r>
          </a:p>
          <a:p>
            <a:endParaRPr lang="de-DE" dirty="0" smtClean="0"/>
          </a:p>
          <a:p>
            <a:r>
              <a:rPr lang="de-DE" dirty="0" smtClean="0"/>
              <a:t>Herstellungsdatum (RDA 2.10.6)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Elemente der Herstellungsangabe: </a:t>
            </a:r>
          </a:p>
          <a:p>
            <a:pPr marL="0" indent="0">
              <a:buNone/>
            </a:pPr>
            <a:r>
              <a:rPr lang="de-DE" dirty="0" smtClean="0"/>
              <a:t>keine Standardelemente, dürfen aber zusätzlich angegeben werden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Informationsquellen für das Erscheinungsdatum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Gleiche Quelle, aus der Haupttitel entnommen wurde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innerhalb der Ressource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außerhalb der Ressource (dann muss das Erscheinungsdatum eckig geklammert werden)</a:t>
            </a:r>
          </a:p>
          <a:p>
            <a:pPr marL="355600" indent="-298450"/>
            <a:endParaRPr lang="de-DE" dirty="0" smtClean="0"/>
          </a:p>
          <a:p>
            <a:pPr marL="355600" indent="-298450"/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Erscheinungsdatums: einzelne Einheit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Das Erscheinungsdatum wird erfasst, wie es auf der Informationsquelle erscheint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In der Ressource: 1. Auflage September 2006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933056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September 2006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Beispiel für fortlaufende Ressourcen: </a:t>
            </a:r>
          </a:p>
          <a:p>
            <a:pPr>
              <a:buNone/>
            </a:pPr>
            <a:r>
              <a:rPr lang="de-DE" dirty="0" smtClean="0"/>
              <a:t>	</a:t>
            </a:r>
          </a:p>
          <a:p>
            <a:pPr>
              <a:buNone/>
            </a:pPr>
            <a:r>
              <a:rPr lang="de-DE" dirty="0" smtClean="0"/>
              <a:t>	In der Ressource: Mai 2000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140968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Mai 2000-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Nach RDA 1.8.2 wird das Erscheinungsdatum in arabischen Ziffern angegeben</a:t>
            </a:r>
          </a:p>
          <a:p>
            <a:endParaRPr lang="de-DE" dirty="0" smtClean="0"/>
          </a:p>
          <a:p>
            <a:r>
              <a:rPr lang="de-DE" dirty="0" smtClean="0"/>
              <a:t>Beispiel: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In der Ressource: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Einzelne Einheit: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/>
              <a:t>Fortlaufende Ressource: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356992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1953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5157192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1953-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5076056" y="2204864"/>
            <a:ext cx="129614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Baskerville Old Face" pitchFamily="18" charset="0"/>
                <a:ea typeface="Verdana" panose="020B0604030504040204" pitchFamily="34" charset="0"/>
                <a:cs typeface="Times New Roman" pitchFamily="18" charset="0"/>
              </a:rPr>
              <a:t>MCMLIII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30.07.2015 | CC BY-NC-SA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1917</Words>
  <Application>Microsoft Office PowerPoint</Application>
  <PresentationFormat>Bildschirmpräsentation (4:3)</PresentationFormat>
  <Paragraphs>568</Paragraphs>
  <Slides>39</Slides>
  <Notes>24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0" baseType="lpstr">
      <vt:lpstr>Larissa</vt:lpstr>
      <vt:lpstr>Schulungsunterlagen der AG RDA</vt:lpstr>
      <vt:lpstr>Veröffentlichungsangabe / Vertriebsangabe / Herstellungsangabe / Copyrightdatum </vt:lpstr>
      <vt:lpstr>Veröffentlichungsangabe (RDA 2.8)</vt:lpstr>
      <vt:lpstr>Vertriebsangabe (RDA 2.9)</vt:lpstr>
      <vt:lpstr>Herstellungsangabe (RDA 2.10)</vt:lpstr>
      <vt:lpstr>Erscheinungsdatum (RDA 2.8.6)</vt:lpstr>
      <vt:lpstr>Erfassung des Erscheinungsdatums: einzelne Einheit</vt:lpstr>
      <vt:lpstr>Erfassung des Erscheinungsdatums: fortlaufende Ressource</vt:lpstr>
      <vt:lpstr>Erfassung des Erscheinungsdatums</vt:lpstr>
      <vt:lpstr>Erfassung des Erscheinungsdatums</vt:lpstr>
      <vt:lpstr>Kein Erscheinungsdatum</vt:lpstr>
      <vt:lpstr>Erscheinungsdatum (RDA 2.8.6.6 D-A-CH und RDA 2.8.6.5 D-A-CH)</vt:lpstr>
      <vt:lpstr>Erscheinungsdatum (RDA 2.8.6.6 D-A-CH)</vt:lpstr>
      <vt:lpstr>Erscheinungsdatum (RDA 2.8.6.6 D-A-CH)</vt:lpstr>
      <vt:lpstr>Erscheinungsdatum (RDA 2.8.6.5 D-A-CH)</vt:lpstr>
      <vt:lpstr>Erscheinungsdatum (RDA 2.8.6.6 D-A-CH)</vt:lpstr>
      <vt:lpstr>Erscheinungsdatum (RDA 2.8.6.5 D-A-CH)</vt:lpstr>
      <vt:lpstr>Verlagsname (RDA 2.8.4)</vt:lpstr>
      <vt:lpstr>Verlagsname (RDA 2.8.4)</vt:lpstr>
      <vt:lpstr>Erfassung des Verlagsnamens</vt:lpstr>
      <vt:lpstr>Erfassung des Verlagsnamens - Beispiel</vt:lpstr>
      <vt:lpstr>Erfassung des Verlagsnamens - Beispiel</vt:lpstr>
      <vt:lpstr>Erfassung des Verlagsnamens - Beispiel</vt:lpstr>
      <vt:lpstr>Erfassung des Verlagsnamens - Beispiel</vt:lpstr>
      <vt:lpstr>Erfassung des Verlagsnamens - Beispiel</vt:lpstr>
      <vt:lpstr>Funktion des Verlags</vt:lpstr>
      <vt:lpstr>Mehrere Verlage</vt:lpstr>
      <vt:lpstr>Vertriebsname/Herstellername</vt:lpstr>
      <vt:lpstr>Verlags-/Vertriebs-/Herstellername</vt:lpstr>
      <vt:lpstr>Erscheinungsort (RDA 2.8.2)</vt:lpstr>
      <vt:lpstr>Erscheinungsort (RDA 2.8.2)</vt:lpstr>
      <vt:lpstr>Erfassung des Erscheinungsortes</vt:lpstr>
      <vt:lpstr>Erfassung des Erscheinungsortes - Beispiel</vt:lpstr>
      <vt:lpstr>Erfassung des Erscheinungsortes - Beispiel</vt:lpstr>
      <vt:lpstr>Erfassung des Erscheinungsortes - Beispiel</vt:lpstr>
      <vt:lpstr>Erfassung des Erscheinungsortes - Beispiel</vt:lpstr>
      <vt:lpstr>Erfassung des Erscheinungsortes</vt:lpstr>
      <vt:lpstr>Vertriebs-/Herstellungsort</vt:lpstr>
      <vt:lpstr>Erscheinungsort nicht ermittelbar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104</cp:revision>
  <dcterms:created xsi:type="dcterms:W3CDTF">2014-02-18T07:01:40Z</dcterms:created>
  <dcterms:modified xsi:type="dcterms:W3CDTF">2015-08-04T07:34:53Z</dcterms:modified>
</cp:coreProperties>
</file>