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85" r:id="rId2"/>
    <p:sldId id="259" r:id="rId3"/>
    <p:sldId id="287" r:id="rId4"/>
    <p:sldId id="329" r:id="rId5"/>
    <p:sldId id="303" r:id="rId6"/>
    <p:sldId id="330" r:id="rId7"/>
    <p:sldId id="304" r:id="rId8"/>
    <p:sldId id="331" r:id="rId9"/>
    <p:sldId id="305" r:id="rId10"/>
    <p:sldId id="332" r:id="rId11"/>
    <p:sldId id="307" r:id="rId12"/>
    <p:sldId id="333" r:id="rId13"/>
    <p:sldId id="336" r:id="rId14"/>
    <p:sldId id="337" r:id="rId15"/>
    <p:sldId id="321" r:id="rId16"/>
    <p:sldId id="328" r:id="rId17"/>
    <p:sldId id="309" r:id="rId18"/>
    <p:sldId id="327" r:id="rId19"/>
    <p:sldId id="311" r:id="rId20"/>
    <p:sldId id="334" r:id="rId21"/>
    <p:sldId id="312" r:id="rId22"/>
    <p:sldId id="335" r:id="rId23"/>
    <p:sldId id="313" r:id="rId24"/>
    <p:sldId id="326" r:id="rId25"/>
  </p:sldIdLst>
  <p:sldSz cx="9144000" cy="6858000" type="screen4x3"/>
  <p:notesSz cx="6797675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39" autoAdjust="0"/>
    <p:restoredTop sz="92189" autoAdjust="0"/>
  </p:normalViewPr>
  <p:slideViewPr>
    <p:cSldViewPr>
      <p:cViewPr>
        <p:scale>
          <a:sx n="100" d="100"/>
          <a:sy n="100" d="100"/>
        </p:scale>
        <p:origin x="-1404" y="-1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27.08.2015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27.08.2015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00145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3.02.04: Ausgabevermerk  | PICA DNB/ZDB | Stand: 29.07.2015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6264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/>
              <a:t>AG RDA Schulungsunterlagen – Modul 3.02.04: Ausgabevermerk  | PICA DNB/ZDB | Stand: 29.07.2015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106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mp"/><Relationship Id="rId2" Type="http://schemas.openxmlformats.org/officeDocument/2006/relationships/image" Target="../media/image17.tmp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tmp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tmp"/><Relationship Id="rId2" Type="http://schemas.openxmlformats.org/officeDocument/2006/relationships/image" Target="../media/image20.tmp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tmp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tmp"/><Relationship Id="rId2" Type="http://schemas.openxmlformats.org/officeDocument/2006/relationships/image" Target="../media/image23.tmp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tmp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tmp"/><Relationship Id="rId2" Type="http://schemas.openxmlformats.org/officeDocument/2006/relationships/image" Target="../media/image20.tmp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25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4253334"/>
          </a:xfrm>
        </p:spPr>
        <p:txBody>
          <a:bodyPr/>
          <a:lstStyle/>
          <a:p>
            <a:pPr algn="ctr"/>
            <a:r>
              <a:rPr lang="de-DE" dirty="0" smtClean="0"/>
              <a:t>1.4 </a:t>
            </a:r>
            <a:r>
              <a:rPr lang="de-DE" dirty="0"/>
              <a:t>Ausgabevermerk </a:t>
            </a:r>
            <a:r>
              <a:rPr lang="de-DE" dirty="0" smtClean="0"/>
              <a:t>allgemein</a:t>
            </a:r>
            <a:br>
              <a:rPr lang="de-DE" dirty="0" smtClean="0"/>
            </a:br>
            <a:r>
              <a:rPr lang="de-DE" dirty="0" smtClean="0"/>
              <a:t> Erfassen</a:t>
            </a:r>
            <a:r>
              <a:rPr lang="de-DE" dirty="0"/>
              <a:t/>
            </a:r>
            <a:br>
              <a:rPr lang="de-DE" dirty="0"/>
            </a:br>
            <a:r>
              <a:rPr lang="de-DE" dirty="0"/>
              <a:t>RDA </a:t>
            </a:r>
            <a:r>
              <a:rPr lang="de-DE" dirty="0" smtClean="0"/>
              <a:t>2.5.1.4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416824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3.02.04: Ausgabevermerk  | PICA DNB/ZDB | Stand: 29.07.2015 | CC BY-NC-SA</a:t>
            </a:r>
            <a:endParaRPr lang="de-DE" sz="8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9210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712968" cy="508918"/>
          </a:xfrm>
        </p:spPr>
        <p:txBody>
          <a:bodyPr/>
          <a:lstStyle/>
          <a:p>
            <a:r>
              <a:rPr lang="de-DE" dirty="0" smtClean="0"/>
              <a:t>Erfassen von Ausgabevermerken 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/>
              <a:t>Vorlagegemäßes Übertragen</a:t>
            </a:r>
          </a:p>
          <a:p>
            <a:endParaRPr lang="de-DE" dirty="0"/>
          </a:p>
          <a:p>
            <a:r>
              <a:rPr lang="de-DE" dirty="0"/>
              <a:t>Dabei Beachtung der Regeln für Groß- und Kleinschreibung, Zeichensetzung usw. (RDA 1.7 und RDA 1.7 </a:t>
            </a:r>
            <a:r>
              <a:rPr lang="de-DE" dirty="0" smtClean="0"/>
              <a:t>D-A-CH)</a:t>
            </a:r>
          </a:p>
          <a:p>
            <a:endParaRPr lang="de-DE" sz="1800" dirty="0"/>
          </a:p>
          <a:p>
            <a:r>
              <a:rPr lang="de-DE" dirty="0" smtClean="0"/>
              <a:t>Fingierung möglich, wenn</a:t>
            </a:r>
          </a:p>
          <a:p>
            <a:pPr lvl="1"/>
            <a:r>
              <a:rPr lang="de-DE" dirty="0" smtClean="0"/>
              <a:t>keine Ausgabebezeichnung genannt ist </a:t>
            </a:r>
            <a:r>
              <a:rPr lang="de-DE" b="1" dirty="0" smtClean="0"/>
              <a:t>und</a:t>
            </a:r>
          </a:p>
          <a:p>
            <a:pPr lvl="1"/>
            <a:r>
              <a:rPr lang="de-DE" dirty="0"/>
              <a:t>s</a:t>
            </a:r>
            <a:r>
              <a:rPr lang="de-DE" dirty="0" smtClean="0"/>
              <a:t>ignifikante Änderungen gegenüber anderen Ausgaben bekannt sind (RDA 2.5.1.4 + RDA 2.5.1.4 D-A-CH)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3.02.04: Ausgabevermerk  | PICA DNB/ZDB | Stand: 29.07.2015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05850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4757390"/>
          </a:xfrm>
        </p:spPr>
        <p:txBody>
          <a:bodyPr/>
          <a:lstStyle/>
          <a:p>
            <a:pPr algn="ctr"/>
            <a:r>
              <a:rPr lang="de-DE" dirty="0" smtClean="0"/>
              <a:t>2. Ausgabebezeichnung</a:t>
            </a:r>
            <a:br>
              <a:rPr lang="de-DE" dirty="0" smtClean="0"/>
            </a:br>
            <a:r>
              <a:rPr lang="de-DE" dirty="0" smtClean="0"/>
              <a:t>RDA 2.5.2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200800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3.02.04: Ausgabevermerk  | PICA DNB/ZDB | Stand: 29.07.2015 | CC BY-NC-SA</a:t>
            </a:r>
            <a:endParaRPr lang="de-DE" sz="8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4276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Ausgabebezeichnung </a:t>
            </a:r>
            <a:r>
              <a:rPr lang="de-DE" dirty="0" smtClean="0"/>
              <a:t>-1-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besteht </a:t>
            </a:r>
            <a:r>
              <a:rPr lang="de-DE" dirty="0"/>
              <a:t>in der Regel aus Wörtern wie Auflage, Edition, Release o. ä</a:t>
            </a:r>
            <a:r>
              <a:rPr lang="de-DE" dirty="0" smtClean="0"/>
              <a:t>.</a:t>
            </a:r>
          </a:p>
          <a:p>
            <a:r>
              <a:rPr lang="de-DE" dirty="0"/>
              <a:t>und/oder einer Angabe, die einen Unterschied anzeigt </a:t>
            </a:r>
            <a:endParaRPr lang="de-DE" dirty="0" smtClean="0"/>
          </a:p>
          <a:p>
            <a:pPr marL="0" indent="0">
              <a:buNone/>
            </a:pPr>
            <a:endParaRPr lang="de-DE" dirty="0"/>
          </a:p>
          <a:p>
            <a:pPr lvl="1"/>
            <a:r>
              <a:rPr lang="de-DE" dirty="0"/>
              <a:t>im Inhalt, z. B. </a:t>
            </a:r>
            <a:r>
              <a:rPr lang="de-DE" dirty="0" err="1"/>
              <a:t>Preliminary</a:t>
            </a:r>
            <a:r>
              <a:rPr lang="de-DE" dirty="0"/>
              <a:t> </a:t>
            </a:r>
            <a:r>
              <a:rPr lang="de-DE" dirty="0" err="1"/>
              <a:t>version</a:t>
            </a:r>
            <a:r>
              <a:rPr lang="de-DE" dirty="0" smtClean="0"/>
              <a:t>,</a:t>
            </a:r>
            <a:br>
              <a:rPr lang="de-DE" dirty="0" smtClean="0"/>
            </a:br>
            <a:endParaRPr lang="de-DE" dirty="0"/>
          </a:p>
          <a:p>
            <a:pPr lvl="1"/>
            <a:r>
              <a:rPr lang="de-DE" dirty="0"/>
              <a:t>in der geografischen Abdeckung, z. B. International </a:t>
            </a:r>
            <a:r>
              <a:rPr lang="de-DE" dirty="0" err="1"/>
              <a:t>edition</a:t>
            </a:r>
            <a:r>
              <a:rPr lang="de-DE" dirty="0"/>
              <a:t>, Ausgabe für Baden-Württemberg</a:t>
            </a:r>
            <a:r>
              <a:rPr lang="de-DE" dirty="0" smtClean="0"/>
              <a:t>,</a:t>
            </a:r>
            <a:br>
              <a:rPr lang="de-DE" dirty="0" smtClean="0"/>
            </a:br>
            <a:endParaRPr lang="de-DE" dirty="0"/>
          </a:p>
          <a:p>
            <a:pPr lvl="1"/>
            <a:r>
              <a:rPr lang="de-DE" dirty="0"/>
              <a:t>in der Sprache, z. B. Deutsche Erstausgabe, First American </a:t>
            </a:r>
            <a:r>
              <a:rPr lang="de-DE" dirty="0" err="1"/>
              <a:t>edition</a:t>
            </a:r>
            <a:r>
              <a:rPr lang="de-DE" dirty="0"/>
              <a:t>, 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  <a:p>
            <a:pPr lvl="1"/>
            <a:r>
              <a:rPr lang="de-DE" dirty="0"/>
              <a:t>in der Zielgruppe, z. B. Schulausgabe</a:t>
            </a:r>
            <a:r>
              <a:rPr lang="de-DE"/>
              <a:t>, </a:t>
            </a:r>
            <a:r>
              <a:rPr lang="de-DE" smtClean="0"/>
              <a:t>Studienausgabe</a:t>
            </a:r>
            <a:r>
              <a:rPr lang="de-DE" dirty="0"/>
              <a:t/>
            </a:r>
            <a:br>
              <a:rPr lang="de-DE" dirty="0"/>
            </a:b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840760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3.02.04: Ausgabevermerk  | PICA DNB/ZDB | Stand: 29.07.2015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576899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Ausgabebezeichnung </a:t>
            </a:r>
            <a:r>
              <a:rPr lang="de-DE" dirty="0" smtClean="0"/>
              <a:t>-2-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de-DE" dirty="0" smtClean="0"/>
              <a:t>kann </a:t>
            </a:r>
            <a:r>
              <a:rPr lang="de-DE" dirty="0"/>
              <a:t>außerdem </a:t>
            </a:r>
            <a:r>
              <a:rPr lang="de-DE" dirty="0" smtClean="0"/>
              <a:t>Folgendes </a:t>
            </a:r>
            <a:r>
              <a:rPr lang="de-DE" dirty="0"/>
              <a:t>anzeigen:</a:t>
            </a:r>
            <a:br>
              <a:rPr lang="de-DE" dirty="0"/>
            </a:br>
            <a:endParaRPr lang="de-DE" dirty="0"/>
          </a:p>
          <a:p>
            <a:pPr lvl="1"/>
            <a:r>
              <a:rPr lang="de-DE" dirty="0"/>
              <a:t>ein bestimmtes Format, z. B. Big </a:t>
            </a:r>
            <a:r>
              <a:rPr lang="de-DE" dirty="0" err="1"/>
              <a:t>book</a:t>
            </a:r>
            <a:r>
              <a:rPr lang="de-DE" dirty="0"/>
              <a:t> </a:t>
            </a:r>
            <a:r>
              <a:rPr lang="de-DE" dirty="0" err="1"/>
              <a:t>edition</a:t>
            </a:r>
            <a:r>
              <a:rPr lang="de-DE" dirty="0"/>
              <a:t>, Ausgabe in Großdruck</a:t>
            </a:r>
            <a:r>
              <a:rPr lang="de-DE" dirty="0" smtClean="0"/>
              <a:t>,</a:t>
            </a:r>
            <a:br>
              <a:rPr lang="de-DE" dirty="0" smtClean="0"/>
            </a:br>
            <a:endParaRPr lang="de-DE" dirty="0"/>
          </a:p>
          <a:p>
            <a:pPr lvl="1"/>
            <a:r>
              <a:rPr lang="de-DE" dirty="0"/>
              <a:t>ein unterschiedliches Datum, das mit dem Inhalt in Verbindung steht, z. B. Stand: Oktober 1981</a:t>
            </a:r>
            <a:r>
              <a:rPr lang="de-DE" dirty="0" smtClean="0"/>
              <a:t>,</a:t>
            </a:r>
            <a:br>
              <a:rPr lang="de-DE" dirty="0" smtClean="0"/>
            </a:br>
            <a:endParaRPr lang="de-DE" dirty="0"/>
          </a:p>
          <a:p>
            <a:pPr lvl="1"/>
            <a:r>
              <a:rPr lang="de-DE" dirty="0"/>
              <a:t>eine bestimmte Stimmlage bzw. ein bestimmtes Format bei Noten, z. B. </a:t>
            </a:r>
            <a:r>
              <a:rPr lang="de-DE" dirty="0" smtClean="0"/>
              <a:t>Klavierauszug 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128792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3.02.04: Ausgabevermerk  | PICA DNB/ZDB | Stand: 29.07.2015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9429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Ausgabebezeichnung -3-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3.02.04: Ausgabevermerk  | PICA DNB/ZDB | Stand: 29.07.2015 | CC BY-NC-SA</a:t>
            </a:r>
            <a:endParaRPr lang="de-DE" sz="800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9450772"/>
              </p:ext>
            </p:extLst>
          </p:nvPr>
        </p:nvGraphicFramePr>
        <p:xfrm>
          <a:off x="539552" y="2132856"/>
          <a:ext cx="7200800" cy="9936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864096"/>
                <a:gridCol w="2952328"/>
                <a:gridCol w="2520280"/>
              </a:tblGrid>
              <a:tr h="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Ausgabebezeichnung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Zweite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Auflage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8233311"/>
              </p:ext>
            </p:extLst>
          </p:nvPr>
        </p:nvGraphicFramePr>
        <p:xfrm>
          <a:off x="607586" y="4581128"/>
          <a:ext cx="7636822" cy="9936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070"/>
                <a:gridCol w="864096"/>
                <a:gridCol w="2952328"/>
                <a:gridCol w="2952328"/>
              </a:tblGrid>
              <a:tr h="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Ausgabebezeichnung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Zweisprachige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Ausgabe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0" name="Grafik 9" descr="Bildschirmausschnitt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611560" y="1194626"/>
            <a:ext cx="2968438" cy="565416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1" name="Grafik 10" descr="Bildschirmausschnitt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1" y="3429001"/>
            <a:ext cx="4248472" cy="76549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5685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Ausgabebezeichnung -4-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3.02.04: Ausgabevermerk  | PICA DNB/ZDB | Stand: 29.07.2015 | CC BY-NC-SA</a:t>
            </a:r>
            <a:endParaRPr lang="de-DE" sz="800" dirty="0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3871483"/>
              </p:ext>
            </p:extLst>
          </p:nvPr>
        </p:nvGraphicFramePr>
        <p:xfrm>
          <a:off x="487885" y="2996952"/>
          <a:ext cx="7828531" cy="9936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5763"/>
                <a:gridCol w="936104"/>
                <a:gridCol w="3024336"/>
                <a:gridCol w="2952328"/>
              </a:tblGrid>
              <a:tr h="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Ausgabebezeichnung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 aktualisierte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Auflage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9" name="Grafik 8" descr="Bildschirmausschnitt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885" y="1196752"/>
            <a:ext cx="3849205" cy="921639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5572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Ausgabebezeichnung -5-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3.02.04: Ausgabevermerk  | PICA DNB/ZDB | Stand: 29.07.2015 | CC BY-NC-SA</a:t>
            </a:r>
            <a:endParaRPr lang="de-DE" sz="800" dirty="0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7229392"/>
              </p:ext>
            </p:extLst>
          </p:nvPr>
        </p:nvGraphicFramePr>
        <p:xfrm>
          <a:off x="496703" y="3933056"/>
          <a:ext cx="6955617" cy="9936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8953"/>
                <a:gridCol w="936104"/>
                <a:gridCol w="2952328"/>
                <a:gridCol w="2088232"/>
              </a:tblGrid>
              <a:tr h="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Ausgabebezeichnung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 Auflage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0" name="Grafik 9" descr="Bildschirmausschnitt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153" y="942342"/>
            <a:ext cx="1904190" cy="711202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11" name="Textfeld 10"/>
          <p:cNvSpPr txBox="1"/>
          <p:nvPr/>
        </p:nvSpPr>
        <p:spPr>
          <a:xfrm>
            <a:off x="359966" y="942342"/>
            <a:ext cx="2267416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der Titelseite: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359966" y="1772816"/>
            <a:ext cx="3924921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der Rückseite der Titelseite: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401358" y="5132835"/>
            <a:ext cx="8139472" cy="9233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Titelseite hat als Informationsquelle bei der Ausgabebezeichnung</a:t>
            </a:r>
          </a:p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Vorrang vor anderen Quellen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Ausführliche Formulierung bei Bedarf zusätzlich als Anmerkung</a:t>
            </a:r>
          </a:p>
        </p:txBody>
      </p:sp>
      <p:pic>
        <p:nvPicPr>
          <p:cNvPr id="3" name="Grafik 2" descr="Bildschirmausschnitt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966" y="2175221"/>
            <a:ext cx="6593584" cy="1325788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8411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Ausgabebezeichnung -6-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3.02.04: Ausgabevermerk  | PICA DNB/ZDB | Stand: 29.07.2015 | CC BY-NC-SA</a:t>
            </a:r>
            <a:endParaRPr lang="de-DE" sz="800" dirty="0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0113155"/>
              </p:ext>
            </p:extLst>
          </p:nvPr>
        </p:nvGraphicFramePr>
        <p:xfrm>
          <a:off x="351789" y="2564904"/>
          <a:ext cx="8108643" cy="9936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7843"/>
                <a:gridCol w="864096"/>
                <a:gridCol w="2952328"/>
                <a:gridCol w="3384376"/>
              </a:tblGrid>
              <a:tr h="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Ausgabebezeichnung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Second,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corrected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printing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1" name="Textfeld 10"/>
          <p:cNvSpPr txBox="1"/>
          <p:nvPr/>
        </p:nvSpPr>
        <p:spPr>
          <a:xfrm>
            <a:off x="359966" y="1311674"/>
            <a:ext cx="184731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326599" y="4145304"/>
            <a:ext cx="8787402" cy="13234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Keine weitere Ausgabebezeichnung vorhanden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Daher: Erfassen als Ausgabebezeichnung und nicht als Ausgabe-</a:t>
            </a:r>
          </a:p>
          <a:p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r>
              <a:rPr lang="de-DE" sz="20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bezeichnung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einer näher erläuterten Überarbeitung</a:t>
            </a:r>
          </a:p>
        </p:txBody>
      </p:sp>
      <p:pic>
        <p:nvPicPr>
          <p:cNvPr id="3" name="Grafik 2" descr="Bildschirmausschnitt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56598" y="1366107"/>
            <a:ext cx="6107117" cy="629797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4251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Ausgabebezeichnung -7-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3.02.04: Ausgabevermerk  | PICA DNB/ZDB | Stand: 29.07.2015 | CC BY-NC-SA</a:t>
            </a:r>
            <a:endParaRPr lang="de-DE" sz="800" dirty="0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1574823"/>
              </p:ext>
            </p:extLst>
          </p:nvPr>
        </p:nvGraphicFramePr>
        <p:xfrm>
          <a:off x="340686" y="2564904"/>
          <a:ext cx="8263762" cy="9936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8946"/>
                <a:gridCol w="936104"/>
                <a:gridCol w="2952328"/>
                <a:gridCol w="3456384"/>
              </a:tblGrid>
              <a:tr h="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Ausgabebezeichnung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Originalausgabe, 3. Auflage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1" name="Textfeld 10"/>
          <p:cNvSpPr txBox="1"/>
          <p:nvPr/>
        </p:nvSpPr>
        <p:spPr>
          <a:xfrm>
            <a:off x="359966" y="1311674"/>
            <a:ext cx="184731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" name="Grafik 5" descr="Bildschirmausschnitt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0158" y="908720"/>
            <a:ext cx="2885465" cy="1333158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7" name="Grafik 6" descr="Bildschirmausschnitt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157" y="3965362"/>
            <a:ext cx="3169555" cy="802815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graphicFrame>
        <p:nvGraphicFramePr>
          <p:cNvPr id="9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0469861"/>
              </p:ext>
            </p:extLst>
          </p:nvPr>
        </p:nvGraphicFramePr>
        <p:xfrm>
          <a:off x="359966" y="5013176"/>
          <a:ext cx="7524402" cy="9936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9666"/>
                <a:gridCol w="1008112"/>
                <a:gridCol w="2952328"/>
                <a:gridCol w="2664296"/>
              </a:tblGrid>
              <a:tr h="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Ausgabebezeichnung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First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edition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2178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/>
          <a:lstStyle/>
          <a:p>
            <a:pPr algn="ctr"/>
            <a:r>
              <a:rPr lang="de-DE" sz="2800" dirty="0" smtClean="0"/>
              <a:t>Teil 2.04, Beschreibung der Manifestation</a:t>
            </a:r>
            <a:br>
              <a:rPr lang="de-DE" sz="2800" dirty="0" smtClean="0"/>
            </a:br>
            <a:r>
              <a:rPr lang="de-DE" sz="2800" dirty="0" smtClean="0"/>
              <a:t> Ausgabevermerk</a:t>
            </a:r>
            <a:br>
              <a:rPr lang="de-DE" sz="2800" dirty="0" smtClean="0"/>
            </a:br>
            <a:r>
              <a:rPr lang="de-DE" dirty="0" smtClean="0"/>
              <a:t>(RDA 2.5)</a:t>
            </a:r>
            <a:r>
              <a:rPr lang="de-DE" sz="2800" dirty="0" smtClean="0"/>
              <a:t/>
            </a:r>
            <a:br>
              <a:rPr lang="de-DE" sz="2800" dirty="0" smtClean="0"/>
            </a:br>
            <a:endParaRPr lang="de-DE" sz="2800" dirty="0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3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3.02.04: Ausgabevermerk  </a:t>
            </a:r>
            <a:r>
              <a:rPr lang="de-DE" sz="800" dirty="0" smtClean="0"/>
              <a:t>| PICA DNB/ZDB | </a:t>
            </a:r>
            <a:r>
              <a:rPr lang="de-DE" sz="800" dirty="0" smtClean="0"/>
              <a:t>Stand: 29.07.2015 | CC BY-NC-SA</a:t>
            </a:r>
            <a:endParaRPr lang="de-DE" sz="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4829398"/>
          </a:xfrm>
        </p:spPr>
        <p:txBody>
          <a:bodyPr/>
          <a:lstStyle/>
          <a:p>
            <a:pPr algn="ctr"/>
            <a:r>
              <a:rPr lang="de-DE" dirty="0" smtClean="0"/>
              <a:t>3. Ausgabebezeichnung </a:t>
            </a:r>
            <a:r>
              <a:rPr lang="de-DE" dirty="0"/>
              <a:t>einer näher erläuterten Überarbeitung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RDA 2.5.6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768752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3.02.04: Ausgabevermerk  | PICA DNB/ZDB | Stand: 29.07.2015 | CC BY-NC-SA</a:t>
            </a:r>
            <a:endParaRPr lang="de-DE" sz="8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19789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Ausgabebezeichnung einer näher erläuterten Überarbeitung 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3.02.04: Ausgabevermerk  | PICA DNB/ZDB | Stand: 29.07.2015 | CC BY-NC-SA</a:t>
            </a:r>
            <a:endParaRPr lang="de-DE" sz="800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4345845"/>
              </p:ext>
            </p:extLst>
          </p:nvPr>
        </p:nvGraphicFramePr>
        <p:xfrm>
          <a:off x="295391" y="2420888"/>
          <a:ext cx="8352928" cy="23042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4241"/>
                <a:gridCol w="936104"/>
                <a:gridCol w="3240360"/>
                <a:gridCol w="3212223"/>
              </a:tblGrid>
              <a:tr h="387632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742961"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Ausgabebezeichnung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Second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edition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corrected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2nd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printing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1173663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Ausgabebezeichnung einer näher erläuterten</a:t>
                      </a:r>
                      <a:r>
                        <a:rPr lang="de-DE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Überarbeitung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9" name="Grafik 8" descr="Bildschirmausschnitt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216" y="1124744"/>
            <a:ext cx="3202526" cy="1152128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10" name="Textfeld 9"/>
          <p:cNvSpPr txBox="1"/>
          <p:nvPr/>
        </p:nvSpPr>
        <p:spPr>
          <a:xfrm>
            <a:off x="295391" y="5157192"/>
            <a:ext cx="8730532" cy="9233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 sind 2 Bezeichnungen vorhanden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Daher: Erfassen von „</a:t>
            </a:r>
            <a:r>
              <a:rPr lang="de-DE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corrected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2nd </a:t>
            </a:r>
            <a:r>
              <a:rPr lang="de-DE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printing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 als Ausgabebezeichnung </a:t>
            </a:r>
          </a:p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einer näher erläuterten Überarbeitung (RDA 2.5.6.3 D-A-CH)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977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4469358"/>
          </a:xfrm>
        </p:spPr>
        <p:txBody>
          <a:bodyPr/>
          <a:lstStyle/>
          <a:p>
            <a:pPr algn="ctr"/>
            <a:r>
              <a:rPr lang="de-DE" dirty="0" smtClean="0"/>
              <a:t>4. Anmerkung zum Ausgabevermerk</a:t>
            </a:r>
            <a:br>
              <a:rPr lang="de-DE" dirty="0" smtClean="0"/>
            </a:br>
            <a:r>
              <a:rPr lang="de-DE" dirty="0" smtClean="0"/>
              <a:t>RDA 2.17.4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912768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3.02.04: Ausgabevermerk  | PICA DNB/ZDB | Stand: 29.07.2015 | CC BY-NC-SA</a:t>
            </a:r>
            <a:endParaRPr lang="de-DE" sz="8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7949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1156990"/>
          </a:xfrm>
        </p:spPr>
        <p:txBody>
          <a:bodyPr/>
          <a:lstStyle/>
          <a:p>
            <a:r>
              <a:rPr lang="de-DE" dirty="0" smtClean="0"/>
              <a:t>Anmerkung zum Ausgabevermerk (RDA 2.17.4) -1-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484784"/>
            <a:ext cx="8640960" cy="4824536"/>
          </a:xfrm>
        </p:spPr>
        <p:txBody>
          <a:bodyPr wrap="square"/>
          <a:lstStyle/>
          <a:p>
            <a:endParaRPr lang="de-DE" dirty="0" smtClean="0"/>
          </a:p>
          <a:p>
            <a:r>
              <a:rPr lang="de-DE" dirty="0" smtClean="0"/>
              <a:t>Informationen zur Quelle des Ausgabevermerks</a:t>
            </a:r>
          </a:p>
          <a:p>
            <a:endParaRPr lang="de-DE" dirty="0" smtClean="0"/>
          </a:p>
          <a:p>
            <a:r>
              <a:rPr lang="de-DE" dirty="0" smtClean="0"/>
              <a:t>Informationen zu Änderungen im Ausgabevermerk</a:t>
            </a:r>
          </a:p>
          <a:p>
            <a:endParaRPr lang="de-DE" dirty="0" smtClean="0"/>
          </a:p>
          <a:p>
            <a:r>
              <a:rPr lang="de-DE" dirty="0" smtClean="0"/>
              <a:t>Weitere Informationen, die als sinnvoll erachtet werden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3.02.04: Ausgabevermerk  | PICA DNB/ZDB | Stand: 29.07.2015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859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Anmerkung zum Ausgabevermerk -2- 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3.02.04: Ausgabevermerk  | PICA DNB/ZDB | Stand: 29.07.2015 | CC BY-NC-SA</a:t>
            </a:r>
            <a:endParaRPr lang="de-DE" sz="800" dirty="0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6189087"/>
              </p:ext>
            </p:extLst>
          </p:nvPr>
        </p:nvGraphicFramePr>
        <p:xfrm>
          <a:off x="437784" y="3717032"/>
          <a:ext cx="8022648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5864"/>
                <a:gridCol w="1080120"/>
                <a:gridCol w="2376264"/>
                <a:gridCol w="3600400"/>
              </a:tblGrid>
              <a:tr h="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4201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2.17.4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</a:t>
                      </a:r>
                      <a:r>
                        <a:rPr lang="de-DE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zum Ausgabevermerk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„3., vollständig überarbeitete Auflage“ – Rückseite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der Titelseite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0" name="Grafik 9" descr="Bildschirmausschnitt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153" y="942342"/>
            <a:ext cx="1904190" cy="711202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11" name="Textfeld 10"/>
          <p:cNvSpPr txBox="1"/>
          <p:nvPr/>
        </p:nvSpPr>
        <p:spPr>
          <a:xfrm>
            <a:off x="359966" y="942342"/>
            <a:ext cx="2267416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der Titelseite: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359966" y="1772816"/>
            <a:ext cx="3924921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der Rückseite der Titelseite: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401358" y="5132835"/>
            <a:ext cx="8552278" cy="12003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Titelseite hat als Informationsquelle bei der Ausgabebezeichnung</a:t>
            </a:r>
          </a:p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Vorrang vor anderen Quellen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Ausführliche Formulierung bei Bedarf zusätzlich als Anmerkung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Form der Anmerkung hier als </a:t>
            </a:r>
            <a:r>
              <a:rPr lang="de-DE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Zitat. Regeln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für Zitate in RDA 1.10.3</a:t>
            </a:r>
          </a:p>
        </p:txBody>
      </p:sp>
      <p:pic>
        <p:nvPicPr>
          <p:cNvPr id="3" name="Grafik 2" descr="Bildschirmausschnitt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966" y="2175221"/>
            <a:ext cx="6593584" cy="1325788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2853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Inhalt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457200" indent="-457200">
              <a:buFont typeface="+mj-lt"/>
              <a:buAutoNum type="arabicPeriod"/>
            </a:pPr>
            <a:r>
              <a:rPr lang="de-DE" dirty="0" smtClean="0"/>
              <a:t>Ausgabevermerk allgemein</a:t>
            </a:r>
          </a:p>
          <a:p>
            <a:pPr marL="457200" indent="-457200">
              <a:buFont typeface="+mj-lt"/>
              <a:buAutoNum type="arabicPeriod"/>
            </a:pPr>
            <a:endParaRPr lang="de-DE" dirty="0" smtClean="0"/>
          </a:p>
          <a:p>
            <a:pPr marL="914400" lvl="1" indent="-457200">
              <a:buFont typeface="+mj-lt"/>
              <a:buAutoNum type="arabicPeriod"/>
            </a:pPr>
            <a:r>
              <a:rPr lang="de-DE" dirty="0" smtClean="0"/>
              <a:t>Geltungsbereich (RDA 2.5.1.1)</a:t>
            </a:r>
          </a:p>
          <a:p>
            <a:pPr marL="914400" lvl="1" indent="-457200">
              <a:buFont typeface="+mj-lt"/>
              <a:buAutoNum type="arabicPeriod"/>
            </a:pPr>
            <a:r>
              <a:rPr lang="de-DE" dirty="0" smtClean="0"/>
              <a:t>Standardelemente (RDA 2.5)</a:t>
            </a:r>
          </a:p>
          <a:p>
            <a:pPr marL="914400" lvl="1" indent="-457200">
              <a:buFont typeface="+mj-lt"/>
              <a:buAutoNum type="arabicPeriod"/>
            </a:pPr>
            <a:r>
              <a:rPr lang="de-DE" dirty="0" smtClean="0"/>
              <a:t>Informationsquellen (RDA 2.5.1.2)</a:t>
            </a:r>
          </a:p>
          <a:p>
            <a:pPr marL="914400" lvl="1" indent="-457200">
              <a:buFont typeface="+mj-lt"/>
              <a:buAutoNum type="arabicPeriod"/>
            </a:pPr>
            <a:r>
              <a:rPr lang="de-DE" dirty="0" smtClean="0"/>
              <a:t>Erfassen von Ausgabevermerken (RDA 2.5.1.4)</a:t>
            </a:r>
          </a:p>
          <a:p>
            <a:pPr marL="914400" lvl="1" indent="-457200">
              <a:buFont typeface="+mj-lt"/>
              <a:buAutoNum type="arabicPeriod"/>
            </a:pPr>
            <a:endParaRPr lang="de-DE" dirty="0" smtClean="0"/>
          </a:p>
          <a:p>
            <a:pPr marL="514350" indent="-457200">
              <a:buFont typeface="+mj-lt"/>
              <a:buAutoNum type="arabicPeriod"/>
            </a:pPr>
            <a:r>
              <a:rPr lang="de-DE" dirty="0" smtClean="0"/>
              <a:t>Ausgabebezeichnung (RDA 2.5.2.3)</a:t>
            </a:r>
          </a:p>
          <a:p>
            <a:pPr marL="514350" indent="-457200">
              <a:buFont typeface="+mj-lt"/>
              <a:buAutoNum type="arabicPeriod"/>
            </a:pPr>
            <a:endParaRPr lang="de-DE" dirty="0" smtClean="0"/>
          </a:p>
          <a:p>
            <a:pPr marL="514350" indent="-457200">
              <a:buFont typeface="+mj-lt"/>
              <a:buAutoNum type="arabicPeriod"/>
            </a:pPr>
            <a:r>
              <a:rPr lang="de-DE" dirty="0" smtClean="0"/>
              <a:t>Ausgabebezeichnung einer näher erläuterten Überarbeitung (RDA 2.5.6.1)</a:t>
            </a:r>
          </a:p>
          <a:p>
            <a:pPr marL="514350" indent="-457200">
              <a:buFont typeface="+mj-lt"/>
              <a:buAutoNum type="arabicPeriod"/>
            </a:pPr>
            <a:endParaRPr lang="de-DE" dirty="0" smtClean="0"/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 Anmerkung </a:t>
            </a:r>
            <a:r>
              <a:rPr lang="de-DE" dirty="0"/>
              <a:t>zum </a:t>
            </a:r>
            <a:r>
              <a:rPr lang="de-DE" dirty="0" smtClean="0"/>
              <a:t>Ausgabevermerk (RDA 2.17.4)</a:t>
            </a:r>
            <a:endParaRPr lang="de-DE" dirty="0"/>
          </a:p>
          <a:p>
            <a:pPr lvl="1"/>
            <a:endParaRPr lang="de-DE" dirty="0"/>
          </a:p>
          <a:p>
            <a:pPr marL="400050"/>
            <a:endParaRPr lang="de-DE" dirty="0"/>
          </a:p>
          <a:p>
            <a:pPr marL="457200" lvl="1" indent="0">
              <a:buNone/>
            </a:pP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3.02.04: Ausgabevermerk  | PICA DNB/ZDB | Stand: 29.07.2015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3389238"/>
          </a:xfrm>
        </p:spPr>
        <p:txBody>
          <a:bodyPr/>
          <a:lstStyle/>
          <a:p>
            <a:pPr algn="ctr"/>
            <a:r>
              <a:rPr lang="de-DE" dirty="0" smtClean="0"/>
              <a:t>1.1 Ausgabevermerk allgemein Geltungsbereich</a:t>
            </a:r>
            <a:br>
              <a:rPr lang="de-DE" dirty="0" smtClean="0"/>
            </a:br>
            <a:r>
              <a:rPr lang="de-DE" dirty="0" smtClean="0"/>
              <a:t>RDA 2.5.1.1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3.02.04: Ausgabevermerk  | PICA DNB/ZDB | Stand: 29.07.2015 | CC BY-NC-SA</a:t>
            </a:r>
            <a:endParaRPr lang="de-DE" sz="8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1217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8784976" cy="508918"/>
          </a:xfrm>
        </p:spPr>
        <p:txBody>
          <a:bodyPr/>
          <a:lstStyle/>
          <a:p>
            <a:r>
              <a:rPr lang="de-DE" dirty="0" smtClean="0"/>
              <a:t>Ausgabevermerk, Geltungsbereich 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764704"/>
            <a:ext cx="8640960" cy="5472608"/>
          </a:xfrm>
        </p:spPr>
        <p:txBody>
          <a:bodyPr wrap="square"/>
          <a:lstStyle/>
          <a:p>
            <a:pPr marL="400050"/>
            <a:endParaRPr lang="de-DE" dirty="0" smtClean="0"/>
          </a:p>
          <a:p>
            <a:pPr marL="400050"/>
            <a:r>
              <a:rPr lang="de-DE" dirty="0" smtClean="0"/>
              <a:t>Ausgabevermerk ist die zusammenfassende Bezeichnung für:</a:t>
            </a:r>
          </a:p>
          <a:p>
            <a:pPr marL="400050"/>
            <a:endParaRPr lang="de-DE" dirty="0" smtClean="0"/>
          </a:p>
          <a:p>
            <a:pPr marL="400050"/>
            <a:r>
              <a:rPr lang="de-DE" dirty="0" smtClean="0"/>
              <a:t>Ausgabebezeichnung </a:t>
            </a:r>
          </a:p>
          <a:p>
            <a:pPr marL="800100" lvl="1"/>
            <a:r>
              <a:rPr lang="de-DE" dirty="0" smtClean="0"/>
              <a:t>Beispiel: 1. Auflage</a:t>
            </a:r>
          </a:p>
          <a:p>
            <a:pPr marL="400050"/>
            <a:r>
              <a:rPr lang="de-DE" dirty="0" smtClean="0"/>
              <a:t>Ausgabebezeichnung </a:t>
            </a:r>
            <a:r>
              <a:rPr lang="de-DE" dirty="0"/>
              <a:t>einer näher erläuterten </a:t>
            </a:r>
            <a:r>
              <a:rPr lang="de-DE" dirty="0" smtClean="0"/>
              <a:t>Überarbeitung</a:t>
            </a:r>
          </a:p>
          <a:p>
            <a:pPr marL="800100" lvl="1"/>
            <a:r>
              <a:rPr lang="de-DE" dirty="0" smtClean="0"/>
              <a:t>Beispiel: 2. korrigierter Druck (als zusätzliche Angabe zur 1. Auflage)</a:t>
            </a:r>
          </a:p>
          <a:p>
            <a:r>
              <a:rPr lang="de-DE" dirty="0" smtClean="0"/>
              <a:t>Verantwortlichkeitsangaben, die sich auf die Ausgabe beziehen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3.02.04: Ausgabevermerk  | PICA DNB/ZDB | Stand: 29.07.2015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4888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3677270"/>
          </a:xfrm>
        </p:spPr>
        <p:txBody>
          <a:bodyPr/>
          <a:lstStyle/>
          <a:p>
            <a:pPr algn="ctr"/>
            <a:r>
              <a:rPr lang="de-DE" dirty="0" smtClean="0"/>
              <a:t>1.2 </a:t>
            </a:r>
            <a:r>
              <a:rPr lang="de-DE" dirty="0"/>
              <a:t>Ausgabevermerk </a:t>
            </a:r>
            <a:r>
              <a:rPr lang="de-DE" dirty="0" smtClean="0"/>
              <a:t>allgemein Standardelemente</a:t>
            </a:r>
            <a:r>
              <a:rPr lang="de-DE" dirty="0"/>
              <a:t/>
            </a:r>
            <a:br>
              <a:rPr lang="de-DE" dirty="0"/>
            </a:br>
            <a:r>
              <a:rPr lang="de-DE" dirty="0"/>
              <a:t>RDA </a:t>
            </a:r>
            <a:r>
              <a:rPr lang="de-DE" dirty="0" smtClean="0"/>
              <a:t>2.5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3.02.04: Ausgabevermerk  | PICA DNB/ZDB | Stand: 29.07.2015 | CC BY-NC-SA</a:t>
            </a:r>
            <a:endParaRPr lang="de-DE" sz="8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7473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Standardelemente 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endParaRPr lang="de-DE" dirty="0" smtClean="0"/>
          </a:p>
          <a:p>
            <a:r>
              <a:rPr lang="de-DE" dirty="0" smtClean="0"/>
              <a:t>Ausgabebezeichnung und Ausgabebezeichnung einer näher erläuterten Überarbeitung sind Standardelemente</a:t>
            </a:r>
          </a:p>
          <a:p>
            <a:endParaRPr lang="de-DE" dirty="0" smtClean="0"/>
          </a:p>
          <a:p>
            <a:r>
              <a:rPr lang="de-DE" dirty="0" smtClean="0"/>
              <a:t>Weitere Angaben sind optional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3.02.04: Ausgabevermerk  | PICA DNB/ZDB | Stand: 29.07.2015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1192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4613374"/>
          </a:xfrm>
        </p:spPr>
        <p:txBody>
          <a:bodyPr/>
          <a:lstStyle/>
          <a:p>
            <a:pPr algn="ctr"/>
            <a:r>
              <a:rPr lang="de-DE" dirty="0" smtClean="0"/>
              <a:t>1.3 </a:t>
            </a:r>
            <a:r>
              <a:rPr lang="de-DE" dirty="0"/>
              <a:t>Ausgabevermerk </a:t>
            </a:r>
            <a:r>
              <a:rPr lang="de-DE" dirty="0" smtClean="0"/>
              <a:t>allgemein Informationsquellen</a:t>
            </a:r>
            <a:r>
              <a:rPr lang="de-DE" dirty="0"/>
              <a:t/>
            </a:r>
            <a:br>
              <a:rPr lang="de-DE" dirty="0"/>
            </a:br>
            <a:r>
              <a:rPr lang="de-DE" dirty="0"/>
              <a:t>RDA </a:t>
            </a:r>
            <a:r>
              <a:rPr lang="de-DE" dirty="0" smtClean="0"/>
              <a:t>2.5.1.2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200800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3.02.04: Ausgabevermerk  | PICA DNB/ZDB | Stand: 29.07.2015 | CC BY-NC-SA</a:t>
            </a:r>
            <a:endParaRPr lang="de-DE" sz="8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6492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Informationsquellen 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Ausgabebezeichnung (RDA 2.5.2.2):</a:t>
            </a:r>
          </a:p>
          <a:p>
            <a:pPr lvl="1"/>
            <a:r>
              <a:rPr lang="de-DE" dirty="0" smtClean="0"/>
              <a:t>Dieselbe Quelle wie für den Haupttitel</a:t>
            </a:r>
          </a:p>
          <a:p>
            <a:pPr lvl="1"/>
            <a:endParaRPr lang="de-DE" dirty="0" smtClean="0"/>
          </a:p>
          <a:p>
            <a:r>
              <a:rPr lang="de-DE" dirty="0" smtClean="0"/>
              <a:t>Ausgabebezeichnung einer näher erläuterten Überarbeitung (RDA 2.5.6.2)</a:t>
            </a:r>
            <a:r>
              <a:rPr lang="de-DE" sz="2600" dirty="0" smtClean="0"/>
              <a:t>:</a:t>
            </a:r>
          </a:p>
          <a:p>
            <a:pPr lvl="1"/>
            <a:r>
              <a:rPr lang="de-DE" sz="2200" dirty="0" smtClean="0"/>
              <a:t>Dieselbe Quelle </a:t>
            </a:r>
            <a:r>
              <a:rPr lang="de-DE" sz="2200" smtClean="0"/>
              <a:t>wie für die </a:t>
            </a:r>
            <a:r>
              <a:rPr lang="de-DE" sz="2200" dirty="0" smtClean="0"/>
              <a:t>Ausgabebezeichnung</a:t>
            </a:r>
          </a:p>
          <a:p>
            <a:pPr lvl="1"/>
            <a:endParaRPr lang="de-DE" sz="2200" dirty="0"/>
          </a:p>
          <a:p>
            <a:r>
              <a:rPr lang="de-DE" dirty="0" smtClean="0"/>
              <a:t>Danach für beide:</a:t>
            </a:r>
          </a:p>
          <a:p>
            <a:pPr lvl="1"/>
            <a:r>
              <a:rPr lang="de-DE" dirty="0" smtClean="0"/>
              <a:t>Eine andere Quelle in der Ressource</a:t>
            </a:r>
          </a:p>
          <a:p>
            <a:pPr lvl="1"/>
            <a:r>
              <a:rPr lang="de-DE" dirty="0" smtClean="0"/>
              <a:t>Eine andere Informationsquelle</a:t>
            </a:r>
          </a:p>
          <a:p>
            <a:pPr lvl="2"/>
            <a:r>
              <a:rPr lang="de-DE" sz="1800" dirty="0"/>
              <a:t>Informationsquellen von außerhalb der Ressource werden eckig geklammert (RDA 2.2.4 D-A-CH)</a:t>
            </a:r>
          </a:p>
          <a:p>
            <a:pPr lvl="2"/>
            <a:endParaRPr lang="de-DE" dirty="0"/>
          </a:p>
          <a:p>
            <a:pPr lvl="2"/>
            <a:endParaRPr lang="de-DE" sz="18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3.02.04: Ausgabevermerk  | PICA DNB/ZDB | Stand: 29.07.2015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1192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1014</Words>
  <Application>Microsoft Office PowerPoint</Application>
  <PresentationFormat>Bildschirmpräsentation (4:3)</PresentationFormat>
  <Paragraphs>226</Paragraphs>
  <Slides>24</Slides>
  <Notes>3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24</vt:i4>
      </vt:variant>
    </vt:vector>
  </HeadingPairs>
  <TitlesOfParts>
    <vt:vector size="25" baseType="lpstr">
      <vt:lpstr>Larissa</vt:lpstr>
      <vt:lpstr>Schulungsunterlagen der AG RDA</vt:lpstr>
      <vt:lpstr>Teil 2.04, Beschreibung der Manifestation  Ausgabevermerk (RDA 2.5) </vt:lpstr>
      <vt:lpstr>Inhalt</vt:lpstr>
      <vt:lpstr>1.1 Ausgabevermerk allgemein Geltungsbereich RDA 2.5.1.1</vt:lpstr>
      <vt:lpstr>Ausgabevermerk, Geltungsbereich </vt:lpstr>
      <vt:lpstr>1.2 Ausgabevermerk allgemein Standardelemente RDA 2.5</vt:lpstr>
      <vt:lpstr>Standardelemente </vt:lpstr>
      <vt:lpstr>1.3 Ausgabevermerk allgemein Informationsquellen RDA 2.5.1.2</vt:lpstr>
      <vt:lpstr>Informationsquellen </vt:lpstr>
      <vt:lpstr>1.4 Ausgabevermerk allgemein  Erfassen RDA 2.5.1.4</vt:lpstr>
      <vt:lpstr>Erfassen von Ausgabevermerken </vt:lpstr>
      <vt:lpstr>2. Ausgabebezeichnung RDA 2.5.2</vt:lpstr>
      <vt:lpstr>Ausgabebezeichnung -1-</vt:lpstr>
      <vt:lpstr>Ausgabebezeichnung -2-</vt:lpstr>
      <vt:lpstr>Ausgabebezeichnung -3-</vt:lpstr>
      <vt:lpstr>Ausgabebezeichnung -4-</vt:lpstr>
      <vt:lpstr>Ausgabebezeichnung -5-</vt:lpstr>
      <vt:lpstr>Ausgabebezeichnung -6-</vt:lpstr>
      <vt:lpstr>Ausgabebezeichnung -7-</vt:lpstr>
      <vt:lpstr>3. Ausgabebezeichnung einer näher erläuterten Überarbeitung  RDA 2.5.6</vt:lpstr>
      <vt:lpstr>Ausgabebezeichnung einer näher erläuterten Überarbeitung </vt:lpstr>
      <vt:lpstr>4. Anmerkung zum Ausgabevermerk RDA 2.17.4</vt:lpstr>
      <vt:lpstr>Anmerkung zum Ausgabevermerk (RDA 2.17.4) -1-</vt:lpstr>
      <vt:lpstr>Anmerkung zum Ausgabevermerk -2-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Bufalino, Cinzia</dc:creator>
  <cp:lastModifiedBy>Goerlich</cp:lastModifiedBy>
  <cp:revision>116</cp:revision>
  <cp:lastPrinted>2015-02-19T14:39:21Z</cp:lastPrinted>
  <dcterms:created xsi:type="dcterms:W3CDTF">2014-02-18T07:01:40Z</dcterms:created>
  <dcterms:modified xsi:type="dcterms:W3CDTF">2015-08-27T06:32:16Z</dcterms:modified>
</cp:coreProperties>
</file>