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85" r:id="rId2"/>
    <p:sldId id="259" r:id="rId3"/>
    <p:sldId id="287" r:id="rId4"/>
    <p:sldId id="329" r:id="rId5"/>
    <p:sldId id="303" r:id="rId6"/>
    <p:sldId id="330" r:id="rId7"/>
    <p:sldId id="304" r:id="rId8"/>
    <p:sldId id="331" r:id="rId9"/>
    <p:sldId id="305" r:id="rId10"/>
    <p:sldId id="332" r:id="rId11"/>
    <p:sldId id="307" r:id="rId12"/>
    <p:sldId id="333" r:id="rId13"/>
    <p:sldId id="321" r:id="rId14"/>
    <p:sldId id="328" r:id="rId15"/>
    <p:sldId id="309" r:id="rId16"/>
    <p:sldId id="327" r:id="rId17"/>
    <p:sldId id="311" r:id="rId18"/>
    <p:sldId id="334" r:id="rId19"/>
    <p:sldId id="312" r:id="rId20"/>
    <p:sldId id="335" r:id="rId21"/>
    <p:sldId id="313" r:id="rId22"/>
    <p:sldId id="326" r:id="rId23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9" autoAdjust="0"/>
    <p:restoredTop sz="92189" autoAdjust="0"/>
  </p:normalViewPr>
  <p:slideViewPr>
    <p:cSldViewPr>
      <p:cViewPr>
        <p:scale>
          <a:sx n="71" d="100"/>
          <a:sy n="71" d="100"/>
        </p:scale>
        <p:origin x="-2244" y="-8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25.06.2015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25.06.2015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Näher erläuterte Überarbeitung:</a:t>
            </a:r>
            <a:r>
              <a:rPr lang="de-DE" baseline="0" dirty="0" smtClean="0"/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0014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mp"/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m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mp"/><Relationship Id="rId2" Type="http://schemas.openxmlformats.org/officeDocument/2006/relationships/image" Target="../media/image20.tm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253334"/>
          </a:xfrm>
        </p:spPr>
        <p:txBody>
          <a:bodyPr/>
          <a:lstStyle/>
          <a:p>
            <a:pPr algn="ctr"/>
            <a:r>
              <a:rPr lang="de-DE" dirty="0" smtClean="0"/>
              <a:t>1.4 </a:t>
            </a:r>
            <a:r>
              <a:rPr lang="de-DE" dirty="0"/>
              <a:t>Ausgabevermerk </a:t>
            </a:r>
            <a:r>
              <a:rPr lang="de-DE" dirty="0" smtClean="0"/>
              <a:t>allgemein</a:t>
            </a:r>
            <a:br>
              <a:rPr lang="de-DE" dirty="0" smtClean="0"/>
            </a:br>
            <a:r>
              <a:rPr lang="de-DE" dirty="0" smtClean="0"/>
              <a:t> Erfassen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RDA </a:t>
            </a:r>
            <a:r>
              <a:rPr lang="de-DE" dirty="0" smtClean="0"/>
              <a:t>2.5.1.4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1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712968" cy="508918"/>
          </a:xfrm>
        </p:spPr>
        <p:txBody>
          <a:bodyPr/>
          <a:lstStyle/>
          <a:p>
            <a:r>
              <a:rPr lang="de-DE" dirty="0" smtClean="0"/>
              <a:t>Erfassen von Ausgabevermerken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/>
              <a:t>Vorlagegemäßes Übertragen</a:t>
            </a:r>
          </a:p>
          <a:p>
            <a:endParaRPr lang="de-DE" dirty="0"/>
          </a:p>
          <a:p>
            <a:r>
              <a:rPr lang="de-DE" dirty="0"/>
              <a:t>Dabei Beachtung der Regeln für Groß- und Kleinschreibung, Zeichensetzung usw. (RDA 1.7 und RDA 1.7 </a:t>
            </a:r>
            <a:r>
              <a:rPr lang="de-DE" dirty="0" smtClean="0"/>
              <a:t>D-A-CH)</a:t>
            </a:r>
          </a:p>
          <a:p>
            <a:endParaRPr lang="de-DE" sz="1800" dirty="0"/>
          </a:p>
          <a:p>
            <a:r>
              <a:rPr lang="de-DE" dirty="0" smtClean="0"/>
              <a:t>Fingierung möglich, wenn</a:t>
            </a:r>
          </a:p>
          <a:p>
            <a:pPr lvl="1"/>
            <a:r>
              <a:rPr lang="de-DE" dirty="0" smtClean="0"/>
              <a:t>keine Ausgabebezeichnung genannt ist </a:t>
            </a:r>
            <a:r>
              <a:rPr lang="de-DE" b="1" dirty="0" smtClean="0"/>
              <a:t>und</a:t>
            </a:r>
          </a:p>
          <a:p>
            <a:pPr lvl="1"/>
            <a:r>
              <a:rPr lang="de-DE" dirty="0"/>
              <a:t>s</a:t>
            </a:r>
            <a:r>
              <a:rPr lang="de-DE" dirty="0" smtClean="0"/>
              <a:t>ignifikante Änderungen gegenüber anderen Ausgaben bekannt sind (RDA 2.5.1.4 + RDA 2.5.1.4 D-A-CH)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585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757390"/>
          </a:xfrm>
        </p:spPr>
        <p:txBody>
          <a:bodyPr/>
          <a:lstStyle/>
          <a:p>
            <a:pPr algn="ctr"/>
            <a:r>
              <a:rPr lang="de-DE" dirty="0" smtClean="0"/>
              <a:t>2. Ausgabebezeichnung</a:t>
            </a:r>
            <a:br>
              <a:rPr lang="de-DE" dirty="0" smtClean="0"/>
            </a:br>
            <a:r>
              <a:rPr lang="de-DE" dirty="0" smtClean="0"/>
              <a:t>RDA 2.5.2.3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00800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276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-1-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078476"/>
              </p:ext>
            </p:extLst>
          </p:nvPr>
        </p:nvGraphicFramePr>
        <p:xfrm>
          <a:off x="432480" y="2132856"/>
          <a:ext cx="8315984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397"/>
                <a:gridCol w="3262491"/>
                <a:gridCol w="3575096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Zweite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Auflage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0224226"/>
              </p:ext>
            </p:extLst>
          </p:nvPr>
        </p:nvGraphicFramePr>
        <p:xfrm>
          <a:off x="467542" y="4653136"/>
          <a:ext cx="8352929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4965"/>
                <a:gridCol w="3276985"/>
                <a:gridCol w="3590979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Zweisprachige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11560" y="1194626"/>
            <a:ext cx="2968438" cy="56541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1" y="3429001"/>
            <a:ext cx="4248472" cy="7654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568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-2-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082102"/>
              </p:ext>
            </p:extLst>
          </p:nvPr>
        </p:nvGraphicFramePr>
        <p:xfrm>
          <a:off x="471371" y="2996952"/>
          <a:ext cx="8352929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4965"/>
                <a:gridCol w="3276985"/>
                <a:gridCol w="3590979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 aktualisierte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Auflage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8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85" y="1196752"/>
            <a:ext cx="3849205" cy="92163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05572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-3-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676530"/>
              </p:ext>
            </p:extLst>
          </p:nvPr>
        </p:nvGraphicFramePr>
        <p:xfrm>
          <a:off x="496703" y="3933056"/>
          <a:ext cx="8323768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9781"/>
                <a:gridCol w="3265545"/>
                <a:gridCol w="3578442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 Auflage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153" y="942342"/>
            <a:ext cx="1904190" cy="71120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1" name="Textfeld 10"/>
          <p:cNvSpPr txBox="1"/>
          <p:nvPr/>
        </p:nvSpPr>
        <p:spPr>
          <a:xfrm>
            <a:off x="359966" y="942342"/>
            <a:ext cx="226741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Titelseite: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9966" y="1772816"/>
            <a:ext cx="39249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 Titelseite: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01358" y="5132835"/>
            <a:ext cx="8139472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 hat als Informationsquelle bei der Ausgabebezeichnung</a:t>
            </a:r>
          </a:p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Vorrang vor anderen Quellen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Ausführliche Formulierung bei Bedarf zusätzlich als Anmerkung</a:t>
            </a:r>
          </a:p>
        </p:txBody>
      </p:sp>
      <p:pic>
        <p:nvPicPr>
          <p:cNvPr id="3" name="Grafik 2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6" y="2175221"/>
            <a:ext cx="6593584" cy="132578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841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-4-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9901609"/>
              </p:ext>
            </p:extLst>
          </p:nvPr>
        </p:nvGraphicFramePr>
        <p:xfrm>
          <a:off x="351789" y="2564904"/>
          <a:ext cx="8328102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0552"/>
                <a:gridCol w="3267245"/>
                <a:gridCol w="3580305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Second,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corrected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printing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359966" y="131167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326599" y="4145304"/>
            <a:ext cx="8787402" cy="1323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Keine weitere Ausgabebezeichnung vorhanden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Daher: Erfassen als Ausgabebezeichnung und nicht als Ausgabe-</a:t>
            </a:r>
          </a:p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de-DE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bezeichnung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einer näher erläuterten Überarbeitung</a:t>
            </a:r>
          </a:p>
        </p:txBody>
      </p:sp>
      <p:pic>
        <p:nvPicPr>
          <p:cNvPr id="3" name="Grafik 2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56598" y="1366107"/>
            <a:ext cx="6107117" cy="62979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425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-5-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019058"/>
              </p:ext>
            </p:extLst>
          </p:nvPr>
        </p:nvGraphicFramePr>
        <p:xfrm>
          <a:off x="340686" y="2564904"/>
          <a:ext cx="8263762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9114"/>
                <a:gridCol w="3242003"/>
                <a:gridCol w="3552645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Originalausgabe, 3. Auflage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359966" y="131167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Grafik 5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70158" y="908720"/>
            <a:ext cx="2885465" cy="133315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Grafik 6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57" y="3965362"/>
            <a:ext cx="3169555" cy="802815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93514"/>
              </p:ext>
            </p:extLst>
          </p:nvPr>
        </p:nvGraphicFramePr>
        <p:xfrm>
          <a:off x="359966" y="5013176"/>
          <a:ext cx="8316489" cy="993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8487"/>
                <a:gridCol w="3262689"/>
                <a:gridCol w="3575313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First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217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829398"/>
          </a:xfrm>
        </p:spPr>
        <p:txBody>
          <a:bodyPr/>
          <a:lstStyle/>
          <a:p>
            <a:pPr algn="ctr"/>
            <a:r>
              <a:rPr lang="de-DE" dirty="0" smtClean="0"/>
              <a:t>3. Ausgabebezeichnung </a:t>
            </a:r>
            <a:r>
              <a:rPr lang="de-DE" dirty="0"/>
              <a:t>einer näher erläuterten Überarbeitung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RDA 2.5.6.3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768752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978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Ausgabebezeichnung einer näher erläuterten Überarbeitung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854017"/>
              </p:ext>
            </p:extLst>
          </p:nvPr>
        </p:nvGraphicFramePr>
        <p:xfrm>
          <a:off x="295391" y="2420888"/>
          <a:ext cx="8352928" cy="23042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4965"/>
                <a:gridCol w="3276985"/>
                <a:gridCol w="3590978"/>
              </a:tblGrid>
              <a:tr h="38763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296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Second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edition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17366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Ausgabebezeichnung einer näher erläuterten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Überarbeitung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corrected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2nd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printing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8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16" y="1124744"/>
            <a:ext cx="3202526" cy="115212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0" name="Textfeld 9"/>
          <p:cNvSpPr txBox="1"/>
          <p:nvPr/>
        </p:nvSpPr>
        <p:spPr>
          <a:xfrm>
            <a:off x="295391" y="5157192"/>
            <a:ext cx="8730532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sind 2 Bezeichnungen vorhanden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Daher: Erfassen von „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corrected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2nd 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printing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als Ausgabebezeichnung </a:t>
            </a:r>
          </a:p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einer näher erläuterten Überarbeitung (RDA 2.5.6.3 D-A-CH)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97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Teil 2.04, Beschreibung der Manifestation</a:t>
            </a:r>
            <a:br>
              <a:rPr lang="de-DE" sz="2800" dirty="0" smtClean="0"/>
            </a:br>
            <a:r>
              <a:rPr lang="de-DE" sz="2800" dirty="0" smtClean="0"/>
              <a:t> Ausgabevermerk</a:t>
            </a:r>
            <a:br>
              <a:rPr lang="de-DE" sz="2800" dirty="0" smtClean="0"/>
            </a:br>
            <a:r>
              <a:rPr lang="de-DE" dirty="0" smtClean="0"/>
              <a:t>(RDA 2.5)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469358"/>
          </a:xfrm>
        </p:spPr>
        <p:txBody>
          <a:bodyPr/>
          <a:lstStyle/>
          <a:p>
            <a:pPr algn="ctr"/>
            <a:r>
              <a:rPr lang="de-DE" dirty="0" smtClean="0"/>
              <a:t>4. Anmerkung zum Ausgabevermerk</a:t>
            </a:r>
            <a:br>
              <a:rPr lang="de-DE" dirty="0" smtClean="0"/>
            </a:br>
            <a:r>
              <a:rPr lang="de-DE" dirty="0" smtClean="0"/>
              <a:t>RDA 2.17.4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91276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94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1156990"/>
          </a:xfrm>
        </p:spPr>
        <p:txBody>
          <a:bodyPr/>
          <a:lstStyle/>
          <a:p>
            <a:r>
              <a:rPr lang="de-DE" dirty="0" smtClean="0"/>
              <a:t>Anmerkung zum Ausgabevermerk (RDA 2.17.4) -1-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84784"/>
            <a:ext cx="8640960" cy="4824536"/>
          </a:xfrm>
        </p:spPr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Informationen zur Quelle des Ausgabevermerks</a:t>
            </a:r>
          </a:p>
          <a:p>
            <a:endParaRPr lang="de-DE" dirty="0" smtClean="0"/>
          </a:p>
          <a:p>
            <a:r>
              <a:rPr lang="de-DE" dirty="0" smtClean="0"/>
              <a:t>Informationen zu Änderungen im Ausgabevermerk</a:t>
            </a:r>
          </a:p>
          <a:p>
            <a:endParaRPr lang="de-DE" dirty="0" smtClean="0"/>
          </a:p>
          <a:p>
            <a:r>
              <a:rPr lang="de-DE" dirty="0" smtClean="0"/>
              <a:t>Weitere Informationen, die als sinnvoll erachtet werden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85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Anmerkung zum Ausgabevermerk -2-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598191"/>
              </p:ext>
            </p:extLst>
          </p:nvPr>
        </p:nvGraphicFramePr>
        <p:xfrm>
          <a:off x="437784" y="3717032"/>
          <a:ext cx="8323768" cy="106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9781"/>
                <a:gridCol w="3265545"/>
                <a:gridCol w="3578442"/>
              </a:tblGrid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</a:t>
                      </a:r>
                      <a:r>
                        <a:rPr lang="de-DE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zum Ausgabevermerk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„3., vollständig überarbeitete Auflage“ – Rückseite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Titelseite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Grafik 9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4153" y="942342"/>
            <a:ext cx="1904190" cy="71120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1" name="Textfeld 10"/>
          <p:cNvSpPr txBox="1"/>
          <p:nvPr/>
        </p:nvSpPr>
        <p:spPr>
          <a:xfrm>
            <a:off x="359966" y="942342"/>
            <a:ext cx="226741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Titelseite: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59966" y="1772816"/>
            <a:ext cx="39249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 Titelseite: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01358" y="5132835"/>
            <a:ext cx="8552278" cy="12003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 hat als Informationsquelle bei der Ausgabebezeichnung</a:t>
            </a:r>
          </a:p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Vorrang vor anderen Quellen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Ausführliche Formulierung bei Bedarf zusätzlich als Anmerkung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der Anmerkung hier als </a:t>
            </a:r>
            <a:r>
              <a:rPr lang="de-DE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Zitat. Regeln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Zitate in RDA 1.10.3</a:t>
            </a:r>
          </a:p>
        </p:txBody>
      </p:sp>
      <p:pic>
        <p:nvPicPr>
          <p:cNvPr id="3" name="Grafik 2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66" y="2175221"/>
            <a:ext cx="6593584" cy="132578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285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457200" indent="-457200">
              <a:buFont typeface="+mj-lt"/>
              <a:buAutoNum type="arabicPeriod"/>
            </a:pPr>
            <a:r>
              <a:rPr lang="de-DE" dirty="0" smtClean="0"/>
              <a:t>Ausgabevermerk allgemein</a:t>
            </a:r>
          </a:p>
          <a:p>
            <a:pPr marL="457200" indent="-457200">
              <a:buFont typeface="+mj-lt"/>
              <a:buAutoNum type="arabicPeriod"/>
            </a:pPr>
            <a:endParaRPr lang="de-DE" dirty="0" smtClean="0"/>
          </a:p>
          <a:p>
            <a:pPr marL="914400" lvl="1" indent="-457200">
              <a:buFont typeface="+mj-lt"/>
              <a:buAutoNum type="arabicPeriod"/>
            </a:pPr>
            <a:r>
              <a:rPr lang="de-DE" dirty="0" smtClean="0"/>
              <a:t>Geltungsbereich (RDA 2.5.1.1)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dirty="0" smtClean="0"/>
              <a:t>Standardelemente (RDA 2.5)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dirty="0" smtClean="0"/>
              <a:t>Informationsquellen (RDA 2.5.1.2)</a:t>
            </a:r>
          </a:p>
          <a:p>
            <a:pPr marL="914400" lvl="1" indent="-457200">
              <a:buFont typeface="+mj-lt"/>
              <a:buAutoNum type="arabicPeriod"/>
            </a:pPr>
            <a:r>
              <a:rPr lang="de-DE" dirty="0" smtClean="0"/>
              <a:t>Erfassen von Ausgabevermerken (RDA 2.5.1.4)</a:t>
            </a:r>
          </a:p>
          <a:p>
            <a:pPr marL="914400" lvl="1" indent="-457200">
              <a:buFont typeface="+mj-lt"/>
              <a:buAutoNum type="arabicPeriod"/>
            </a:pPr>
            <a:endParaRPr lang="de-DE" dirty="0" smtClean="0"/>
          </a:p>
          <a:p>
            <a:pPr marL="514350" indent="-457200">
              <a:buFont typeface="+mj-lt"/>
              <a:buAutoNum type="arabicPeriod"/>
            </a:pPr>
            <a:r>
              <a:rPr lang="de-DE" dirty="0" smtClean="0"/>
              <a:t>Ausgabebezeichnung (RDA 2.5.2.3)</a:t>
            </a:r>
          </a:p>
          <a:p>
            <a:pPr marL="514350" indent="-457200">
              <a:buFont typeface="+mj-lt"/>
              <a:buAutoNum type="arabicPeriod"/>
            </a:pPr>
            <a:endParaRPr lang="de-DE" dirty="0" smtClean="0"/>
          </a:p>
          <a:p>
            <a:pPr marL="514350" indent="-457200">
              <a:buFont typeface="+mj-lt"/>
              <a:buAutoNum type="arabicPeriod"/>
            </a:pPr>
            <a:r>
              <a:rPr lang="de-DE" dirty="0" smtClean="0"/>
              <a:t>Ausgabebezeichnung einer näher erläuterten Überarbeitung (RDA 2.5.6.1)</a:t>
            </a:r>
          </a:p>
          <a:p>
            <a:pPr marL="514350" indent="-457200">
              <a:buFont typeface="+mj-lt"/>
              <a:buAutoNum type="arabicPeriod"/>
            </a:pPr>
            <a:endParaRPr lang="de-DE" dirty="0" smtClean="0"/>
          </a:p>
          <a:p>
            <a:pPr marL="457200" indent="-457200">
              <a:buFont typeface="+mj-lt"/>
              <a:buAutoNum type="arabicPeriod"/>
            </a:pPr>
            <a:r>
              <a:rPr lang="de-DE" dirty="0" smtClean="0"/>
              <a:t> Anmerkung </a:t>
            </a:r>
            <a:r>
              <a:rPr lang="de-DE" dirty="0"/>
              <a:t>zum </a:t>
            </a:r>
            <a:r>
              <a:rPr lang="de-DE" dirty="0" smtClean="0"/>
              <a:t>Ausgabevermerk (RDA 2.17.4)</a:t>
            </a:r>
            <a:endParaRPr lang="de-DE" dirty="0"/>
          </a:p>
          <a:p>
            <a:pPr lvl="1"/>
            <a:endParaRPr lang="de-DE" dirty="0"/>
          </a:p>
          <a:p>
            <a:pPr marL="400050"/>
            <a:endParaRPr lang="de-DE" dirty="0"/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3389238"/>
          </a:xfrm>
        </p:spPr>
        <p:txBody>
          <a:bodyPr/>
          <a:lstStyle/>
          <a:p>
            <a:pPr algn="ctr"/>
            <a:r>
              <a:rPr lang="de-DE" dirty="0" smtClean="0"/>
              <a:t>1.1 Ausgabevermerk allgemein Geltungsbereich</a:t>
            </a:r>
            <a:br>
              <a:rPr lang="de-DE" dirty="0" smtClean="0"/>
            </a:br>
            <a:r>
              <a:rPr lang="de-DE" dirty="0" smtClean="0"/>
              <a:t>RDA 2.5.1.1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21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84976" cy="508918"/>
          </a:xfrm>
        </p:spPr>
        <p:txBody>
          <a:bodyPr/>
          <a:lstStyle/>
          <a:p>
            <a:r>
              <a:rPr lang="de-DE" dirty="0" smtClean="0"/>
              <a:t>Ausgabevermerk, Geltungsbereich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72608"/>
          </a:xfrm>
        </p:spPr>
        <p:txBody>
          <a:bodyPr wrap="square"/>
          <a:lstStyle/>
          <a:p>
            <a:pPr marL="400050"/>
            <a:endParaRPr lang="de-DE" dirty="0" smtClean="0"/>
          </a:p>
          <a:p>
            <a:pPr marL="400050"/>
            <a:r>
              <a:rPr lang="de-DE" dirty="0" smtClean="0"/>
              <a:t>Ausgabevermerk ist die zusammenfassende Bezeichnung für:</a:t>
            </a:r>
          </a:p>
          <a:p>
            <a:pPr marL="400050"/>
            <a:endParaRPr lang="de-DE" dirty="0" smtClean="0"/>
          </a:p>
          <a:p>
            <a:pPr marL="400050"/>
            <a:r>
              <a:rPr lang="de-DE" dirty="0" smtClean="0"/>
              <a:t>Ausgabebezeichnung </a:t>
            </a:r>
          </a:p>
          <a:p>
            <a:pPr marL="800100" lvl="1"/>
            <a:r>
              <a:rPr lang="de-DE" dirty="0" smtClean="0"/>
              <a:t>Beispiel: 1. Auflage</a:t>
            </a:r>
          </a:p>
          <a:p>
            <a:pPr marL="400050"/>
            <a:r>
              <a:rPr lang="de-DE" dirty="0" smtClean="0"/>
              <a:t>Ausgabebezeichnung </a:t>
            </a:r>
            <a:r>
              <a:rPr lang="de-DE" dirty="0"/>
              <a:t>einer näher erläuterten </a:t>
            </a:r>
            <a:r>
              <a:rPr lang="de-DE" dirty="0" smtClean="0"/>
              <a:t>Überarbeitung</a:t>
            </a:r>
          </a:p>
          <a:p>
            <a:pPr marL="800100" lvl="1"/>
            <a:r>
              <a:rPr lang="de-DE" dirty="0" smtClean="0"/>
              <a:t>Beispiel: 2. korrigierter Druck (als zusätzliche Angabe zur 1. Auflage)</a:t>
            </a:r>
          </a:p>
          <a:p>
            <a:r>
              <a:rPr lang="de-DE" dirty="0" smtClean="0"/>
              <a:t>Verantwortlichkeitsangaben, die sich auf die Ausgabe beziehen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488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3677270"/>
          </a:xfrm>
        </p:spPr>
        <p:txBody>
          <a:bodyPr/>
          <a:lstStyle/>
          <a:p>
            <a:pPr algn="ctr"/>
            <a:r>
              <a:rPr lang="de-DE" dirty="0" smtClean="0"/>
              <a:t>1.2 </a:t>
            </a:r>
            <a:r>
              <a:rPr lang="de-DE" dirty="0"/>
              <a:t>Ausgabevermerk </a:t>
            </a:r>
            <a:r>
              <a:rPr lang="de-DE" dirty="0" smtClean="0"/>
              <a:t>allgemein Standardelemente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RDA </a:t>
            </a:r>
            <a:r>
              <a:rPr lang="de-DE" dirty="0" smtClean="0"/>
              <a:t>2.5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747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Standardelemente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Ausgabebezeichnung und Ausgabebezeichnung einer näher erläuterten Überarbeitung sind Standardelemente</a:t>
            </a:r>
          </a:p>
          <a:p>
            <a:endParaRPr lang="de-DE" dirty="0" smtClean="0"/>
          </a:p>
          <a:p>
            <a:r>
              <a:rPr lang="de-DE" dirty="0" smtClean="0"/>
              <a:t>Weitere Angaben sind optional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19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4613374"/>
          </a:xfrm>
        </p:spPr>
        <p:txBody>
          <a:bodyPr/>
          <a:lstStyle/>
          <a:p>
            <a:pPr algn="ctr"/>
            <a:r>
              <a:rPr lang="de-DE" dirty="0" smtClean="0"/>
              <a:t>1.3 </a:t>
            </a:r>
            <a:r>
              <a:rPr lang="de-DE" dirty="0"/>
              <a:t>Ausgabevermerk </a:t>
            </a:r>
            <a:r>
              <a:rPr lang="de-DE" dirty="0" smtClean="0"/>
              <a:t>allgemein Informationsquellen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RDA </a:t>
            </a:r>
            <a:r>
              <a:rPr lang="de-DE" dirty="0" smtClean="0"/>
              <a:t>2.5.1.2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00800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649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Informationsquellen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Ausgabebezeichnung (RDA 2.5.2.2):</a:t>
            </a:r>
          </a:p>
          <a:p>
            <a:pPr lvl="1"/>
            <a:r>
              <a:rPr lang="de-DE" dirty="0" smtClean="0"/>
              <a:t>Dieselbe Quelle wie für den Haupttitel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Ausgabebezeichnung einer näher erläuterten Überarbeitung (RDA 2.5.6.2)</a:t>
            </a:r>
            <a:r>
              <a:rPr lang="de-DE" sz="2600" dirty="0" smtClean="0"/>
              <a:t>:</a:t>
            </a:r>
          </a:p>
          <a:p>
            <a:pPr lvl="1"/>
            <a:r>
              <a:rPr lang="de-DE" sz="2200" dirty="0" smtClean="0"/>
              <a:t>Dieselbe Quelle </a:t>
            </a:r>
            <a:r>
              <a:rPr lang="de-DE" sz="2200" smtClean="0"/>
              <a:t>wie für die </a:t>
            </a:r>
            <a:r>
              <a:rPr lang="de-DE" sz="2200" dirty="0" smtClean="0"/>
              <a:t>Ausgabebezeichnung</a:t>
            </a:r>
          </a:p>
          <a:p>
            <a:pPr lvl="1"/>
            <a:endParaRPr lang="de-DE" sz="2200" dirty="0"/>
          </a:p>
          <a:p>
            <a:r>
              <a:rPr lang="de-DE" dirty="0" smtClean="0"/>
              <a:t>Danach für beide:</a:t>
            </a:r>
          </a:p>
          <a:p>
            <a:pPr lvl="1"/>
            <a:r>
              <a:rPr lang="de-DE" dirty="0" smtClean="0"/>
              <a:t>Eine andere Quelle in der Ressource</a:t>
            </a:r>
          </a:p>
          <a:p>
            <a:pPr lvl="1"/>
            <a:r>
              <a:rPr lang="de-DE" dirty="0" smtClean="0"/>
              <a:t>Eine andere Informationsquelle</a:t>
            </a:r>
          </a:p>
          <a:p>
            <a:pPr lvl="2"/>
            <a:r>
              <a:rPr lang="de-DE" sz="1800" dirty="0"/>
              <a:t>Informationsquellen von außerhalb der Ressource werden eckig geklammert (RDA 2.2.4 D-A-CH)</a:t>
            </a:r>
          </a:p>
          <a:p>
            <a:pPr lvl="2"/>
            <a:endParaRPr lang="de-DE" dirty="0"/>
          </a:p>
          <a:p>
            <a:pPr lvl="2"/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3.02.04: Ausgabevermerk | Stand: 18.06.2015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1192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853</Words>
  <Application>Microsoft Office PowerPoint</Application>
  <PresentationFormat>Bildschirmpräsentation (4:3)</PresentationFormat>
  <Paragraphs>193</Paragraphs>
  <Slides>22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3" baseType="lpstr">
      <vt:lpstr>Larissa</vt:lpstr>
      <vt:lpstr>Schulungsunterlagen der AG RDA</vt:lpstr>
      <vt:lpstr>Teil 2.04, Beschreibung der Manifestation  Ausgabevermerk (RDA 2.5) </vt:lpstr>
      <vt:lpstr>Inhalt</vt:lpstr>
      <vt:lpstr>1.1 Ausgabevermerk allgemein Geltungsbereich RDA 2.5.1.1</vt:lpstr>
      <vt:lpstr>Ausgabevermerk, Geltungsbereich </vt:lpstr>
      <vt:lpstr>1.2 Ausgabevermerk allgemein Standardelemente RDA 2.5</vt:lpstr>
      <vt:lpstr>Standardelemente </vt:lpstr>
      <vt:lpstr>1.3 Ausgabevermerk allgemein Informationsquellen RDA 2.5.1.2</vt:lpstr>
      <vt:lpstr>Informationsquellen </vt:lpstr>
      <vt:lpstr>1.4 Ausgabevermerk allgemein  Erfassen RDA 2.5.1.4</vt:lpstr>
      <vt:lpstr>Erfassen von Ausgabevermerken </vt:lpstr>
      <vt:lpstr>2. Ausgabebezeichnung RDA 2.5.2.3</vt:lpstr>
      <vt:lpstr>Ausgabebezeichnung -1-</vt:lpstr>
      <vt:lpstr>Ausgabebezeichnung -2-</vt:lpstr>
      <vt:lpstr>Ausgabebezeichnung -3-</vt:lpstr>
      <vt:lpstr>Ausgabebezeichnung -4-</vt:lpstr>
      <vt:lpstr>Ausgabebezeichnung -5-</vt:lpstr>
      <vt:lpstr>3. Ausgabebezeichnung einer näher erläuterten Überarbeitung  RDA 2.5.6.3</vt:lpstr>
      <vt:lpstr>Ausgabebezeichnung einer näher erläuterten Überarbeitung </vt:lpstr>
      <vt:lpstr>4. Anmerkung zum Ausgabevermerk RDA 2.17.4</vt:lpstr>
      <vt:lpstr>Anmerkung zum Ausgabevermerk (RDA 2.17.4) -1-</vt:lpstr>
      <vt:lpstr>Anmerkung zum Ausgabevermerk -2-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101</cp:revision>
  <cp:lastPrinted>2015-02-19T14:39:21Z</cp:lastPrinted>
  <dcterms:created xsi:type="dcterms:W3CDTF">2014-02-18T07:01:40Z</dcterms:created>
  <dcterms:modified xsi:type="dcterms:W3CDTF">2015-06-25T09:00:47Z</dcterms:modified>
</cp:coreProperties>
</file>