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5" r:id="rId33"/>
    <p:sldId id="353" r:id="rId34"/>
    <p:sldId id="318" r:id="rId35"/>
    <p:sldId id="342" r:id="rId36"/>
    <p:sldId id="361" r:id="rId37"/>
    <p:sldId id="367" r:id="rId38"/>
    <p:sldId id="320" r:id="rId39"/>
    <p:sldId id="344" r:id="rId40"/>
    <p:sldId id="341" r:id="rId41"/>
    <p:sldId id="362" r:id="rId42"/>
    <p:sldId id="311" r:id="rId43"/>
    <p:sldId id="368"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1045" autoAdjust="0"/>
  </p:normalViewPr>
  <p:slideViewPr>
    <p:cSldViewPr>
      <p:cViewPr>
        <p:scale>
          <a:sx n="100" d="100"/>
          <a:sy n="100" d="100"/>
        </p:scale>
        <p:origin x="-1392" y="-1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1434"/>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16.03.2016</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16.03.2016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extLst>
      <p:ext uri="{BB962C8B-B14F-4D97-AF65-F5344CB8AC3E}">
        <p14:creationId xmlns:p14="http://schemas.microsoft.com/office/powerpoint/2010/main" val="2580091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 können entweder auch</a:t>
            </a:r>
            <a:r>
              <a:rPr lang="de-DE" i="0" dirty="0" smtClean="0">
                <a:latin typeface="Verdana" panose="020B0604030504040204" pitchFamily="34" charset="0"/>
                <a:ea typeface="Verdana" panose="020B0604030504040204" pitchFamily="34" charset="0"/>
                <a:cs typeface="Verdana" panose="020B0604030504040204" pitchFamily="34" charset="0"/>
              </a:rPr>
              <a:t> in der </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Verantwortlichkeitsangabe oder alternativ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einer Anmerkung zur Verantwortlichkeitsangabe angegeben werden. </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Hinweis: In</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den Folien bis einschließlich Punkt 3.4 (Nominalphrasen)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die Elemente in den Tabellen generell nicht in dem für Standardelemente vorgesehenen Fettdruck angegeben, da es sich theoretisch sowohl um Verantwortlichkeitsangaben zum Haupttitel als auch um Verantwortlichkeitsangaben zu einer Ausgabebezeichnung oder Reihe handeln kann. Standardelement ist aber nur die zuerst erfasste Verantwortlichkeitsangabe zum Haupttitel.  </a:t>
            </a:r>
            <a:b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endParaRPr lang="de-DE"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Hinweis: </a:t>
            </a:r>
            <a:r>
              <a:rPr lang="de-DE" sz="1200" kern="1200" dirty="0" smtClean="0">
                <a:solidFill>
                  <a:schemeClr val="tx1"/>
                </a:solidFill>
                <a:effectLst/>
                <a:latin typeface="+mn-lt"/>
                <a:ea typeface="+mn-ea"/>
                <a:cs typeface="+mn-cs"/>
              </a:rPr>
              <a:t>Da die Körperschaften in unterschiedlichen Informationsquellen erscheinen, werden sie in getrennten Verantwortlichkeitsangaben erfasst, auch wenn sie in einer hierarchischen Beziehung stehen.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112118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Hinweis: Die 2. Verantwortlichkeitsangabe ist zwar kein Standardelement, sollte in diesem Fall aber ebenfalls erfasst werden: Die Übersetzerin ist auf der bevorzugten Informationsquelle genannt und gehört zu den Mitwirkenden, die einen bedeutenden Beitrag zur Realisierung einer Ressource leisten. Daher ist sie in diesem</a:t>
            </a:r>
            <a:r>
              <a:rPr lang="de-DE" sz="1200" kern="1200" baseline="0" dirty="0" smtClean="0">
                <a:solidFill>
                  <a:schemeClr val="tx1"/>
                </a:solidFill>
                <a:effectLst/>
                <a:latin typeface="+mn-lt"/>
                <a:ea typeface="+mn-ea"/>
                <a:cs typeface="+mn-cs"/>
              </a:rPr>
              <a:t> Fall ein Standardelement und es </a:t>
            </a:r>
            <a:r>
              <a:rPr lang="de-DE" sz="1200" kern="1200" dirty="0" smtClean="0">
                <a:solidFill>
                  <a:schemeClr val="tx1"/>
                </a:solidFill>
                <a:effectLst/>
                <a:latin typeface="+mn-lt"/>
                <a:ea typeface="+mn-ea"/>
                <a:cs typeface="+mn-cs"/>
              </a:rPr>
              <a:t>sollte eine Beziehung erfasst werden (RDA 20.2.1.3 D-A-CH). In RDA 2.4.2.3 wiederum wird für Fälle, in denen eine Beziehung erfasst wird, empfohlen, auch eine entsprechende Verantwortlichkeitsangabe oder Anmerkung zu machen. </a:t>
            </a:r>
          </a:p>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Aleph | Stand: 25.02.2016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Aleph | Stand: 25.02.2016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8.tmp"/><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9.tmp"/></Relationships>
</file>

<file path=ppt/slides/_rels/slide34.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1.tmp"/><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4.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47.tmp"/><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3" Type="http://schemas.openxmlformats.org/officeDocument/2006/relationships/image" Target="../media/image48.tmp"/><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9.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671288401"/>
              </p:ext>
            </p:extLst>
          </p:nvPr>
        </p:nvGraphicFramePr>
        <p:xfrm>
          <a:off x="467544" y="15567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567996455"/>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272269774"/>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588809"/>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466634" y="4582164"/>
            <a:ext cx="4353838"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groß geschrieben</a:t>
            </a:r>
          </a:p>
        </p:txBody>
      </p:sp>
      <p:sp>
        <p:nvSpPr>
          <p:cNvPr id="14" name="Pfeil nach rechts 13"/>
          <p:cNvSpPr/>
          <p:nvPr/>
        </p:nvSpPr>
        <p:spPr>
          <a:xfrm>
            <a:off x="3843294" y="478417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2101741"/>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576785424"/>
              </p:ext>
            </p:extLst>
          </p:nvPr>
        </p:nvGraphicFramePr>
        <p:xfrm>
          <a:off x="398182" y="4509120"/>
          <a:ext cx="8136904" cy="10668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780" y="3350694"/>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108713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51917" y="4797151"/>
            <a:ext cx="6984776"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A.16.5</a:t>
            </a:r>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25.02.2016 | CC BY-NC-SA</a:t>
            </a:r>
            <a:endParaRPr lang="de-DE" sz="800"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4168247413"/>
              </p:ext>
            </p:extLst>
          </p:nvPr>
        </p:nvGraphicFramePr>
        <p:xfrm>
          <a:off x="478632" y="2204864"/>
          <a:ext cx="8208912" cy="1066800"/>
        </p:xfrm>
        <a:graphic>
          <a:graphicData uri="http://schemas.openxmlformats.org/drawingml/2006/table">
            <a:tbl>
              <a:tblPr firstRow="1" bandRow="1">
                <a:tableStyleId>{5C22544A-7EE6-4342-B048-85BDC9FD1C3A}</a:tableStyleId>
              </a:tblPr>
              <a:tblGrid>
                <a:gridCol w="1244174"/>
                <a:gridCol w="1244174"/>
                <a:gridCol w="2726378"/>
                <a:gridCol w="299418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1243091577"/>
              </p:ext>
            </p:extLst>
          </p:nvPr>
        </p:nvGraphicFramePr>
        <p:xfrm>
          <a:off x="478632" y="4725144"/>
          <a:ext cx="8208912" cy="1270000"/>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25.02.2016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150723796"/>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010648218"/>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315049377"/>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056784"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204604885"/>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884977819"/>
              </p:ext>
            </p:extLst>
          </p:nvPr>
        </p:nvGraphicFramePr>
        <p:xfrm>
          <a:off x="395536" y="4653136"/>
          <a:ext cx="8424935" cy="13236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Teil 2.02, Beschreibung der Manifestation</a:t>
            </a:r>
            <a:br>
              <a:rPr lang="de-DE" sz="2800" smtClean="0"/>
            </a:br>
            <a:r>
              <a:rPr lang="de-DE" sz="2800" smtClean="0"/>
              <a:t>Verantwortlichkeitsangabe</a:t>
            </a:r>
            <a:br>
              <a:rPr lang="de-DE" sz="2800" smtClean="0"/>
            </a:br>
            <a:r>
              <a:rPr lang="de-DE" smtClean="0"/>
              <a:t>(RDA 2.4)</a:t>
            </a:r>
            <a:r>
              <a:rPr lang="de-DE" sz="2800" smtClean="0"/>
              <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t>AG RDA Schulungsunterlagen – Modul 3.02.02: Verantwortlichkeitsangabe | Aleph | Stand: 25.02.2016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25.02.2016 | CC BY-NC-SA</a:t>
            </a:r>
            <a:endParaRPr lang="de-DE" sz="800"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a:t>
            </a:r>
            <a:r>
              <a:rPr lang="de-DE" smtClean="0"/>
              <a:t>z. B</a:t>
            </a:r>
            <a:r>
              <a:rPr lang="de-DE" dirty="0" smtClean="0"/>
              <a:t>.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5921375"/>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491320887"/>
              </p:ext>
            </p:extLst>
          </p:nvPr>
        </p:nvGraphicFramePr>
        <p:xfrm>
          <a:off x="251520" y="3068960"/>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868433299"/>
              </p:ext>
            </p:extLst>
          </p:nvPr>
        </p:nvGraphicFramePr>
        <p:xfrm>
          <a:off x="395536" y="2658248"/>
          <a:ext cx="8424935" cy="2034884"/>
        </p:xfrm>
        <a:graphic>
          <a:graphicData uri="http://schemas.openxmlformats.org/drawingml/2006/table">
            <a:tbl>
              <a:tblPr firstRow="1" bandRow="1">
                <a:tableStyleId>{5C22544A-7EE6-4342-B048-85BDC9FD1C3A}</a:tableStyleId>
              </a:tblPr>
              <a:tblGrid>
                <a:gridCol w="936104"/>
                <a:gridCol w="936104"/>
                <a:gridCol w="2659386"/>
                <a:gridCol w="389334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554708391"/>
              </p:ext>
            </p:extLst>
          </p:nvPr>
        </p:nvGraphicFramePr>
        <p:xfrm>
          <a:off x="395536" y="2996952"/>
          <a:ext cx="8424935" cy="2156804"/>
        </p:xfrm>
        <a:graphic>
          <a:graphicData uri="http://schemas.openxmlformats.org/drawingml/2006/table">
            <a:tbl>
              <a:tblPr firstRow="1" bandRow="1">
                <a:tableStyleId>{5C22544A-7EE6-4342-B048-85BDC9FD1C3A}</a:tableStyleId>
              </a:tblPr>
              <a:tblGrid>
                <a:gridCol w="957379"/>
                <a:gridCol w="842821"/>
                <a:gridCol w="2088232"/>
                <a:gridCol w="4536503"/>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467544" y="5241974"/>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2952" cy="1753410"/>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14708555"/>
              </p:ext>
            </p:extLst>
          </p:nvPr>
        </p:nvGraphicFramePr>
        <p:xfrm>
          <a:off x="323528" y="3140968"/>
          <a:ext cx="8424934" cy="2979764"/>
        </p:xfrm>
        <a:graphic>
          <a:graphicData uri="http://schemas.openxmlformats.org/drawingml/2006/table">
            <a:tbl>
              <a:tblPr firstRow="1" bandRow="1">
                <a:tableStyleId>{5C22544A-7EE6-4342-B048-85BDC9FD1C3A}</a:tableStyleId>
              </a:tblPr>
              <a:tblGrid>
                <a:gridCol w="936104"/>
                <a:gridCol w="936104"/>
                <a:gridCol w="2088232"/>
                <a:gridCol w="446449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08720"/>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128792"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433076987"/>
              </p:ext>
            </p:extLst>
          </p:nvPr>
        </p:nvGraphicFramePr>
        <p:xfrm>
          <a:off x="337099" y="1052736"/>
          <a:ext cx="8424934" cy="1037997"/>
        </p:xfrm>
        <a:graphic>
          <a:graphicData uri="http://schemas.openxmlformats.org/drawingml/2006/table">
            <a:tbl>
              <a:tblPr firstRow="1" bandRow="1">
                <a:tableStyleId>{5C22544A-7EE6-4342-B048-85BDC9FD1C3A}</a:tableStyleId>
              </a:tblPr>
              <a:tblGrid>
                <a:gridCol w="994541"/>
                <a:gridCol w="1080120"/>
                <a:gridCol w="2664296"/>
                <a:gridCol w="3685977"/>
              </a:tblGrid>
              <a:tr h="39791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818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392640805"/>
              </p:ext>
            </p:extLst>
          </p:nvPr>
        </p:nvGraphicFramePr>
        <p:xfrm>
          <a:off x="356534" y="2780928"/>
          <a:ext cx="8424934" cy="1325820"/>
        </p:xfrm>
        <a:graphic>
          <a:graphicData uri="http://schemas.openxmlformats.org/drawingml/2006/table">
            <a:tbl>
              <a:tblPr firstRow="1" bandRow="1">
                <a:tableStyleId>{5C22544A-7EE6-4342-B048-85BDC9FD1C3A}</a:tableStyleId>
              </a:tblPr>
              <a:tblGrid>
                <a:gridCol w="975106"/>
                <a:gridCol w="1080120"/>
                <a:gridCol w="2592288"/>
                <a:gridCol w="3777420"/>
              </a:tblGrid>
              <a:tr h="41142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87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34888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3948584120"/>
              </p:ext>
            </p:extLst>
          </p:nvPr>
        </p:nvGraphicFramePr>
        <p:xfrm>
          <a:off x="360536" y="4149081"/>
          <a:ext cx="8424934" cy="2103120"/>
        </p:xfrm>
        <a:graphic>
          <a:graphicData uri="http://schemas.openxmlformats.org/drawingml/2006/table">
            <a:tbl>
              <a:tblPr firstRow="1" bandRow="1">
                <a:tableStyleId>{5C22544A-7EE6-4342-B048-85BDC9FD1C3A}</a:tableStyleId>
              </a:tblPr>
              <a:tblGrid>
                <a:gridCol w="971104"/>
                <a:gridCol w="1080120"/>
                <a:gridCol w="2592288"/>
                <a:gridCol w="3781422"/>
              </a:tblGrid>
              <a:tr h="34470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275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25.02.2016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876090602"/>
              </p:ext>
            </p:extLst>
          </p:nvPr>
        </p:nvGraphicFramePr>
        <p:xfrm>
          <a:off x="271810" y="3645024"/>
          <a:ext cx="8424934" cy="2583524"/>
        </p:xfrm>
        <a:graphic>
          <a:graphicData uri="http://schemas.openxmlformats.org/drawingml/2006/table">
            <a:tbl>
              <a:tblPr firstRow="1" bandRow="1">
                <a:tableStyleId>{5C22544A-7EE6-4342-B048-85BDC9FD1C3A}</a:tableStyleId>
              </a:tblPr>
              <a:tblGrid>
                <a:gridCol w="915814"/>
                <a:gridCol w="1152128"/>
                <a:gridCol w="2592288"/>
                <a:gridCol w="376470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92724">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191735084"/>
              </p:ext>
            </p:extLst>
          </p:nvPr>
        </p:nvGraphicFramePr>
        <p:xfrm>
          <a:off x="507706" y="3861048"/>
          <a:ext cx="8424934" cy="2529840"/>
        </p:xfrm>
        <a:graphic>
          <a:graphicData uri="http://schemas.openxmlformats.org/drawingml/2006/table">
            <a:tbl>
              <a:tblPr firstRow="1" bandRow="1">
                <a:tableStyleId>{5C22544A-7EE6-4342-B048-85BDC9FD1C3A}</a:tableStyleId>
              </a:tblPr>
              <a:tblGrid>
                <a:gridCol w="967950"/>
                <a:gridCol w="936104"/>
                <a:gridCol w="2088232"/>
                <a:gridCol w="4432648"/>
              </a:tblGrid>
              <a:tr h="32967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5028">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90146">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64704"/>
            <a:ext cx="2088232" cy="3065750"/>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9714553"/>
              </p:ext>
            </p:extLst>
          </p:nvPr>
        </p:nvGraphicFramePr>
        <p:xfrm>
          <a:off x="324162" y="3356992"/>
          <a:ext cx="8424934" cy="1828800"/>
        </p:xfrm>
        <a:graphic>
          <a:graphicData uri="http://schemas.openxmlformats.org/drawingml/2006/table">
            <a:tbl>
              <a:tblPr firstRow="1" bandRow="1">
                <a:tableStyleId>{5C22544A-7EE6-4342-B048-85BDC9FD1C3A}</a:tableStyleId>
              </a:tblPr>
              <a:tblGrid>
                <a:gridCol w="935470"/>
                <a:gridCol w="1152128"/>
                <a:gridCol w="2520280"/>
                <a:gridCol w="3817056"/>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36845155"/>
              </p:ext>
            </p:extLst>
          </p:nvPr>
        </p:nvGraphicFramePr>
        <p:xfrm>
          <a:off x="324162" y="3356992"/>
          <a:ext cx="8424934" cy="1729242"/>
        </p:xfrm>
        <a:graphic>
          <a:graphicData uri="http://schemas.openxmlformats.org/drawingml/2006/table">
            <a:tbl>
              <a:tblPr firstRow="1" bandRow="1">
                <a:tableStyleId>{5C22544A-7EE6-4342-B048-85BDC9FD1C3A}</a:tableStyleId>
              </a:tblPr>
              <a:tblGrid>
                <a:gridCol w="935470"/>
                <a:gridCol w="1080120"/>
                <a:gridCol w="2520280"/>
                <a:gridCol w="3889064"/>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Bundesamt für Statistik</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7" y="1556792"/>
            <a:ext cx="3672408" cy="158417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556792"/>
            <a:ext cx="3600953" cy="657317"/>
          </a:xfrm>
          <a:prstGeom prst="rect">
            <a:avLst/>
          </a:prstGeom>
          <a:ln w="3175">
            <a:solidFill>
              <a:schemeClr val="tx1"/>
            </a:solidFill>
          </a:ln>
        </p:spPr>
      </p:pic>
      <p:sp>
        <p:nvSpPr>
          <p:cNvPr id="5" name="Rechteck 4"/>
          <p:cNvSpPr/>
          <p:nvPr/>
        </p:nvSpPr>
        <p:spPr>
          <a:xfrm>
            <a:off x="395537" y="1093386"/>
            <a:ext cx="1340432"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Titelseite:</a:t>
            </a:r>
          </a:p>
        </p:txBody>
      </p:sp>
      <p:sp>
        <p:nvSpPr>
          <p:cNvPr id="10" name="Rechteck 9"/>
          <p:cNvSpPr/>
          <p:nvPr/>
        </p:nvSpPr>
        <p:spPr>
          <a:xfrm>
            <a:off x="4499992" y="1093386"/>
            <a:ext cx="2997937"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Rückseite der Titelseite:</a:t>
            </a:r>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359793140"/>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008112"/>
                <a:gridCol w="1080120"/>
                <a:gridCol w="3312368"/>
                <a:gridCol w="3168352"/>
              </a:tblGrid>
              <a:tr h="42193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row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Daniel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4193822"/>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936104"/>
                <a:gridCol w="1080120"/>
                <a:gridCol w="3510147"/>
                <a:gridCol w="304258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3.02.02: Verantwortlichkeitsangabe | Aleph | Stand: 25.02.2016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endParaRPr lang="de-DE" dirty="0" smtClean="0"/>
          </a:p>
          <a:p>
            <a:r>
              <a:rPr lang="de-DE" dirty="0" smtClean="0"/>
              <a:t>Bei Verantwortlichkeitsangabe anzugeben, wenn</a:t>
            </a:r>
          </a:p>
          <a:p>
            <a:pPr lvl="1"/>
            <a:r>
              <a:rPr lang="de-DE" dirty="0" smtClean="0"/>
              <a:t>Reihenfolge, Layout oder Typografie naheliegen, dass dies so beabsichtigt ist</a:t>
            </a:r>
          </a:p>
          <a:p>
            <a:pPr marL="914400" lvl="2" indent="0">
              <a:buNone/>
            </a:pPr>
            <a:r>
              <a:rPr lang="de-DE" dirty="0" smtClean="0"/>
              <a:t>und wenn</a:t>
            </a:r>
          </a:p>
          <a:p>
            <a:pPr lvl="1">
              <a:buFont typeface="Symbol" panose="05050102010706020507" pitchFamily="18" charset="2"/>
              <a:buChar char="-"/>
            </a:pPr>
            <a:r>
              <a:rPr lang="de-DE" dirty="0" smtClean="0"/>
              <a:t>die Nominalphrase gleichzeitig auf die Funktion der Person, Familie oder Körperschaft hinweist</a:t>
            </a:r>
            <a:endParaRPr lang="de-DE" dirty="0"/>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3.02.02: Verantwortlichkeitsangabe | </a:t>
            </a:r>
            <a:r>
              <a:rPr lang="de-DE" sz="800" dirty="0" err="1" smtClean="0"/>
              <a:t>Aleph</a:t>
            </a:r>
            <a:r>
              <a:rPr lang="de-DE" sz="800" dirty="0" smtClean="0"/>
              <a:t>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5315445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399688658"/>
              </p:ext>
            </p:extLst>
          </p:nvPr>
        </p:nvGraphicFramePr>
        <p:xfrm>
          <a:off x="323528" y="4509120"/>
          <a:ext cx="8424934" cy="1628484"/>
        </p:xfrm>
        <a:graphic>
          <a:graphicData uri="http://schemas.openxmlformats.org/drawingml/2006/table">
            <a:tbl>
              <a:tblPr firstRow="1" bandRow="1">
                <a:tableStyleId>{5C22544A-7EE6-4342-B048-85BDC9FD1C3A}</a:tableStyleId>
              </a:tblPr>
              <a:tblGrid>
                <a:gridCol w="1008112"/>
                <a:gridCol w="1152128"/>
                <a:gridCol w="2160240"/>
                <a:gridCol w="410445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2414429214"/>
              </p:ext>
            </p:extLst>
          </p:nvPr>
        </p:nvGraphicFramePr>
        <p:xfrm>
          <a:off x="395536" y="3789040"/>
          <a:ext cx="8424934" cy="1425284"/>
        </p:xfrm>
        <a:graphic>
          <a:graphicData uri="http://schemas.openxmlformats.org/drawingml/2006/table">
            <a:tbl>
              <a:tblPr firstRow="1" bandRow="1">
                <a:tableStyleId>{5C22544A-7EE6-4342-B048-85BDC9FD1C3A}</a:tableStyleId>
              </a:tblPr>
              <a:tblGrid>
                <a:gridCol w="936104"/>
                <a:gridCol w="1080120"/>
                <a:gridCol w="2232248"/>
                <a:gridCol w="417646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Aleph | Stand: 25.02.2016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1642073698"/>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946910"/>
                <a:gridCol w="1080120"/>
                <a:gridCol w="3096344"/>
                <a:gridCol w="330156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2279123"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Aleph | Stand: 25.02.2016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a:t>
            </a:r>
            <a:r>
              <a:rPr lang="de-DE" smtClean="0"/>
              <a:t>oder Anmerkung erfassen</a:t>
            </a:r>
            <a:r>
              <a:rPr lang="de-DE" dirty="0" smtClean="0"/>
              <a:t>,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74315" y="3252289"/>
            <a:ext cx="5068008" cy="724001"/>
          </a:xfrm>
          <a:prstGeom prst="rect">
            <a:avLst/>
          </a:prstGeom>
        </p:spPr>
      </p:pic>
      <p:sp>
        <p:nvSpPr>
          <p:cNvPr id="4" name="Fußzeilenplatzhalter 3"/>
          <p:cNvSpPr>
            <a:spLocks noGrp="1"/>
          </p:cNvSpPr>
          <p:nvPr>
            <p:ph type="ftr" sz="quarter" idx="14"/>
          </p:nvPr>
        </p:nvSpPr>
        <p:spPr>
          <a:xfrm>
            <a:off x="467543" y="6381328"/>
            <a:ext cx="7848873" cy="365125"/>
          </a:xfrm>
        </p:spPr>
        <p:txBody>
          <a:bodyPr/>
          <a:lstStyle/>
          <a:p>
            <a:r>
              <a:rPr lang="de-DE" sz="800" dirty="0" smtClean="0"/>
              <a:t>AG RDA Schulungsunterlagen – Modul 3.02.02: Verantwortlichkeitsangabe | </a:t>
            </a:r>
            <a:r>
              <a:rPr lang="de-DE" sz="800" dirty="0" err="1" smtClean="0"/>
              <a:t>Aleph</a:t>
            </a:r>
            <a:r>
              <a:rPr lang="de-DE" sz="800" dirty="0" smtClean="0"/>
              <a:t>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691328229"/>
              </p:ext>
            </p:extLst>
          </p:nvPr>
        </p:nvGraphicFramePr>
        <p:xfrm>
          <a:off x="233032" y="4077072"/>
          <a:ext cx="8784975" cy="2305507"/>
        </p:xfrm>
        <a:graphic>
          <a:graphicData uri="http://schemas.openxmlformats.org/drawingml/2006/table">
            <a:tbl>
              <a:tblPr firstRow="1" bandRow="1">
                <a:tableStyleId>{5C22544A-7EE6-4342-B048-85BDC9FD1C3A}</a:tableStyleId>
              </a:tblPr>
              <a:tblGrid>
                <a:gridCol w="1211623"/>
                <a:gridCol w="1211623"/>
                <a:gridCol w="3767635"/>
                <a:gridCol w="2594094"/>
              </a:tblGrid>
              <a:tr h="335235">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9242">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baseline="0"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9174">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Übersetzung: Mechthild Sandberg-</a:t>
                      </a:r>
                      <a:r>
                        <a:rPr lang="de-DE" dirty="0" err="1" smtClean="0">
                          <a:latin typeface="Verdana" panose="020B0604030504040204" pitchFamily="34" charset="0"/>
                          <a:ea typeface="Verdana" panose="020B0604030504040204" pitchFamily="34" charset="0"/>
                          <a:cs typeface="Verdana" panose="020B0604030504040204" pitchFamily="34" charset="0"/>
                        </a:rPr>
                        <a:t>Ciletti</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76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7744" y="878424"/>
            <a:ext cx="2642879" cy="2373865"/>
          </a:xfrm>
          <a:prstGeom prst="rect">
            <a:avLst/>
          </a:prstGeom>
        </p:spPr>
      </p:pic>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6096" y="1227706"/>
            <a:ext cx="3381666" cy="2412481"/>
          </a:xfrm>
          <a:prstGeom prst="rect">
            <a:avLst/>
          </a:prstGeom>
        </p:spPr>
      </p:pic>
      <p:sp>
        <p:nvSpPr>
          <p:cNvPr id="5" name="Textfeld 4"/>
          <p:cNvSpPr txBox="1"/>
          <p:nvPr/>
        </p:nvSpPr>
        <p:spPr>
          <a:xfrm>
            <a:off x="5436096" y="69375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mtClean="0"/>
              <a:pPr/>
              <a:t>43</a:t>
            </a:fld>
            <a:endParaRPr lang="de-DE"/>
          </a:p>
        </p:txBody>
      </p:sp>
      <p:sp>
        <p:nvSpPr>
          <p:cNvPr id="14" name="Textfeld 13"/>
          <p:cNvSpPr txBox="1"/>
          <p:nvPr/>
        </p:nvSpPr>
        <p:spPr>
          <a:xfrm>
            <a:off x="303658" y="2820333"/>
            <a:ext cx="1488850"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Ausschnitt:</a:t>
            </a:r>
          </a:p>
        </p:txBody>
      </p:sp>
      <p:sp>
        <p:nvSpPr>
          <p:cNvPr id="16" name="Textfeld 15"/>
          <p:cNvSpPr txBox="1"/>
          <p:nvPr/>
        </p:nvSpPr>
        <p:spPr>
          <a:xfrm>
            <a:off x="1396464" y="1224787"/>
            <a:ext cx="655256"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CD:</a:t>
            </a:r>
          </a:p>
        </p:txBody>
      </p:sp>
      <p:sp>
        <p:nvSpPr>
          <p:cNvPr id="8" name="Pfeil nach rechts 7"/>
          <p:cNvSpPr/>
          <p:nvPr/>
        </p:nvSpPr>
        <p:spPr>
          <a:xfrm>
            <a:off x="110325" y="3640187"/>
            <a:ext cx="602490" cy="433316"/>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1618906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104196961"/>
              </p:ext>
            </p:extLst>
          </p:nvPr>
        </p:nvGraphicFramePr>
        <p:xfrm>
          <a:off x="2679601" y="1124744"/>
          <a:ext cx="6264694" cy="4165217"/>
        </p:xfrm>
        <a:graphic>
          <a:graphicData uri="http://schemas.openxmlformats.org/drawingml/2006/table">
            <a:tbl>
              <a:tblPr firstRow="1" bandRow="1">
                <a:tableStyleId>{5C22544A-7EE6-4342-B048-85BDC9FD1C3A}</a:tableStyleId>
              </a:tblPr>
              <a:tblGrid>
                <a:gridCol w="956295"/>
                <a:gridCol w="864096"/>
                <a:gridCol w="2016224"/>
                <a:gridCol w="2428079"/>
              </a:tblGrid>
              <a:tr h="35576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7177">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600"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2160"/>
                        </a:lnSpc>
                        <a:spcBef>
                          <a:spcPts val="600"/>
                        </a:spcBef>
                        <a:spcAft>
                          <a:spcPts val="600"/>
                        </a:spcAft>
                        <a:buClrTx/>
                        <a:buSzTx/>
                        <a:buFontTx/>
                        <a:buNone/>
                        <a:tabLst/>
                        <a:defRPr/>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Schmidt</a:t>
                      </a: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69201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563177445"/>
              </p:ext>
            </p:extLst>
          </p:nvPr>
        </p:nvGraphicFramePr>
        <p:xfrm>
          <a:off x="539552" y="4014158"/>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3.02.02: Verantwortlichkeitsangabe | Aleph | Stand: 25.02.2016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3505789656"/>
              </p:ext>
            </p:extLst>
          </p:nvPr>
        </p:nvGraphicFramePr>
        <p:xfrm>
          <a:off x="611560" y="3501008"/>
          <a:ext cx="7571183" cy="2224027"/>
        </p:xfrm>
        <a:graphic>
          <a:graphicData uri="http://schemas.openxmlformats.org/drawingml/2006/table">
            <a:tbl>
              <a:tblPr firstRow="1" bandRow="1">
                <a:tableStyleId>{5C22544A-7EE6-4342-B048-85BDC9FD1C3A}</a:tableStyleId>
              </a:tblPr>
              <a:tblGrid>
                <a:gridCol w="1053760"/>
                <a:gridCol w="1053760"/>
                <a:gridCol w="2789024"/>
                <a:gridCol w="2674639"/>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2237169827"/>
              </p:ext>
            </p:extLst>
          </p:nvPr>
        </p:nvGraphicFramePr>
        <p:xfrm>
          <a:off x="513377" y="4110640"/>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243716974"/>
              </p:ext>
            </p:extLst>
          </p:nvPr>
        </p:nvGraphicFramePr>
        <p:xfrm>
          <a:off x="678301" y="3501008"/>
          <a:ext cx="8117247" cy="2873784"/>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6008">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t>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Mackay</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36635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058956" y="-169765"/>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51</a:t>
            </a:fld>
            <a:endParaRPr lang="de-DE"/>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Tree>
    <p:extLst>
      <p:ext uri="{BB962C8B-B14F-4D97-AF65-F5344CB8AC3E}">
        <p14:creationId xmlns:p14="http://schemas.microsoft.com/office/powerpoint/2010/main" val="20585672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Aleph | Stand: 25.02.2016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und Körperschaften 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Aleph | Stand: 25.02.2016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25.02.2016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25.02.2016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3099</Words>
  <Application>Microsoft Office PowerPoint</Application>
  <PresentationFormat>Bildschirmpräsentation (4:3)</PresentationFormat>
  <Paragraphs>649</Paragraphs>
  <Slides>54</Slides>
  <Notes>14</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-5-</vt:lpstr>
      <vt:lpstr>Mehrere Verantwortlichkeitsangaben -4-</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231</cp:revision>
  <cp:lastPrinted>2015-03-09T12:50:56Z</cp:lastPrinted>
  <dcterms:created xsi:type="dcterms:W3CDTF">2014-02-18T07:01:40Z</dcterms:created>
  <dcterms:modified xsi:type="dcterms:W3CDTF">2016-03-16T08:14:29Z</dcterms:modified>
</cp:coreProperties>
</file>