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18" r:id="rId35"/>
    <p:sldId id="342" r:id="rId36"/>
    <p:sldId id="361" r:id="rId37"/>
    <p:sldId id="367"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1376" autoAdjust="0"/>
  </p:normalViewPr>
  <p:slideViewPr>
    <p:cSldViewPr>
      <p:cViewPr>
        <p:scale>
          <a:sx n="100" d="100"/>
          <a:sy n="100" d="100"/>
        </p:scale>
        <p:origin x="-1392" y="-1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1434"/>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25.09.2015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25.09.2015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extLst>
      <p:ext uri="{BB962C8B-B14F-4D97-AF65-F5344CB8AC3E}">
        <p14:creationId xmlns:p14="http://schemas.microsoft.com/office/powerpoint/2010/main" val="2580091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Hinweis: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Aleph | Stand: 14.09.2015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Aleph | Stand: 14.09.2015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671288401"/>
              </p:ext>
            </p:extLst>
          </p:nvPr>
        </p:nvGraphicFramePr>
        <p:xfrm>
          <a:off x="467544" y="15567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567996455"/>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272269774"/>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588809"/>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466634" y="4582164"/>
            <a:ext cx="4353838"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p>
        </p:txBody>
      </p:sp>
      <p:sp>
        <p:nvSpPr>
          <p:cNvPr id="14" name="Pfeil nach rechts 13"/>
          <p:cNvSpPr/>
          <p:nvPr/>
        </p:nvSpPr>
        <p:spPr>
          <a:xfrm>
            <a:off x="3843294" y="478417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210174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576785424"/>
              </p:ext>
            </p:extLst>
          </p:nvPr>
        </p:nvGraphicFramePr>
        <p:xfrm>
          <a:off x="398182" y="4509120"/>
          <a:ext cx="8136904" cy="10668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780" y="3350694"/>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108713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228212"/>
                <a:gridCol w="1228212"/>
                <a:gridCol w="2710388"/>
                <a:gridCol w="2970092"/>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51917" y="4797151"/>
            <a:ext cx="6984776" cy="646331"/>
          </a:xfrm>
          <a:prstGeom prst="rect">
            <a:avLst/>
          </a:prstGeom>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A.16.5</a:t>
            </a:r>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14.09.2015 | CC BY-NC-SA</a:t>
            </a:r>
            <a:endParaRPr lang="de-DE" sz="800"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168247413"/>
              </p:ext>
            </p:extLst>
          </p:nvPr>
        </p:nvGraphicFramePr>
        <p:xfrm>
          <a:off x="478632" y="2204864"/>
          <a:ext cx="8208912" cy="1066800"/>
        </p:xfrm>
        <a:graphic>
          <a:graphicData uri="http://schemas.openxmlformats.org/drawingml/2006/table">
            <a:tbl>
              <a:tblPr firstRow="1" bandRow="1">
                <a:tableStyleId>{5C22544A-7EE6-4342-B048-85BDC9FD1C3A}</a:tableStyleId>
              </a:tblPr>
              <a:tblGrid>
                <a:gridCol w="1244174"/>
                <a:gridCol w="1244174"/>
                <a:gridCol w="2726378"/>
                <a:gridCol w="299418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243091577"/>
              </p:ext>
            </p:extLst>
          </p:nvPr>
        </p:nvGraphicFramePr>
        <p:xfrm>
          <a:off x="478632" y="4725144"/>
          <a:ext cx="8208912" cy="1270000"/>
        </p:xfrm>
        <a:graphic>
          <a:graphicData uri="http://schemas.openxmlformats.org/drawingml/2006/table">
            <a:tbl>
              <a:tblPr firstRow="1" bandRow="1">
                <a:tableStyleId>{5C22544A-7EE6-4342-B048-85BDC9FD1C3A}</a:tableStyleId>
              </a:tblPr>
              <a:tblGrid>
                <a:gridCol w="1239081"/>
                <a:gridCol w="1239081"/>
                <a:gridCol w="2734374"/>
                <a:gridCol w="2996376"/>
              </a:tblGrid>
              <a:tr h="0">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150723796"/>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010648218"/>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315049377"/>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204604885"/>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2884977819"/>
              </p:ext>
            </p:extLst>
          </p:nvPr>
        </p:nvGraphicFramePr>
        <p:xfrm>
          <a:off x="395536" y="4653136"/>
          <a:ext cx="8424935" cy="1323684"/>
        </p:xfrm>
        <a:graphic>
          <a:graphicData uri="http://schemas.openxmlformats.org/drawingml/2006/table">
            <a:tbl>
              <a:tblPr firstRow="1" bandRow="1">
                <a:tableStyleId>{5C22544A-7EE6-4342-B048-85BDC9FD1C3A}</a:tableStyleId>
              </a:tblPr>
              <a:tblGrid>
                <a:gridCol w="1068835"/>
                <a:gridCol w="1068835"/>
                <a:gridCol w="2452034"/>
                <a:gridCol w="383523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Teil 2.02, Beschreibung der Manifestation</a:t>
            </a:r>
            <a:br>
              <a:rPr lang="de-DE" sz="2800" smtClean="0"/>
            </a:br>
            <a:r>
              <a:rPr lang="de-DE" sz="2800" smtClean="0"/>
              <a:t>Verantwortlichkeitsangabe</a:t>
            </a:r>
            <a:br>
              <a:rPr lang="de-DE" sz="2800" smtClean="0"/>
            </a:br>
            <a:r>
              <a:rPr lang="de-DE" smtClean="0"/>
              <a:t>(RDA 2.4)</a:t>
            </a:r>
            <a:r>
              <a:rPr lang="de-DE" sz="2800" smtClean="0"/>
              <a:t/>
            </a:r>
            <a:br>
              <a:rPr lang="de-DE" sz="280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3.02.02: Verantwortlichkeitsangabe | </a:t>
            </a:r>
            <a:r>
              <a:rPr lang="de-DE" sz="800" dirty="0" err="1" smtClean="0"/>
              <a:t>Aleph</a:t>
            </a:r>
            <a:r>
              <a:rPr lang="de-DE" sz="800" dirty="0" smtClean="0"/>
              <a:t> | Stand</a:t>
            </a:r>
            <a:r>
              <a:rPr lang="de-DE" sz="800" dirty="0" smtClean="0"/>
              <a:t>: 14.09.2015 | CC BY-NC-SA</a:t>
            </a:r>
            <a:endParaRPr lang="de-DE" sz="800" dirty="0"/>
          </a:p>
        </p:txBody>
      </p:sp>
      <p:sp>
        <p:nvSpPr>
          <p:cNvPr id="4" name="Foliennummernplatzhalter 3"/>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14.09.2015 | CC BY-NC-SA</a:t>
            </a:r>
            <a:endParaRPr lang="de-DE" sz="800"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95592137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491320887"/>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071119"/>
                <a:gridCol w="1071119"/>
                <a:gridCol w="2218871"/>
                <a:gridCol w="4207843"/>
              </a:tblGrid>
              <a:tr h="57606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868433299"/>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936104"/>
                <a:gridCol w="936104"/>
                <a:gridCol w="2659386"/>
                <a:gridCol w="389334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8477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554708391"/>
              </p:ext>
            </p:extLst>
          </p:nvPr>
        </p:nvGraphicFramePr>
        <p:xfrm>
          <a:off x="395536" y="2996952"/>
          <a:ext cx="8424935" cy="2156804"/>
        </p:xfrm>
        <a:graphic>
          <a:graphicData uri="http://schemas.openxmlformats.org/drawingml/2006/table">
            <a:tbl>
              <a:tblPr firstRow="1" bandRow="1">
                <a:tableStyleId>{5C22544A-7EE6-4342-B048-85BDC9FD1C3A}</a:tableStyleId>
              </a:tblPr>
              <a:tblGrid>
                <a:gridCol w="957379"/>
                <a:gridCol w="842821"/>
                <a:gridCol w="2088232"/>
                <a:gridCol w="4536503"/>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pc="-1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spc="-1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467544" y="5241974"/>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14708555"/>
              </p:ext>
            </p:extLst>
          </p:nvPr>
        </p:nvGraphicFramePr>
        <p:xfrm>
          <a:off x="323528" y="3140968"/>
          <a:ext cx="8424934" cy="2979764"/>
        </p:xfrm>
        <a:graphic>
          <a:graphicData uri="http://schemas.openxmlformats.org/drawingml/2006/table">
            <a:tbl>
              <a:tblPr firstRow="1" bandRow="1">
                <a:tableStyleId>{5C22544A-7EE6-4342-B048-85BDC9FD1C3A}</a:tableStyleId>
              </a:tblPr>
              <a:tblGrid>
                <a:gridCol w="936104"/>
                <a:gridCol w="936104"/>
                <a:gridCol w="2088232"/>
                <a:gridCol w="446449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128792"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433076987"/>
              </p:ext>
            </p:extLst>
          </p:nvPr>
        </p:nvGraphicFramePr>
        <p:xfrm>
          <a:off x="337099" y="1052736"/>
          <a:ext cx="8424934" cy="1037997"/>
        </p:xfrm>
        <a:graphic>
          <a:graphicData uri="http://schemas.openxmlformats.org/drawingml/2006/table">
            <a:tbl>
              <a:tblPr firstRow="1" bandRow="1">
                <a:tableStyleId>{5C22544A-7EE6-4342-B048-85BDC9FD1C3A}</a:tableStyleId>
              </a:tblPr>
              <a:tblGrid>
                <a:gridCol w="994541"/>
                <a:gridCol w="1080120"/>
                <a:gridCol w="2664296"/>
                <a:gridCol w="3685977"/>
              </a:tblGrid>
              <a:tr h="39791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818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392640805"/>
              </p:ext>
            </p:extLst>
          </p:nvPr>
        </p:nvGraphicFramePr>
        <p:xfrm>
          <a:off x="356534" y="2780928"/>
          <a:ext cx="8424934" cy="1325820"/>
        </p:xfrm>
        <a:graphic>
          <a:graphicData uri="http://schemas.openxmlformats.org/drawingml/2006/table">
            <a:tbl>
              <a:tblPr firstRow="1" bandRow="1">
                <a:tableStyleId>{5C22544A-7EE6-4342-B048-85BDC9FD1C3A}</a:tableStyleId>
              </a:tblPr>
              <a:tblGrid>
                <a:gridCol w="975106"/>
                <a:gridCol w="1080120"/>
                <a:gridCol w="2592288"/>
                <a:gridCol w="3777420"/>
              </a:tblGrid>
              <a:tr h="41142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87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34888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3948584120"/>
              </p:ext>
            </p:extLst>
          </p:nvPr>
        </p:nvGraphicFramePr>
        <p:xfrm>
          <a:off x="360536" y="4149081"/>
          <a:ext cx="8424934" cy="2103120"/>
        </p:xfrm>
        <a:graphic>
          <a:graphicData uri="http://schemas.openxmlformats.org/drawingml/2006/table">
            <a:tbl>
              <a:tblPr firstRow="1" bandRow="1">
                <a:tableStyleId>{5C22544A-7EE6-4342-B048-85BDC9FD1C3A}</a:tableStyleId>
              </a:tblPr>
              <a:tblGrid>
                <a:gridCol w="971104"/>
                <a:gridCol w="1080120"/>
                <a:gridCol w="2592288"/>
                <a:gridCol w="3781422"/>
              </a:tblGrid>
              <a:tr h="3447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275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876090602"/>
              </p:ext>
            </p:extLst>
          </p:nvPr>
        </p:nvGraphicFramePr>
        <p:xfrm>
          <a:off x="271810" y="3645024"/>
          <a:ext cx="8424934" cy="2583524"/>
        </p:xfrm>
        <a:graphic>
          <a:graphicData uri="http://schemas.openxmlformats.org/drawingml/2006/table">
            <a:tbl>
              <a:tblPr firstRow="1" bandRow="1">
                <a:tableStyleId>{5C22544A-7EE6-4342-B048-85BDC9FD1C3A}</a:tableStyleId>
              </a:tblPr>
              <a:tblGrid>
                <a:gridCol w="915814"/>
                <a:gridCol w="1152128"/>
                <a:gridCol w="2592288"/>
                <a:gridCol w="376470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92724">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191735084"/>
              </p:ext>
            </p:extLst>
          </p:nvPr>
        </p:nvGraphicFramePr>
        <p:xfrm>
          <a:off x="507706" y="3861048"/>
          <a:ext cx="8424934" cy="2529840"/>
        </p:xfrm>
        <a:graphic>
          <a:graphicData uri="http://schemas.openxmlformats.org/drawingml/2006/table">
            <a:tbl>
              <a:tblPr firstRow="1" bandRow="1">
                <a:tableStyleId>{5C22544A-7EE6-4342-B048-85BDC9FD1C3A}</a:tableStyleId>
              </a:tblPr>
              <a:tblGrid>
                <a:gridCol w="967950"/>
                <a:gridCol w="936104"/>
                <a:gridCol w="2088232"/>
                <a:gridCol w="4432648"/>
              </a:tblGrid>
              <a:tr h="32967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5028">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90146">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64704"/>
            <a:ext cx="2088232" cy="3065750"/>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79072200"/>
              </p:ext>
            </p:extLst>
          </p:nvPr>
        </p:nvGraphicFramePr>
        <p:xfrm>
          <a:off x="324162" y="3356992"/>
          <a:ext cx="8424934" cy="1729242"/>
        </p:xfrm>
        <a:graphic>
          <a:graphicData uri="http://schemas.openxmlformats.org/drawingml/2006/table">
            <a:tbl>
              <a:tblPr firstRow="1" bandRow="1">
                <a:tableStyleId>{5C22544A-7EE6-4342-B048-85BDC9FD1C3A}</a:tableStyleId>
              </a:tblPr>
              <a:tblGrid>
                <a:gridCol w="935470"/>
                <a:gridCol w="1080120"/>
                <a:gridCol w="2520280"/>
                <a:gridCol w="3889064"/>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239714553"/>
              </p:ext>
            </p:extLst>
          </p:nvPr>
        </p:nvGraphicFramePr>
        <p:xfrm>
          <a:off x="324162" y="3356992"/>
          <a:ext cx="8424934" cy="1828800"/>
        </p:xfrm>
        <a:graphic>
          <a:graphicData uri="http://schemas.openxmlformats.org/drawingml/2006/table">
            <a:tbl>
              <a:tblPr firstRow="1" bandRow="1">
                <a:tableStyleId>{5C22544A-7EE6-4342-B048-85BDC9FD1C3A}</a:tableStyleId>
              </a:tblPr>
              <a:tblGrid>
                <a:gridCol w="935470"/>
                <a:gridCol w="1152128"/>
                <a:gridCol w="2520280"/>
                <a:gridCol w="3817056"/>
              </a:tblGrid>
              <a:tr h="13141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1359793140"/>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008112"/>
                <a:gridCol w="1080120"/>
                <a:gridCol w="3312368"/>
                <a:gridCol w="3168352"/>
              </a:tblGrid>
              <a:tr h="42193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rowSpan="3">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a:lnSpc>
                          <a:spcPct val="10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Daniel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264193822"/>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936104"/>
                <a:gridCol w="1080120"/>
                <a:gridCol w="3510147"/>
                <a:gridCol w="304258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endParaRPr lang="de-DE" dirty="0" smtClean="0"/>
          </a:p>
          <a:p>
            <a:r>
              <a:rPr lang="de-DE" dirty="0" smtClean="0"/>
              <a:t>Bei Verantwortlichkeitsangabe anzugeben, wenn</a:t>
            </a:r>
          </a:p>
          <a:p>
            <a:pPr lvl="1"/>
            <a:r>
              <a:rPr lang="de-DE" dirty="0" smtClean="0"/>
              <a:t>Reihenfolge, Layout oder Typografie naheliegen, dass dies so beabsichtigt ist</a:t>
            </a:r>
          </a:p>
          <a:p>
            <a:pPr marL="914400" lvl="2" indent="0">
              <a:buNone/>
            </a:pPr>
            <a:r>
              <a:rPr lang="de-DE" dirty="0" smtClean="0"/>
              <a:t>und wenn</a:t>
            </a:r>
          </a:p>
          <a:p>
            <a:pPr lvl="1">
              <a:buFont typeface="Symbol" panose="05050102010706020507" pitchFamily="18" charset="2"/>
              <a:buChar char="-"/>
            </a:pPr>
            <a:r>
              <a:rPr lang="de-DE" dirty="0" smtClean="0"/>
              <a:t>die Nominalphrase gleichzeitig auf die Funktion der Person, Familie oder Körperschaft hinweist</a:t>
            </a:r>
            <a:endParaRPr lang="de-DE" dirty="0"/>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Aleph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531544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399688658"/>
              </p:ext>
            </p:extLst>
          </p:nvPr>
        </p:nvGraphicFramePr>
        <p:xfrm>
          <a:off x="323528" y="4509120"/>
          <a:ext cx="8424934" cy="1628484"/>
        </p:xfrm>
        <a:graphic>
          <a:graphicData uri="http://schemas.openxmlformats.org/drawingml/2006/table">
            <a:tbl>
              <a:tblPr firstRow="1" bandRow="1">
                <a:tableStyleId>{5C22544A-7EE6-4342-B048-85BDC9FD1C3A}</a:tableStyleId>
              </a:tblPr>
              <a:tblGrid>
                <a:gridCol w="1008112"/>
                <a:gridCol w="1152128"/>
                <a:gridCol w="2160240"/>
                <a:gridCol w="410445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2414429214"/>
              </p:ext>
            </p:extLst>
          </p:nvPr>
        </p:nvGraphicFramePr>
        <p:xfrm>
          <a:off x="395536" y="3789040"/>
          <a:ext cx="8424934" cy="1425284"/>
        </p:xfrm>
        <a:graphic>
          <a:graphicData uri="http://schemas.openxmlformats.org/drawingml/2006/table">
            <a:tbl>
              <a:tblPr firstRow="1" bandRow="1">
                <a:tableStyleId>{5C22544A-7EE6-4342-B048-85BDC9FD1C3A}</a:tableStyleId>
              </a:tblPr>
              <a:tblGrid>
                <a:gridCol w="936104"/>
                <a:gridCol w="1080120"/>
                <a:gridCol w="2232248"/>
                <a:gridCol w="417646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359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a:t>
                      </a:r>
                      <a:r>
                        <a:rPr lang="de-DE" b="0"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8" name="Tabelle 7"/>
          <p:cNvGraphicFramePr>
            <a:graphicFrameLocks noGrp="1"/>
          </p:cNvGraphicFramePr>
          <p:nvPr>
            <p:extLst>
              <p:ext uri="{D42A27DB-BD31-4B8C-83A1-F6EECF244321}">
                <p14:modId xmlns:p14="http://schemas.microsoft.com/office/powerpoint/2010/main" val="1642073698"/>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946910"/>
                <a:gridCol w="1080120"/>
                <a:gridCol w="3096344"/>
                <a:gridCol w="3301561"/>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335</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2279123"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3" y="6381328"/>
            <a:ext cx="7157927"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975146545"/>
              </p:ext>
            </p:extLst>
          </p:nvPr>
        </p:nvGraphicFramePr>
        <p:xfrm>
          <a:off x="287524" y="4077072"/>
          <a:ext cx="8532949" cy="2020827"/>
        </p:xfrm>
        <a:graphic>
          <a:graphicData uri="http://schemas.openxmlformats.org/drawingml/2006/table">
            <a:tbl>
              <a:tblPr firstRow="1" bandRow="1">
                <a:tableStyleId>{5C22544A-7EE6-4342-B048-85BDC9FD1C3A}</a:tableStyleId>
              </a:tblPr>
              <a:tblGrid>
                <a:gridCol w="1042916"/>
                <a:gridCol w="1042916"/>
                <a:gridCol w="3407683"/>
                <a:gridCol w="303943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baseline="0" dirty="0" smtClean="0">
                          <a:latin typeface="Verdana" panose="020B0604030504040204" pitchFamily="34" charset="0"/>
                          <a:ea typeface="Verdana" panose="020B0604030504040204" pitchFamily="34" charset="0"/>
                          <a:cs typeface="Verdana" panose="020B0604030504040204" pitchFamily="34" charset="0"/>
                        </a:rPr>
                        <a:t/>
                      </a:r>
                      <a:br>
                        <a:rPr lang="de-DE" baseline="0"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6" name="Tabelle 5"/>
          <p:cNvGraphicFramePr>
            <a:graphicFrameLocks noGrp="1"/>
          </p:cNvGraphicFramePr>
          <p:nvPr>
            <p:extLst>
              <p:ext uri="{D42A27DB-BD31-4B8C-83A1-F6EECF244321}">
                <p14:modId xmlns:p14="http://schemas.microsoft.com/office/powerpoint/2010/main" val="3104196961"/>
              </p:ext>
            </p:extLst>
          </p:nvPr>
        </p:nvGraphicFramePr>
        <p:xfrm>
          <a:off x="2679601" y="1124744"/>
          <a:ext cx="6264694" cy="4165217"/>
        </p:xfrm>
        <a:graphic>
          <a:graphicData uri="http://schemas.openxmlformats.org/drawingml/2006/table">
            <a:tbl>
              <a:tblPr firstRow="1" bandRow="1">
                <a:tableStyleId>{5C22544A-7EE6-4342-B048-85BDC9FD1C3A}</a:tableStyleId>
              </a:tblPr>
              <a:tblGrid>
                <a:gridCol w="956295"/>
                <a:gridCol w="864096"/>
                <a:gridCol w="2016224"/>
                <a:gridCol w="2428079"/>
              </a:tblGrid>
              <a:tr h="35576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7177">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600"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216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600"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sz="1600" baseline="0" dirty="0" smtClean="0">
                          <a:latin typeface="Verdana" panose="020B0604030504040204" pitchFamily="34" charset="0"/>
                          <a:ea typeface="Verdana" panose="020B0604030504040204" pitchFamily="34" charset="0"/>
                          <a:cs typeface="Verdana" panose="020B0604030504040204" pitchFamily="34" charset="0"/>
                        </a:rPr>
                        <a:t> Schmidt</a:t>
                      </a: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de-DE" sz="1600"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269201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563177445"/>
              </p:ext>
            </p:extLst>
          </p:nvPr>
        </p:nvGraphicFramePr>
        <p:xfrm>
          <a:off x="539552" y="4014158"/>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1213655855"/>
              </p:ext>
            </p:extLst>
          </p:nvPr>
        </p:nvGraphicFramePr>
        <p:xfrm>
          <a:off x="611560" y="3501008"/>
          <a:ext cx="7571183" cy="2224027"/>
        </p:xfrm>
        <a:graphic>
          <a:graphicData uri="http://schemas.openxmlformats.org/drawingml/2006/table">
            <a:tbl>
              <a:tblPr firstRow="1" bandRow="1">
                <a:tableStyleId>{5C22544A-7EE6-4342-B048-85BDC9FD1C3A}</a:tableStyleId>
              </a:tblPr>
              <a:tblGrid>
                <a:gridCol w="1053760"/>
                <a:gridCol w="1053760"/>
                <a:gridCol w="2789024"/>
                <a:gridCol w="2674639"/>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509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2237169827"/>
              </p:ext>
            </p:extLst>
          </p:nvPr>
        </p:nvGraphicFramePr>
        <p:xfrm>
          <a:off x="513377" y="4110640"/>
          <a:ext cx="8117247" cy="2142051"/>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359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graphicFrame>
        <p:nvGraphicFramePr>
          <p:cNvPr id="5" name="Tabelle 4"/>
          <p:cNvGraphicFramePr>
            <a:graphicFrameLocks noGrp="1"/>
          </p:cNvGraphicFramePr>
          <p:nvPr>
            <p:extLst>
              <p:ext uri="{D42A27DB-BD31-4B8C-83A1-F6EECF244321}">
                <p14:modId xmlns:p14="http://schemas.microsoft.com/office/powerpoint/2010/main" val="5645201"/>
              </p:ext>
            </p:extLst>
          </p:nvPr>
        </p:nvGraphicFramePr>
        <p:xfrm>
          <a:off x="678301" y="3501008"/>
          <a:ext cx="8117247" cy="2873784"/>
        </p:xfrm>
        <a:graphic>
          <a:graphicData uri="http://schemas.openxmlformats.org/drawingml/2006/table">
            <a:tbl>
              <a:tblPr firstRow="1" bandRow="1">
                <a:tableStyleId>{5C22544A-7EE6-4342-B048-85BDC9FD1C3A}</a:tableStyleId>
              </a:tblPr>
              <a:tblGrid>
                <a:gridCol w="1190270"/>
                <a:gridCol w="1190270"/>
                <a:gridCol w="2876482"/>
                <a:gridCol w="2860225"/>
              </a:tblGrid>
              <a:tr h="12667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506a</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t>(= Angaben zu Vor- und Nachspann)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Mackay</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058956" y="-169765"/>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51</a:t>
            </a:fld>
            <a:endParaRPr lang="de-DE"/>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Tree>
    <p:extLst>
      <p:ext uri="{BB962C8B-B14F-4D97-AF65-F5344CB8AC3E}">
        <p14:creationId xmlns:p14="http://schemas.microsoft.com/office/powerpoint/2010/main" val="20585672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3.02.02: Verantwortlichkeitsangabe | Aleph | Stand: 14.09.2015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3.02.02: Verantwortlichkeitsangabe | Aleph | Stand: 14.09.2015 | CC BY-NC-SA</a:t>
            </a:r>
            <a:endParaRPr lang="de-DE" sz="800" dirty="0"/>
          </a:p>
        </p:txBody>
      </p:sp>
      <p:sp>
        <p:nvSpPr>
          <p:cNvPr id="3" name="Foliennummernplatzhalter 2"/>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3027</Words>
  <Application>Microsoft Office PowerPoint</Application>
  <PresentationFormat>Bildschirmpräsentation (4:3)</PresentationFormat>
  <Paragraphs>639</Paragraphs>
  <Slides>54</Slides>
  <Notes>13</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220</cp:revision>
  <cp:lastPrinted>2015-03-09T12:50:56Z</cp:lastPrinted>
  <dcterms:created xsi:type="dcterms:W3CDTF">2014-02-18T07:01:40Z</dcterms:created>
  <dcterms:modified xsi:type="dcterms:W3CDTF">2015-09-25T06:21:33Z</dcterms:modified>
</cp:coreProperties>
</file>