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handoutMasterIdLst>
    <p:handoutMasterId r:id="rId57"/>
  </p:handoutMasterIdLst>
  <p:sldIdLst>
    <p:sldId id="285" r:id="rId2"/>
    <p:sldId id="259" r:id="rId3"/>
    <p:sldId id="333" r:id="rId4"/>
    <p:sldId id="356" r:id="rId5"/>
    <p:sldId id="287" r:id="rId6"/>
    <p:sldId id="302" r:id="rId7"/>
    <p:sldId id="357" r:id="rId8"/>
    <p:sldId id="303" r:id="rId9"/>
    <p:sldId id="358" r:id="rId10"/>
    <p:sldId id="305" r:id="rId11"/>
    <p:sldId id="294" r:id="rId12"/>
    <p:sldId id="337" r:id="rId13"/>
    <p:sldId id="336" r:id="rId14"/>
    <p:sldId id="365" r:id="rId15"/>
    <p:sldId id="359" r:id="rId16"/>
    <p:sldId id="309" r:id="rId17"/>
    <p:sldId id="298" r:id="rId18"/>
    <p:sldId id="338" r:id="rId19"/>
    <p:sldId id="324" r:id="rId20"/>
    <p:sldId id="339" r:id="rId21"/>
    <p:sldId id="340" r:id="rId22"/>
    <p:sldId id="352" r:id="rId23"/>
    <p:sldId id="306" r:id="rId24"/>
    <p:sldId id="312" r:id="rId25"/>
    <p:sldId id="354" r:id="rId26"/>
    <p:sldId id="310" r:id="rId27"/>
    <p:sldId id="316" r:id="rId28"/>
    <p:sldId id="360" r:id="rId29"/>
    <p:sldId id="314" r:id="rId30"/>
    <p:sldId id="315" r:id="rId31"/>
    <p:sldId id="326" r:id="rId32"/>
    <p:sldId id="353" r:id="rId33"/>
    <p:sldId id="355" r:id="rId34"/>
    <p:sldId id="366" r:id="rId35"/>
    <p:sldId id="342" r:id="rId36"/>
    <p:sldId id="361" r:id="rId37"/>
    <p:sldId id="319" r:id="rId38"/>
    <p:sldId id="320" r:id="rId39"/>
    <p:sldId id="344" r:id="rId40"/>
    <p:sldId id="341" r:id="rId41"/>
    <p:sldId id="362" r:id="rId42"/>
    <p:sldId id="311" r:id="rId43"/>
    <p:sldId id="343" r:id="rId44"/>
    <p:sldId id="327" r:id="rId45"/>
    <p:sldId id="350" r:id="rId46"/>
    <p:sldId id="363" r:id="rId47"/>
    <p:sldId id="331" r:id="rId48"/>
    <p:sldId id="345" r:id="rId49"/>
    <p:sldId id="349" r:id="rId50"/>
    <p:sldId id="348" r:id="rId51"/>
    <p:sldId id="367" r:id="rId52"/>
    <p:sldId id="364" r:id="rId53"/>
    <p:sldId id="332" r:id="rId54"/>
    <p:sldId id="351" r:id="rId55"/>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DF4"/>
    <a:srgbClr val="D0D8E8"/>
    <a:srgbClr val="867B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37" autoAdjust="0"/>
    <p:restoredTop sz="93816" autoAdjust="0"/>
  </p:normalViewPr>
  <p:slideViewPr>
    <p:cSldViewPr>
      <p:cViewPr>
        <p:scale>
          <a:sx n="80" d="100"/>
          <a:sy n="80" d="100"/>
        </p:scale>
        <p:origin x="-1962" y="-64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5270"/>
    </p:cViewPr>
  </p:sorterViewPr>
  <p:notesViewPr>
    <p:cSldViewPr>
      <p:cViewPr varScale="1">
        <p:scale>
          <a:sx n="83" d="100"/>
          <a:sy n="83" d="100"/>
        </p:scale>
        <p:origin x="-204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4" y="0"/>
            <a:ext cx="2945659" cy="496332"/>
          </a:xfrm>
          <a:prstGeom prst="rect">
            <a:avLst/>
          </a:prstGeom>
        </p:spPr>
        <p:txBody>
          <a:bodyPr vert="horz" lIns="91440" tIns="45720" rIns="91440" bIns="45720" rtlCol="0"/>
          <a:lstStyle>
            <a:lvl1pPr algn="r">
              <a:defRPr sz="1200"/>
            </a:lvl1pPr>
          </a:lstStyle>
          <a:p>
            <a:fld id="{4AC937E4-8306-4256-98BE-2853E1A1DDAD}" type="datetimeFigureOut">
              <a:rPr lang="de-DE" smtClean="0"/>
              <a:pPr/>
              <a:t>31.08.2015</a:t>
            </a:fld>
            <a:endParaRPr lang="de-DE"/>
          </a:p>
        </p:txBody>
      </p:sp>
      <p:sp>
        <p:nvSpPr>
          <p:cNvPr id="4" name="Fußzeilenplatzhalter 3"/>
          <p:cNvSpPr>
            <a:spLocks noGrp="1"/>
          </p:cNvSpPr>
          <p:nvPr>
            <p:ph type="ftr" sz="quarter" idx="2"/>
          </p:nvPr>
        </p:nvSpPr>
        <p:spPr>
          <a:xfrm>
            <a:off x="1" y="9428584"/>
            <a:ext cx="2945659" cy="49633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4" y="9428584"/>
            <a:ext cx="2945659" cy="49633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4" y="0"/>
            <a:ext cx="2945659" cy="496332"/>
          </a:xfrm>
          <a:prstGeom prst="rect">
            <a:avLst/>
          </a:prstGeom>
        </p:spPr>
        <p:txBody>
          <a:bodyPr vert="horz" lIns="91440" tIns="45720" rIns="91440" bIns="45720" rtlCol="0"/>
          <a:lstStyle>
            <a:lvl1pPr algn="r">
              <a:defRPr sz="1200"/>
            </a:lvl1pPr>
          </a:lstStyle>
          <a:p>
            <a:fld id="{F5EDB1F4-BB4F-44BD-AC26-B758B395BD23}" type="datetimeFigureOut">
              <a:rPr lang="de-DE" smtClean="0"/>
              <a:pPr/>
              <a:t>31.08.2015</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4"/>
            <a:ext cx="5438140" cy="4466987"/>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428584"/>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4" y="9428584"/>
            <a:ext cx="2945659" cy="49633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 name="Foliennummernplatzhalter 1"/>
          <p:cNvSpPr>
            <a:spLocks noGrp="1"/>
          </p:cNvSpPr>
          <p:nvPr>
            <p:ph type="sldNum" sz="quarter" idx="10"/>
          </p:nvPr>
        </p:nvSpPr>
        <p:spPr/>
        <p:txBody>
          <a:bodyPr/>
          <a:lstStyle/>
          <a:p>
            <a:fld id="{5F9F8FF6-6F64-48B5-AF7B-675846B3447E}" type="slidenum">
              <a:rPr lang="de-DE" smtClean="0"/>
              <a:pPr/>
              <a:t>1</a:t>
            </a:fld>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Hinweis: </a:t>
            </a:r>
            <a:r>
              <a:rPr lang="de-DE" i="0" baseline="0" dirty="0" smtClean="0">
                <a:latin typeface="Verdana" panose="020B0604030504040204" pitchFamily="34" charset="0"/>
                <a:ea typeface="Verdana" panose="020B0604030504040204" pitchFamily="34" charset="0"/>
                <a:cs typeface="Verdana" panose="020B0604030504040204" pitchFamily="34" charset="0"/>
              </a:rPr>
              <a:t>Komponist und Produzent</a:t>
            </a:r>
            <a:r>
              <a:rPr lang="de-DE" i="0" dirty="0" smtClean="0">
                <a:latin typeface="Verdana" panose="020B0604030504040204" pitchFamily="34" charset="0"/>
                <a:ea typeface="Verdana" panose="020B0604030504040204" pitchFamily="34" charset="0"/>
                <a:cs typeface="Verdana" panose="020B0604030504040204" pitchFamily="34" charset="0"/>
              </a:rPr>
              <a:t> können entweder auch 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oder alternativ in einer Anmerkung zur Verantwortlichkeitsangabe angegeben werden. Voraussetzung ist, dass RDA 7.24 künftig entfällt. Nach gegenwärtigem Regelwerksstand nur als Beschreibung des Inhalts in einer Anmerkung möglich.</a:t>
            </a: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3287471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5" name="Foliennummernplatzhalter 4"/>
          <p:cNvSpPr>
            <a:spLocks noGrp="1"/>
          </p:cNvSpPr>
          <p:nvPr>
            <p:ph type="sldNum" sz="quarter" idx="10"/>
          </p:nvPr>
        </p:nvSpPr>
        <p:spPr/>
        <p:txBody>
          <a:bodyPr/>
          <a:lstStyle/>
          <a:p>
            <a:fld id="{5F9F8FF6-6F64-48B5-AF7B-675846B3447E}" type="slidenum">
              <a:rPr lang="de-DE" smtClean="0"/>
              <a:pPr/>
              <a:t>2</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   Hinweis: In den Folien bis zu „Verantwortlichkeitsangabe,</a:t>
            </a:r>
            <a:r>
              <a:rPr lang="de-DE" baseline="0" dirty="0" smtClean="0"/>
              <a:t> die sich auf den Haupttitel bezieht“, gibt es keine fettgedruckten Elemente als Kennzeichnung von Standardelementen. Die Beispiele bestehen zwar naturgemäß hauptsächlich aus Verantwortlichkeitsangaben, die sich auf den Haupttitel beziehen, aber behandelt werden soll die Erfassung von Verantwortlichkeitsangaben allgemein und darunter können auch Verantwortlichkeitsangaben fallen, die keine Standardelemente sind.</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3036123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latin typeface="Verdana" panose="020B0604030504040204" pitchFamily="34" charset="0"/>
                <a:ea typeface="Verdana" panose="020B0604030504040204" pitchFamily="34" charset="0"/>
                <a:cs typeface="Verdana" panose="020B0604030504040204" pitchFamily="34" charset="0"/>
              </a:rPr>
              <a:t>Hinweis: Angabe des Orchesters und des Dirigenten 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unter der Voraussetzung, dass RDA 7.23 künftig entfällt.  Nach gegenwärtigem Regelwerksstand nur als Beschreibung des Inhalts in einer Anmerkung möglich.</a:t>
            </a:r>
            <a:endParaRPr lang="de-DE" i="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dirty="0"/>
          </a:p>
        </p:txBody>
      </p:sp>
    </p:spTree>
    <p:extLst>
      <p:ext uri="{BB962C8B-B14F-4D97-AF65-F5344CB8AC3E}">
        <p14:creationId xmlns:p14="http://schemas.microsoft.com/office/powerpoint/2010/main" val="782057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latin typeface="Verdana" panose="020B0604030504040204" pitchFamily="34" charset="0"/>
                <a:ea typeface="Verdana" panose="020B0604030504040204" pitchFamily="34" charset="0"/>
                <a:cs typeface="Verdana" panose="020B0604030504040204" pitchFamily="34" charset="0"/>
              </a:rPr>
              <a:t>Hinweis: Angabe des Sprechers 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unter der Voraussetzung, dass RDA 7.23 künftig entfällt.  Nach gegenwärtigem Regelwerksstand nur als Beschreibung des Inhalts in einer Anmerkung möglich:</a:t>
            </a:r>
            <a:r>
              <a:rPr lang="de-DE" sz="1200" i="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7.23 Gesprochen von Jürgen </a:t>
            </a:r>
            <a:r>
              <a:rPr lang="de-DE" sz="1200" i="0" kern="1200" baseline="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Uter</a:t>
            </a:r>
            <a:endParaRPr lang="de-DE" i="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776449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Hinweis: Angabe des Sprechers 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unter der Voraussetzung, dass RDA 7.23 künftig entfällt.  Nach gegenwärtigem Regelwerksstand nur als Beschreibung des Inhalts in einer Anmerkung möglich:</a:t>
            </a:r>
            <a:r>
              <a:rPr lang="de-DE" sz="1200" i="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7.23 Gelesen von Miroslav Nemec</a:t>
            </a:r>
          </a:p>
          <a:p>
            <a:r>
              <a:rPr lang="de-DE" sz="1200" kern="1200" dirty="0" smtClean="0">
                <a:solidFill>
                  <a:schemeClr val="tx1"/>
                </a:solidFill>
                <a:effectLst/>
                <a:latin typeface="+mn-lt"/>
                <a:ea typeface="+mn-ea"/>
                <a:cs typeface="+mn-cs"/>
              </a:rPr>
              <a:t>Weiterer Hinweis: Die 2. Verantwortlichkeitsangabe ist zwar kein Standardelement, sollte in diesem Fall aber ebenfalls erfasst werden: Nach RDA 20.2.1.3 D-A-CH gehören Sprecher zu Mitwirkenden, die einen bedeutenden Beitrag zur Realisierung einer Ressource leisten. Es wird daher eine Beziehung hergestellt. In RDA 2.4.2.3 wiederum wird für Fälle, in denen eine Beziehung hergestellt wird, empfohlen, auch eine entsprechende Verantwortlichkeitsangabe zu erfassen. </a:t>
            </a:r>
            <a:br>
              <a:rPr lang="de-DE" sz="1200" kern="1200" dirty="0" smtClean="0">
                <a:solidFill>
                  <a:schemeClr val="tx1"/>
                </a:solidFill>
                <a:effectLst/>
                <a:latin typeface="+mn-lt"/>
                <a:ea typeface="+mn-ea"/>
                <a:cs typeface="+mn-cs"/>
              </a:rPr>
            </a:b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extLst>
      <p:ext uri="{BB962C8B-B14F-4D97-AF65-F5344CB8AC3E}">
        <p14:creationId xmlns:p14="http://schemas.microsoft.com/office/powerpoint/2010/main" val="40756285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 es keinen geistigen Schöpfer des Gesamtwerks</a:t>
            </a:r>
            <a:r>
              <a:rPr lang="de-DE" baseline="0" dirty="0" smtClean="0"/>
              <a:t> gibt, werden ersatzweise die Herausgeber in der 1. Verantwortlichkeitsangabe und somit </a:t>
            </a:r>
            <a:r>
              <a:rPr lang="de-DE" baseline="0" smtClean="0"/>
              <a:t>als Standardelement </a:t>
            </a:r>
            <a:r>
              <a:rPr lang="de-DE" baseline="0" dirty="0" smtClean="0"/>
              <a:t>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477931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863695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dirty="0" smtClean="0"/>
              <a:t>AG RDA Schulungsunterlagen – Modul 3.02.02: Verantwortlichkeitsangabe | PICA DNB/ZDB | Stand: 18.06.2015 | CC BY-NC-SA</a:t>
            </a:r>
            <a:endParaRPr lang="de-DE" dirty="0"/>
          </a:p>
        </p:txBody>
      </p:sp>
      <p:sp>
        <p:nvSpPr>
          <p:cNvPr id="3" name="Foliennummernplatzhalter 2"/>
          <p:cNvSpPr>
            <a:spLocks noGrp="1"/>
          </p:cNvSpPr>
          <p:nvPr>
            <p:ph type="sldNum" sz="quarter" idx="15"/>
          </p:nvPr>
        </p:nvSpPr>
        <p:spPr>
          <a:xfrm>
            <a:off x="8388424" y="6381328"/>
            <a:ext cx="648072" cy="432048"/>
          </a:xfrm>
        </p:spPr>
        <p:txBody>
          <a:bodyPr/>
          <a:lstStyle>
            <a:lvl1pPr>
              <a:defRPr sz="100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fld id="{9D73A205-92A3-4F65-B6DF-FB7CF7B3D116}" type="slidenum">
              <a:rPr lang="de-DE" smtClean="0"/>
              <a:pPr/>
              <a:t>‹Nr.›</a:t>
            </a:fld>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04235"/>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3.02.02: Verantwortlichkeitsangabe | PICA DNB/ZDB | Stand: 18.06.2015 | CC BY-NC-SA</a:t>
            </a:r>
            <a:endParaRPr lang="de-DE" dirty="0"/>
          </a:p>
        </p:txBody>
      </p:sp>
      <p:sp>
        <p:nvSpPr>
          <p:cNvPr id="4" name="Foliennummernplatzhalter 3"/>
          <p:cNvSpPr>
            <a:spLocks noGrp="1"/>
          </p:cNvSpPr>
          <p:nvPr>
            <p:ph type="sldNum" sz="quarter" idx="4"/>
          </p:nvPr>
        </p:nvSpPr>
        <p:spPr>
          <a:xfrm>
            <a:off x="8388424" y="6309320"/>
            <a:ext cx="648072" cy="432048"/>
          </a:xfrm>
          <a:prstGeom prst="rect">
            <a:avLst/>
          </a:prstGeom>
        </p:spPr>
        <p:txBody>
          <a:bodyPr vert="horz" lIns="91440" tIns="45720" rIns="91440" bIns="45720" rtlCol="0" anchor="ctr"/>
          <a:lstStyle>
            <a:lvl1pPr algn="r">
              <a:defRPr sz="100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fld id="{9D73A205-92A3-4F65-B6DF-FB7CF7B3D116}" type="slidenum">
              <a:rPr lang="de-DE" smtClean="0"/>
              <a:pPr/>
              <a:t>‹Nr.›</a:t>
            </a:fld>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9.tmp"/><Relationship Id="rId4" Type="http://schemas.openxmlformats.org/officeDocument/2006/relationships/image" Target="../media/image18.tmp"/></Relationships>
</file>

<file path=ppt/slides/_rels/slide12.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image" Target="../media/image20.tmp"/><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2.tmp"/><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image" Target="../media/image23.tmp"/><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tmp"/><Relationship Id="rId2" Type="http://schemas.openxmlformats.org/officeDocument/2006/relationships/image" Target="../media/image25.tmp"/><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image" Target="../media/image28.tmp"/><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0.tmp"/><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1.tmp"/><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2.tmp"/><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3.tmp"/><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4.tmp"/><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5.tmp"/><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6.tmp"/><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7.tmp"/><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8.tmp"/><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9.tmp"/><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0.tmp"/><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1.tmp"/><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2.tmp"/><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3.tmp"/><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4.tmp"/><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5.tmp"/></Relationships>
</file>

<file path=ppt/slides/_rels/slide44.xml.rels><?xml version="1.0" encoding="UTF-8" standalone="yes"?>
<Relationships xmlns="http://schemas.openxmlformats.org/package/2006/relationships"><Relationship Id="rId3" Type="http://schemas.openxmlformats.org/officeDocument/2006/relationships/image" Target="../media/image46.tmp"/><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49.tmp"/><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0.tmp"/><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7.tmp"/></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allgemein -1-</a:t>
            </a:r>
            <a:endParaRPr lang="de-DE" dirty="0"/>
          </a:p>
        </p:txBody>
      </p:sp>
      <p:sp>
        <p:nvSpPr>
          <p:cNvPr id="3" name="Textplatzhalter 2"/>
          <p:cNvSpPr>
            <a:spLocks noGrp="1"/>
          </p:cNvSpPr>
          <p:nvPr>
            <p:ph type="body" sz="quarter" idx="13"/>
          </p:nvPr>
        </p:nvSpPr>
        <p:spPr/>
        <p:txBody>
          <a:bodyPr wrap="square"/>
          <a:lstStyle/>
          <a:p>
            <a:endParaRPr lang="de-DE" dirty="0"/>
          </a:p>
          <a:p>
            <a:r>
              <a:rPr lang="de-DE" dirty="0" smtClean="0"/>
              <a:t>Vorlagegemäßes Übertragen</a:t>
            </a:r>
          </a:p>
          <a:p>
            <a:endParaRPr lang="de-DE" dirty="0" smtClean="0"/>
          </a:p>
          <a:p>
            <a:r>
              <a:rPr lang="de-DE" dirty="0" smtClean="0"/>
              <a:t>Dabei Beachtung der Regeln für Groß- und Kleinschreibung, Zeichensetzung usw. (RDA 1.7 und RDA 1.7 D-A-CH)</a:t>
            </a:r>
          </a:p>
          <a:p>
            <a:endParaRPr lang="de-DE" dirty="0" smtClean="0"/>
          </a:p>
          <a:p>
            <a:r>
              <a:rPr lang="de-DE" dirty="0" smtClean="0"/>
              <a:t>Nach Möglichkeit keine Kürzung (RDA 2.4.1.4 D-A-CH zur optionalen Weglassung)</a:t>
            </a:r>
          </a:p>
          <a:p>
            <a:endParaRPr lang="de-DE" dirty="0" smtClean="0"/>
          </a:p>
          <a:p>
            <a:r>
              <a:rPr lang="de-DE" dirty="0" smtClean="0"/>
              <a:t>Personen als Herausgeber von fortlaufenden Ressourcen nur, wenn dies der Identifizierung des Werkes dient (RDA 2.4.1.4 Ausnahme)</a:t>
            </a:r>
            <a:endParaRPr lang="de-DE" dirty="0"/>
          </a:p>
          <a:p>
            <a:endParaRPr lang="de-DE" dirty="0" smtClean="0"/>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10</a:t>
            </a:fld>
            <a:endParaRPr lang="de-DE" dirty="0"/>
          </a:p>
        </p:txBody>
      </p:sp>
    </p:spTree>
    <p:extLst>
      <p:ext uri="{BB962C8B-B14F-4D97-AF65-F5344CB8AC3E}">
        <p14:creationId xmlns:p14="http://schemas.microsoft.com/office/powerpoint/2010/main" val="7422062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350771483"/>
              </p:ext>
            </p:extLst>
          </p:nvPr>
        </p:nvGraphicFramePr>
        <p:xfrm>
          <a:off x="467544" y="1700808"/>
          <a:ext cx="7920880" cy="993661"/>
        </p:xfrm>
        <a:graphic>
          <a:graphicData uri="http://schemas.openxmlformats.org/drawingml/2006/table">
            <a:tbl>
              <a:tblPr firstRow="1" bandRow="1">
                <a:tableStyleId>{5C22544A-7EE6-4342-B048-85BDC9FD1C3A}</a:tableStyleId>
              </a:tblPr>
              <a:tblGrid>
                <a:gridCol w="1152128"/>
                <a:gridCol w="3078580"/>
                <a:gridCol w="3690172"/>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Ronald H. </a:t>
                      </a:r>
                      <a:r>
                        <a:rPr lang="de-DE" sz="1800" dirty="0" err="1" smtClean="0">
                          <a:latin typeface="Verdana" panose="020B0604030504040204" pitchFamily="34" charset="0"/>
                          <a:ea typeface="Verdana" panose="020B0604030504040204" pitchFamily="34" charset="0"/>
                          <a:cs typeface="Verdana" panose="020B0604030504040204" pitchFamily="34" charset="0"/>
                        </a:rPr>
                        <a:t>Bayor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-2-</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649112735"/>
              </p:ext>
            </p:extLst>
          </p:nvPr>
        </p:nvGraphicFramePr>
        <p:xfrm>
          <a:off x="467544" y="5301208"/>
          <a:ext cx="7920880" cy="993661"/>
        </p:xfrm>
        <a:graphic>
          <a:graphicData uri="http://schemas.openxmlformats.org/drawingml/2006/table">
            <a:tbl>
              <a:tblPr firstRow="1" bandRow="1">
                <a:tableStyleId>{5C22544A-7EE6-4342-B048-85BDC9FD1C3A}</a:tableStyleId>
              </a:tblPr>
              <a:tblGrid>
                <a:gridCol w="1224136"/>
                <a:gridCol w="3052296"/>
                <a:gridCol w="364444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Henry</a:t>
                      </a:r>
                      <a:r>
                        <a:rPr lang="de-DE" baseline="0" dirty="0" smtClean="0">
                          <a:latin typeface="Verdana" panose="020B0604030504040204" pitchFamily="34" charset="0"/>
                          <a:ea typeface="Verdana" panose="020B0604030504040204" pitchFamily="34" charset="0"/>
                          <a:cs typeface="Verdana" panose="020B0604030504040204" pitchFamily="34" charset="0"/>
                        </a:rPr>
                        <a:t> Louis Gates, Jr.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1187110145"/>
              </p:ext>
            </p:extLst>
          </p:nvPr>
        </p:nvGraphicFramePr>
        <p:xfrm>
          <a:off x="467544" y="3573016"/>
          <a:ext cx="7920880" cy="993661"/>
        </p:xfrm>
        <a:graphic>
          <a:graphicData uri="http://schemas.openxmlformats.org/drawingml/2006/table">
            <a:tbl>
              <a:tblPr firstRow="1" bandRow="1">
                <a:tableStyleId>{5C22544A-7EE6-4342-B048-85BDC9FD1C3A}</a:tableStyleId>
              </a:tblPr>
              <a:tblGrid>
                <a:gridCol w="1152128"/>
                <a:gridCol w="3078580"/>
                <a:gridCol w="3690172"/>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by</a:t>
                      </a:r>
                      <a:r>
                        <a:rPr lang="de-DE" dirty="0" smtClean="0">
                          <a:latin typeface="Verdana" panose="020B0604030504040204" pitchFamily="34" charset="0"/>
                          <a:ea typeface="Verdana" panose="020B0604030504040204" pitchFamily="34" charset="0"/>
                          <a:cs typeface="Verdana" panose="020B0604030504040204" pitchFamily="34" charset="0"/>
                        </a:rPr>
                        <a:t> Heinrich F. </a:t>
                      </a:r>
                      <a:r>
                        <a:rPr lang="de-DE" dirty="0" err="1" smtClean="0">
                          <a:latin typeface="Verdana" panose="020B0604030504040204" pitchFamily="34" charset="0"/>
                          <a:ea typeface="Verdana" panose="020B0604030504040204" pitchFamily="34" charset="0"/>
                          <a:cs typeface="Verdana" panose="020B0604030504040204" pitchFamily="34" charset="0"/>
                        </a:rPr>
                        <a:t>Plett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5" name="Grafik 14"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882368"/>
            <a:ext cx="2269504" cy="582878"/>
          </a:xfrm>
          <a:prstGeom prst="rect">
            <a:avLst/>
          </a:prstGeom>
          <a:ln w="3175">
            <a:solidFill>
              <a:schemeClr val="bg2">
                <a:lumMod val="10000"/>
              </a:schemeClr>
            </a:solidFill>
          </a:ln>
        </p:spPr>
      </p:pic>
      <p:pic>
        <p:nvPicPr>
          <p:cNvPr id="16" name="Grafik 15"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2829323"/>
            <a:ext cx="3168352" cy="606382"/>
          </a:xfrm>
          <a:prstGeom prst="rect">
            <a:avLst/>
          </a:prstGeom>
          <a:ln w="3175">
            <a:solidFill>
              <a:schemeClr val="tx1"/>
            </a:solidFill>
          </a:ln>
        </p:spPr>
      </p:pic>
      <p:pic>
        <p:nvPicPr>
          <p:cNvPr id="17" name="Grafik 16"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7544" y="4653136"/>
            <a:ext cx="3104920" cy="529248"/>
          </a:xfrm>
          <a:prstGeom prst="rect">
            <a:avLst/>
          </a:prstGeom>
          <a:ln w="3175">
            <a:solidFill>
              <a:schemeClr val="tx1"/>
            </a:solidFill>
          </a:ln>
        </p:spPr>
      </p:pic>
      <p:sp>
        <p:nvSpPr>
          <p:cNvPr id="19" name="Pfeil nach rechts 18"/>
          <p:cNvSpPr/>
          <p:nvPr/>
        </p:nvSpPr>
        <p:spPr>
          <a:xfrm>
            <a:off x="3779912" y="4796601"/>
            <a:ext cx="618368"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4466634" y="4653136"/>
            <a:ext cx="4217180"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Abkürzung „Jr.“ wird nach RDA</a:t>
            </a:r>
          </a:p>
          <a:p>
            <a:r>
              <a:rPr lang="de-DE" dirty="0" smtClean="0">
                <a:latin typeface="Verdana" panose="020B0604030504040204" pitchFamily="34" charset="0"/>
                <a:ea typeface="Verdana" panose="020B0604030504040204" pitchFamily="34" charset="0"/>
                <a:cs typeface="Verdana" panose="020B0604030504040204" pitchFamily="34" charset="0"/>
              </a:rPr>
              <a:t>Anhang A.11.6 groß geschrieben</a:t>
            </a:r>
          </a:p>
        </p:txBody>
      </p:sp>
      <p:sp>
        <p:nvSpPr>
          <p:cNvPr id="3" name="Fußzeilenplatzhalter 2"/>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5" name="Foliennummernplatzhalter 4"/>
          <p:cNvSpPr>
            <a:spLocks noGrp="1"/>
          </p:cNvSpPr>
          <p:nvPr>
            <p:ph type="sldNum" sz="quarter" idx="15"/>
          </p:nvPr>
        </p:nvSpPr>
        <p:spPr/>
        <p:txBody>
          <a:bodyPr/>
          <a:lstStyle/>
          <a:p>
            <a:fld id="{9D73A205-92A3-4F65-B6DF-FB7CF7B3D116}" type="slidenum">
              <a:rPr lang="de-DE" smtClean="0"/>
              <a:t>11</a:t>
            </a:fld>
            <a:endParaRPr lang="de-DE" dirty="0"/>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700660529"/>
              </p:ext>
            </p:extLst>
          </p:nvPr>
        </p:nvGraphicFramePr>
        <p:xfrm>
          <a:off x="398182" y="1700808"/>
          <a:ext cx="8134258" cy="993661"/>
        </p:xfrm>
        <a:graphic>
          <a:graphicData uri="http://schemas.openxmlformats.org/drawingml/2006/table">
            <a:tbl>
              <a:tblPr firstRow="1" bandRow="1">
                <a:tableStyleId>{5C22544A-7EE6-4342-B048-85BDC9FD1C3A}</a:tableStyleId>
              </a:tblPr>
              <a:tblGrid>
                <a:gridCol w="1080120"/>
                <a:gridCol w="3024336"/>
                <a:gridCol w="4029802"/>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Dipl.-Chem. Simone Elisabeth Schulze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-3-</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94222"/>
            <a:ext cx="4233956" cy="654174"/>
          </a:xfrm>
          <a:prstGeom prst="rect">
            <a:avLst/>
          </a:prstGeom>
          <a:ln w="3175">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82930253"/>
              </p:ext>
            </p:extLst>
          </p:nvPr>
        </p:nvGraphicFramePr>
        <p:xfrm>
          <a:off x="467544" y="4869160"/>
          <a:ext cx="8064896" cy="993661"/>
        </p:xfrm>
        <a:graphic>
          <a:graphicData uri="http://schemas.openxmlformats.org/drawingml/2006/table">
            <a:tbl>
              <a:tblPr firstRow="1" bandRow="1">
                <a:tableStyleId>{5C22544A-7EE6-4342-B048-85BDC9FD1C3A}</a:tableStyleId>
              </a:tblPr>
              <a:tblGrid>
                <a:gridCol w="1080120"/>
                <a:gridCol w="3096344"/>
                <a:gridCol w="3888432"/>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Leah S. </a:t>
                      </a:r>
                      <a:r>
                        <a:rPr lang="de-DE" dirty="0" err="1" smtClean="0">
                          <a:latin typeface="Verdana" panose="020B0604030504040204" pitchFamily="34" charset="0"/>
                          <a:ea typeface="Verdana" panose="020B0604030504040204" pitchFamily="34" charset="0"/>
                          <a:cs typeface="Verdana" panose="020B0604030504040204" pitchFamily="34" charset="0"/>
                        </a:rPr>
                        <a:t>Bauke</a:t>
                      </a:r>
                      <a:r>
                        <a:rPr lang="de-DE" dirty="0" smtClean="0">
                          <a:latin typeface="Verdana" panose="020B0604030504040204" pitchFamily="34" charset="0"/>
                          <a:ea typeface="Verdana" panose="020B0604030504040204" pitchFamily="34" charset="0"/>
                          <a:cs typeface="Verdana" panose="020B0604030504040204" pitchFamily="34" charset="0"/>
                        </a:rPr>
                        <a:t>, Goethe</a:t>
                      </a:r>
                      <a:r>
                        <a:rPr lang="de-DE" baseline="0" dirty="0" smtClean="0">
                          <a:latin typeface="Verdana" panose="020B0604030504040204" pitchFamily="34" charset="0"/>
                          <a:ea typeface="Verdana" panose="020B0604030504040204" pitchFamily="34" charset="0"/>
                          <a:cs typeface="Verdana" panose="020B0604030504040204" pitchFamily="34" charset="0"/>
                        </a:rPr>
                        <a:t> University Frankfurt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3789040"/>
            <a:ext cx="2673909" cy="876692"/>
          </a:xfrm>
          <a:prstGeom prst="rect">
            <a:avLst/>
          </a:prstGeom>
          <a:ln w="3175">
            <a:solidFill>
              <a:schemeClr val="tx1"/>
            </a:solidFill>
          </a:ln>
        </p:spPr>
      </p:pic>
      <p:sp>
        <p:nvSpPr>
          <p:cNvPr id="7" name="Fußzeilenplatzhalter 6"/>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8" name="Foliennummernplatzhalter 7"/>
          <p:cNvSpPr>
            <a:spLocks noGrp="1"/>
          </p:cNvSpPr>
          <p:nvPr>
            <p:ph type="sldNum" sz="quarter" idx="15"/>
          </p:nvPr>
        </p:nvSpPr>
        <p:spPr/>
        <p:txBody>
          <a:bodyPr/>
          <a:lstStyle/>
          <a:p>
            <a:fld id="{9D73A205-92A3-4F65-B6DF-FB7CF7B3D116}" type="slidenum">
              <a:rPr lang="de-DE" smtClean="0"/>
              <a:t>12</a:t>
            </a:fld>
            <a:endParaRPr lang="de-DE" dirty="0"/>
          </a:p>
        </p:txBody>
      </p:sp>
    </p:spTree>
    <p:extLst>
      <p:ext uri="{BB962C8B-B14F-4D97-AF65-F5344CB8AC3E}">
        <p14:creationId xmlns:p14="http://schemas.microsoft.com/office/powerpoint/2010/main" val="32543291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935013635"/>
              </p:ext>
            </p:extLst>
          </p:nvPr>
        </p:nvGraphicFramePr>
        <p:xfrm>
          <a:off x="398182" y="3068960"/>
          <a:ext cx="8206266" cy="1066800"/>
        </p:xfrm>
        <a:graphic>
          <a:graphicData uri="http://schemas.openxmlformats.org/drawingml/2006/table">
            <a:tbl>
              <a:tblPr firstRow="1" bandRow="1">
                <a:tableStyleId>{5C22544A-7EE6-4342-B048-85BDC9FD1C3A}</a:tableStyleId>
              </a:tblPr>
              <a:tblGrid>
                <a:gridCol w="1080120"/>
                <a:gridCol w="3153234"/>
                <a:gridCol w="3972912"/>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Liam </a:t>
                      </a:r>
                      <a:r>
                        <a:rPr lang="de-DE" dirty="0" err="1" smtClean="0">
                          <a:latin typeface="Verdana" panose="020B0604030504040204" pitchFamily="34" charset="0"/>
                          <a:ea typeface="Verdana" panose="020B0604030504040204" pitchFamily="34" charset="0"/>
                          <a:cs typeface="Verdana" panose="020B0604030504040204" pitchFamily="34" charset="0"/>
                        </a:rPr>
                        <a:t>Lanigan</a:t>
                      </a:r>
                      <a:r>
                        <a:rPr lang="de-DE" dirty="0" smtClean="0">
                          <a:latin typeface="Verdana" panose="020B0604030504040204" pitchFamily="34" charset="0"/>
                          <a:ea typeface="Verdana" panose="020B0604030504040204" pitchFamily="34" charset="0"/>
                          <a:cs typeface="Verdana" panose="020B0604030504040204" pitchFamily="34" charset="0"/>
                        </a:rPr>
                        <a:t>, IRC </a:t>
                      </a:r>
                      <a:r>
                        <a:rPr lang="de-DE" dirty="0" err="1" smtClean="0">
                          <a:latin typeface="Verdana" panose="020B0604030504040204" pitchFamily="34" charset="0"/>
                          <a:ea typeface="Verdana" panose="020B0604030504040204" pitchFamily="34" charset="0"/>
                          <a:cs typeface="Verdana" panose="020B0604030504040204" pitchFamily="34" charset="0"/>
                        </a:rPr>
                        <a:t>Postdoctoral</a:t>
                      </a:r>
                      <a:r>
                        <a:rPr lang="de-DE" dirty="0" smtClean="0">
                          <a:latin typeface="Verdana" panose="020B0604030504040204" pitchFamily="34" charset="0"/>
                          <a:ea typeface="Verdana" panose="020B0604030504040204" pitchFamily="34" charset="0"/>
                          <a:cs typeface="Verdana" panose="020B0604030504040204" pitchFamily="34" charset="0"/>
                        </a:rPr>
                        <a:t> Research</a:t>
                      </a:r>
                      <a:r>
                        <a:rPr lang="de-DE" baseline="0" dirty="0" smtClean="0">
                          <a:latin typeface="Verdana" panose="020B0604030504040204" pitchFamily="34" charset="0"/>
                          <a:ea typeface="Verdana" panose="020B0604030504040204" pitchFamily="34" charset="0"/>
                          <a:cs typeface="Verdana" panose="020B0604030504040204" pitchFamily="34" charset="0"/>
                        </a:rPr>
                        <a:t> Fellow, University College Cork, </a:t>
                      </a:r>
                      <a:r>
                        <a:rPr lang="de-DE" baseline="0" dirty="0" err="1" smtClean="0">
                          <a:latin typeface="Verdana" panose="020B0604030504040204" pitchFamily="34" charset="0"/>
                          <a:ea typeface="Verdana" panose="020B0604030504040204" pitchFamily="34" charset="0"/>
                          <a:cs typeface="Verdana" panose="020B0604030504040204" pitchFamily="34" charset="0"/>
                        </a:rPr>
                        <a:t>Ireland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-4-</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0" y="1916832"/>
            <a:ext cx="7155123" cy="813082"/>
          </a:xfrm>
          <a:prstGeom prst="rect">
            <a:avLst/>
          </a:prstGeom>
          <a:ln w="3175">
            <a:solidFill>
              <a:schemeClr val="tx1"/>
            </a:solidFill>
          </a:ln>
        </p:spPr>
      </p:pic>
      <p:sp>
        <p:nvSpPr>
          <p:cNvPr id="7" name="Textfeld 6"/>
          <p:cNvSpPr txBox="1"/>
          <p:nvPr/>
        </p:nvSpPr>
        <p:spPr>
          <a:xfrm>
            <a:off x="395536" y="4797152"/>
            <a:ext cx="6819496"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Groß- und Kleinschreibung nach RDA Anhang A.11.6 und</a:t>
            </a:r>
          </a:p>
          <a:p>
            <a:r>
              <a:rPr lang="de-DE" dirty="0" smtClean="0">
                <a:latin typeface="Verdana" panose="020B0604030504040204" pitchFamily="34" charset="0"/>
                <a:ea typeface="Verdana" panose="020B0604030504040204" pitchFamily="34" charset="0"/>
                <a:cs typeface="Verdana" panose="020B0604030504040204" pitchFamily="34" charset="0"/>
              </a:rPr>
              <a:t>RDA  Anhang A.16.5 </a:t>
            </a:r>
          </a:p>
        </p:txBody>
      </p:sp>
      <p:sp>
        <p:nvSpPr>
          <p:cNvPr id="3" name="Fußzeilenplatzhalter 2"/>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5" name="Foliennummernplatzhalter 4"/>
          <p:cNvSpPr>
            <a:spLocks noGrp="1"/>
          </p:cNvSpPr>
          <p:nvPr>
            <p:ph type="sldNum" sz="quarter" idx="15"/>
          </p:nvPr>
        </p:nvSpPr>
        <p:spPr/>
        <p:txBody>
          <a:bodyPr/>
          <a:lstStyle/>
          <a:p>
            <a:fld id="{9D73A205-92A3-4F65-B6DF-FB7CF7B3D116}" type="slidenum">
              <a:rPr lang="de-DE" smtClean="0"/>
              <a:t>13</a:t>
            </a:fld>
            <a:endParaRPr lang="de-DE" dirty="0"/>
          </a:p>
        </p:txBody>
      </p:sp>
    </p:spTree>
    <p:extLst>
      <p:ext uri="{BB962C8B-B14F-4D97-AF65-F5344CB8AC3E}">
        <p14:creationId xmlns:p14="http://schemas.microsoft.com/office/powerpoint/2010/main" val="2101708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1520" y="183778"/>
            <a:ext cx="8640960" cy="508918"/>
          </a:xfrm>
        </p:spPr>
        <p:txBody>
          <a:bodyPr/>
          <a:lstStyle/>
          <a:p>
            <a:r>
              <a:rPr lang="de-DE" dirty="0" smtClean="0"/>
              <a:t>Erfassen allgemein -5-</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2" y="1300005"/>
            <a:ext cx="5076329" cy="504056"/>
          </a:xfrm>
          <a:prstGeom prst="rect">
            <a:avLst/>
          </a:prstGeom>
          <a:ln w="3175">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4229183465"/>
              </p:ext>
            </p:extLst>
          </p:nvPr>
        </p:nvGraphicFramePr>
        <p:xfrm>
          <a:off x="478632" y="2204864"/>
          <a:ext cx="8197824" cy="993661"/>
        </p:xfrm>
        <a:graphic>
          <a:graphicData uri="http://schemas.openxmlformats.org/drawingml/2006/table">
            <a:tbl>
              <a:tblPr firstRow="1" bandRow="1">
                <a:tableStyleId>{5C22544A-7EE6-4342-B048-85BDC9FD1C3A}</a:tableStyleId>
              </a:tblPr>
              <a:tblGrid>
                <a:gridCol w="1224136"/>
                <a:gridCol w="3065574"/>
                <a:gridCol w="3908114"/>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Behörde</a:t>
                      </a:r>
                      <a:r>
                        <a:rPr lang="de-DE" baseline="0" dirty="0" smtClean="0">
                          <a:latin typeface="Verdana" panose="020B0604030504040204" pitchFamily="34" charset="0"/>
                          <a:ea typeface="Verdana" panose="020B0604030504040204" pitchFamily="34" charset="0"/>
                          <a:cs typeface="Verdana" panose="020B0604030504040204" pitchFamily="34" charset="0"/>
                        </a:rPr>
                        <a:t> für Schule und Berufsbildung (Hrsg.)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2" name="Tabelle 1"/>
          <p:cNvGraphicFramePr>
            <a:graphicFrameLocks noGrp="1"/>
          </p:cNvGraphicFramePr>
          <p:nvPr>
            <p:extLst>
              <p:ext uri="{D42A27DB-BD31-4B8C-83A1-F6EECF244321}">
                <p14:modId xmlns:p14="http://schemas.microsoft.com/office/powerpoint/2010/main" val="2378943997"/>
              </p:ext>
            </p:extLst>
          </p:nvPr>
        </p:nvGraphicFramePr>
        <p:xfrm>
          <a:off x="478632" y="4725144"/>
          <a:ext cx="8197824" cy="1066800"/>
        </p:xfrm>
        <a:graphic>
          <a:graphicData uri="http://schemas.openxmlformats.org/drawingml/2006/table">
            <a:tbl>
              <a:tblPr firstRow="1" bandRow="1">
                <a:tableStyleId>{5C22544A-7EE6-4342-B048-85BDC9FD1C3A}</a:tableStyleId>
              </a:tblPr>
              <a:tblGrid>
                <a:gridCol w="1152128"/>
                <a:gridCol w="3063384"/>
                <a:gridCol w="3982312"/>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 vom Verein de</a:t>
                      </a:r>
                      <a:r>
                        <a:rPr lang="de-DE" baseline="0" dirty="0" smtClean="0">
                          <a:latin typeface="Verdana" panose="020B0604030504040204" pitchFamily="34" charset="0"/>
                          <a:ea typeface="Verdana" panose="020B0604030504040204" pitchFamily="34" charset="0"/>
                          <a:cs typeface="Verdana" panose="020B0604030504040204" pitchFamily="34" charset="0"/>
                        </a:rPr>
                        <a:t>r Freunde Nordrhein-Westfalens e.V.</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78632" y="3501008"/>
            <a:ext cx="5384841" cy="899678"/>
          </a:xfrm>
          <a:prstGeom prst="rect">
            <a:avLst/>
          </a:prstGeom>
          <a:ln w="3175">
            <a:solidFill>
              <a:schemeClr val="tx1"/>
            </a:solidFill>
          </a:ln>
        </p:spPr>
      </p:pic>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10" name="Foliennummernplatzhalter 9"/>
          <p:cNvSpPr>
            <a:spLocks noGrp="1"/>
          </p:cNvSpPr>
          <p:nvPr>
            <p:ph type="sldNum" sz="quarter" idx="15"/>
          </p:nvPr>
        </p:nvSpPr>
        <p:spPr/>
        <p:txBody>
          <a:bodyPr/>
          <a:lstStyle/>
          <a:p>
            <a:fld id="{9D73A205-92A3-4F65-B6DF-FB7CF7B3D116}" type="slidenum">
              <a:rPr lang="de-DE" smtClean="0"/>
              <a:t>14</a:t>
            </a:fld>
            <a:endParaRPr lang="de-DE" dirty="0"/>
          </a:p>
        </p:txBody>
      </p:sp>
    </p:spTree>
    <p:extLst>
      <p:ext uri="{BB962C8B-B14F-4D97-AF65-F5344CB8AC3E}">
        <p14:creationId xmlns:p14="http://schemas.microsoft.com/office/powerpoint/2010/main" val="1540387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988840"/>
            <a:ext cx="8640960" cy="508918"/>
          </a:xfrm>
        </p:spPr>
        <p:txBody>
          <a:bodyPr/>
          <a:lstStyle/>
          <a:p>
            <a:pPr algn="ctr"/>
            <a:r>
              <a:rPr lang="de-DE" dirty="0" smtClean="0"/>
              <a:t>3.2 Mehrere Personen, Familien oder Körperschaften in einer </a:t>
            </a:r>
            <a:br>
              <a:rPr lang="de-DE" dirty="0" smtClean="0"/>
            </a:br>
            <a:r>
              <a:rPr lang="de-DE" dirty="0" smtClean="0"/>
              <a:t>Verantwortlichkeitsangabe</a:t>
            </a:r>
            <a:br>
              <a:rPr lang="de-DE" dirty="0" smtClean="0"/>
            </a:br>
            <a:r>
              <a:rPr lang="de-DE" dirty="0" smtClean="0"/>
              <a:t>RDA 2.4.1.5</a:t>
            </a:r>
            <a:endParaRPr lang="de-DE" dirty="0"/>
          </a:p>
        </p:txBody>
      </p:sp>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6" name="Foliennummernplatzhalter 5"/>
          <p:cNvSpPr>
            <a:spLocks noGrp="1"/>
          </p:cNvSpPr>
          <p:nvPr>
            <p:ph type="sldNum" sz="quarter" idx="15"/>
          </p:nvPr>
        </p:nvSpPr>
        <p:spPr/>
        <p:txBody>
          <a:bodyPr/>
          <a:lstStyle/>
          <a:p>
            <a:fld id="{9D73A205-92A3-4F65-B6DF-FB7CF7B3D116}" type="slidenum">
              <a:rPr lang="de-DE" smtClean="0"/>
              <a:t>15</a:t>
            </a:fld>
            <a:endParaRPr lang="de-DE" dirty="0"/>
          </a:p>
        </p:txBody>
      </p:sp>
    </p:spTree>
    <p:extLst>
      <p:ext uri="{BB962C8B-B14F-4D97-AF65-F5344CB8AC3E}">
        <p14:creationId xmlns:p14="http://schemas.microsoft.com/office/powerpoint/2010/main" val="16843072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508918"/>
          </a:xfrm>
        </p:spPr>
        <p:txBody>
          <a:bodyPr/>
          <a:lstStyle/>
          <a:p>
            <a:r>
              <a:rPr lang="de-DE" dirty="0" smtClean="0"/>
              <a:t>Mehrere Personen usw. in einer Angabe -1-</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Werden als </a:t>
            </a:r>
            <a:r>
              <a:rPr lang="de-DE" b="1" dirty="0" smtClean="0"/>
              <a:t>eine </a:t>
            </a:r>
            <a:r>
              <a:rPr lang="de-DE" dirty="0" smtClean="0"/>
              <a:t>Angabe erfasst, auch wenn die Personen, Familien oder Körperschaften unterschiedliche Funktionen ausüben</a:t>
            </a:r>
            <a:endParaRPr lang="de-DE" b="1" dirty="0" smtClean="0"/>
          </a:p>
          <a:p>
            <a:endParaRPr lang="de-DE" dirty="0" smtClean="0"/>
          </a:p>
          <a:p>
            <a:r>
              <a:rPr lang="de-DE" dirty="0" smtClean="0"/>
              <a:t>Bei bis zu 3 Personen, </a:t>
            </a:r>
            <a:r>
              <a:rPr lang="de-DE" dirty="0"/>
              <a:t>Familien oder Körperschaften </a:t>
            </a:r>
            <a:r>
              <a:rPr lang="de-DE" dirty="0" smtClean="0"/>
              <a:t> werden grundsätzlich alle erfasst</a:t>
            </a:r>
          </a:p>
          <a:p>
            <a:endParaRPr lang="de-DE" dirty="0"/>
          </a:p>
          <a:p>
            <a:pPr marL="0" indent="0">
              <a:buNone/>
            </a:pPr>
            <a:endParaRPr lang="de-DE" dirty="0"/>
          </a:p>
          <a:p>
            <a:endParaRPr lang="de-DE" dirty="0" smtClean="0"/>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16</a:t>
            </a:fld>
            <a:endParaRPr lang="de-DE" dirty="0"/>
          </a:p>
        </p:txBody>
      </p:sp>
    </p:spTree>
    <p:extLst>
      <p:ext uri="{BB962C8B-B14F-4D97-AF65-F5344CB8AC3E}">
        <p14:creationId xmlns:p14="http://schemas.microsoft.com/office/powerpoint/2010/main" val="5877235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82736299"/>
              </p:ext>
            </p:extLst>
          </p:nvPr>
        </p:nvGraphicFramePr>
        <p:xfrm>
          <a:off x="395536" y="1988840"/>
          <a:ext cx="8352928" cy="1101185"/>
        </p:xfrm>
        <a:graphic>
          <a:graphicData uri="http://schemas.openxmlformats.org/drawingml/2006/table">
            <a:tbl>
              <a:tblPr firstRow="1" bandRow="1">
                <a:tableStyleId>{5C22544A-7EE6-4342-B048-85BDC9FD1C3A}</a:tableStyleId>
              </a:tblPr>
              <a:tblGrid>
                <a:gridCol w="864096"/>
                <a:gridCol w="2861512"/>
                <a:gridCol w="4627320"/>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Klaus Westphalen und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-2-</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14704943"/>
              </p:ext>
            </p:extLst>
          </p:nvPr>
        </p:nvGraphicFramePr>
        <p:xfrm>
          <a:off x="391218" y="5085184"/>
          <a:ext cx="8357246" cy="1101185"/>
        </p:xfrm>
        <a:graphic>
          <a:graphicData uri="http://schemas.openxmlformats.org/drawingml/2006/table">
            <a:tbl>
              <a:tblPr firstRow="1" bandRow="1">
                <a:tableStyleId>{5C22544A-7EE6-4342-B048-85BDC9FD1C3A}</a:tableStyleId>
              </a:tblPr>
              <a:tblGrid>
                <a:gridCol w="864096"/>
                <a:gridCol w="2857194"/>
                <a:gridCol w="4635956"/>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Jeffrey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Hoffstein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Jill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Pipher</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Joseph H.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Silverman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36712"/>
            <a:ext cx="4096142" cy="770779"/>
          </a:xfrm>
          <a:prstGeom prst="rect">
            <a:avLst/>
          </a:prstGeom>
          <a:ln w="3175">
            <a:solidFill>
              <a:schemeClr val="tx1"/>
            </a:solidFill>
          </a:ln>
        </p:spPr>
      </p:pic>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077072"/>
            <a:ext cx="3542172" cy="713624"/>
          </a:xfrm>
          <a:prstGeom prst="rect">
            <a:avLst/>
          </a:prstGeom>
          <a:ln w="3175">
            <a:solidFill>
              <a:schemeClr val="tx1"/>
            </a:solidFill>
          </a:ln>
        </p:spPr>
      </p:pic>
      <p:sp>
        <p:nvSpPr>
          <p:cNvPr id="8" name="Fußzeilenplatzhalter 7"/>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10" name="Foliennummernplatzhalter 9"/>
          <p:cNvSpPr>
            <a:spLocks noGrp="1"/>
          </p:cNvSpPr>
          <p:nvPr>
            <p:ph type="sldNum" sz="quarter" idx="15"/>
          </p:nvPr>
        </p:nvSpPr>
        <p:spPr/>
        <p:txBody>
          <a:bodyPr/>
          <a:lstStyle/>
          <a:p>
            <a:fld id="{9D73A205-92A3-4F65-B6DF-FB7CF7B3D116}" type="slidenum">
              <a:rPr lang="de-DE" smtClean="0"/>
              <a:t>17</a:t>
            </a:fld>
            <a:endParaRPr lang="de-DE" dirty="0"/>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572161439"/>
              </p:ext>
            </p:extLst>
          </p:nvPr>
        </p:nvGraphicFramePr>
        <p:xfrm>
          <a:off x="323528" y="4005064"/>
          <a:ext cx="8352928" cy="1120484"/>
        </p:xfrm>
        <a:graphic>
          <a:graphicData uri="http://schemas.openxmlformats.org/drawingml/2006/table">
            <a:tbl>
              <a:tblPr firstRow="1" bandRow="1">
                <a:tableStyleId>{5C22544A-7EE6-4342-B048-85BDC9FD1C3A}</a:tableStyleId>
              </a:tblPr>
              <a:tblGrid>
                <a:gridCol w="864096"/>
                <a:gridCol w="2861512"/>
                <a:gridCol w="4627320"/>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edited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by</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Sylvie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Hancil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University</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baseline="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of</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Rouen, Ekkehard König, Free University 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-3-</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340768"/>
            <a:ext cx="5976664" cy="2100889"/>
          </a:xfrm>
          <a:prstGeom prst="rect">
            <a:avLst/>
          </a:prstGeom>
          <a:ln w="3175">
            <a:solidFill>
              <a:schemeClr val="tx1"/>
            </a:solidFill>
          </a:ln>
        </p:spPr>
      </p:pic>
      <p:sp>
        <p:nvSpPr>
          <p:cNvPr id="3" name="Fußzeilenplatzhalter 2"/>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5" name="Foliennummernplatzhalter 4"/>
          <p:cNvSpPr>
            <a:spLocks noGrp="1"/>
          </p:cNvSpPr>
          <p:nvPr>
            <p:ph type="sldNum" sz="quarter" idx="15"/>
          </p:nvPr>
        </p:nvSpPr>
        <p:spPr/>
        <p:txBody>
          <a:bodyPr/>
          <a:lstStyle/>
          <a:p>
            <a:fld id="{9D73A205-92A3-4F65-B6DF-FB7CF7B3D116}" type="slidenum">
              <a:rPr lang="de-DE" smtClean="0"/>
              <a:t>18</a:t>
            </a:fld>
            <a:endParaRPr lang="de-DE" dirty="0"/>
          </a:p>
        </p:txBody>
      </p:sp>
    </p:spTree>
    <p:extLst>
      <p:ext uri="{BB962C8B-B14F-4D97-AF65-F5344CB8AC3E}">
        <p14:creationId xmlns:p14="http://schemas.microsoft.com/office/powerpoint/2010/main" val="30174861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849537309"/>
              </p:ext>
            </p:extLst>
          </p:nvPr>
        </p:nvGraphicFramePr>
        <p:xfrm>
          <a:off x="300311" y="1844824"/>
          <a:ext cx="8448153" cy="1101185"/>
        </p:xfrm>
        <a:graphic>
          <a:graphicData uri="http://schemas.openxmlformats.org/drawingml/2006/table">
            <a:tbl>
              <a:tblPr firstRow="1" bandRow="1">
                <a:tableStyleId>{5C22544A-7EE6-4342-B048-85BDC9FD1C3A}</a:tableStyleId>
              </a:tblPr>
              <a:tblGrid>
                <a:gridCol w="936104"/>
                <a:gridCol w="2880320"/>
                <a:gridCol w="4631729"/>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Albert Gerhards/Benedikt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Kranemann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-4-</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49062947"/>
              </p:ext>
            </p:extLst>
          </p:nvPr>
        </p:nvGraphicFramePr>
        <p:xfrm>
          <a:off x="323528" y="4653136"/>
          <a:ext cx="8424936" cy="1120484"/>
        </p:xfrm>
        <a:graphic>
          <a:graphicData uri="http://schemas.openxmlformats.org/drawingml/2006/table">
            <a:tbl>
              <a:tblPr firstRow="1" bandRow="1">
                <a:tableStyleId>{5C22544A-7EE6-4342-B048-85BDC9FD1C3A}</a:tableStyleId>
              </a:tblPr>
              <a:tblGrid>
                <a:gridCol w="936104"/>
                <a:gridCol w="2861512"/>
                <a:gridCol w="4627320"/>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übersetzt und herausgegeben von Gerd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Höpken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Susanne Osterkamp und Gert Reich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501008"/>
            <a:ext cx="5513966" cy="880502"/>
          </a:xfrm>
          <a:prstGeom prst="rect">
            <a:avLst/>
          </a:prstGeom>
          <a:ln w="3175">
            <a:solidFill>
              <a:schemeClr val="tx1"/>
            </a:solidFill>
          </a:ln>
        </p:spPr>
      </p:pic>
      <p:pic>
        <p:nvPicPr>
          <p:cNvPr id="10" name="Grafik 9"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908720"/>
            <a:ext cx="4205283" cy="664866"/>
          </a:xfrm>
          <a:prstGeom prst="rect">
            <a:avLst/>
          </a:prstGeom>
          <a:ln w="3175">
            <a:solidFill>
              <a:schemeClr val="tx1"/>
            </a:solidFill>
          </a:ln>
        </p:spPr>
      </p:pic>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8" name="Foliennummernplatzhalter 7"/>
          <p:cNvSpPr>
            <a:spLocks noGrp="1"/>
          </p:cNvSpPr>
          <p:nvPr>
            <p:ph type="sldNum" sz="quarter" idx="15"/>
          </p:nvPr>
        </p:nvSpPr>
        <p:spPr/>
        <p:txBody>
          <a:bodyPr/>
          <a:lstStyle/>
          <a:p>
            <a:fld id="{9D73A205-92A3-4F65-B6DF-FB7CF7B3D116}" type="slidenum">
              <a:rPr lang="de-DE" smtClean="0"/>
              <a:t>19</a:t>
            </a:fld>
            <a:endParaRPr lang="de-DE" dirty="0"/>
          </a:p>
        </p:txBody>
      </p:sp>
    </p:spTree>
    <p:extLst>
      <p:ext uri="{BB962C8B-B14F-4D97-AF65-F5344CB8AC3E}">
        <p14:creationId xmlns:p14="http://schemas.microsoft.com/office/powerpoint/2010/main" val="2213294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Teil 2.02, Beschreibung der Manifestation</a:t>
            </a:r>
            <a:br>
              <a:rPr lang="de-DE" sz="2800" dirty="0" smtClean="0"/>
            </a:br>
            <a:r>
              <a:rPr lang="de-DE" sz="2800" dirty="0" smtClean="0"/>
              <a:t>Verantwortlichkeitsangabe</a:t>
            </a:r>
            <a:br>
              <a:rPr lang="de-DE" sz="2800" dirty="0" smtClean="0"/>
            </a:br>
            <a:r>
              <a:rPr lang="de-DE" dirty="0" smtClean="0"/>
              <a:t>(RDA 2.4)</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6" name="Foliennummernplatzhalter 5"/>
          <p:cNvSpPr>
            <a:spLocks noGrp="1"/>
          </p:cNvSpPr>
          <p:nvPr>
            <p:ph type="sldNum" sz="quarter" idx="15"/>
          </p:nvPr>
        </p:nvSpPr>
        <p:spPr/>
        <p:txBody>
          <a:bodyPr/>
          <a:lstStyle/>
          <a:p>
            <a:fld id="{9D73A205-92A3-4F65-B6DF-FB7CF7B3D116}" type="slidenum">
              <a:rPr lang="de-DE" smtClean="0"/>
              <a:t>2</a:t>
            </a:fld>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1520" y="404664"/>
            <a:ext cx="8640960" cy="508918"/>
          </a:xfrm>
        </p:spPr>
        <p:txBody>
          <a:bodyPr/>
          <a:lstStyle/>
          <a:p>
            <a:r>
              <a:rPr lang="de-DE" dirty="0" smtClean="0"/>
              <a:t>Satzzeichen innerhalb der Verantwortlichkeits-angabe (RDA 2.4.1.5 D-A-CH) -1-</a:t>
            </a:r>
            <a:endParaRPr lang="de-DE" dirty="0"/>
          </a:p>
        </p:txBody>
      </p:sp>
      <p:sp>
        <p:nvSpPr>
          <p:cNvPr id="12" name="Textplatzhalter 2"/>
          <p:cNvSpPr>
            <a:spLocks noGrp="1"/>
          </p:cNvSpPr>
          <p:nvPr>
            <p:ph type="body" sz="quarter" idx="13"/>
          </p:nvPr>
        </p:nvSpPr>
        <p:spPr>
          <a:xfrm>
            <a:off x="251520" y="1844824"/>
            <a:ext cx="8640960" cy="3600400"/>
          </a:xfrm>
        </p:spPr>
        <p:txBody>
          <a:bodyPr wrap="square"/>
          <a:lstStyle/>
          <a:p>
            <a:endParaRPr lang="de-DE" dirty="0" smtClean="0"/>
          </a:p>
          <a:p>
            <a:r>
              <a:rPr lang="de-DE" dirty="0" smtClean="0"/>
              <a:t>Trennung der einzelnen Personen durch Komma, wenn keine verbindenden Wendungen oder andere Satzzeichen vorhanden</a:t>
            </a:r>
          </a:p>
          <a:p>
            <a:endParaRPr lang="de-DE" dirty="0" smtClean="0"/>
          </a:p>
          <a:p>
            <a:r>
              <a:rPr lang="de-DE" dirty="0" smtClean="0"/>
              <a:t>Zur Verdeutlichung auch andere Satzzeichen möglich, </a:t>
            </a:r>
            <a:r>
              <a:rPr lang="de-DE" smtClean="0"/>
              <a:t>z. B</a:t>
            </a:r>
            <a:r>
              <a:rPr lang="de-DE" dirty="0" smtClean="0"/>
              <a:t>. Klammern oder Semikolon</a:t>
            </a:r>
          </a:p>
        </p:txBody>
      </p:sp>
      <p:sp>
        <p:nvSpPr>
          <p:cNvPr id="3" name="Fußzeilenplatzhalter 2"/>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5" name="Foliennummernplatzhalter 4"/>
          <p:cNvSpPr>
            <a:spLocks noGrp="1"/>
          </p:cNvSpPr>
          <p:nvPr>
            <p:ph type="sldNum" sz="quarter" idx="15"/>
          </p:nvPr>
        </p:nvSpPr>
        <p:spPr/>
        <p:txBody>
          <a:bodyPr/>
          <a:lstStyle/>
          <a:p>
            <a:fld id="{9D73A205-92A3-4F65-B6DF-FB7CF7B3D116}" type="slidenum">
              <a:rPr lang="de-DE" smtClean="0"/>
              <a:t>20</a:t>
            </a:fld>
            <a:endParaRPr lang="de-DE" dirty="0"/>
          </a:p>
        </p:txBody>
      </p:sp>
    </p:spTree>
    <p:extLst>
      <p:ext uri="{BB962C8B-B14F-4D97-AF65-F5344CB8AC3E}">
        <p14:creationId xmlns:p14="http://schemas.microsoft.com/office/powerpoint/2010/main" val="39945928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642720277"/>
              </p:ext>
            </p:extLst>
          </p:nvPr>
        </p:nvGraphicFramePr>
        <p:xfrm>
          <a:off x="251520" y="3717032"/>
          <a:ext cx="8496944" cy="2592288"/>
        </p:xfrm>
        <a:graphic>
          <a:graphicData uri="http://schemas.openxmlformats.org/drawingml/2006/table">
            <a:tbl>
              <a:tblPr firstRow="1" bandRow="1">
                <a:tableStyleId>{5C22544A-7EE6-4342-B048-85BDC9FD1C3A}</a:tableStyleId>
              </a:tblPr>
              <a:tblGrid>
                <a:gridCol w="792088"/>
                <a:gridCol w="2880320"/>
                <a:gridCol w="4824536"/>
              </a:tblGrid>
              <a:tr h="576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von Hardy Holte (Bundesanstalt für Straßenwesen, Bergisch Gladbach), Christoph Klimmt, Eva Baumann, Sarah</a:t>
                      </a:r>
                      <a:r>
                        <a:rPr lang="de-DE" baseline="0" dirty="0" smtClean="0">
                          <a:latin typeface="Verdana" panose="020B0604030504040204" pitchFamily="34" charset="0"/>
                          <a:ea typeface="Verdana" panose="020B0604030504040204" pitchFamily="34" charset="0"/>
                          <a:cs typeface="Verdana" panose="020B0604030504040204" pitchFamily="34" charset="0"/>
                        </a:rPr>
                        <a:t> Geber (Institut für Journalistik und Kommunikationsforschung, Hochschule für Musik, Theater und Medien, Hannover)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Satzzeichen innerhalb der </a:t>
            </a:r>
            <a:r>
              <a:rPr lang="de-DE" dirty="0" smtClean="0"/>
              <a:t>Verantwortlichkeits-angabe -2-</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762" y="836712"/>
            <a:ext cx="3672408" cy="2811926"/>
          </a:xfrm>
          <a:prstGeom prst="rect">
            <a:avLst/>
          </a:prstGeom>
          <a:ln w="3175">
            <a:solidFill>
              <a:schemeClr val="tx1"/>
            </a:solidFill>
          </a:ln>
        </p:spPr>
      </p:pic>
      <p:sp>
        <p:nvSpPr>
          <p:cNvPr id="3" name="Fußzeilenplatzhalter 2"/>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5" name="Foliennummernplatzhalter 4"/>
          <p:cNvSpPr>
            <a:spLocks noGrp="1"/>
          </p:cNvSpPr>
          <p:nvPr>
            <p:ph type="sldNum" sz="quarter" idx="15"/>
          </p:nvPr>
        </p:nvSpPr>
        <p:spPr/>
        <p:txBody>
          <a:bodyPr/>
          <a:lstStyle/>
          <a:p>
            <a:fld id="{9D73A205-92A3-4F65-B6DF-FB7CF7B3D116}" type="slidenum">
              <a:rPr lang="de-DE" smtClean="0"/>
              <a:t>21</a:t>
            </a:fld>
            <a:endParaRPr lang="de-DE" dirty="0"/>
          </a:p>
        </p:txBody>
      </p:sp>
    </p:spTree>
    <p:extLst>
      <p:ext uri="{BB962C8B-B14F-4D97-AF65-F5344CB8AC3E}">
        <p14:creationId xmlns:p14="http://schemas.microsoft.com/office/powerpoint/2010/main" val="19914340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773730231"/>
              </p:ext>
            </p:extLst>
          </p:nvPr>
        </p:nvGraphicFramePr>
        <p:xfrm>
          <a:off x="251520" y="3068960"/>
          <a:ext cx="8424936" cy="2592288"/>
        </p:xfrm>
        <a:graphic>
          <a:graphicData uri="http://schemas.openxmlformats.org/drawingml/2006/table">
            <a:tbl>
              <a:tblPr firstRow="1" bandRow="1">
                <a:tableStyleId>{5C22544A-7EE6-4342-B048-85BDC9FD1C3A}</a:tableStyleId>
              </a:tblPr>
              <a:tblGrid>
                <a:gridCol w="864096"/>
                <a:gridCol w="2880320"/>
                <a:gridCol w="4680520"/>
              </a:tblGrid>
              <a:tr h="576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in Zusammenarbeit mit der Landwirtschaftskammer Schleswig-Holstein, Abteilung Pflanzenbau, Pflanzenschutz, Umwelt; Obstbauversuchsring des Alten Landes e.V. (OVR); Obstbauversuchsanstalt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Jork</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(OVA)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Satzzeichen innerhalb der </a:t>
            </a:r>
            <a:r>
              <a:rPr lang="de-DE" dirty="0" smtClean="0"/>
              <a:t>Verantwortlichkeits-angabe -3-</a:t>
            </a:r>
            <a:endParaRPr lang="de-DE" dirty="0"/>
          </a:p>
        </p:txBody>
      </p:sp>
      <p:pic>
        <p:nvPicPr>
          <p:cNvPr id="5" name="Grafik 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102633"/>
            <a:ext cx="6677638" cy="1728192"/>
          </a:xfrm>
          <a:prstGeom prst="rect">
            <a:avLst/>
          </a:prstGeom>
          <a:ln w="3175">
            <a:solidFill>
              <a:schemeClr val="tx1"/>
            </a:solidFill>
          </a:ln>
        </p:spPr>
      </p:pic>
      <p:sp>
        <p:nvSpPr>
          <p:cNvPr id="3" name="Fußzeilenplatzhalter 2"/>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22</a:t>
            </a:fld>
            <a:endParaRPr lang="de-DE" dirty="0"/>
          </a:p>
        </p:txBody>
      </p:sp>
    </p:spTree>
    <p:extLst>
      <p:ext uri="{BB962C8B-B14F-4D97-AF65-F5344CB8AC3E}">
        <p14:creationId xmlns:p14="http://schemas.microsoft.com/office/powerpoint/2010/main" val="34577401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 als 3 Personen usw. in einer Angabe </a:t>
            </a:r>
            <a:endParaRPr lang="de-DE" dirty="0"/>
          </a:p>
        </p:txBody>
      </p:sp>
      <p:sp>
        <p:nvSpPr>
          <p:cNvPr id="3" name="Textplatzhalter 2"/>
          <p:cNvSpPr>
            <a:spLocks noGrp="1"/>
          </p:cNvSpPr>
          <p:nvPr>
            <p:ph type="body" sz="quarter" idx="13"/>
          </p:nvPr>
        </p:nvSpPr>
        <p:spPr>
          <a:xfrm>
            <a:off x="323528" y="836712"/>
            <a:ext cx="8640960" cy="5472608"/>
          </a:xfrm>
        </p:spPr>
        <p:txBody>
          <a:bodyPr wrap="square"/>
          <a:lstStyle/>
          <a:p>
            <a:endParaRPr lang="de-DE" dirty="0" smtClean="0"/>
          </a:p>
          <a:p>
            <a:r>
              <a:rPr lang="de-DE" dirty="0" smtClean="0"/>
              <a:t>Mindestens die 1. Person, Familie </a:t>
            </a:r>
            <a:r>
              <a:rPr lang="de-DE" dirty="0"/>
              <a:t>oder </a:t>
            </a:r>
            <a:r>
              <a:rPr lang="de-DE" dirty="0" smtClean="0"/>
              <a:t>Körperschaft muss angegeben werden, weitere Personen, </a:t>
            </a:r>
            <a:r>
              <a:rPr lang="de-DE" dirty="0"/>
              <a:t>Familien oder </a:t>
            </a:r>
            <a:r>
              <a:rPr lang="de-DE" dirty="0" smtClean="0"/>
              <a:t>Körperschaften können </a:t>
            </a:r>
            <a:r>
              <a:rPr lang="de-DE" dirty="0"/>
              <a:t>weggelassen werden (RDA 2.4.1.5 Optionale Weglassung)</a:t>
            </a:r>
          </a:p>
          <a:p>
            <a:pPr marL="0" indent="0">
              <a:buNone/>
            </a:pPr>
            <a:endParaRPr lang="de-DE" dirty="0" smtClean="0"/>
          </a:p>
          <a:p>
            <a:r>
              <a:rPr lang="de-DE" dirty="0" smtClean="0"/>
              <a:t>Weglassung möglichst nur bei umfangreichen Aufzählungen </a:t>
            </a:r>
            <a:r>
              <a:rPr lang="de-DE" dirty="0"/>
              <a:t>(RDA 2.4.1.5 </a:t>
            </a:r>
            <a:r>
              <a:rPr lang="de-DE" dirty="0" smtClean="0"/>
              <a:t>D-A-CH zur optionalen </a:t>
            </a:r>
            <a:r>
              <a:rPr lang="de-DE" dirty="0"/>
              <a:t>Weglassung)</a:t>
            </a:r>
          </a:p>
          <a:p>
            <a:pPr marL="457200" lvl="1" indent="0">
              <a:buNone/>
            </a:pPr>
            <a:endParaRPr lang="de-DE" dirty="0"/>
          </a:p>
          <a:p>
            <a:r>
              <a:rPr lang="de-DE" dirty="0" smtClean="0"/>
              <a:t>Verschiedene Möglichkeiten der Weglassung</a:t>
            </a:r>
            <a:endParaRPr lang="de-DE" dirty="0"/>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23</a:t>
            </a:fld>
            <a:endParaRPr lang="de-DE" dirty="0"/>
          </a:p>
        </p:txBody>
      </p:sp>
    </p:spTree>
    <p:extLst>
      <p:ext uri="{BB962C8B-B14F-4D97-AF65-F5344CB8AC3E}">
        <p14:creationId xmlns:p14="http://schemas.microsoft.com/office/powerpoint/2010/main" val="4198182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177212397"/>
              </p:ext>
            </p:extLst>
          </p:nvPr>
        </p:nvGraphicFramePr>
        <p:xfrm>
          <a:off x="395536" y="2658248"/>
          <a:ext cx="8280920" cy="2034884"/>
        </p:xfrm>
        <a:graphic>
          <a:graphicData uri="http://schemas.openxmlformats.org/drawingml/2006/table">
            <a:tbl>
              <a:tblPr firstRow="1" bandRow="1">
                <a:tableStyleId>{5C22544A-7EE6-4342-B048-85BDC9FD1C3A}</a:tableStyleId>
              </a:tblPr>
              <a:tblGrid>
                <a:gridCol w="936104"/>
                <a:gridCol w="3312368"/>
                <a:gridCol w="4032448"/>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Renate Schüssler, Volker Schwier, Gabriele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Klewin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Saskia Schicht, Anke Schöning, Ulrike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Weyland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(Hrsg.)</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a:t>
            </a:r>
            <a:r>
              <a:rPr lang="de-DE" dirty="0" smtClean="0"/>
              <a:t>Personen usw. </a:t>
            </a:r>
            <a:r>
              <a:rPr lang="de-DE" dirty="0"/>
              <a:t>in einer </a:t>
            </a:r>
            <a:r>
              <a:rPr lang="de-DE" dirty="0" smtClean="0"/>
              <a:t>Angabe, Erfassen aller Personen usw. -1-</a:t>
            </a:r>
            <a:endParaRPr lang="de-DE" dirty="0"/>
          </a:p>
        </p:txBody>
      </p:sp>
      <p:sp>
        <p:nvSpPr>
          <p:cNvPr id="2" name="Textfeld 1"/>
          <p:cNvSpPr txBox="1"/>
          <p:nvPr/>
        </p:nvSpPr>
        <p:spPr>
          <a:xfrm>
            <a:off x="283679" y="5048309"/>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der 6 Herausgeber wird hier noch nicht als umfangreich im Sinn von RDA 2.4.1.5 D-A-CH verstanden, daher werden alle Herausgeber erfasst.</a:t>
            </a:r>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980728"/>
            <a:ext cx="3504433" cy="1467481"/>
          </a:xfrm>
          <a:prstGeom prst="rect">
            <a:avLst/>
          </a:prstGeom>
          <a:ln w="3175">
            <a:solidFill>
              <a:schemeClr val="tx1"/>
            </a:solidFill>
          </a:ln>
        </p:spPr>
      </p:pic>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24</a:t>
            </a:fld>
            <a:endParaRPr lang="de-DE" dirty="0"/>
          </a:p>
        </p:txBody>
      </p:sp>
    </p:spTree>
    <p:extLst>
      <p:ext uri="{BB962C8B-B14F-4D97-AF65-F5344CB8AC3E}">
        <p14:creationId xmlns:p14="http://schemas.microsoft.com/office/powerpoint/2010/main" val="32139343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15334678"/>
              </p:ext>
            </p:extLst>
          </p:nvPr>
        </p:nvGraphicFramePr>
        <p:xfrm>
          <a:off x="308942" y="2879813"/>
          <a:ext cx="8439522" cy="2136484"/>
        </p:xfrm>
        <a:graphic>
          <a:graphicData uri="http://schemas.openxmlformats.org/drawingml/2006/table">
            <a:tbl>
              <a:tblPr firstRow="1" bandRow="1">
                <a:tableStyleId>{5C22544A-7EE6-4342-B048-85BDC9FD1C3A}</a:tableStyleId>
              </a:tblPr>
              <a:tblGrid>
                <a:gridCol w="1022698"/>
                <a:gridCol w="3240360"/>
                <a:gridCol w="417646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Pflanzenschutzamt Berlin; Sächsisches Landesamt für Umwelt, Landwirtschaft und Geologie; Landesanstalt für Landwirtschaft, Forsten und Gartenbau Sachsen-Anhalt; Thüringer Landesanstalt für Landwirtschaft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a:t>
            </a:r>
            <a:r>
              <a:rPr lang="de-DE" dirty="0" smtClean="0"/>
              <a:t>Personen usw. </a:t>
            </a:r>
            <a:r>
              <a:rPr lang="de-DE" dirty="0"/>
              <a:t>in einer </a:t>
            </a:r>
            <a:r>
              <a:rPr lang="de-DE" dirty="0" smtClean="0"/>
              <a:t>Angabe, Erfassen aller Personen usw. -2-</a:t>
            </a:r>
            <a:endParaRPr lang="de-DE" dirty="0"/>
          </a:p>
        </p:txBody>
      </p:sp>
      <p:sp>
        <p:nvSpPr>
          <p:cNvPr id="2" name="Textfeld 1"/>
          <p:cNvSpPr txBox="1"/>
          <p:nvPr/>
        </p:nvSpPr>
        <p:spPr>
          <a:xfrm>
            <a:off x="283679" y="5048309"/>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von 4 Körperschaften wird hier noch nicht als umfangreich im Sinn von RDA 2.4.1.5 D-A-CH verstanden, daher werden alle erfasst.</a:t>
            </a:r>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052736"/>
            <a:ext cx="7026968" cy="1753410"/>
          </a:xfrm>
          <a:prstGeom prst="rect">
            <a:avLst/>
          </a:prstGeom>
          <a:ln w="3175">
            <a:solidFill>
              <a:schemeClr val="tx1"/>
            </a:solidFill>
          </a:ln>
        </p:spPr>
      </p:pic>
      <p:sp>
        <p:nvSpPr>
          <p:cNvPr id="7" name="Fußzeilenplatzhalter 6"/>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8" name="Foliennummernplatzhalter 7"/>
          <p:cNvSpPr>
            <a:spLocks noGrp="1"/>
          </p:cNvSpPr>
          <p:nvPr>
            <p:ph type="sldNum" sz="quarter" idx="15"/>
          </p:nvPr>
        </p:nvSpPr>
        <p:spPr/>
        <p:txBody>
          <a:bodyPr/>
          <a:lstStyle/>
          <a:p>
            <a:fld id="{9D73A205-92A3-4F65-B6DF-FB7CF7B3D116}" type="slidenum">
              <a:rPr lang="de-DE" smtClean="0"/>
              <a:t>25</a:t>
            </a:fld>
            <a:endParaRPr lang="de-DE" dirty="0"/>
          </a:p>
        </p:txBody>
      </p:sp>
    </p:spTree>
    <p:extLst>
      <p:ext uri="{BB962C8B-B14F-4D97-AF65-F5344CB8AC3E}">
        <p14:creationId xmlns:p14="http://schemas.microsoft.com/office/powerpoint/2010/main" val="22811765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086194768"/>
              </p:ext>
            </p:extLst>
          </p:nvPr>
        </p:nvGraphicFramePr>
        <p:xfrm>
          <a:off x="323528" y="2924944"/>
          <a:ext cx="8496944" cy="2339684"/>
        </p:xfrm>
        <a:graphic>
          <a:graphicData uri="http://schemas.openxmlformats.org/drawingml/2006/table">
            <a:tbl>
              <a:tblPr firstRow="1" bandRow="1">
                <a:tableStyleId>{5C22544A-7EE6-4342-B048-85BDC9FD1C3A}</a:tableStyleId>
              </a:tblPr>
              <a:tblGrid>
                <a:gridCol w="984110"/>
                <a:gridCol w="3280362"/>
                <a:gridCol w="4232472"/>
              </a:tblGrid>
              <a:tr h="419444">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2.4</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Rogelio Blanco Martínez, María Antonia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Milagros del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Corral</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Antonio Ma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Avíla</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Fernando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Enrique Gil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Calvo</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Alejandro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Tiana</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Ferrer, Juan Mata, Gustavo Martín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Garzo</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Luis Mateo Díez, Emilio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Lledó</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Darío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Villanueva</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José Antonio Millán, Daniel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Personen usw. in einer </a:t>
            </a:r>
            <a:r>
              <a:rPr lang="de-DE" dirty="0" smtClean="0"/>
              <a:t>Angabe, Umfangreiche Aufzählung</a:t>
            </a:r>
            <a:endParaRPr lang="de-DE" dirty="0"/>
          </a:p>
        </p:txBody>
      </p:sp>
      <p:pic>
        <p:nvPicPr>
          <p:cNvPr id="2" name="Grafik 1" descr="Bildschirmausschnitt"/>
          <p:cNvPicPr>
            <a:picLocks noChangeAspect="1"/>
          </p:cNvPicPr>
          <p:nvPr/>
        </p:nvPicPr>
        <p:blipFill rotWithShape="1">
          <a:blip r:embed="rId2">
            <a:extLst>
              <a:ext uri="{28A0092B-C50C-407E-A947-70E740481C1C}">
                <a14:useLocalDpi xmlns:a14="http://schemas.microsoft.com/office/drawing/2010/main" val="0"/>
              </a:ext>
            </a:extLst>
          </a:blip>
          <a:srcRect t="12278"/>
          <a:stretch/>
        </p:blipFill>
        <p:spPr>
          <a:xfrm>
            <a:off x="323528" y="952500"/>
            <a:ext cx="4497706" cy="1856162"/>
          </a:xfrm>
          <a:prstGeom prst="rect">
            <a:avLst/>
          </a:prstGeom>
          <a:ln w="3175">
            <a:solidFill>
              <a:schemeClr val="tx1"/>
            </a:solidFill>
          </a:ln>
        </p:spPr>
      </p:pic>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26</a:t>
            </a:fld>
            <a:endParaRPr lang="de-DE" dirty="0"/>
          </a:p>
        </p:txBody>
      </p:sp>
    </p:spTree>
    <p:extLst>
      <p:ext uri="{BB962C8B-B14F-4D97-AF65-F5344CB8AC3E}">
        <p14:creationId xmlns:p14="http://schemas.microsoft.com/office/powerpoint/2010/main" val="25430207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537636488"/>
              </p:ext>
            </p:extLst>
          </p:nvPr>
        </p:nvGraphicFramePr>
        <p:xfrm>
          <a:off x="337099" y="1052736"/>
          <a:ext cx="8411365" cy="1185796"/>
        </p:xfrm>
        <a:graphic>
          <a:graphicData uri="http://schemas.openxmlformats.org/drawingml/2006/table">
            <a:tbl>
              <a:tblPr firstRow="1" bandRow="1">
                <a:tableStyleId>{5C22544A-7EE6-4342-B048-85BDC9FD1C3A}</a:tableStyleId>
              </a:tblPr>
              <a:tblGrid>
                <a:gridCol w="1008112"/>
                <a:gridCol w="3226789"/>
                <a:gridCol w="4176464"/>
              </a:tblGrid>
              <a:tr h="50405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[und 15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Optionale Weglassungen bei umfangreichen Aufzählungen</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690192764"/>
              </p:ext>
            </p:extLst>
          </p:nvPr>
        </p:nvGraphicFramePr>
        <p:xfrm>
          <a:off x="356534" y="3068960"/>
          <a:ext cx="8391930" cy="1152128"/>
        </p:xfrm>
        <a:graphic>
          <a:graphicData uri="http://schemas.openxmlformats.org/drawingml/2006/table">
            <a:tbl>
              <a:tblPr firstRow="1" bandRow="1">
                <a:tableStyleId>{5C22544A-7EE6-4342-B048-85BDC9FD1C3A}</a:tableStyleId>
              </a:tblPr>
              <a:tblGrid>
                <a:gridCol w="1008112"/>
                <a:gridCol w="3279362"/>
                <a:gridCol w="4104456"/>
              </a:tblGrid>
              <a:tr h="4388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328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Fernando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14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Textfeld 2"/>
          <p:cNvSpPr txBox="1"/>
          <p:nvPr/>
        </p:nvSpPr>
        <p:spPr>
          <a:xfrm>
            <a:off x="343903" y="2541160"/>
            <a:ext cx="3212290"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Beispiele für Alternativen:</a:t>
            </a:r>
          </a:p>
        </p:txBody>
      </p:sp>
      <p:graphicFrame>
        <p:nvGraphicFramePr>
          <p:cNvPr id="5" name="Tabelle 4"/>
          <p:cNvGraphicFramePr>
            <a:graphicFrameLocks noGrp="1"/>
          </p:cNvGraphicFramePr>
          <p:nvPr>
            <p:extLst>
              <p:ext uri="{D42A27DB-BD31-4B8C-83A1-F6EECF244321}">
                <p14:modId xmlns:p14="http://schemas.microsoft.com/office/powerpoint/2010/main" val="851772395"/>
              </p:ext>
            </p:extLst>
          </p:nvPr>
        </p:nvGraphicFramePr>
        <p:xfrm>
          <a:off x="360536" y="4509120"/>
          <a:ext cx="8387928" cy="1546288"/>
        </p:xfrm>
        <a:graphic>
          <a:graphicData uri="http://schemas.openxmlformats.org/drawingml/2006/table">
            <a:tbl>
              <a:tblPr firstRow="1" bandRow="1">
                <a:tableStyleId>{5C22544A-7EE6-4342-B048-85BDC9FD1C3A}</a:tableStyleId>
              </a:tblPr>
              <a:tblGrid>
                <a:gridCol w="1008112"/>
                <a:gridCol w="3275360"/>
                <a:gridCol w="4104456"/>
              </a:tblGrid>
              <a:tr h="4388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328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baseline="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Basanta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Reyes, Rogelio Blanco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Martínez</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María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Antonia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Darío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Villanueva, Daniel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10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andere</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Fußzeilenplatzhalter 7"/>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10" name="Foliennummernplatzhalter 9"/>
          <p:cNvSpPr>
            <a:spLocks noGrp="1"/>
          </p:cNvSpPr>
          <p:nvPr>
            <p:ph type="sldNum" sz="quarter" idx="15"/>
          </p:nvPr>
        </p:nvSpPr>
        <p:spPr/>
        <p:txBody>
          <a:bodyPr/>
          <a:lstStyle/>
          <a:p>
            <a:fld id="{9D73A205-92A3-4F65-B6DF-FB7CF7B3D116}" type="slidenum">
              <a:rPr lang="de-DE" smtClean="0"/>
              <a:t>27</a:t>
            </a:fld>
            <a:endParaRPr lang="de-DE" dirty="0"/>
          </a:p>
        </p:txBody>
      </p:sp>
    </p:spTree>
    <p:extLst>
      <p:ext uri="{BB962C8B-B14F-4D97-AF65-F5344CB8AC3E}">
        <p14:creationId xmlns:p14="http://schemas.microsoft.com/office/powerpoint/2010/main" val="24421606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77270"/>
          </a:xfrm>
        </p:spPr>
        <p:txBody>
          <a:bodyPr/>
          <a:lstStyle/>
          <a:p>
            <a:pPr algn="ctr"/>
            <a:r>
              <a:rPr lang="de-DE" dirty="0" smtClean="0"/>
              <a:t>3.3 Mehrere Verantwortlichkeitsangaben</a:t>
            </a:r>
            <a:br>
              <a:rPr lang="de-DE" dirty="0" smtClean="0"/>
            </a:br>
            <a:r>
              <a:rPr lang="de-DE" dirty="0" smtClean="0"/>
              <a:t>RDA 2.4.1.6</a:t>
            </a:r>
            <a:endParaRPr lang="de-DE" dirty="0"/>
          </a:p>
        </p:txBody>
      </p:sp>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6" name="Foliennummernplatzhalter 5"/>
          <p:cNvSpPr>
            <a:spLocks noGrp="1"/>
          </p:cNvSpPr>
          <p:nvPr>
            <p:ph type="sldNum" sz="quarter" idx="15"/>
          </p:nvPr>
        </p:nvSpPr>
        <p:spPr/>
        <p:txBody>
          <a:bodyPr/>
          <a:lstStyle/>
          <a:p>
            <a:fld id="{9D73A205-92A3-4F65-B6DF-FB7CF7B3D116}" type="slidenum">
              <a:rPr lang="de-DE" smtClean="0"/>
              <a:t>28</a:t>
            </a:fld>
            <a:endParaRPr lang="de-DE" dirty="0"/>
          </a:p>
        </p:txBody>
      </p:sp>
    </p:spTree>
    <p:extLst>
      <p:ext uri="{BB962C8B-B14F-4D97-AF65-F5344CB8AC3E}">
        <p14:creationId xmlns:p14="http://schemas.microsoft.com/office/powerpoint/2010/main" val="1693617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DE" dirty="0" smtClean="0"/>
              <a:t>Mehrere Verantwortlichkeitsangaben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Beispielsweise für geistigen Schöpfer und für Herausgeber</a:t>
            </a:r>
          </a:p>
          <a:p>
            <a:endParaRPr lang="de-DE" dirty="0" smtClean="0"/>
          </a:p>
          <a:p>
            <a:r>
              <a:rPr lang="de-DE" dirty="0" smtClean="0"/>
              <a:t>Regelungen zur Erfassung als Standardelement bei jeweiliger Verantwortlichkeitsangabe</a:t>
            </a:r>
          </a:p>
          <a:p>
            <a:endParaRPr lang="de-DE" dirty="0" smtClean="0"/>
          </a:p>
          <a:p>
            <a:r>
              <a:rPr lang="de-DE" dirty="0" smtClean="0"/>
              <a:t>Reihenfolge der Erfassung nach Reihenfolge, Layout oder Typografie der Informationsquelle</a:t>
            </a:r>
          </a:p>
          <a:p>
            <a:endParaRPr lang="de-DE" dirty="0" smtClean="0"/>
          </a:p>
          <a:p>
            <a:r>
              <a:rPr lang="de-DE" dirty="0" smtClean="0"/>
              <a:t>Trennung bei ISBD-Darstellung durch Leerzeichen, Semikolon, Leerzeichen</a:t>
            </a:r>
          </a:p>
          <a:p>
            <a:pPr marL="0" indent="0">
              <a:buNone/>
            </a:pPr>
            <a:endParaRPr lang="de-DE" dirty="0" smtClean="0"/>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29</a:t>
            </a:fld>
            <a:endParaRPr lang="de-DE" dirty="0"/>
          </a:p>
        </p:txBody>
      </p:sp>
    </p:spTree>
    <p:extLst>
      <p:ext uri="{BB962C8B-B14F-4D97-AF65-F5344CB8AC3E}">
        <p14:creationId xmlns:p14="http://schemas.microsoft.com/office/powerpoint/2010/main" val="12512859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p:txBody>
          <a:bodyPr wrap="square"/>
          <a:lstStyle/>
          <a:p>
            <a:pPr marL="457200" indent="-457200">
              <a:buFont typeface="+mj-lt"/>
              <a:buAutoNum type="arabicPeriod"/>
            </a:pPr>
            <a:r>
              <a:rPr lang="de-DE" dirty="0" smtClean="0"/>
              <a:t>Grundsätzliches</a:t>
            </a:r>
          </a:p>
          <a:p>
            <a:pPr marL="457200" indent="-457200">
              <a:buFont typeface="+mj-lt"/>
              <a:buAutoNum type="arabicPeriod"/>
            </a:pPr>
            <a:r>
              <a:rPr lang="de-DE" dirty="0" smtClean="0"/>
              <a:t>Informationsquellen (RDA 2.4.1.2)</a:t>
            </a:r>
          </a:p>
          <a:p>
            <a:pPr marL="457200" indent="-457200">
              <a:buFont typeface="+mj-lt"/>
              <a:buAutoNum type="arabicPeriod"/>
            </a:pPr>
            <a:r>
              <a:rPr lang="de-DE" dirty="0" smtClean="0"/>
              <a:t>Erfassen</a:t>
            </a:r>
          </a:p>
          <a:p>
            <a:pPr marL="914400" lvl="1" indent="-457200">
              <a:buFont typeface="+mj-lt"/>
              <a:buAutoNum type="arabicPeriod"/>
            </a:pPr>
            <a:r>
              <a:rPr lang="de-DE" dirty="0" smtClean="0"/>
              <a:t>Allgemeines (RDA 2.4.1.4)</a:t>
            </a:r>
          </a:p>
          <a:p>
            <a:pPr marL="914400" lvl="1" indent="-457200">
              <a:buFont typeface="+mj-lt"/>
              <a:buAutoNum type="arabicPeriod"/>
            </a:pPr>
            <a:r>
              <a:rPr lang="de-DE" dirty="0" smtClean="0"/>
              <a:t>Mehrere Personen usw. (RDA 2.4.1.5)</a:t>
            </a:r>
          </a:p>
          <a:p>
            <a:pPr marL="914400" lvl="1" indent="-457200">
              <a:buFont typeface="+mj-lt"/>
              <a:buAutoNum type="arabicPeriod"/>
            </a:pPr>
            <a:r>
              <a:rPr lang="de-DE" dirty="0" smtClean="0"/>
              <a:t>Mehrere Verantwortlichkeitsangaben (RDA 2.4.1.6)</a:t>
            </a:r>
          </a:p>
          <a:p>
            <a:pPr marL="914400" lvl="1" indent="-457200">
              <a:buFont typeface="+mj-lt"/>
              <a:buAutoNum type="arabicPeriod"/>
            </a:pPr>
            <a:r>
              <a:rPr lang="de-DE" dirty="0" smtClean="0"/>
              <a:t>Nominalphrasen (RDA 2.4.1.8)</a:t>
            </a:r>
          </a:p>
          <a:p>
            <a:pPr marL="457200" indent="-457200">
              <a:buFont typeface="+mj-lt"/>
              <a:buAutoNum type="arabicPeriod"/>
            </a:pPr>
            <a:r>
              <a:rPr lang="de-DE" dirty="0" smtClean="0"/>
              <a:t>Verantwortlichkeitsangabe, </a:t>
            </a:r>
            <a:r>
              <a:rPr lang="de-DE" dirty="0"/>
              <a:t>die sich auf den Haupttitel </a:t>
            </a:r>
            <a:r>
              <a:rPr lang="de-DE" dirty="0" smtClean="0"/>
              <a:t>bezieht </a:t>
            </a:r>
            <a:r>
              <a:rPr lang="de-DE" dirty="0"/>
              <a:t>(RDA 2.4.2</a:t>
            </a:r>
            <a:r>
              <a:rPr lang="de-DE" dirty="0" smtClean="0"/>
              <a:t>)</a:t>
            </a:r>
            <a:endParaRPr lang="de-DE" dirty="0"/>
          </a:p>
          <a:p>
            <a:pPr marL="457200" indent="-457200">
              <a:buFont typeface="+mj-lt"/>
              <a:buAutoNum type="arabicPeriod"/>
            </a:pPr>
            <a:r>
              <a:rPr lang="de-DE" dirty="0"/>
              <a:t>Anmerkung zur Verantwortlichkeitsangabe (RDA 2.17.3</a:t>
            </a:r>
            <a:r>
              <a:rPr lang="de-DE" dirty="0" smtClean="0"/>
              <a:t>)</a:t>
            </a:r>
          </a:p>
          <a:p>
            <a:pPr marL="457200" indent="-457200">
              <a:buFont typeface="+mj-lt"/>
              <a:buAutoNum type="arabicPeriod"/>
            </a:pPr>
            <a:r>
              <a:rPr lang="de-DE" dirty="0" smtClean="0"/>
              <a:t>Zusammenfassung</a:t>
            </a:r>
            <a:endParaRPr lang="de-DE" dirty="0"/>
          </a:p>
          <a:p>
            <a:endParaRPr lang="de-DE" dirty="0" smtClean="0"/>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3</a:t>
            </a:fld>
            <a:endParaRPr lang="de-DE" dirty="0"/>
          </a:p>
        </p:txBody>
      </p:sp>
    </p:spTree>
    <p:extLst>
      <p:ext uri="{BB962C8B-B14F-4D97-AF65-F5344CB8AC3E}">
        <p14:creationId xmlns:p14="http://schemas.microsoft.com/office/powerpoint/2010/main" val="10344894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063424308"/>
              </p:ext>
            </p:extLst>
          </p:nvPr>
        </p:nvGraphicFramePr>
        <p:xfrm>
          <a:off x="271810" y="3645024"/>
          <a:ext cx="8620670" cy="2288884"/>
        </p:xfrm>
        <a:graphic>
          <a:graphicData uri="http://schemas.openxmlformats.org/drawingml/2006/table">
            <a:tbl>
              <a:tblPr firstRow="1" bandRow="1">
                <a:tableStyleId>{5C22544A-7EE6-4342-B048-85BDC9FD1C3A}</a:tableStyleId>
              </a:tblPr>
              <a:tblGrid>
                <a:gridCol w="1080120"/>
                <a:gridCol w="3220070"/>
                <a:gridCol w="4320480"/>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347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aus dem Lateinischen übersetzt von Heinz </a:t>
                      </a:r>
                      <a:r>
                        <a:rPr lang="de-DE" dirty="0" err="1" smtClean="0">
                          <a:latin typeface="Verdana" panose="020B0604030504040204" pitchFamily="34" charset="0"/>
                          <a:ea typeface="Verdana" panose="020B0604030504040204" pitchFamily="34" charset="0"/>
                          <a:cs typeface="Verdana" panose="020B0604030504040204" pitchFamily="34" charset="0"/>
                        </a:rPr>
                        <a:t>Gunermann</a:t>
                      </a:r>
                      <a:r>
                        <a:rPr lang="de-DE" dirty="0" smtClean="0">
                          <a:latin typeface="Verdana" panose="020B0604030504040204" pitchFamily="34" charset="0"/>
                          <a:ea typeface="Verdana" panose="020B0604030504040204" pitchFamily="34" charset="0"/>
                          <a:cs typeface="Verdana" panose="020B0604030504040204" pitchFamily="34" charset="0"/>
                        </a:rPr>
                        <a:t>, Franz </a:t>
                      </a:r>
                      <a:r>
                        <a:rPr lang="de-DE" dirty="0" err="1" smtClean="0">
                          <a:latin typeface="Verdana" panose="020B0604030504040204" pitchFamily="34" charset="0"/>
                          <a:ea typeface="Verdana" panose="020B0604030504040204" pitchFamily="34" charset="0"/>
                          <a:cs typeface="Verdana" panose="020B0604030504040204" pitchFamily="34" charset="0"/>
                        </a:rPr>
                        <a:t>Loretto</a:t>
                      </a:r>
                      <a:r>
                        <a:rPr lang="de-DE" dirty="0" smtClean="0">
                          <a:latin typeface="Verdana" panose="020B0604030504040204" pitchFamily="34" charset="0"/>
                          <a:ea typeface="Verdana" panose="020B0604030504040204" pitchFamily="34" charset="0"/>
                          <a:cs typeface="Verdana" panose="020B0604030504040204" pitchFamily="34" charset="0"/>
                        </a:rPr>
                        <a:t> und Rainer </a:t>
                      </a:r>
                      <a:r>
                        <a:rPr lang="de-DE" dirty="0" err="1" smtClean="0">
                          <a:latin typeface="Verdana" panose="020B0604030504040204" pitchFamily="34" charset="0"/>
                          <a:ea typeface="Verdana" panose="020B0604030504040204" pitchFamily="34" charset="0"/>
                          <a:cs typeface="Verdana" panose="020B0604030504040204" pitchFamily="34" charset="0"/>
                        </a:rPr>
                        <a:t>Rauthe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r>
              <a:tr h="9347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b="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herausgegeben, kommentiert und mit einem Nachwort versehen von Marion Giebel</a:t>
                      </a:r>
                    </a:p>
                  </a:txBody>
                  <a:tcPr anchor="ctr">
                    <a:solidFill>
                      <a:srgbClr val="E9EDF4"/>
                    </a:solidFill>
                  </a:tcP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-2-</a:t>
            </a:r>
            <a:endParaRPr lang="de-DE" dirty="0"/>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056" y="1340768"/>
            <a:ext cx="4171779" cy="2008191"/>
          </a:xfrm>
          <a:prstGeom prst="rect">
            <a:avLst/>
          </a:prstGeom>
          <a:ln w="3175">
            <a:solidFill>
              <a:schemeClr val="tx1"/>
            </a:solidFill>
          </a:ln>
        </p:spPr>
      </p:pic>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30</a:t>
            </a:fld>
            <a:endParaRPr lang="de-DE" dirty="0"/>
          </a:p>
        </p:txBody>
      </p:sp>
    </p:spTree>
    <p:extLst>
      <p:ext uri="{BB962C8B-B14F-4D97-AF65-F5344CB8AC3E}">
        <p14:creationId xmlns:p14="http://schemas.microsoft.com/office/powerpoint/2010/main" val="20186429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514507282"/>
              </p:ext>
            </p:extLst>
          </p:nvPr>
        </p:nvGraphicFramePr>
        <p:xfrm>
          <a:off x="251520" y="3665050"/>
          <a:ext cx="8640960" cy="2271357"/>
        </p:xfrm>
        <a:graphic>
          <a:graphicData uri="http://schemas.openxmlformats.org/drawingml/2006/table">
            <a:tbl>
              <a:tblPr firstRow="1" bandRow="1">
                <a:tableStyleId>{5C22544A-7EE6-4342-B048-85BDC9FD1C3A}</a:tableStyleId>
              </a:tblPr>
              <a:tblGrid>
                <a:gridCol w="1080120"/>
                <a:gridCol w="3312368"/>
                <a:gridCol w="4248472"/>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6634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Herausgeber Egon Stephan, Wolfgang Schmidt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39255">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Autoren Michael Charlton, Diether Höger, Eduard W. Kleber, Hans Merkens, Siegfried Prell, Wolfgang Schmidt, Christine Schwarzer, Egon Stephan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-3-</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786291"/>
            <a:ext cx="2088232" cy="2850374"/>
          </a:xfrm>
          <a:prstGeom prst="rect">
            <a:avLst/>
          </a:prstGeom>
          <a:ln w="3175">
            <a:solidFill>
              <a:schemeClr val="tx1"/>
            </a:solidFill>
          </a:ln>
        </p:spPr>
      </p:pic>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31</a:t>
            </a:fld>
            <a:endParaRPr lang="de-DE" dirty="0"/>
          </a:p>
        </p:txBody>
      </p:sp>
    </p:spTree>
    <p:extLst>
      <p:ext uri="{BB962C8B-B14F-4D97-AF65-F5344CB8AC3E}">
        <p14:creationId xmlns:p14="http://schemas.microsoft.com/office/powerpoint/2010/main" val="34272841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018055889"/>
              </p:ext>
            </p:extLst>
          </p:nvPr>
        </p:nvGraphicFramePr>
        <p:xfrm>
          <a:off x="324162" y="3228072"/>
          <a:ext cx="8568318" cy="2361168"/>
        </p:xfrm>
        <a:graphic>
          <a:graphicData uri="http://schemas.openxmlformats.org/drawingml/2006/table">
            <a:tbl>
              <a:tblPr firstRow="1" bandRow="1">
                <a:tableStyleId>{5C22544A-7EE6-4342-B048-85BDC9FD1C3A}</a:tableStyleId>
              </a:tblPr>
              <a:tblGrid>
                <a:gridCol w="1224136"/>
                <a:gridCol w="3239726"/>
                <a:gridCol w="4104456"/>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3038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Herausgeber: Bundesamt für Statistik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650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Bearbeiter: Sektion Information und Dokumentation, BFS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-4-</a:t>
            </a:r>
            <a:endParaRPr lang="de-DE" dirty="0"/>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162" y="1484784"/>
            <a:ext cx="6366882" cy="1425031"/>
          </a:xfrm>
          <a:prstGeom prst="rect">
            <a:avLst/>
          </a:prstGeom>
          <a:ln w="3175">
            <a:solidFill>
              <a:schemeClr val="tx1"/>
            </a:solidFill>
          </a:ln>
        </p:spPr>
      </p:pic>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32</a:t>
            </a:fld>
            <a:endParaRPr lang="de-DE" dirty="0"/>
          </a:p>
        </p:txBody>
      </p:sp>
    </p:spTree>
    <p:extLst>
      <p:ext uri="{BB962C8B-B14F-4D97-AF65-F5344CB8AC3E}">
        <p14:creationId xmlns:p14="http://schemas.microsoft.com/office/powerpoint/2010/main" val="29757044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63143885"/>
              </p:ext>
            </p:extLst>
          </p:nvPr>
        </p:nvGraphicFramePr>
        <p:xfrm>
          <a:off x="324162" y="3356992"/>
          <a:ext cx="8568318" cy="2232248"/>
        </p:xfrm>
        <a:graphic>
          <a:graphicData uri="http://schemas.openxmlformats.org/drawingml/2006/table">
            <a:tbl>
              <a:tblPr firstRow="1" bandRow="1">
                <a:tableStyleId>{5C22544A-7EE6-4342-B048-85BDC9FD1C3A}</a:tableStyleId>
              </a:tblPr>
              <a:tblGrid>
                <a:gridCol w="1151494"/>
                <a:gridCol w="3240360"/>
                <a:gridCol w="4176464"/>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5837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Bearbeitung: IVU Umwelt GmbH Freiburg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0811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Herausgeber: Landesamt für Umwelt, Wasserwirtschaft und Gewerbeaufsicht Rheinland-Pfalz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-5-</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6884895" cy="1872208"/>
          </a:xfrm>
          <a:prstGeom prst="rect">
            <a:avLst/>
          </a:prstGeom>
          <a:ln w="3175">
            <a:solidFill>
              <a:schemeClr val="tx1"/>
            </a:solidFill>
          </a:ln>
        </p:spPr>
      </p:pic>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33</a:t>
            </a:fld>
            <a:endParaRPr lang="de-DE" dirty="0"/>
          </a:p>
        </p:txBody>
      </p:sp>
    </p:spTree>
    <p:extLst>
      <p:ext uri="{BB962C8B-B14F-4D97-AF65-F5344CB8AC3E}">
        <p14:creationId xmlns:p14="http://schemas.microsoft.com/office/powerpoint/2010/main" val="33762913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Mehrere </a:t>
            </a:r>
            <a:r>
              <a:rPr lang="de-DE" dirty="0" smtClean="0"/>
              <a:t>Verantwortlichkeitsangaben -6-</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831345746"/>
              </p:ext>
            </p:extLst>
          </p:nvPr>
        </p:nvGraphicFramePr>
        <p:xfrm>
          <a:off x="323528" y="4018587"/>
          <a:ext cx="8568952" cy="2219110"/>
        </p:xfrm>
        <a:graphic>
          <a:graphicData uri="http://schemas.openxmlformats.org/drawingml/2006/table">
            <a:tbl>
              <a:tblPr firstRow="1" bandRow="1">
                <a:tableStyleId>{5C22544A-7EE6-4342-B048-85BDC9FD1C3A}</a:tableStyleId>
              </a:tblPr>
              <a:tblGrid>
                <a:gridCol w="1277259"/>
                <a:gridCol w="3883572"/>
                <a:gridCol w="3408121"/>
              </a:tblGrid>
              <a:tr h="35398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 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01548">
                <a:tc>
                  <a:txBody>
                    <a:bodyPr/>
                    <a:lstStyle/>
                    <a:p>
                      <a:pPr algn="l">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Richard </a:t>
                      </a:r>
                      <a:r>
                        <a:rPr lang="de-DE" dirty="0" err="1" smtClean="0">
                          <a:latin typeface="Verdana" panose="020B0604030504040204" pitchFamily="34" charset="0"/>
                          <a:ea typeface="Verdana" panose="020B0604030504040204" pitchFamily="34" charset="0"/>
                          <a:cs typeface="Verdana" panose="020B0604030504040204" pitchFamily="34" charset="0"/>
                        </a:rPr>
                        <a:t>Strauss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06218">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2.4</a:t>
                      </a:r>
                    </a:p>
                  </a:txBody>
                  <a:tcPr anchor="ctr">
                    <a:solidFill>
                      <a:srgbClr val="E9EDF4"/>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Saito </a:t>
                      </a:r>
                      <a:r>
                        <a:rPr lang="de-DE" dirty="0" err="1" smtClean="0">
                          <a:latin typeface="Verdana" panose="020B0604030504040204" pitchFamily="34" charset="0"/>
                          <a:ea typeface="Verdana" panose="020B0604030504040204" pitchFamily="34" charset="0"/>
                          <a:cs typeface="Verdana" panose="020B0604030504040204" pitchFamily="34" charset="0"/>
                        </a:rPr>
                        <a:t>Kinen</a:t>
                      </a:r>
                      <a:r>
                        <a:rPr lang="de-DE" dirty="0" smtClean="0">
                          <a:latin typeface="Verdana" panose="020B0604030504040204" pitchFamily="34" charset="0"/>
                          <a:ea typeface="Verdana" panose="020B0604030504040204" pitchFamily="34" charset="0"/>
                          <a:cs typeface="Verdana" panose="020B0604030504040204" pitchFamily="34" charset="0"/>
                        </a:rPr>
                        <a:t> Orchestra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r>
              <a:tr h="645584">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2.4</a:t>
                      </a: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p>
                  </a:txBody>
                  <a:tcPr anchor="ctr">
                    <a:solidFill>
                      <a:srgbClr val="D0D8E8"/>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Daniel Harding [Dirigent]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347" y="692696"/>
            <a:ext cx="3268937" cy="3174032"/>
          </a:xfrm>
          <a:prstGeom prst="rect">
            <a:avLst/>
          </a:prstGeom>
        </p:spPr>
      </p:pic>
      <p:sp>
        <p:nvSpPr>
          <p:cNvPr id="7" name="Fußzeilenplatzhalter 6"/>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8" name="Foliennummernplatzhalter 7"/>
          <p:cNvSpPr>
            <a:spLocks noGrp="1"/>
          </p:cNvSpPr>
          <p:nvPr>
            <p:ph type="sldNum" sz="quarter" idx="15"/>
          </p:nvPr>
        </p:nvSpPr>
        <p:spPr/>
        <p:txBody>
          <a:bodyPr/>
          <a:lstStyle/>
          <a:p>
            <a:fld id="{9D73A205-92A3-4F65-B6DF-FB7CF7B3D116}" type="slidenum">
              <a:rPr lang="de-DE" smtClean="0"/>
              <a:t>34</a:t>
            </a:fld>
            <a:endParaRPr lang="de-DE" dirty="0"/>
          </a:p>
        </p:txBody>
      </p:sp>
    </p:spTree>
    <p:extLst>
      <p:ext uri="{BB962C8B-B14F-4D97-AF65-F5344CB8AC3E}">
        <p14:creationId xmlns:p14="http://schemas.microsoft.com/office/powerpoint/2010/main" val="29725645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Mehrere </a:t>
            </a:r>
            <a:r>
              <a:rPr lang="de-DE" dirty="0" smtClean="0"/>
              <a:t>Verantwortlichkeitsangaben -7-</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829750400"/>
              </p:ext>
            </p:extLst>
          </p:nvPr>
        </p:nvGraphicFramePr>
        <p:xfrm>
          <a:off x="323528" y="4591136"/>
          <a:ext cx="8568952" cy="1645422"/>
        </p:xfrm>
        <a:graphic>
          <a:graphicData uri="http://schemas.openxmlformats.org/drawingml/2006/table">
            <a:tbl>
              <a:tblPr firstRow="1" bandRow="1">
                <a:tableStyleId>{5C22544A-7EE6-4342-B048-85BDC9FD1C3A}</a:tableStyleId>
              </a:tblPr>
              <a:tblGrid>
                <a:gridCol w="1152128"/>
                <a:gridCol w="3672408"/>
                <a:gridCol w="3744416"/>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066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Katharina </a:t>
                      </a:r>
                      <a:r>
                        <a:rPr lang="de-DE" dirty="0" err="1" smtClean="0">
                          <a:latin typeface="Verdana" panose="020B0604030504040204" pitchFamily="34" charset="0"/>
                          <a:ea typeface="Verdana" panose="020B0604030504040204" pitchFamily="34" charset="0"/>
                          <a:cs typeface="Verdana" panose="020B0604030504040204" pitchFamily="34" charset="0"/>
                        </a:rPr>
                        <a:t>Münk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531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gesprochen von Jürgen </a:t>
                      </a:r>
                      <a:r>
                        <a:rPr lang="de-DE" dirty="0" err="1" smtClean="0">
                          <a:latin typeface="Verdana" panose="020B0604030504040204" pitchFamily="34" charset="0"/>
                          <a:ea typeface="Verdana" panose="020B0604030504040204" pitchFamily="34" charset="0"/>
                          <a:cs typeface="Verdana" panose="020B0604030504040204" pitchFamily="34" charset="0"/>
                        </a:rPr>
                        <a:t>Uter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r>
            </a:tbl>
          </a:graphicData>
        </a:graphic>
      </p:graphicFrame>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4601" y="692696"/>
            <a:ext cx="4032448" cy="3898440"/>
          </a:xfrm>
          <a:prstGeom prst="rect">
            <a:avLst/>
          </a:prstGeom>
        </p:spPr>
      </p:pic>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35</a:t>
            </a:fld>
            <a:endParaRPr lang="de-DE" dirty="0"/>
          </a:p>
        </p:txBody>
      </p:sp>
    </p:spTree>
    <p:extLst>
      <p:ext uri="{BB962C8B-B14F-4D97-AF65-F5344CB8AC3E}">
        <p14:creationId xmlns:p14="http://schemas.microsoft.com/office/powerpoint/2010/main" val="25566644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3.4 Nominalphrasen</a:t>
            </a:r>
            <a:br>
              <a:rPr lang="de-DE" dirty="0" smtClean="0"/>
            </a:br>
            <a:r>
              <a:rPr lang="de-DE" dirty="0" smtClean="0"/>
              <a:t>RDA 2.4.1.8</a:t>
            </a:r>
            <a:endParaRPr lang="de-DE" dirty="0"/>
          </a:p>
        </p:txBody>
      </p:sp>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6" name="Foliennummernplatzhalter 5"/>
          <p:cNvSpPr>
            <a:spLocks noGrp="1"/>
          </p:cNvSpPr>
          <p:nvPr>
            <p:ph type="sldNum" sz="quarter" idx="15"/>
          </p:nvPr>
        </p:nvSpPr>
        <p:spPr/>
        <p:txBody>
          <a:bodyPr/>
          <a:lstStyle/>
          <a:p>
            <a:fld id="{9D73A205-92A3-4F65-B6DF-FB7CF7B3D116}" type="slidenum">
              <a:rPr lang="de-DE" smtClean="0"/>
              <a:t>36</a:t>
            </a:fld>
            <a:endParaRPr lang="de-DE" dirty="0"/>
          </a:p>
        </p:txBody>
      </p:sp>
    </p:spTree>
    <p:extLst>
      <p:ext uri="{BB962C8B-B14F-4D97-AF65-F5344CB8AC3E}">
        <p14:creationId xmlns:p14="http://schemas.microsoft.com/office/powerpoint/2010/main" val="39810071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-1-</a:t>
            </a:r>
            <a:endParaRPr lang="de-DE" dirty="0"/>
          </a:p>
        </p:txBody>
      </p:sp>
      <p:sp>
        <p:nvSpPr>
          <p:cNvPr id="3" name="Textplatzhalter 2"/>
          <p:cNvSpPr>
            <a:spLocks noGrp="1"/>
          </p:cNvSpPr>
          <p:nvPr>
            <p:ph type="body" sz="quarter" idx="13"/>
          </p:nvPr>
        </p:nvSpPr>
        <p:spPr/>
        <p:txBody>
          <a:bodyPr wrap="square"/>
          <a:lstStyle/>
          <a:p>
            <a:r>
              <a:rPr lang="de-DE" dirty="0" smtClean="0"/>
              <a:t>Einleitende Wendungen in Verbindung mit einem Substantiv gehören zur Verantwortlichkeitsangabe</a:t>
            </a:r>
          </a:p>
          <a:p>
            <a:endParaRPr lang="de-DE" dirty="0" smtClean="0"/>
          </a:p>
          <a:p>
            <a:r>
              <a:rPr lang="de-DE" dirty="0" smtClean="0">
                <a:solidFill>
                  <a:srgbClr val="FF0000"/>
                </a:solidFill>
              </a:rPr>
              <a:t>Achtung: mit April-Release Änderung bzw. Spezifizierung im englischen Toolkit:</a:t>
            </a:r>
          </a:p>
          <a:p>
            <a:r>
              <a:rPr lang="de-DE" dirty="0" smtClean="0">
                <a:solidFill>
                  <a:srgbClr val="FF0000"/>
                </a:solidFill>
              </a:rPr>
              <a:t>Nur bei Verantwortlichkeitsangabe anzugeben, wenn</a:t>
            </a:r>
          </a:p>
          <a:p>
            <a:pPr lvl="1"/>
            <a:r>
              <a:rPr lang="de-DE" dirty="0" smtClean="0">
                <a:solidFill>
                  <a:srgbClr val="FF0000"/>
                </a:solidFill>
              </a:rPr>
              <a:t>Reihenfolge, Layout oder Typografie naheliegen, dass dies so beabsichtigt ist</a:t>
            </a:r>
          </a:p>
          <a:p>
            <a:pPr marL="914400" lvl="2" indent="0">
              <a:buNone/>
            </a:pPr>
            <a:r>
              <a:rPr lang="de-DE" dirty="0" smtClean="0">
                <a:solidFill>
                  <a:srgbClr val="FF0000"/>
                </a:solidFill>
              </a:rPr>
              <a:t>und wenn</a:t>
            </a:r>
          </a:p>
          <a:p>
            <a:pPr lvl="1">
              <a:buFont typeface="Symbol" panose="05050102010706020507" pitchFamily="18" charset="2"/>
              <a:buChar char="-"/>
            </a:pPr>
            <a:r>
              <a:rPr lang="de-DE" dirty="0" smtClean="0">
                <a:solidFill>
                  <a:srgbClr val="FF0000"/>
                </a:solidFill>
              </a:rPr>
              <a:t>die Nominalphrase gleichzeitig auf die Funktion der Person, Familie oder Körperschaft hinweist</a:t>
            </a:r>
            <a:endParaRPr lang="de-DE" dirty="0">
              <a:solidFill>
                <a:srgbClr val="FF0000"/>
              </a:solidFill>
            </a:endParaRPr>
          </a:p>
          <a:p>
            <a:pPr lvl="2"/>
            <a:endParaRPr lang="de-DE" sz="2000" dirty="0"/>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37</a:t>
            </a:fld>
            <a:endParaRPr lang="de-DE" dirty="0"/>
          </a:p>
        </p:txBody>
      </p:sp>
    </p:spTree>
    <p:extLst>
      <p:ext uri="{BB962C8B-B14F-4D97-AF65-F5344CB8AC3E}">
        <p14:creationId xmlns:p14="http://schemas.microsoft.com/office/powerpoint/2010/main" val="11485840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28960"/>
            <a:ext cx="8640960" cy="508918"/>
          </a:xfrm>
        </p:spPr>
        <p:txBody>
          <a:bodyPr/>
          <a:lstStyle/>
          <a:p>
            <a:r>
              <a:rPr lang="de-DE" dirty="0" smtClean="0"/>
              <a:t>Nominalphrasen -2-</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712043429"/>
              </p:ext>
            </p:extLst>
          </p:nvPr>
        </p:nvGraphicFramePr>
        <p:xfrm>
          <a:off x="323528" y="4509120"/>
          <a:ext cx="8496944" cy="1628484"/>
        </p:xfrm>
        <a:graphic>
          <a:graphicData uri="http://schemas.openxmlformats.org/drawingml/2006/table">
            <a:tbl>
              <a:tblPr firstRow="1" bandRow="1">
                <a:tableStyleId>{5C22544A-7EE6-4342-B048-85BDC9FD1C3A}</a:tableStyleId>
              </a:tblPr>
              <a:tblGrid>
                <a:gridCol w="864096"/>
                <a:gridCol w="3672408"/>
                <a:gridCol w="3960440"/>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eine Anleitung von Peter Baumgartner</a:t>
                      </a: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Ellipse 2"/>
          <p:cNvSpPr/>
          <p:nvPr/>
        </p:nvSpPr>
        <p:spPr>
          <a:xfrm>
            <a:off x="1907704" y="620688"/>
            <a:ext cx="3888432" cy="3744416"/>
          </a:xfrm>
          <a:prstGeom prst="ellipse">
            <a:avLst/>
          </a:prstGeom>
          <a:solidFill>
            <a:srgbClr val="867B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Ellipse 6"/>
          <p:cNvSpPr/>
          <p:nvPr/>
        </p:nvSpPr>
        <p:spPr>
          <a:xfrm>
            <a:off x="3412210" y="2321294"/>
            <a:ext cx="735403" cy="74523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6258" y="1100825"/>
            <a:ext cx="2439798" cy="1160055"/>
          </a:xfrm>
          <a:prstGeom prst="rect">
            <a:avLst/>
          </a:prstGeom>
        </p:spPr>
      </p:pic>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9" name="Foliennummernplatzhalter 8"/>
          <p:cNvSpPr>
            <a:spLocks noGrp="1"/>
          </p:cNvSpPr>
          <p:nvPr>
            <p:ph type="sldNum" sz="quarter" idx="15"/>
          </p:nvPr>
        </p:nvSpPr>
        <p:spPr/>
        <p:txBody>
          <a:bodyPr/>
          <a:lstStyle/>
          <a:p>
            <a:fld id="{9D73A205-92A3-4F65-B6DF-FB7CF7B3D116}" type="slidenum">
              <a:rPr lang="de-DE" smtClean="0"/>
              <a:t>38</a:t>
            </a:fld>
            <a:endParaRPr lang="de-DE" dirty="0"/>
          </a:p>
        </p:txBody>
      </p:sp>
    </p:spTree>
    <p:extLst>
      <p:ext uri="{BB962C8B-B14F-4D97-AF65-F5344CB8AC3E}">
        <p14:creationId xmlns:p14="http://schemas.microsoft.com/office/powerpoint/2010/main" val="19856980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-3-</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3274984273"/>
              </p:ext>
            </p:extLst>
          </p:nvPr>
        </p:nvGraphicFramePr>
        <p:xfrm>
          <a:off x="395536" y="3789040"/>
          <a:ext cx="8352928" cy="1425284"/>
        </p:xfrm>
        <a:graphic>
          <a:graphicData uri="http://schemas.openxmlformats.org/drawingml/2006/table">
            <a:tbl>
              <a:tblPr firstRow="1" bandRow="1">
                <a:tableStyleId>{5C22544A-7EE6-4342-B048-85BDC9FD1C3A}</a:tableStyleId>
              </a:tblPr>
              <a:tblGrid>
                <a:gridCol w="864096"/>
                <a:gridCol w="3672408"/>
                <a:gridCol w="38164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play</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by</a:t>
                      </a:r>
                      <a:r>
                        <a:rPr lang="de-DE" baseline="0" dirty="0" smtClean="0">
                          <a:latin typeface="Verdana" panose="020B0604030504040204" pitchFamily="34" charset="0"/>
                          <a:ea typeface="Verdana" panose="020B0604030504040204" pitchFamily="34" charset="0"/>
                          <a:cs typeface="Verdana" panose="020B0604030504040204" pitchFamily="34" charset="0"/>
                        </a:rPr>
                        <a:t> J. Alexander </a:t>
                      </a:r>
                      <a:r>
                        <a:rPr lang="de-DE" baseline="0" dirty="0" err="1" smtClean="0">
                          <a:latin typeface="Verdana" panose="020B0604030504040204" pitchFamily="34" charset="0"/>
                          <a:ea typeface="Verdana" panose="020B0604030504040204" pitchFamily="34" charset="0"/>
                          <a:cs typeface="Verdana" panose="020B0604030504040204" pitchFamily="34" charset="0"/>
                        </a:rPr>
                        <a:t>Gunn</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196752"/>
            <a:ext cx="5155205" cy="1451647"/>
          </a:xfrm>
          <a:prstGeom prst="rect">
            <a:avLst/>
          </a:prstGeom>
          <a:ln w="3175">
            <a:solidFill>
              <a:schemeClr val="tx1"/>
            </a:solidFill>
          </a:ln>
        </p:spPr>
      </p:pic>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6" name="Foliennummernplatzhalter 5"/>
          <p:cNvSpPr>
            <a:spLocks noGrp="1"/>
          </p:cNvSpPr>
          <p:nvPr>
            <p:ph type="sldNum" sz="quarter" idx="15"/>
          </p:nvPr>
        </p:nvSpPr>
        <p:spPr/>
        <p:txBody>
          <a:bodyPr/>
          <a:lstStyle/>
          <a:p>
            <a:fld id="{9D73A205-92A3-4F65-B6DF-FB7CF7B3D116}" type="slidenum">
              <a:rPr lang="de-DE" smtClean="0"/>
              <a:t>39</a:t>
            </a:fld>
            <a:endParaRPr lang="de-DE" dirty="0"/>
          </a:p>
        </p:txBody>
      </p:sp>
    </p:spTree>
    <p:extLst>
      <p:ext uri="{BB962C8B-B14F-4D97-AF65-F5344CB8AC3E}">
        <p14:creationId xmlns:p14="http://schemas.microsoft.com/office/powerpoint/2010/main" val="31297724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389238"/>
          </a:xfrm>
        </p:spPr>
        <p:txBody>
          <a:bodyPr/>
          <a:lstStyle/>
          <a:p>
            <a:pPr algn="ctr"/>
            <a:r>
              <a:rPr lang="de-DE" dirty="0" smtClean="0"/>
              <a:t>1. Grundsätzliches</a:t>
            </a:r>
            <a:endParaRPr lang="de-DE" dirty="0"/>
          </a:p>
        </p:txBody>
      </p:sp>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6" name="Foliennummernplatzhalter 5"/>
          <p:cNvSpPr>
            <a:spLocks noGrp="1"/>
          </p:cNvSpPr>
          <p:nvPr>
            <p:ph type="sldNum" sz="quarter" idx="15"/>
          </p:nvPr>
        </p:nvSpPr>
        <p:spPr/>
        <p:txBody>
          <a:bodyPr/>
          <a:lstStyle/>
          <a:p>
            <a:fld id="{9D73A205-92A3-4F65-B6DF-FB7CF7B3D116}" type="slidenum">
              <a:rPr lang="de-DE" smtClean="0"/>
              <a:t>4</a:t>
            </a:fld>
            <a:endParaRPr lang="de-DE" dirty="0"/>
          </a:p>
        </p:txBody>
      </p:sp>
    </p:spTree>
    <p:extLst>
      <p:ext uri="{BB962C8B-B14F-4D97-AF65-F5344CB8AC3E}">
        <p14:creationId xmlns:p14="http://schemas.microsoft.com/office/powerpoint/2010/main" val="32215420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-4-</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3425846860"/>
              </p:ext>
            </p:extLst>
          </p:nvPr>
        </p:nvGraphicFramePr>
        <p:xfrm>
          <a:off x="384730" y="3501008"/>
          <a:ext cx="8424935" cy="2173980"/>
        </p:xfrm>
        <a:graphic>
          <a:graphicData uri="http://schemas.openxmlformats.org/drawingml/2006/table">
            <a:tbl>
              <a:tblPr firstRow="1" bandRow="1">
                <a:tableStyleId>{5C22544A-7EE6-4342-B048-85BDC9FD1C3A}</a:tableStyleId>
              </a:tblPr>
              <a:tblGrid>
                <a:gridCol w="946910"/>
                <a:gridCol w="1080120"/>
                <a:gridCol w="3897448"/>
                <a:gridCol w="250045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32684">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p>
                  </a:txBody>
                  <a:tcPr anchor="ctr"/>
                </a:tc>
                <a:tc rowSpan="2">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 : a </a:t>
                      </a:r>
                      <a:r>
                        <a:rPr lang="de-DE" dirty="0" err="1" smtClean="0">
                          <a:latin typeface="Verdana" panose="020B0604030504040204" pitchFamily="34" charset="0"/>
                          <a:ea typeface="Verdana" panose="020B0604030504040204" pitchFamily="34" charset="0"/>
                          <a:cs typeface="Verdana" panose="020B0604030504040204" pitchFamily="34" charset="0"/>
                        </a:rPr>
                        <a:t>poem</a:t>
                      </a:r>
                      <a:r>
                        <a:rPr lang="de-DE" dirty="0" smtClean="0">
                          <a:latin typeface="Verdana" panose="020B0604030504040204" pitchFamily="34" charset="0"/>
                          <a:ea typeface="Verdana" panose="020B0604030504040204" pitchFamily="34" charset="0"/>
                          <a:cs typeface="Verdana" panose="020B0604030504040204" pitchFamily="34" charset="0"/>
                        </a:rPr>
                        <a:t> / </a:t>
                      </a:r>
                      <a:r>
                        <a:rPr lang="de-DE" dirty="0" err="1" smtClean="0">
                          <a:latin typeface="Verdana" panose="020B0604030504040204" pitchFamily="34" charset="0"/>
                          <a:ea typeface="Verdana" panose="020B0604030504040204" pitchFamily="34" charset="0"/>
                          <a:cs typeface="Verdana" panose="020B0604030504040204" pitchFamily="34" charset="0"/>
                        </a:rPr>
                        <a:t>by</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Flexmore</a:t>
                      </a:r>
                      <a:r>
                        <a:rPr lang="de-DE" dirty="0" smtClean="0">
                          <a:latin typeface="Verdana" panose="020B0604030504040204" pitchFamily="34" charset="0"/>
                          <a:ea typeface="Verdana" panose="020B0604030504040204" pitchFamily="34" charset="0"/>
                          <a:cs typeface="Verdana" panose="020B0604030504040204" pitchFamily="34" charset="0"/>
                        </a:rPr>
                        <a:t> Hudson</a:t>
                      </a: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1021852">
                <a:tc vMerge="1">
                  <a:txBody>
                    <a:bodyPr/>
                    <a:lstStyle/>
                    <a:p>
                      <a:endParaRPr lang="de-DE"/>
                    </a:p>
                  </a:txBody>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2.4.2</a:t>
                      </a:r>
                    </a:p>
                    <a:p>
                      <a:pPr>
                        <a:lnSpc>
                          <a:spcPts val="1600"/>
                        </a:lnSpc>
                        <a:spcBef>
                          <a:spcPts val="600"/>
                        </a:spcBef>
                        <a:spcAft>
                          <a:spcPts val="600"/>
                        </a:spcAft>
                      </a:pP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p>
                  </a:txBody>
                  <a:tcPr anchor="ctr">
                    <a:solidFill>
                      <a:srgbClr val="D0D8E8"/>
                    </a:solidFill>
                  </a:tcPr>
                </a:tc>
                <a:tc vMerge="1">
                  <a:txBody>
                    <a:bodyPr/>
                    <a:lstStyle/>
                    <a:p>
                      <a:endParaRPr lang="de-DE"/>
                    </a:p>
                  </a:txBody>
                  <a:tcP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361" y="1556792"/>
            <a:ext cx="4896544" cy="1761562"/>
          </a:xfrm>
          <a:prstGeom prst="rect">
            <a:avLst/>
          </a:prstGeom>
          <a:ln w="3175">
            <a:solidFill>
              <a:schemeClr val="tx1"/>
            </a:solidFill>
          </a:ln>
        </p:spPr>
      </p:pic>
      <p:sp>
        <p:nvSpPr>
          <p:cNvPr id="5" name="Rechteck 4"/>
          <p:cNvSpPr/>
          <p:nvPr/>
        </p:nvSpPr>
        <p:spPr>
          <a:xfrm>
            <a:off x="420669" y="962417"/>
            <a:ext cx="7031651" cy="461665"/>
          </a:xfrm>
          <a:prstGeom prst="rect">
            <a:avLst/>
          </a:prstGeom>
        </p:spPr>
        <p:txBody>
          <a:bodyPr wrap="square">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Aber </a:t>
            </a:r>
            <a:r>
              <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(nach Änderung von RDA 2.4.1.8) </a:t>
            </a:r>
            <a:r>
              <a:rPr lang="de-DE" sz="2400" dirty="0" smtClean="0">
                <a:latin typeface="Verdana" panose="020B0604030504040204" pitchFamily="34" charset="0"/>
                <a:ea typeface="Verdana" panose="020B0604030504040204" pitchFamily="34" charset="0"/>
                <a:cs typeface="Verdana" panose="020B0604030504040204" pitchFamily="34" charset="0"/>
              </a:rPr>
              <a: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6"/>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9" name="Foliennummernplatzhalter 8"/>
          <p:cNvSpPr>
            <a:spLocks noGrp="1"/>
          </p:cNvSpPr>
          <p:nvPr>
            <p:ph type="sldNum" sz="quarter" idx="15"/>
          </p:nvPr>
        </p:nvSpPr>
        <p:spPr/>
        <p:txBody>
          <a:bodyPr/>
          <a:lstStyle/>
          <a:p>
            <a:fld id="{9D73A205-92A3-4F65-B6DF-FB7CF7B3D116}" type="slidenum">
              <a:rPr lang="de-DE" smtClean="0"/>
              <a:t>40</a:t>
            </a:fld>
            <a:endParaRPr lang="de-DE" dirty="0"/>
          </a:p>
        </p:txBody>
      </p:sp>
    </p:spTree>
    <p:extLst>
      <p:ext uri="{BB962C8B-B14F-4D97-AF65-F5344CB8AC3E}">
        <p14:creationId xmlns:p14="http://schemas.microsoft.com/office/powerpoint/2010/main" val="3717617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4037310"/>
          </a:xfrm>
        </p:spPr>
        <p:txBody>
          <a:bodyPr/>
          <a:lstStyle/>
          <a:p>
            <a:pPr algn="ctr"/>
            <a:r>
              <a:rPr lang="de-DE" dirty="0" smtClean="0"/>
              <a:t>4. Verantwortlichkeitsangabe, die sich auf den Haupttitel bezieht</a:t>
            </a:r>
            <a:br>
              <a:rPr lang="de-DE" dirty="0" smtClean="0"/>
            </a:br>
            <a:r>
              <a:rPr lang="de-DE" dirty="0" smtClean="0"/>
              <a:t>RDA 2.4.2</a:t>
            </a:r>
            <a:endParaRPr lang="de-DE" dirty="0"/>
          </a:p>
        </p:txBody>
      </p:sp>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6" name="Foliennummernplatzhalter 5"/>
          <p:cNvSpPr>
            <a:spLocks noGrp="1"/>
          </p:cNvSpPr>
          <p:nvPr>
            <p:ph type="sldNum" sz="quarter" idx="15"/>
          </p:nvPr>
        </p:nvSpPr>
        <p:spPr/>
        <p:txBody>
          <a:bodyPr/>
          <a:lstStyle/>
          <a:p>
            <a:fld id="{9D73A205-92A3-4F65-B6DF-FB7CF7B3D116}" type="slidenum">
              <a:rPr lang="de-DE" smtClean="0"/>
              <a:t>41</a:t>
            </a:fld>
            <a:endParaRPr lang="de-DE" dirty="0"/>
          </a:p>
        </p:txBody>
      </p:sp>
    </p:spTree>
    <p:extLst>
      <p:ext uri="{BB962C8B-B14F-4D97-AF65-F5344CB8AC3E}">
        <p14:creationId xmlns:p14="http://schemas.microsoft.com/office/powerpoint/2010/main" val="2048326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24942"/>
          </a:xfrm>
        </p:spPr>
        <p:txBody>
          <a:bodyPr/>
          <a:lstStyle/>
          <a:p>
            <a:r>
              <a:rPr lang="de-DE" dirty="0" smtClean="0"/>
              <a:t>Verantwortlichkeitsangabe, die sich auf den Haupttitel bezieht -1-</a:t>
            </a:r>
            <a:endParaRPr lang="de-DE" dirty="0"/>
          </a:p>
        </p:txBody>
      </p:sp>
      <p:sp>
        <p:nvSpPr>
          <p:cNvPr id="3" name="Textplatzhalter 2"/>
          <p:cNvSpPr>
            <a:spLocks noGrp="1"/>
          </p:cNvSpPr>
          <p:nvPr>
            <p:ph type="body" sz="quarter" idx="13"/>
          </p:nvPr>
        </p:nvSpPr>
        <p:spPr>
          <a:xfrm>
            <a:off x="251520" y="1196752"/>
            <a:ext cx="8640960" cy="5112568"/>
          </a:xfrm>
        </p:spPr>
        <p:txBody>
          <a:bodyPr wrap="square"/>
          <a:lstStyle/>
          <a:p>
            <a:r>
              <a:rPr lang="de-DE" dirty="0" smtClean="0"/>
              <a:t>Bei mehreren ist nur eine Verantwortlichkeitsangabe  Standardelement</a:t>
            </a:r>
          </a:p>
          <a:p>
            <a:r>
              <a:rPr lang="de-DE" dirty="0" smtClean="0"/>
              <a:t>Reihenfolge für die wichtigste Verantwortlichkeits-angabe (RDA 2.4.2.3 D-A-CH):</a:t>
            </a:r>
          </a:p>
          <a:p>
            <a:pPr lvl="1"/>
            <a:r>
              <a:rPr lang="de-DE" dirty="0" smtClean="0"/>
              <a:t>Verantwortlichkeitsangabe, die den geistigen Schöpfer nennt</a:t>
            </a:r>
          </a:p>
          <a:p>
            <a:pPr lvl="1"/>
            <a:r>
              <a:rPr lang="de-DE" dirty="0" smtClean="0"/>
              <a:t>Verantwortlichkeitsangabe, die den Herausgeber nennt</a:t>
            </a:r>
          </a:p>
          <a:p>
            <a:pPr lvl="1"/>
            <a:r>
              <a:rPr lang="de-DE" dirty="0" smtClean="0"/>
              <a:t>Die hervorgehobene oder zuerst genannte Verantwortlichkeitsangabe</a:t>
            </a:r>
          </a:p>
          <a:p>
            <a:r>
              <a:rPr lang="de-DE" dirty="0" smtClean="0"/>
              <a:t>Außerdem möglichst immer eine Verantwortlich-</a:t>
            </a:r>
            <a:r>
              <a:rPr lang="de-DE" dirty="0" err="1" smtClean="0"/>
              <a:t>keitsangabe</a:t>
            </a:r>
            <a:r>
              <a:rPr lang="de-DE" dirty="0" smtClean="0"/>
              <a:t> erfassen, wenn eine Beziehung angelegt </a:t>
            </a:r>
            <a:r>
              <a:rPr lang="de-DE" dirty="0"/>
              <a:t>wird (RDA 2.4.2.3 </a:t>
            </a:r>
            <a:r>
              <a:rPr lang="de-DE" dirty="0" smtClean="0"/>
              <a:t>D-A-CH)</a:t>
            </a:r>
            <a:endParaRPr lang="de-DE" dirty="0"/>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42</a:t>
            </a:fld>
            <a:endParaRPr lang="de-DE" dirty="0"/>
          </a:p>
        </p:txBody>
      </p:sp>
    </p:spTree>
    <p:extLst>
      <p:ext uri="{BB962C8B-B14F-4D97-AF65-F5344CB8AC3E}">
        <p14:creationId xmlns:p14="http://schemas.microsoft.com/office/powerpoint/2010/main" val="28560183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142820681"/>
              </p:ext>
            </p:extLst>
          </p:nvPr>
        </p:nvGraphicFramePr>
        <p:xfrm>
          <a:off x="287524" y="4077072"/>
          <a:ext cx="8532949" cy="1770724"/>
        </p:xfrm>
        <a:graphic>
          <a:graphicData uri="http://schemas.openxmlformats.org/drawingml/2006/table">
            <a:tbl>
              <a:tblPr firstRow="1" bandRow="1">
                <a:tableStyleId>{5C22544A-7EE6-4342-B048-85BDC9FD1C3A}</a:tableStyleId>
              </a:tblPr>
              <a:tblGrid>
                <a:gridCol w="900100"/>
                <a:gridCol w="864096"/>
                <a:gridCol w="3816424"/>
                <a:gridCol w="2952329"/>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8668">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 / Elizabeth</a:t>
                      </a:r>
                      <a:r>
                        <a:rPr lang="de-DE" baseline="0" dirty="0" smtClean="0">
                          <a:latin typeface="Verdana" panose="020B0604030504040204" pitchFamily="34" charset="0"/>
                          <a:ea typeface="Verdana" panose="020B0604030504040204" pitchFamily="34" charset="0"/>
                          <a:cs typeface="Verdana" panose="020B0604030504040204" pitchFamily="34" charset="0"/>
                        </a:rPr>
                        <a:t> George ; </a:t>
                      </a:r>
                      <a:r>
                        <a:rPr lang="de-DE" dirty="0" smtClean="0">
                          <a:latin typeface="Verdana" panose="020B0604030504040204" pitchFamily="34" charset="0"/>
                          <a:ea typeface="Verdana" panose="020B0604030504040204" pitchFamily="34" charset="0"/>
                          <a:cs typeface="Verdana" panose="020B0604030504040204" pitchFamily="34" charset="0"/>
                        </a:rPr>
                        <a:t>gelesen von Miroslav Nemec</a:t>
                      </a:r>
                    </a:p>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9454">
                <a:tc vMerge="1">
                  <a:txBody>
                    <a:bodyPr/>
                    <a:lstStyle/>
                    <a:p>
                      <a:endParaRPr lang="de-DE"/>
                    </a:p>
                  </a:txBody>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2.4.2</a:t>
                      </a: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Verantwortlichkeitsangabe, </a:t>
            </a:r>
            <a:r>
              <a:rPr lang="de-DE" dirty="0"/>
              <a:t>die sich auf den Haupttitel </a:t>
            </a:r>
            <a:r>
              <a:rPr lang="de-DE" dirty="0" smtClean="0"/>
              <a:t>bezieht -2-</a:t>
            </a:r>
            <a:endParaRPr lang="de-DE" dirty="0"/>
          </a:p>
        </p:txBody>
      </p:sp>
      <p:pic>
        <p:nvPicPr>
          <p:cNvPr id="2" name="Grafik 1"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553" y="1052736"/>
            <a:ext cx="3240360" cy="2910530"/>
          </a:xfrm>
          <a:prstGeom prst="rect">
            <a:avLst/>
          </a:prstGeom>
        </p:spPr>
      </p:pic>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1834226"/>
            <a:ext cx="3125479" cy="2129039"/>
          </a:xfrm>
          <a:prstGeom prst="rect">
            <a:avLst/>
          </a:prstGeom>
        </p:spPr>
      </p:pic>
      <p:sp>
        <p:nvSpPr>
          <p:cNvPr id="5" name="Textfeld 4"/>
          <p:cNvSpPr txBox="1"/>
          <p:nvPr/>
        </p:nvSpPr>
        <p:spPr>
          <a:xfrm>
            <a:off x="4530058" y="1340768"/>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Booklet:</a:t>
            </a:r>
          </a:p>
        </p:txBody>
      </p:sp>
      <p:sp>
        <p:nvSpPr>
          <p:cNvPr id="8" name="Fußzeilenplatzhalter 7"/>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10" name="Foliennummernplatzhalter 9"/>
          <p:cNvSpPr>
            <a:spLocks noGrp="1"/>
          </p:cNvSpPr>
          <p:nvPr>
            <p:ph type="sldNum" sz="quarter" idx="15"/>
          </p:nvPr>
        </p:nvSpPr>
        <p:spPr/>
        <p:txBody>
          <a:bodyPr/>
          <a:lstStyle/>
          <a:p>
            <a:fld id="{9D73A205-92A3-4F65-B6DF-FB7CF7B3D116}" type="slidenum">
              <a:rPr lang="de-DE" smtClean="0"/>
              <a:t>43</a:t>
            </a:fld>
            <a:endParaRPr lang="de-DE" dirty="0"/>
          </a:p>
        </p:txBody>
      </p:sp>
    </p:spTree>
    <p:extLst>
      <p:ext uri="{BB962C8B-B14F-4D97-AF65-F5344CB8AC3E}">
        <p14:creationId xmlns:p14="http://schemas.microsoft.com/office/powerpoint/2010/main" val="211592340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85554714"/>
              </p:ext>
            </p:extLst>
          </p:nvPr>
        </p:nvGraphicFramePr>
        <p:xfrm>
          <a:off x="2411761" y="1606931"/>
          <a:ext cx="6532535" cy="3711284"/>
        </p:xfrm>
        <a:graphic>
          <a:graphicData uri="http://schemas.openxmlformats.org/drawingml/2006/table">
            <a:tbl>
              <a:tblPr firstRow="1" bandRow="1">
                <a:tableStyleId>{5C22544A-7EE6-4342-B048-85BDC9FD1C3A}</a:tableStyleId>
              </a:tblPr>
              <a:tblGrid>
                <a:gridCol w="865121"/>
                <a:gridCol w="865121"/>
                <a:gridCol w="2502472"/>
                <a:gridCol w="2299821"/>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89959">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 / Herausgeber Egon Stephan, Wolfgang</a:t>
                      </a:r>
                      <a:r>
                        <a:rPr lang="de-DE" baseline="0" dirty="0" smtClean="0">
                          <a:latin typeface="Verdana" panose="020B0604030504040204" pitchFamily="34" charset="0"/>
                          <a:ea typeface="Verdana" panose="020B0604030504040204" pitchFamily="34" charset="0"/>
                          <a:cs typeface="Verdana" panose="020B0604030504040204" pitchFamily="34" charset="0"/>
                        </a:rPr>
                        <a:t> Schmidt ; Autoren Michael Charlton, Diether Höger, Eduard W. Kleber, Hans Merkens, Siegfried Prell, Wolfgang Schmidt, Christine Schwarzer, Egon Stephan</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12174">
                <a:tc vMerge="1">
                  <a:txBody>
                    <a:bodyPr/>
                    <a:lstStyle/>
                    <a:p>
                      <a:endParaRPr lang="de-DE"/>
                    </a:p>
                  </a:txBody>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bl>
          </a:graphicData>
        </a:graphic>
      </p:graphicFrame>
      <p:sp>
        <p:nvSpPr>
          <p:cNvPr id="9" name="Titel 1"/>
          <p:cNvSpPr>
            <a:spLocks noGrp="1"/>
          </p:cNvSpPr>
          <p:nvPr>
            <p:ph type="title"/>
          </p:nvPr>
        </p:nvSpPr>
        <p:spPr>
          <a:xfrm>
            <a:off x="423380" y="332656"/>
            <a:ext cx="8640960" cy="508918"/>
          </a:xfrm>
        </p:spPr>
        <p:txBody>
          <a:bodyPr/>
          <a:lstStyle/>
          <a:p>
            <a:r>
              <a:rPr lang="de-DE" dirty="0" smtClean="0"/>
              <a:t>Verantwortlichkeitsangabe, </a:t>
            </a:r>
            <a:r>
              <a:rPr lang="de-DE" dirty="0"/>
              <a:t>die sich auf den Haupttitel </a:t>
            </a:r>
            <a:r>
              <a:rPr lang="de-DE" dirty="0" smtClean="0"/>
              <a:t>bezieht -3-</a:t>
            </a:r>
            <a:endParaRPr lang="de-DE" dirty="0"/>
          </a:p>
        </p:txBody>
      </p:sp>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3" y="1606931"/>
            <a:ext cx="2232248" cy="2902190"/>
          </a:xfrm>
          <a:prstGeom prst="rect">
            <a:avLst/>
          </a:prstGeom>
          <a:ln>
            <a:solidFill>
              <a:schemeClr val="tx1"/>
            </a:solidFill>
          </a:ln>
        </p:spPr>
      </p:pic>
      <p:sp>
        <p:nvSpPr>
          <p:cNvPr id="8" name="Textfeld 7"/>
          <p:cNvSpPr txBox="1"/>
          <p:nvPr/>
        </p:nvSpPr>
        <p:spPr>
          <a:xfrm>
            <a:off x="395536" y="5473005"/>
            <a:ext cx="8568952"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bibliographische Informationen:</a:t>
            </a:r>
          </a:p>
          <a:p>
            <a:r>
              <a:rPr lang="de-DE" dirty="0" smtClean="0">
                <a:latin typeface="Verdana" panose="020B0604030504040204" pitchFamily="34" charset="0"/>
                <a:ea typeface="Verdana" panose="020B0604030504040204" pitchFamily="34" charset="0"/>
                <a:cs typeface="Verdana" panose="020B0604030504040204" pitchFamily="34" charset="0"/>
              </a:rPr>
              <a:t>Aufsatzband, die Verfasser sind nur geistige Schöpfer ihrer einzelnen Aufsätze, aber nicht geistige Schöpfer des Gesamtwerks</a:t>
            </a:r>
          </a:p>
        </p:txBody>
      </p:sp>
      <p:sp>
        <p:nvSpPr>
          <p:cNvPr id="3" name="Fußzeilenplatzhalter 2"/>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5" name="Foliennummernplatzhalter 4"/>
          <p:cNvSpPr>
            <a:spLocks noGrp="1"/>
          </p:cNvSpPr>
          <p:nvPr>
            <p:ph type="sldNum" sz="quarter" idx="15"/>
          </p:nvPr>
        </p:nvSpPr>
        <p:spPr/>
        <p:txBody>
          <a:bodyPr/>
          <a:lstStyle/>
          <a:p>
            <a:fld id="{9D73A205-92A3-4F65-B6DF-FB7CF7B3D116}" type="slidenum">
              <a:rPr lang="de-DE" smtClean="0"/>
              <a:t>44</a:t>
            </a:fld>
            <a:endParaRPr lang="de-DE" dirty="0"/>
          </a:p>
        </p:txBody>
      </p:sp>
    </p:spTree>
    <p:extLst>
      <p:ext uri="{BB962C8B-B14F-4D97-AF65-F5344CB8AC3E}">
        <p14:creationId xmlns:p14="http://schemas.microsoft.com/office/powerpoint/2010/main" val="15642844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a:t>Verantwortlichkeitsangabe, die sich auf den Haupttitel bezieht </a:t>
            </a:r>
            <a:r>
              <a:rPr lang="de-DE" dirty="0" smtClean="0"/>
              <a:t>-4-</a:t>
            </a:r>
            <a:endParaRPr lang="de-DE" dirty="0"/>
          </a:p>
        </p:txBody>
      </p:sp>
      <p:sp>
        <p:nvSpPr>
          <p:cNvPr id="3" name="Textplatzhalter 2"/>
          <p:cNvSpPr>
            <a:spLocks noGrp="1"/>
          </p:cNvSpPr>
          <p:nvPr>
            <p:ph type="body" sz="quarter" idx="13"/>
          </p:nvPr>
        </p:nvSpPr>
        <p:spPr>
          <a:xfrm>
            <a:off x="4427984" y="885335"/>
            <a:ext cx="3600400" cy="720081"/>
          </a:xfrm>
          <a:ln w="3175">
            <a:noFill/>
          </a:ln>
        </p:spPr>
        <p:txBody>
          <a:bodyPr wrap="square"/>
          <a:lstStyle/>
          <a:p>
            <a:pPr marL="0" indent="0">
              <a:buNone/>
            </a:pPr>
            <a:r>
              <a:rPr lang="de-DE" sz="1800" dirty="0" smtClean="0"/>
              <a:t>Vorderseite des Behältnisses:</a:t>
            </a:r>
          </a:p>
          <a:p>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885557113"/>
              </p:ext>
            </p:extLst>
          </p:nvPr>
        </p:nvGraphicFramePr>
        <p:xfrm>
          <a:off x="539552" y="4014158"/>
          <a:ext cx="8117247" cy="2123440"/>
        </p:xfrm>
        <a:graphic>
          <a:graphicData uri="http://schemas.openxmlformats.org/drawingml/2006/table">
            <a:tbl>
              <a:tblPr firstRow="1" bandRow="1">
                <a:tableStyleId>{5C22544A-7EE6-4342-B048-85BDC9FD1C3A}</a:tableStyleId>
              </a:tblPr>
              <a:tblGrid>
                <a:gridCol w="936104"/>
                <a:gridCol w="1008112"/>
                <a:gridCol w="3312806"/>
                <a:gridCol w="2860225"/>
              </a:tblGrid>
              <a:tr h="12667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3258">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 / 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r>
                        <a:rPr lang="de-DE" dirty="0" smtClean="0">
                          <a:latin typeface="Verdana" panose="020B0604030504040204" pitchFamily="34" charset="0"/>
                          <a:ea typeface="Verdana" panose="020B0604030504040204" pitchFamily="34" charset="0"/>
                          <a:cs typeface="Verdana" panose="020B0604030504040204" pitchFamily="34" charset="0"/>
                        </a:rPr>
                        <a:t> ; ein Film</a:t>
                      </a:r>
                      <a:r>
                        <a:rPr lang="de-DE" baseline="0" dirty="0" smtClean="0">
                          <a:latin typeface="Verdana" panose="020B0604030504040204" pitchFamily="34" charset="0"/>
                          <a:ea typeface="Verdana" panose="020B0604030504040204" pitchFamily="34" charset="0"/>
                          <a:cs typeface="Verdana" panose="020B0604030504040204" pitchFamily="34" charset="0"/>
                        </a:rPr>
                        <a:t> von Bill Forsyth</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1749">
                <a:tc vMerge="1">
                  <a:txBody>
                    <a:bodyPr/>
                    <a:lstStyle/>
                    <a:p>
                      <a:endParaRPr lang="de-DE"/>
                    </a:p>
                  </a:txBody>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2.4.2</a:t>
                      </a: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370610"/>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268760"/>
            <a:ext cx="2755908" cy="2697801"/>
          </a:xfrm>
          <a:prstGeom prst="rect">
            <a:avLst/>
          </a:prstGeom>
          <a:ln w="3175">
            <a:solidFill>
              <a:schemeClr val="tx1"/>
            </a:solidFill>
          </a:ln>
        </p:spPr>
      </p:pic>
      <p:sp>
        <p:nvSpPr>
          <p:cNvPr id="13" name="Textplatzhalter 2"/>
          <p:cNvSpPr txBox="1">
            <a:spLocks/>
          </p:cNvSpPr>
          <p:nvPr/>
        </p:nvSpPr>
        <p:spPr>
          <a:xfrm>
            <a:off x="847188" y="836711"/>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9" name="Fußzeilenplatzhalter 8"/>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10" name="Foliennummernplatzhalter 9"/>
          <p:cNvSpPr>
            <a:spLocks noGrp="1"/>
          </p:cNvSpPr>
          <p:nvPr>
            <p:ph type="sldNum" sz="quarter" idx="15"/>
          </p:nvPr>
        </p:nvSpPr>
        <p:spPr/>
        <p:txBody>
          <a:bodyPr/>
          <a:lstStyle/>
          <a:p>
            <a:fld id="{9D73A205-92A3-4F65-B6DF-FB7CF7B3D116}" type="slidenum">
              <a:rPr lang="de-DE" smtClean="0"/>
              <a:t>45</a:t>
            </a:fld>
            <a:endParaRPr lang="de-DE" dirty="0"/>
          </a:p>
        </p:txBody>
      </p:sp>
    </p:spTree>
    <p:extLst>
      <p:ext uri="{BB962C8B-B14F-4D97-AF65-F5344CB8AC3E}">
        <p14:creationId xmlns:p14="http://schemas.microsoft.com/office/powerpoint/2010/main" val="187773551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5. Anmerkung zur Verantwortlichkeitsangabe</a:t>
            </a:r>
            <a:br>
              <a:rPr lang="de-DE" dirty="0" smtClean="0"/>
            </a:br>
            <a:r>
              <a:rPr lang="de-DE" dirty="0" smtClean="0"/>
              <a:t>RDA 2.17.3</a:t>
            </a:r>
            <a:endParaRPr lang="de-DE" dirty="0"/>
          </a:p>
        </p:txBody>
      </p:sp>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6" name="Foliennummernplatzhalter 5"/>
          <p:cNvSpPr>
            <a:spLocks noGrp="1"/>
          </p:cNvSpPr>
          <p:nvPr>
            <p:ph type="sldNum" sz="quarter" idx="15"/>
          </p:nvPr>
        </p:nvSpPr>
        <p:spPr/>
        <p:txBody>
          <a:bodyPr/>
          <a:lstStyle/>
          <a:p>
            <a:fld id="{9D73A205-92A3-4F65-B6DF-FB7CF7B3D116}" type="slidenum">
              <a:rPr lang="de-DE" smtClean="0"/>
              <a:t>46</a:t>
            </a:fld>
            <a:endParaRPr lang="de-DE" dirty="0"/>
          </a:p>
        </p:txBody>
      </p:sp>
    </p:spTree>
    <p:extLst>
      <p:ext uri="{BB962C8B-B14F-4D97-AF65-F5344CB8AC3E}">
        <p14:creationId xmlns:p14="http://schemas.microsoft.com/office/powerpoint/2010/main" val="728482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Anmerkung zur Verantwortlichkeitsangabe -1-</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Abweichende Namensformen</a:t>
            </a:r>
          </a:p>
          <a:p>
            <a:endParaRPr lang="de-DE" dirty="0"/>
          </a:p>
          <a:p>
            <a:r>
              <a:rPr lang="de-DE" dirty="0" smtClean="0"/>
              <a:t>Sonstige Informationen, die nicht in der Verantwortlichkeitsangabe untergebracht werden können oder sollen</a:t>
            </a:r>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47</a:t>
            </a:fld>
            <a:endParaRPr lang="de-DE" dirty="0"/>
          </a:p>
        </p:txBody>
      </p:sp>
    </p:spTree>
    <p:extLst>
      <p:ext uri="{BB962C8B-B14F-4D97-AF65-F5344CB8AC3E}">
        <p14:creationId xmlns:p14="http://schemas.microsoft.com/office/powerpoint/2010/main" val="24169931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Anmerkung zur Verantwortlichkeitsangabe -2-</a:t>
            </a:r>
            <a:endParaRPr lang="de-DE" dirty="0"/>
          </a:p>
        </p:txBody>
      </p:sp>
      <p:sp>
        <p:nvSpPr>
          <p:cNvPr id="3" name="Textplatzhalter 2"/>
          <p:cNvSpPr>
            <a:spLocks noGrp="1"/>
          </p:cNvSpPr>
          <p:nvPr>
            <p:ph type="body" sz="quarter" idx="13"/>
          </p:nvPr>
        </p:nvSpPr>
        <p:spPr>
          <a:xfrm>
            <a:off x="611560" y="1628800"/>
            <a:ext cx="2008663" cy="504056"/>
          </a:xfrm>
        </p:spPr>
        <p:txBody>
          <a:bodyPr wrap="square"/>
          <a:lstStyle/>
          <a:p>
            <a:pPr marL="0" indent="0">
              <a:buNone/>
            </a:pPr>
            <a:r>
              <a:rPr lang="de-DE" sz="2000" dirty="0" smtClean="0"/>
              <a:t>Druckfehler:</a:t>
            </a:r>
          </a:p>
          <a:p>
            <a:endParaRPr lang="de-DE" dirty="0" smtClean="0"/>
          </a:p>
          <a:p>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1357085176"/>
              </p:ext>
            </p:extLst>
          </p:nvPr>
        </p:nvGraphicFramePr>
        <p:xfrm>
          <a:off x="395536" y="3501008"/>
          <a:ext cx="8208912" cy="2020827"/>
        </p:xfrm>
        <a:graphic>
          <a:graphicData uri="http://schemas.openxmlformats.org/drawingml/2006/table">
            <a:tbl>
              <a:tblPr firstRow="1" bandRow="1">
                <a:tableStyleId>{5C22544A-7EE6-4342-B048-85BDC9FD1C3A}</a:tableStyleId>
              </a:tblPr>
              <a:tblGrid>
                <a:gridCol w="936880"/>
                <a:gridCol w="1014953"/>
                <a:gridCol w="3389557"/>
                <a:gridCol w="2867522"/>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von Hermann Schmidt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34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Richtiger Name des Verfassers:</a:t>
                      </a:r>
                      <a:r>
                        <a:rPr lang="de-DE" baseline="0" dirty="0" smtClean="0">
                          <a:latin typeface="Verdana" panose="020B0604030504040204" pitchFamily="34" charset="0"/>
                          <a:ea typeface="Verdana" panose="020B0604030504040204" pitchFamily="34" charset="0"/>
                          <a:cs typeface="Verdana" panose="020B0604030504040204" pitchFamily="34" charset="0"/>
                        </a:rPr>
                        <a:t> Hermann Schmid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2204864"/>
            <a:ext cx="2095793" cy="676369"/>
          </a:xfrm>
          <a:prstGeom prst="rect">
            <a:avLst/>
          </a:prstGeom>
          <a:ln w="3175">
            <a:solidFill>
              <a:schemeClr val="tx1"/>
            </a:solidFill>
          </a:ln>
        </p:spPr>
      </p:pic>
      <p:sp>
        <p:nvSpPr>
          <p:cNvPr id="8" name="Textplatzhalter 2"/>
          <p:cNvSpPr txBox="1">
            <a:spLocks/>
          </p:cNvSpPr>
          <p:nvPr/>
        </p:nvSpPr>
        <p:spPr>
          <a:xfrm>
            <a:off x="3419872" y="1624080"/>
            <a:ext cx="1728192" cy="918968"/>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Richtig ist:</a:t>
            </a:r>
          </a:p>
          <a:p>
            <a:pPr marL="0" indent="0">
              <a:buFont typeface="Arial" panose="020B0604020202020204" pitchFamily="34" charset="0"/>
              <a:buNone/>
            </a:pPr>
            <a:r>
              <a:rPr lang="de-DE" sz="2000" dirty="0" smtClean="0"/>
              <a:t>Schmid</a:t>
            </a:r>
          </a:p>
          <a:p>
            <a:endParaRPr lang="de-DE" dirty="0" smtClean="0"/>
          </a:p>
          <a:p>
            <a:endParaRPr lang="de-DE" dirty="0"/>
          </a:p>
        </p:txBody>
      </p:sp>
      <p:sp>
        <p:nvSpPr>
          <p:cNvPr id="9" name="Fußzeilenplatzhalter 8"/>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10" name="Foliennummernplatzhalter 9"/>
          <p:cNvSpPr>
            <a:spLocks noGrp="1"/>
          </p:cNvSpPr>
          <p:nvPr>
            <p:ph type="sldNum" sz="quarter" idx="15"/>
          </p:nvPr>
        </p:nvSpPr>
        <p:spPr/>
        <p:txBody>
          <a:bodyPr/>
          <a:lstStyle/>
          <a:p>
            <a:fld id="{9D73A205-92A3-4F65-B6DF-FB7CF7B3D116}" type="slidenum">
              <a:rPr lang="de-DE" smtClean="0"/>
              <a:t>48</a:t>
            </a:fld>
            <a:endParaRPr lang="de-DE" dirty="0"/>
          </a:p>
        </p:txBody>
      </p:sp>
    </p:spTree>
    <p:extLst>
      <p:ext uri="{BB962C8B-B14F-4D97-AF65-F5344CB8AC3E}">
        <p14:creationId xmlns:p14="http://schemas.microsoft.com/office/powerpoint/2010/main" val="26013429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-3-</a:t>
            </a:r>
            <a:endParaRPr lang="de-DE" dirty="0"/>
          </a:p>
        </p:txBody>
      </p:sp>
      <p:sp>
        <p:nvSpPr>
          <p:cNvPr id="3" name="Textplatzhalter 2"/>
          <p:cNvSpPr>
            <a:spLocks noGrp="1"/>
          </p:cNvSpPr>
          <p:nvPr>
            <p:ph type="body" sz="quarter" idx="13"/>
          </p:nvPr>
        </p:nvSpPr>
        <p:spPr>
          <a:xfrm>
            <a:off x="4427984" y="885335"/>
            <a:ext cx="3600400" cy="720081"/>
          </a:xfrm>
          <a:ln w="3175">
            <a:noFill/>
          </a:ln>
        </p:spPr>
        <p:txBody>
          <a:bodyPr wrap="square"/>
          <a:lstStyle/>
          <a:p>
            <a:pPr marL="0" indent="0">
              <a:buNone/>
            </a:pPr>
            <a:r>
              <a:rPr lang="de-DE" sz="1800" dirty="0" smtClean="0"/>
              <a:t>Vorderseite des Behältnisses:</a:t>
            </a:r>
          </a:p>
          <a:p>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459893444"/>
              </p:ext>
            </p:extLst>
          </p:nvPr>
        </p:nvGraphicFramePr>
        <p:xfrm>
          <a:off x="513377" y="4110640"/>
          <a:ext cx="8117247" cy="1767840"/>
        </p:xfrm>
        <a:graphic>
          <a:graphicData uri="http://schemas.openxmlformats.org/drawingml/2006/table">
            <a:tbl>
              <a:tblPr firstRow="1" bandRow="1">
                <a:tableStyleId>{5C22544A-7EE6-4342-B048-85BDC9FD1C3A}</a:tableStyleId>
              </a:tblPr>
              <a:tblGrid>
                <a:gridCol w="890271"/>
                <a:gridCol w="1008112"/>
                <a:gridCol w="3358639"/>
                <a:gridCol w="2860225"/>
              </a:tblGrid>
              <a:tr h="12667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28320">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 / 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r>
                        <a:rPr lang="de-DE" dirty="0" smtClean="0">
                          <a:latin typeface="Verdana" panose="020B0604030504040204" pitchFamily="34" charset="0"/>
                          <a:ea typeface="Verdana" panose="020B0604030504040204" pitchFamily="34" charset="0"/>
                          <a:cs typeface="Verdana" panose="020B0604030504040204" pitchFamily="34" charset="0"/>
                        </a:rPr>
                        <a:t> ; ein Film von Bill Forsyth</a:t>
                      </a:r>
                    </a:p>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28320">
                <a:tc vMerge="1">
                  <a:txBody>
                    <a:bodyPr/>
                    <a:lstStyle/>
                    <a:p>
                      <a:endParaRPr lang="de-DE"/>
                    </a:p>
                  </a:txBody>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370610"/>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268760"/>
            <a:ext cx="2755908" cy="2697801"/>
          </a:xfrm>
          <a:prstGeom prst="rect">
            <a:avLst/>
          </a:prstGeom>
          <a:ln w="3175">
            <a:solidFill>
              <a:schemeClr val="tx1"/>
            </a:solidFill>
          </a:ln>
        </p:spPr>
      </p:pic>
      <p:sp>
        <p:nvSpPr>
          <p:cNvPr id="13" name="Textplatzhalter 2"/>
          <p:cNvSpPr txBox="1">
            <a:spLocks/>
          </p:cNvSpPr>
          <p:nvPr/>
        </p:nvSpPr>
        <p:spPr>
          <a:xfrm>
            <a:off x="847188" y="836711"/>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9" name="Fußzeilenplatzhalter 8"/>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10" name="Foliennummernplatzhalter 9"/>
          <p:cNvSpPr>
            <a:spLocks noGrp="1"/>
          </p:cNvSpPr>
          <p:nvPr>
            <p:ph type="sldNum" sz="quarter" idx="15"/>
          </p:nvPr>
        </p:nvSpPr>
        <p:spPr/>
        <p:txBody>
          <a:bodyPr/>
          <a:lstStyle/>
          <a:p>
            <a:fld id="{9D73A205-92A3-4F65-B6DF-FB7CF7B3D116}" type="slidenum">
              <a:rPr lang="de-DE" smtClean="0"/>
              <a:t>49</a:t>
            </a:fld>
            <a:endParaRPr lang="de-DE" dirty="0"/>
          </a:p>
        </p:txBody>
      </p:sp>
    </p:spTree>
    <p:extLst>
      <p:ext uri="{BB962C8B-B14F-4D97-AF65-F5344CB8AC3E}">
        <p14:creationId xmlns:p14="http://schemas.microsoft.com/office/powerpoint/2010/main" val="1530979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Merkmal einer Manifestation (RDA 0.6.2)</a:t>
            </a:r>
          </a:p>
          <a:p>
            <a:endParaRPr lang="de-DE" dirty="0" smtClean="0"/>
          </a:p>
          <a:p>
            <a:r>
              <a:rPr lang="de-DE" dirty="0" smtClean="0"/>
              <a:t>Dient der </a:t>
            </a:r>
            <a:r>
              <a:rPr lang="de-DE" dirty="0"/>
              <a:t>Identifizierung oder der Bestimmung der Funktion von Personen, Familien oder </a:t>
            </a:r>
            <a:r>
              <a:rPr lang="de-DE" dirty="0" smtClean="0"/>
              <a:t>Körperschaften (RDA 2.4.1.1)</a:t>
            </a:r>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5</a:t>
            </a:fld>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-4-</a:t>
            </a:r>
            <a:endParaRPr lang="de-DE" dirty="0"/>
          </a:p>
        </p:txBody>
      </p:sp>
      <p:sp>
        <p:nvSpPr>
          <p:cNvPr id="3" name="Textplatzhalter 2"/>
          <p:cNvSpPr>
            <a:spLocks noGrp="1"/>
          </p:cNvSpPr>
          <p:nvPr>
            <p:ph type="body" sz="quarter" idx="13"/>
          </p:nvPr>
        </p:nvSpPr>
        <p:spPr>
          <a:xfrm>
            <a:off x="539552" y="692697"/>
            <a:ext cx="3888431" cy="456971"/>
          </a:xfrm>
          <a:ln w="3175">
            <a:noFill/>
          </a:ln>
        </p:spPr>
        <p:txBody>
          <a:bodyPr wrap="square"/>
          <a:lstStyle/>
          <a:p>
            <a:pPr marL="0" indent="0">
              <a:buNone/>
            </a:pPr>
            <a:r>
              <a:rPr lang="de-DE" sz="1800" dirty="0" smtClean="0"/>
              <a:t>Vorderseite des Behältnisses:</a:t>
            </a:r>
          </a:p>
          <a:p>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108595108"/>
              </p:ext>
            </p:extLst>
          </p:nvPr>
        </p:nvGraphicFramePr>
        <p:xfrm>
          <a:off x="251520" y="3501008"/>
          <a:ext cx="8544029" cy="2824144"/>
        </p:xfrm>
        <a:graphic>
          <a:graphicData uri="http://schemas.openxmlformats.org/drawingml/2006/table">
            <a:tbl>
              <a:tblPr firstRow="1" bandRow="1">
                <a:tableStyleId>{5C22544A-7EE6-4342-B048-85BDC9FD1C3A}</a:tableStyleId>
              </a:tblPr>
              <a:tblGrid>
                <a:gridCol w="1080120"/>
                <a:gridCol w="1152128"/>
                <a:gridCol w="3301173"/>
                <a:gridCol w="3010608"/>
              </a:tblGrid>
              <a:tr h="12667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8636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Weitere Darsteller: Denis Lawson, Fulton </a:t>
                      </a:r>
                      <a:r>
                        <a:rPr lang="de-DE" dirty="0" err="1" smtClean="0">
                          <a:latin typeface="Verdana" panose="020B0604030504040204" pitchFamily="34" charset="0"/>
                          <a:ea typeface="Verdana" panose="020B0604030504040204" pitchFamily="34" charset="0"/>
                          <a:cs typeface="Verdana" panose="020B0604030504040204" pitchFamily="34" charset="0"/>
                        </a:rPr>
                        <a:t>Mackay</a:t>
                      </a:r>
                      <a:r>
                        <a:rPr lang="de-DE"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600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Musik: Mark </a:t>
                      </a:r>
                      <a:r>
                        <a:rPr lang="de-DE" dirty="0" err="1" smtClean="0">
                          <a:latin typeface="Verdana" panose="020B0604030504040204" pitchFamily="34" charset="0"/>
                          <a:ea typeface="Verdana" panose="020B0604030504040204" pitchFamily="34" charset="0"/>
                          <a:cs typeface="Verdana" panose="020B0604030504040204" pitchFamily="34" charset="0"/>
                        </a:rPr>
                        <a:t>Knopfler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600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a:t>
                      </a: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Produzent: David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Puttnam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994400" y="1052736"/>
            <a:ext cx="4016140" cy="2366356"/>
          </a:xfrm>
          <a:prstGeom prst="rect">
            <a:avLst/>
          </a:prstGeom>
          <a:ln w="3175">
            <a:solidFill>
              <a:schemeClr val="tx1"/>
            </a:solidFill>
          </a:ln>
        </p:spPr>
      </p:pic>
      <p:pic>
        <p:nvPicPr>
          <p:cNvPr id="8" name="Grafik 7"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2058956" y="-169765"/>
            <a:ext cx="1211294" cy="4274738"/>
          </a:xfrm>
          <a:prstGeom prst="rect">
            <a:avLst/>
          </a:prstGeom>
          <a:ln w="3175">
            <a:solidFill>
              <a:schemeClr val="tx1"/>
            </a:solidFill>
          </a:ln>
        </p:spPr>
      </p:pic>
      <p:sp>
        <p:nvSpPr>
          <p:cNvPr id="12" name="Textplatzhalter 2"/>
          <p:cNvSpPr txBox="1">
            <a:spLocks/>
          </p:cNvSpPr>
          <p:nvPr/>
        </p:nvSpPr>
        <p:spPr>
          <a:xfrm>
            <a:off x="5173547" y="673596"/>
            <a:ext cx="3657847" cy="49006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1800" dirty="0" smtClean="0"/>
              <a:t>Rückseite des Behältnisses:</a:t>
            </a:r>
          </a:p>
          <a:p>
            <a:endParaRPr lang="de-DE" dirty="0"/>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10" name="Foliennummernplatzhalter 9"/>
          <p:cNvSpPr>
            <a:spLocks noGrp="1"/>
          </p:cNvSpPr>
          <p:nvPr>
            <p:ph type="sldNum" sz="quarter" idx="15"/>
          </p:nvPr>
        </p:nvSpPr>
        <p:spPr/>
        <p:txBody>
          <a:bodyPr/>
          <a:lstStyle/>
          <a:p>
            <a:fld id="{9D73A205-92A3-4F65-B6DF-FB7CF7B3D116}" type="slidenum">
              <a:rPr lang="de-DE" smtClean="0"/>
              <a:t>50</a:t>
            </a:fld>
            <a:endParaRPr lang="de-DE" dirty="0"/>
          </a:p>
        </p:txBody>
      </p:sp>
    </p:spTree>
    <p:extLst>
      <p:ext uri="{BB962C8B-B14F-4D97-AF65-F5344CB8AC3E}">
        <p14:creationId xmlns:p14="http://schemas.microsoft.com/office/powerpoint/2010/main" val="315167094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Anmerkung zur Verantwortlichkeitsangabe  -5-</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r>
              <a:rPr lang="de-DE" dirty="0" smtClean="0"/>
              <a:t>Alternativ könnten diese Personen auch in weiteren Verantwortlichkeitsangaben erfasst werden</a:t>
            </a:r>
            <a:endParaRPr lang="de-DE" dirty="0"/>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51</a:t>
            </a:fld>
            <a:endParaRPr lang="de-DE" dirty="0"/>
          </a:p>
        </p:txBody>
      </p:sp>
    </p:spTree>
    <p:extLst>
      <p:ext uri="{BB962C8B-B14F-4D97-AF65-F5344CB8AC3E}">
        <p14:creationId xmlns:p14="http://schemas.microsoft.com/office/powerpoint/2010/main" val="291670721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01206"/>
          </a:xfrm>
        </p:spPr>
        <p:txBody>
          <a:bodyPr/>
          <a:lstStyle/>
          <a:p>
            <a:pPr algn="ctr"/>
            <a:r>
              <a:rPr lang="de-DE" dirty="0" smtClean="0"/>
              <a:t>6. Zusammenfassung</a:t>
            </a:r>
            <a:endParaRPr lang="de-DE" dirty="0"/>
          </a:p>
        </p:txBody>
      </p:sp>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6" name="Foliennummernplatzhalter 5"/>
          <p:cNvSpPr>
            <a:spLocks noGrp="1"/>
          </p:cNvSpPr>
          <p:nvPr>
            <p:ph type="sldNum" sz="quarter" idx="15"/>
          </p:nvPr>
        </p:nvSpPr>
        <p:spPr/>
        <p:txBody>
          <a:bodyPr/>
          <a:lstStyle/>
          <a:p>
            <a:fld id="{9D73A205-92A3-4F65-B6DF-FB7CF7B3D116}" type="slidenum">
              <a:rPr lang="de-DE" smtClean="0"/>
              <a:t>52</a:t>
            </a:fld>
            <a:endParaRPr lang="de-DE" dirty="0"/>
          </a:p>
        </p:txBody>
      </p:sp>
    </p:spTree>
    <p:extLst>
      <p:ext uri="{BB962C8B-B14F-4D97-AF65-F5344CB8AC3E}">
        <p14:creationId xmlns:p14="http://schemas.microsoft.com/office/powerpoint/2010/main" val="137924158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-1-</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Große Freiheit für die Katalogisierenden im Hinblick auf Umfang der Erfassung</a:t>
            </a:r>
          </a:p>
          <a:p>
            <a:endParaRPr lang="de-DE" dirty="0" smtClean="0"/>
          </a:p>
          <a:p>
            <a:r>
              <a:rPr lang="de-DE" dirty="0" smtClean="0"/>
              <a:t>Standardelement ist nur die zuerst erfasste Verantwortlichkeitsangabe, die sich auf den Haupttitel bezieht</a:t>
            </a:r>
          </a:p>
          <a:p>
            <a:endParaRPr lang="de-DE" dirty="0" smtClean="0"/>
          </a:p>
          <a:p>
            <a:r>
              <a:rPr lang="de-DE" dirty="0" smtClean="0"/>
              <a:t>Bei mehreren Angaben zum Haupttitel Präzisierung in RDA 2.4.2.3 und RDA 2.4.2.3 D-A-CH, welche vorrangig zu erfassen ist</a:t>
            </a:r>
          </a:p>
          <a:p>
            <a:endParaRPr lang="de-DE" dirty="0" smtClean="0"/>
          </a:p>
          <a:p>
            <a:endParaRPr lang="de-DE" dirty="0" smtClean="0"/>
          </a:p>
          <a:p>
            <a:endParaRPr lang="de-DE" dirty="0" smtClean="0"/>
          </a:p>
          <a:p>
            <a:endParaRPr lang="de-DE" dirty="0" smtClean="0"/>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53</a:t>
            </a:fld>
            <a:endParaRPr lang="de-DE" dirty="0"/>
          </a:p>
        </p:txBody>
      </p:sp>
    </p:spTree>
    <p:extLst>
      <p:ext uri="{BB962C8B-B14F-4D97-AF65-F5344CB8AC3E}">
        <p14:creationId xmlns:p14="http://schemas.microsoft.com/office/powerpoint/2010/main" val="20726034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-2-</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Innerhalb einer Verantwortlichkeitsangabe nach Grundregel Erfassung aller Personen, Familien und Körperschaften vorgesehen, aber optional auch Weglassungen möglich	</a:t>
            </a:r>
          </a:p>
          <a:p>
            <a:endParaRPr lang="de-DE" dirty="0" smtClean="0"/>
          </a:p>
          <a:p>
            <a:r>
              <a:rPr lang="de-DE" dirty="0" smtClean="0"/>
              <a:t>Nach den Anwendungsrichtlinien Weglassungen nur, wenn umfangreiche Aufzählungen vorhanden sind</a:t>
            </a:r>
          </a:p>
          <a:p>
            <a:endParaRPr lang="de-DE" dirty="0" smtClean="0"/>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54</a:t>
            </a:fld>
            <a:endParaRPr lang="de-DE" dirty="0"/>
          </a:p>
        </p:txBody>
      </p:sp>
    </p:spTree>
    <p:extLst>
      <p:ext uri="{BB962C8B-B14F-4D97-AF65-F5344CB8AC3E}">
        <p14:creationId xmlns:p14="http://schemas.microsoft.com/office/powerpoint/2010/main" val="28276377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-2-</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Sie kann vorkommen in Verbindung mit:</a:t>
            </a:r>
          </a:p>
          <a:p>
            <a:pPr marL="0" indent="0">
              <a:buNone/>
            </a:pPr>
            <a:endParaRPr lang="de-DE" dirty="0" smtClean="0"/>
          </a:p>
          <a:p>
            <a:r>
              <a:rPr lang="de-DE" dirty="0" smtClean="0"/>
              <a:t>Einem Haupttitel</a:t>
            </a:r>
          </a:p>
          <a:p>
            <a:endParaRPr lang="de-DE" dirty="0" smtClean="0"/>
          </a:p>
          <a:p>
            <a:r>
              <a:rPr lang="de-DE" dirty="0" smtClean="0"/>
              <a:t>Einer Ausgabebezeichnung bzw. einer Ausgabebezeichnung einer näher erläuterten Überarbeitung</a:t>
            </a:r>
          </a:p>
          <a:p>
            <a:endParaRPr lang="de-DE" dirty="0" smtClean="0"/>
          </a:p>
          <a:p>
            <a:r>
              <a:rPr lang="de-DE" dirty="0" smtClean="0"/>
              <a:t>Einer Reihe bzw. einer Unterreihe</a:t>
            </a:r>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6</a:t>
            </a:fld>
            <a:endParaRPr lang="de-DE" dirty="0"/>
          </a:p>
        </p:txBody>
      </p:sp>
    </p:spTree>
    <p:extLst>
      <p:ext uri="{BB962C8B-B14F-4D97-AF65-F5344CB8AC3E}">
        <p14:creationId xmlns:p14="http://schemas.microsoft.com/office/powerpoint/2010/main" val="3280734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73214"/>
          </a:xfrm>
        </p:spPr>
        <p:txBody>
          <a:bodyPr/>
          <a:lstStyle/>
          <a:p>
            <a:pPr algn="ctr"/>
            <a:r>
              <a:rPr lang="de-DE" dirty="0" smtClean="0"/>
              <a:t>2. Informationsquellen</a:t>
            </a:r>
            <a:br>
              <a:rPr lang="de-DE" dirty="0" smtClean="0"/>
            </a:br>
            <a:r>
              <a:rPr lang="de-DE" dirty="0" smtClean="0"/>
              <a:t>RDA 2.4.1.2</a:t>
            </a:r>
            <a:endParaRPr lang="de-DE" dirty="0"/>
          </a:p>
        </p:txBody>
      </p:sp>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6" name="Foliennummernplatzhalter 5"/>
          <p:cNvSpPr>
            <a:spLocks noGrp="1"/>
          </p:cNvSpPr>
          <p:nvPr>
            <p:ph type="sldNum" sz="quarter" idx="15"/>
          </p:nvPr>
        </p:nvSpPr>
        <p:spPr/>
        <p:txBody>
          <a:bodyPr/>
          <a:lstStyle/>
          <a:p>
            <a:fld id="{9D73A205-92A3-4F65-B6DF-FB7CF7B3D116}" type="slidenum">
              <a:rPr lang="de-DE" smtClean="0"/>
              <a:t>7</a:t>
            </a:fld>
            <a:endParaRPr lang="de-DE" dirty="0"/>
          </a:p>
        </p:txBody>
      </p:sp>
    </p:spTree>
    <p:extLst>
      <p:ext uri="{BB962C8B-B14F-4D97-AF65-F5344CB8AC3E}">
        <p14:creationId xmlns:p14="http://schemas.microsoft.com/office/powerpoint/2010/main" val="33124984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 </a:t>
            </a:r>
            <a:endParaRPr lang="de-DE" dirty="0"/>
          </a:p>
        </p:txBody>
      </p:sp>
      <p:sp>
        <p:nvSpPr>
          <p:cNvPr id="3" name="Textplatzhalter 2"/>
          <p:cNvSpPr>
            <a:spLocks noGrp="1"/>
          </p:cNvSpPr>
          <p:nvPr>
            <p:ph type="body" sz="quarter" idx="13"/>
          </p:nvPr>
        </p:nvSpPr>
        <p:spPr/>
        <p:txBody>
          <a:bodyPr wrap="square"/>
          <a:lstStyle/>
          <a:p>
            <a:r>
              <a:rPr lang="de-DE" dirty="0" smtClean="0"/>
              <a:t>Verantwortlichkeitsangabe, die sich auf den Haupttitel bezieht</a:t>
            </a:r>
          </a:p>
          <a:p>
            <a:endParaRPr lang="de-DE" dirty="0" smtClean="0"/>
          </a:p>
          <a:p>
            <a:pPr lvl="1"/>
            <a:r>
              <a:rPr lang="de-DE" dirty="0" smtClean="0"/>
              <a:t>Dieselbe Quelle wie für den Haupttitel</a:t>
            </a:r>
          </a:p>
          <a:p>
            <a:pPr lvl="1"/>
            <a:r>
              <a:rPr lang="de-DE" dirty="0" smtClean="0"/>
              <a:t>Eine andere Quelle innerhalb der Ressource</a:t>
            </a:r>
          </a:p>
          <a:p>
            <a:pPr lvl="1"/>
            <a:r>
              <a:rPr lang="de-DE" dirty="0" smtClean="0"/>
              <a:t>Eine andere Informationsquelle</a:t>
            </a:r>
          </a:p>
          <a:p>
            <a:pPr lvl="2"/>
            <a:r>
              <a:rPr lang="de-DE" sz="1800" dirty="0" smtClean="0"/>
              <a:t>Informationsquellen von außerhalb der Ressource werden eckig geklammert (RDA 2.2.4 D-A-CH)</a:t>
            </a:r>
          </a:p>
          <a:p>
            <a:pPr lvl="2"/>
            <a:endParaRPr lang="de-DE" sz="1800" dirty="0"/>
          </a:p>
          <a:p>
            <a:r>
              <a:rPr lang="de-DE" dirty="0" smtClean="0"/>
              <a:t>Alle anderen Verantwortlichkeitsangaben</a:t>
            </a:r>
          </a:p>
          <a:p>
            <a:endParaRPr lang="de-DE" dirty="0" smtClean="0"/>
          </a:p>
          <a:p>
            <a:pPr lvl="1"/>
            <a:r>
              <a:rPr lang="de-DE" dirty="0" smtClean="0"/>
              <a:t>Dieselbe Quelle wie für das zugehörige Element</a:t>
            </a:r>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8</a:t>
            </a:fld>
            <a:endParaRPr lang="de-DE" dirty="0"/>
          </a:p>
        </p:txBody>
      </p:sp>
    </p:spTree>
    <p:extLst>
      <p:ext uri="{BB962C8B-B14F-4D97-AF65-F5344CB8AC3E}">
        <p14:creationId xmlns:p14="http://schemas.microsoft.com/office/powerpoint/2010/main" val="229993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05262"/>
          </a:xfrm>
        </p:spPr>
        <p:txBody>
          <a:bodyPr/>
          <a:lstStyle/>
          <a:p>
            <a:pPr algn="ctr"/>
            <a:r>
              <a:rPr lang="de-DE" dirty="0" smtClean="0"/>
              <a:t>3.1 Erfassen allgemein</a:t>
            </a:r>
            <a:br>
              <a:rPr lang="de-DE" dirty="0" smtClean="0"/>
            </a:br>
            <a:r>
              <a:rPr lang="de-DE" dirty="0" smtClean="0"/>
              <a:t>RDA 2.4.1.4</a:t>
            </a:r>
            <a:endParaRPr lang="de-DE" dirty="0"/>
          </a:p>
        </p:txBody>
      </p:sp>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30.07.2015 | CC BY-NC-SA</a:t>
            </a:r>
            <a:endParaRPr lang="de-DE" sz="800" dirty="0"/>
          </a:p>
        </p:txBody>
      </p:sp>
      <p:sp>
        <p:nvSpPr>
          <p:cNvPr id="6" name="Foliennummernplatzhalter 5"/>
          <p:cNvSpPr>
            <a:spLocks noGrp="1"/>
          </p:cNvSpPr>
          <p:nvPr>
            <p:ph type="sldNum" sz="quarter" idx="15"/>
          </p:nvPr>
        </p:nvSpPr>
        <p:spPr/>
        <p:txBody>
          <a:bodyPr/>
          <a:lstStyle/>
          <a:p>
            <a:fld id="{9D73A205-92A3-4F65-B6DF-FB7CF7B3D116}" type="slidenum">
              <a:rPr lang="de-DE" smtClean="0"/>
              <a:t>9</a:t>
            </a:fld>
            <a:endParaRPr lang="de-DE" dirty="0"/>
          </a:p>
        </p:txBody>
      </p:sp>
    </p:spTree>
    <p:extLst>
      <p:ext uri="{BB962C8B-B14F-4D97-AF65-F5344CB8AC3E}">
        <p14:creationId xmlns:p14="http://schemas.microsoft.com/office/powerpoint/2010/main" val="195643492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3156</Words>
  <Application>Microsoft Office PowerPoint</Application>
  <PresentationFormat>Bildschirmpräsentation (4:3)</PresentationFormat>
  <Paragraphs>584</Paragraphs>
  <Slides>54</Slides>
  <Notes>13</Notes>
  <HiddenSlides>0</HiddenSlides>
  <MMClips>0</MMClips>
  <ScaleCrop>false</ScaleCrop>
  <HeadingPairs>
    <vt:vector size="4" baseType="variant">
      <vt:variant>
        <vt:lpstr>Design</vt:lpstr>
      </vt:variant>
      <vt:variant>
        <vt:i4>1</vt:i4>
      </vt:variant>
      <vt:variant>
        <vt:lpstr>Folientitel</vt:lpstr>
      </vt:variant>
      <vt:variant>
        <vt:i4>54</vt:i4>
      </vt:variant>
    </vt:vector>
  </HeadingPairs>
  <TitlesOfParts>
    <vt:vector size="55" baseType="lpstr">
      <vt:lpstr>Larissa</vt:lpstr>
      <vt:lpstr>Schulungsunterlagen der AG RDA</vt:lpstr>
      <vt:lpstr>Teil 2.02, Beschreibung der Manifestation Verantwortlichkeitsangabe (RDA 2.4) </vt:lpstr>
      <vt:lpstr>Inhalt</vt:lpstr>
      <vt:lpstr>1. Grundsätzliches</vt:lpstr>
      <vt:lpstr>Grundsätzliches -1-</vt:lpstr>
      <vt:lpstr>Grundsätzliches -2-</vt:lpstr>
      <vt:lpstr>2. Informationsquellen RDA 2.4.1.2</vt:lpstr>
      <vt:lpstr>Informationsquellen </vt:lpstr>
      <vt:lpstr>3.1 Erfassen allgemein RDA 2.4.1.4</vt:lpstr>
      <vt:lpstr>Erfassen allgemein -1-</vt:lpstr>
      <vt:lpstr>Erfassen allgemein -2-</vt:lpstr>
      <vt:lpstr>Erfassen allgemein -3-</vt:lpstr>
      <vt:lpstr>Erfassen allgemein -4-</vt:lpstr>
      <vt:lpstr>Erfassen allgemein -5-</vt:lpstr>
      <vt:lpstr>3.2 Mehrere Personen, Familien oder Körperschaften in einer  Verantwortlichkeitsangabe RDA 2.4.1.5</vt:lpstr>
      <vt:lpstr>Mehrere Personen usw. in einer Angabe -1-</vt:lpstr>
      <vt:lpstr>Mehrere Personen usw. in einer Angabe -2-</vt:lpstr>
      <vt:lpstr>Mehrere Personen usw. in einer Angabe -3-</vt:lpstr>
      <vt:lpstr>Mehrere Personen usw. in einer Angabe -4-</vt:lpstr>
      <vt:lpstr>Satzzeichen innerhalb der Verantwortlichkeits-angabe (RDA 2.4.1.5 D-A-CH) -1-</vt:lpstr>
      <vt:lpstr>Satzzeichen innerhalb der Verantwortlichkeits-angabe -2-</vt:lpstr>
      <vt:lpstr>Satzzeichen innerhalb der Verantwortlichkeits-angabe -3-</vt:lpstr>
      <vt:lpstr>Mehr als 3 Personen usw. in einer Angabe </vt:lpstr>
      <vt:lpstr>Mehr als 3 Personen usw. in einer Angabe, Erfassen aller Personen usw. -1-</vt:lpstr>
      <vt:lpstr>Mehr als 3 Personen usw. in einer Angabe, Erfassen aller Personen usw. -2-</vt:lpstr>
      <vt:lpstr>Mehr als 3 Personen usw. in einer Angabe, Umfangreiche Aufzählung</vt:lpstr>
      <vt:lpstr>Optionale Weglassungen bei umfangreichen Aufzählungen</vt:lpstr>
      <vt:lpstr>3.3 Mehrere Verantwortlichkeitsangaben RDA 2.4.1.6</vt:lpstr>
      <vt:lpstr>Mehrere Verantwortlichkeitsangaben -1-</vt:lpstr>
      <vt:lpstr>Mehrere Verantwortlichkeitsangaben -2-</vt:lpstr>
      <vt:lpstr>Mehrere Verantwortlichkeitsangaben -3-</vt:lpstr>
      <vt:lpstr>Mehrere Verantwortlichkeitsangaben -4-</vt:lpstr>
      <vt:lpstr>Mehrere Verantwortlichkeitsangaben -5-</vt:lpstr>
      <vt:lpstr>Mehrere Verantwortlichkeitsangaben -6-</vt:lpstr>
      <vt:lpstr>Mehrere Verantwortlichkeitsangaben -7-</vt:lpstr>
      <vt:lpstr>3.4 Nominalphrasen RDA 2.4.1.8</vt:lpstr>
      <vt:lpstr>Nominalphrasen -1-</vt:lpstr>
      <vt:lpstr>Nominalphrasen -2-</vt:lpstr>
      <vt:lpstr>Nominalphrasen -3-</vt:lpstr>
      <vt:lpstr>Nominalphrasen -4-</vt:lpstr>
      <vt:lpstr>4. Verantwortlichkeitsangabe, die sich auf den Haupttitel bezieht RDA 2.4.2</vt:lpstr>
      <vt:lpstr>Verantwortlichkeitsangabe, die sich auf den Haupttitel bezieht -1-</vt:lpstr>
      <vt:lpstr>Verantwortlichkeitsangabe, die sich auf den Haupttitel bezieht -2-</vt:lpstr>
      <vt:lpstr>Verantwortlichkeitsangabe, die sich auf den Haupttitel bezieht -3-</vt:lpstr>
      <vt:lpstr>Verantwortlichkeitsangabe, die sich auf den Haupttitel bezieht -4-</vt:lpstr>
      <vt:lpstr>5. Anmerkung zur Verantwortlichkeitsangabe RDA 2.17.3</vt:lpstr>
      <vt:lpstr>Anmerkung zur Verantwortlichkeitsangabe -1-</vt:lpstr>
      <vt:lpstr>Anmerkung zur Verantwortlichkeitsangabe -2-</vt:lpstr>
      <vt:lpstr>Anmerkung zur Verantwortlichkeitsangabe  -3-</vt:lpstr>
      <vt:lpstr>Anmerkung zur Verantwortlichkeitsangabe  -4-</vt:lpstr>
      <vt:lpstr>Anmerkung zur Verantwortlichkeitsangabe  -5-</vt:lpstr>
      <vt:lpstr>6. Zusammenfassung</vt:lpstr>
      <vt:lpstr>Zusammenfassung -1-</vt:lpstr>
      <vt:lpstr>Zusammenfassung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407</cp:revision>
  <cp:lastPrinted>2015-08-14T09:07:15Z</cp:lastPrinted>
  <dcterms:created xsi:type="dcterms:W3CDTF">2014-02-18T07:01:40Z</dcterms:created>
  <dcterms:modified xsi:type="dcterms:W3CDTF">2015-08-31T07:48:29Z</dcterms:modified>
</cp:coreProperties>
</file>