
<file path=[Content_Types].xml><?xml version="1.0" encoding="utf-8"?>
<Types xmlns="http://schemas.openxmlformats.org/package/2006/content-types">
  <Default Extension="png" ContentType="image/png"/>
  <Default Extension="tmp"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56"/>
  </p:notesMasterIdLst>
  <p:handoutMasterIdLst>
    <p:handoutMasterId r:id="rId57"/>
  </p:handoutMasterIdLst>
  <p:sldIdLst>
    <p:sldId id="285" r:id="rId2"/>
    <p:sldId id="259" r:id="rId3"/>
    <p:sldId id="333" r:id="rId4"/>
    <p:sldId id="356" r:id="rId5"/>
    <p:sldId id="287" r:id="rId6"/>
    <p:sldId id="302" r:id="rId7"/>
    <p:sldId id="357" r:id="rId8"/>
    <p:sldId id="303" r:id="rId9"/>
    <p:sldId id="358" r:id="rId10"/>
    <p:sldId id="305" r:id="rId11"/>
    <p:sldId id="294" r:id="rId12"/>
    <p:sldId id="337" r:id="rId13"/>
    <p:sldId id="336" r:id="rId14"/>
    <p:sldId id="365" r:id="rId15"/>
    <p:sldId id="359" r:id="rId16"/>
    <p:sldId id="309" r:id="rId17"/>
    <p:sldId id="298" r:id="rId18"/>
    <p:sldId id="338" r:id="rId19"/>
    <p:sldId id="324" r:id="rId20"/>
    <p:sldId id="339" r:id="rId21"/>
    <p:sldId id="340" r:id="rId22"/>
    <p:sldId id="352" r:id="rId23"/>
    <p:sldId id="306" r:id="rId24"/>
    <p:sldId id="312" r:id="rId25"/>
    <p:sldId id="354" r:id="rId26"/>
    <p:sldId id="310" r:id="rId27"/>
    <p:sldId id="316" r:id="rId28"/>
    <p:sldId id="360" r:id="rId29"/>
    <p:sldId id="314" r:id="rId30"/>
    <p:sldId id="315" r:id="rId31"/>
    <p:sldId id="326" r:id="rId32"/>
    <p:sldId id="353" r:id="rId33"/>
    <p:sldId id="355" r:id="rId34"/>
    <p:sldId id="318" r:id="rId35"/>
    <p:sldId id="342" r:id="rId36"/>
    <p:sldId id="361" r:id="rId37"/>
    <p:sldId id="319" r:id="rId38"/>
    <p:sldId id="320" r:id="rId39"/>
    <p:sldId id="344" r:id="rId40"/>
    <p:sldId id="341" r:id="rId41"/>
    <p:sldId id="362" r:id="rId42"/>
    <p:sldId id="311" r:id="rId43"/>
    <p:sldId id="343" r:id="rId44"/>
    <p:sldId id="327" r:id="rId45"/>
    <p:sldId id="350" r:id="rId46"/>
    <p:sldId id="363" r:id="rId47"/>
    <p:sldId id="331" r:id="rId48"/>
    <p:sldId id="345" r:id="rId49"/>
    <p:sldId id="349" r:id="rId50"/>
    <p:sldId id="348" r:id="rId51"/>
    <p:sldId id="366" r:id="rId52"/>
    <p:sldId id="364" r:id="rId53"/>
    <p:sldId id="332" r:id="rId54"/>
    <p:sldId id="351" r:id="rId55"/>
  </p:sldIdLst>
  <p:sldSz cx="9144000" cy="6858000" type="screen4x3"/>
  <p:notesSz cx="6797675" cy="9928225"/>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67BD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937" autoAdjust="0"/>
    <p:restoredTop sz="93698" autoAdjust="0"/>
  </p:normalViewPr>
  <p:slideViewPr>
    <p:cSldViewPr>
      <p:cViewPr>
        <p:scale>
          <a:sx n="80" d="100"/>
          <a:sy n="80" d="100"/>
        </p:scale>
        <p:origin x="-1962" y="-642"/>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83" d="100"/>
          <a:sy n="83" d="100"/>
        </p:scale>
        <p:origin x="-2040" y="-90"/>
      </p:cViewPr>
      <p:guideLst>
        <p:guide orient="horz" pos="3127"/>
        <p:guide pos="2141"/>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handoutMaster" Target="handoutMasters/handoutMaster1.xml"/><Relationship Id="rId61"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45659" cy="496411"/>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sz="quarter" idx="1"/>
          </p:nvPr>
        </p:nvSpPr>
        <p:spPr>
          <a:xfrm>
            <a:off x="3850443" y="0"/>
            <a:ext cx="2945659" cy="496411"/>
          </a:xfrm>
          <a:prstGeom prst="rect">
            <a:avLst/>
          </a:prstGeom>
        </p:spPr>
        <p:txBody>
          <a:bodyPr vert="horz" lIns="91440" tIns="45720" rIns="91440" bIns="45720" rtlCol="0"/>
          <a:lstStyle>
            <a:lvl1pPr algn="r">
              <a:defRPr sz="1200"/>
            </a:lvl1pPr>
          </a:lstStyle>
          <a:p>
            <a:fld id="{4AC937E4-8306-4256-98BE-2853E1A1DDAD}" type="datetimeFigureOut">
              <a:rPr lang="de-DE" smtClean="0"/>
              <a:pPr/>
              <a:t>04.08.2015</a:t>
            </a:fld>
            <a:endParaRPr lang="de-DE"/>
          </a:p>
        </p:txBody>
      </p:sp>
      <p:sp>
        <p:nvSpPr>
          <p:cNvPr id="4" name="Fußzeilenplatzhalter 3"/>
          <p:cNvSpPr>
            <a:spLocks noGrp="1"/>
          </p:cNvSpPr>
          <p:nvPr>
            <p:ph type="ftr" sz="quarter" idx="2"/>
          </p:nvPr>
        </p:nvSpPr>
        <p:spPr>
          <a:xfrm>
            <a:off x="0" y="9430091"/>
            <a:ext cx="2945659" cy="496411"/>
          </a:xfrm>
          <a:prstGeom prst="rect">
            <a:avLst/>
          </a:prstGeom>
        </p:spPr>
        <p:txBody>
          <a:bodyPr vert="horz" lIns="91440" tIns="45720" rIns="91440" bIns="45720" rtlCol="0" anchor="b"/>
          <a:lstStyle>
            <a:lvl1pPr algn="l">
              <a:defRPr sz="1200"/>
            </a:lvl1pPr>
          </a:lstStyle>
          <a:p>
            <a:endParaRPr lang="de-DE"/>
          </a:p>
        </p:txBody>
      </p:sp>
      <p:sp>
        <p:nvSpPr>
          <p:cNvPr id="5" name="Foliennummernplatzhalter 4"/>
          <p:cNvSpPr>
            <a:spLocks noGrp="1"/>
          </p:cNvSpPr>
          <p:nvPr>
            <p:ph type="sldNum" sz="quarter" idx="3"/>
          </p:nvPr>
        </p:nvSpPr>
        <p:spPr>
          <a:xfrm>
            <a:off x="3850443" y="9430091"/>
            <a:ext cx="2945659" cy="496411"/>
          </a:xfrm>
          <a:prstGeom prst="rect">
            <a:avLst/>
          </a:prstGeom>
        </p:spPr>
        <p:txBody>
          <a:bodyPr vert="horz" lIns="91440" tIns="45720" rIns="91440" bIns="45720" rtlCol="0" anchor="b"/>
          <a:lstStyle>
            <a:lvl1pPr algn="r">
              <a:defRPr sz="1200"/>
            </a:lvl1pPr>
          </a:lstStyle>
          <a:p>
            <a:fld id="{69DCA550-704A-4CEF-B7C9-46B62E56443F}" type="slidenum">
              <a:rPr lang="de-DE" smtClean="0"/>
              <a:pPr/>
              <a:t>‹Nr.›</a:t>
            </a:fld>
            <a:endParaRPr lang="de-DE"/>
          </a:p>
        </p:txBody>
      </p:sp>
    </p:spTree>
    <p:extLst>
      <p:ext uri="{BB962C8B-B14F-4D97-AF65-F5344CB8AC3E}">
        <p14:creationId xmlns:p14="http://schemas.microsoft.com/office/powerpoint/2010/main" val="419352918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45659" cy="496411"/>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50443" y="0"/>
            <a:ext cx="2945659" cy="496411"/>
          </a:xfrm>
          <a:prstGeom prst="rect">
            <a:avLst/>
          </a:prstGeom>
        </p:spPr>
        <p:txBody>
          <a:bodyPr vert="horz" lIns="91440" tIns="45720" rIns="91440" bIns="45720" rtlCol="0"/>
          <a:lstStyle>
            <a:lvl1pPr algn="r">
              <a:defRPr sz="1200"/>
            </a:lvl1pPr>
          </a:lstStyle>
          <a:p>
            <a:fld id="{F5EDB1F4-BB4F-44BD-AC26-B758B395BD23}" type="datetimeFigureOut">
              <a:rPr lang="de-DE" smtClean="0"/>
              <a:pPr/>
              <a:t>04.08.2015</a:t>
            </a:fld>
            <a:endParaRPr lang="de-DE"/>
          </a:p>
        </p:txBody>
      </p:sp>
      <p:sp>
        <p:nvSpPr>
          <p:cNvPr id="4" name="Folienbildplatzhalt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79768" y="4715907"/>
            <a:ext cx="5438140" cy="4467701"/>
          </a:xfrm>
          <a:prstGeom prst="rect">
            <a:avLst/>
          </a:prstGeom>
        </p:spPr>
        <p:txBody>
          <a:bodyPr vert="horz" lIns="91440" tIns="45720" rIns="91440" bIns="45720"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0" y="9430091"/>
            <a:ext cx="2945659" cy="496411"/>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50443" y="9430091"/>
            <a:ext cx="2945659" cy="496411"/>
          </a:xfrm>
          <a:prstGeom prst="rect">
            <a:avLst/>
          </a:prstGeom>
        </p:spPr>
        <p:txBody>
          <a:bodyPr vert="horz" lIns="91440" tIns="45720" rIns="91440" bIns="45720" rtlCol="0" anchor="b"/>
          <a:lstStyle>
            <a:lvl1pPr algn="r">
              <a:defRPr sz="1200"/>
            </a:lvl1pPr>
          </a:lstStyle>
          <a:p>
            <a:fld id="{5F9F8FF6-6F64-48B5-AF7B-675846B3447E}" type="slidenum">
              <a:rPr lang="de-DE" smtClean="0"/>
              <a:pPr/>
              <a:t>‹Nr.›</a:t>
            </a:fld>
            <a:endParaRPr lang="de-DE"/>
          </a:p>
        </p:txBody>
      </p:sp>
    </p:spTree>
    <p:extLst>
      <p:ext uri="{BB962C8B-B14F-4D97-AF65-F5344CB8AC3E}">
        <p14:creationId xmlns:p14="http://schemas.microsoft.com/office/powerpoint/2010/main" val="272020102"/>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de-DE" altLang="de-DE" dirty="0" smtClean="0"/>
          </a:p>
        </p:txBody>
      </p:sp>
      <p:sp>
        <p:nvSpPr>
          <p:cNvPr id="2" name="Foliennummernplatzhalter 1"/>
          <p:cNvSpPr>
            <a:spLocks noGrp="1"/>
          </p:cNvSpPr>
          <p:nvPr>
            <p:ph type="sldNum" sz="quarter" idx="10"/>
          </p:nvPr>
        </p:nvSpPr>
        <p:spPr/>
        <p:txBody>
          <a:bodyPr/>
          <a:lstStyle/>
          <a:p>
            <a:fld id="{5F9F8FF6-6F64-48B5-AF7B-675846B3447E}" type="slidenum">
              <a:rPr lang="de-DE" smtClean="0"/>
              <a:pPr/>
              <a:t>1</a:t>
            </a:fld>
            <a:endParaRPr lang="de-DE"/>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45</a:t>
            </a:fld>
            <a:endParaRPr lang="de-DE"/>
          </a:p>
        </p:txBody>
      </p:sp>
    </p:spTree>
    <p:extLst>
      <p:ext uri="{BB962C8B-B14F-4D97-AF65-F5344CB8AC3E}">
        <p14:creationId xmlns:p14="http://schemas.microsoft.com/office/powerpoint/2010/main" val="86369538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49</a:t>
            </a:fld>
            <a:endParaRPr lang="de-DE"/>
          </a:p>
        </p:txBody>
      </p:sp>
    </p:spTree>
    <p:extLst>
      <p:ext uri="{BB962C8B-B14F-4D97-AF65-F5344CB8AC3E}">
        <p14:creationId xmlns:p14="http://schemas.microsoft.com/office/powerpoint/2010/main" val="86369538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i="0" dirty="0" smtClean="0">
                <a:latin typeface="Verdana" panose="020B0604030504040204" pitchFamily="34" charset="0"/>
                <a:ea typeface="Verdana" panose="020B0604030504040204" pitchFamily="34" charset="0"/>
                <a:cs typeface="Verdana" panose="020B0604030504040204" pitchFamily="34" charset="0"/>
              </a:rPr>
              <a:t>Hinweis: </a:t>
            </a:r>
            <a:r>
              <a:rPr lang="de-DE" i="0" baseline="0" dirty="0" smtClean="0">
                <a:latin typeface="Verdana" panose="020B0604030504040204" pitchFamily="34" charset="0"/>
                <a:ea typeface="Verdana" panose="020B0604030504040204" pitchFamily="34" charset="0"/>
                <a:cs typeface="Verdana" panose="020B0604030504040204" pitchFamily="34" charset="0"/>
              </a:rPr>
              <a:t>Komponist und Produzent können entweder auch</a:t>
            </a:r>
            <a:r>
              <a:rPr lang="de-DE" i="0" dirty="0" smtClean="0">
                <a:latin typeface="Verdana" panose="020B0604030504040204" pitchFamily="34" charset="0"/>
                <a:ea typeface="Verdana" panose="020B0604030504040204" pitchFamily="34" charset="0"/>
                <a:cs typeface="Verdana" panose="020B0604030504040204" pitchFamily="34" charset="0"/>
              </a:rPr>
              <a:t> in der </a:t>
            </a:r>
            <a:r>
              <a:rPr lang="de-DE" sz="1200" i="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Verantwortlichkeitsangabe oder alternativ </a:t>
            </a:r>
            <a:r>
              <a:rPr lang="de-DE" i="0" dirty="0" smtClean="0">
                <a:latin typeface="Verdana" panose="020B0604030504040204" pitchFamily="34" charset="0"/>
                <a:ea typeface="Verdana" panose="020B0604030504040204" pitchFamily="34" charset="0"/>
                <a:cs typeface="Verdana" panose="020B0604030504040204" pitchFamily="34" charset="0"/>
              </a:rPr>
              <a:t>i</a:t>
            </a:r>
            <a:r>
              <a:rPr lang="de-DE" sz="1200" i="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n einer Anmerkung zur Verantwortlichkeitsangabe angegeben werden. Voraussetzung</a:t>
            </a:r>
            <a:r>
              <a:rPr lang="de-DE" sz="1200" i="0" kern="1200" baseline="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 ist,</a:t>
            </a:r>
            <a:r>
              <a:rPr lang="de-DE" sz="1200" i="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 dass RDA 7.24 künftig entfällt. Nach gegenwärtigem Regelwerksstand nur als Beschreibung des Inhalts in einer Anmerkung möglich.</a:t>
            </a:r>
            <a:endParaRPr lang="de-DE" i="0" dirty="0">
              <a:latin typeface="Verdana" panose="020B0604030504040204" pitchFamily="34" charset="0"/>
              <a:ea typeface="Verdana" panose="020B0604030504040204" pitchFamily="34" charset="0"/>
              <a:cs typeface="Verdana" panose="020B0604030504040204"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50</a:t>
            </a:fld>
            <a:endParaRPr lang="de-DE"/>
          </a:p>
        </p:txBody>
      </p:sp>
    </p:spTree>
    <p:extLst>
      <p:ext uri="{BB962C8B-B14F-4D97-AF65-F5344CB8AC3E}">
        <p14:creationId xmlns:p14="http://schemas.microsoft.com/office/powerpoint/2010/main" val="86369538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i="0" dirty="0" smtClean="0">
                <a:latin typeface="Verdana" panose="020B0604030504040204" pitchFamily="34" charset="0"/>
                <a:ea typeface="Verdana" panose="020B0604030504040204" pitchFamily="34" charset="0"/>
                <a:cs typeface="Verdana" panose="020B0604030504040204" pitchFamily="34" charset="0"/>
              </a:rPr>
              <a:t>Hinweis: Angabe </a:t>
            </a:r>
            <a:r>
              <a:rPr lang="de-DE" i="0" baseline="0" dirty="0" smtClean="0">
                <a:latin typeface="Verdana" panose="020B0604030504040204" pitchFamily="34" charset="0"/>
                <a:ea typeface="Verdana" panose="020B0604030504040204" pitchFamily="34" charset="0"/>
                <a:cs typeface="Verdana" panose="020B0604030504040204" pitchFamily="34" charset="0"/>
              </a:rPr>
              <a:t>des Komponisten </a:t>
            </a:r>
            <a:r>
              <a:rPr lang="de-DE" i="0" baseline="0" smtClean="0">
                <a:latin typeface="Verdana" panose="020B0604030504040204" pitchFamily="34" charset="0"/>
                <a:ea typeface="Verdana" panose="020B0604030504040204" pitchFamily="34" charset="0"/>
                <a:cs typeface="Verdana" panose="020B0604030504040204" pitchFamily="34" charset="0"/>
              </a:rPr>
              <a:t>und des Produzenten</a:t>
            </a:r>
            <a:r>
              <a:rPr lang="de-DE" i="0" smtClean="0">
                <a:latin typeface="Verdana" panose="020B0604030504040204" pitchFamily="34" charset="0"/>
                <a:ea typeface="Verdana" panose="020B0604030504040204" pitchFamily="34" charset="0"/>
                <a:cs typeface="Verdana" panose="020B0604030504040204" pitchFamily="34" charset="0"/>
              </a:rPr>
              <a:t> </a:t>
            </a:r>
            <a:r>
              <a:rPr lang="de-DE" i="0" dirty="0" smtClean="0">
                <a:latin typeface="Verdana" panose="020B0604030504040204" pitchFamily="34" charset="0"/>
                <a:ea typeface="Verdana" panose="020B0604030504040204" pitchFamily="34" charset="0"/>
                <a:cs typeface="Verdana" panose="020B0604030504040204" pitchFamily="34" charset="0"/>
              </a:rPr>
              <a:t>i</a:t>
            </a:r>
            <a:r>
              <a:rPr lang="de-DE" sz="1200" i="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n der Verantwortlichkeitsangabe unter der Voraussetzung, dass RDA 7.24 künftig entfällt. Nach gegenwärtigem Regelwerksstand nur als Beschreibung des Inhalts in einer Anmerkung möglich.</a:t>
            </a:r>
            <a:endParaRPr lang="de-DE" i="0" dirty="0">
              <a:latin typeface="Verdana" panose="020B0604030504040204" pitchFamily="34" charset="0"/>
              <a:ea typeface="Verdana" panose="020B0604030504040204" pitchFamily="34" charset="0"/>
              <a:cs typeface="Verdana" panose="020B0604030504040204"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51</a:t>
            </a:fld>
            <a:endParaRPr lang="de-DE"/>
          </a:p>
        </p:txBody>
      </p:sp>
    </p:spTree>
    <p:extLst>
      <p:ext uri="{BB962C8B-B14F-4D97-AF65-F5344CB8AC3E}">
        <p14:creationId xmlns:p14="http://schemas.microsoft.com/office/powerpoint/2010/main" val="86369538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5" name="Foliennummernplatzhalter 4"/>
          <p:cNvSpPr>
            <a:spLocks noGrp="1"/>
          </p:cNvSpPr>
          <p:nvPr>
            <p:ph type="sldNum" sz="quarter" idx="10"/>
          </p:nvPr>
        </p:nvSpPr>
        <p:spPr/>
        <p:txBody>
          <a:bodyPr/>
          <a:lstStyle/>
          <a:p>
            <a:fld id="{5F9F8FF6-6F64-48B5-AF7B-675846B3447E}" type="slidenum">
              <a:rPr lang="de-DE" smtClean="0"/>
              <a:pPr/>
              <a:t>53</a:t>
            </a:fld>
            <a:endParaRPr lang="de-DE"/>
          </a:p>
        </p:txBody>
      </p:sp>
    </p:spTree>
    <p:extLst>
      <p:ext uri="{BB962C8B-B14F-4D97-AF65-F5344CB8AC3E}">
        <p14:creationId xmlns:p14="http://schemas.microsoft.com/office/powerpoint/2010/main" val="418687976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5" name="Foliennummernplatzhalter 4"/>
          <p:cNvSpPr>
            <a:spLocks noGrp="1"/>
          </p:cNvSpPr>
          <p:nvPr>
            <p:ph type="sldNum" sz="quarter" idx="10"/>
          </p:nvPr>
        </p:nvSpPr>
        <p:spPr/>
        <p:txBody>
          <a:bodyPr/>
          <a:lstStyle/>
          <a:p>
            <a:fld id="{5F9F8FF6-6F64-48B5-AF7B-675846B3447E}" type="slidenum">
              <a:rPr lang="de-DE" smtClean="0"/>
              <a:pPr/>
              <a:t>54</a:t>
            </a:fld>
            <a:endParaRPr lang="de-DE"/>
          </a:p>
        </p:txBody>
      </p:sp>
    </p:spTree>
    <p:extLst>
      <p:ext uri="{BB962C8B-B14F-4D97-AF65-F5344CB8AC3E}">
        <p14:creationId xmlns:p14="http://schemas.microsoft.com/office/powerpoint/2010/main" val="418687976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5" name="Foliennummernplatzhalter 4"/>
          <p:cNvSpPr>
            <a:spLocks noGrp="1"/>
          </p:cNvSpPr>
          <p:nvPr>
            <p:ph type="sldNum" sz="quarter" idx="10"/>
          </p:nvPr>
        </p:nvSpPr>
        <p:spPr/>
        <p:txBody>
          <a:bodyPr/>
          <a:lstStyle/>
          <a:p>
            <a:fld id="{5F9F8FF6-6F64-48B5-AF7B-675846B3447E}" type="slidenum">
              <a:rPr lang="de-DE" smtClean="0"/>
              <a:pPr/>
              <a:t>2</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0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Hinweis: In</a:t>
            </a:r>
            <a:r>
              <a:rPr lang="de-DE" sz="1000" kern="1200" baseline="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 den Folien bis einschließlich Punkt 3.4 (Nominalphrasen) </a:t>
            </a:r>
            <a:r>
              <a:rPr lang="de-DE" sz="10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sind die Elemente in den Tabellen generell nicht in dem für Standardelemente vorgesehenen Fettdruck angegeben, da es sich theoretisch sowohl um Verantwortlichkeitsangaben zum Haupttitel als auch um Verantwortlichkeitsangaben zu einer Ausgabebezeichnung oder Reihe handeln kann. Standardelement ist aber nur die zuerst erfasste Verantwortlichkeitsangabe zum Haupttitel.  </a:t>
            </a:r>
            <a:br>
              <a:rPr lang="de-DE" sz="10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br>
            <a:endParaRPr lang="de-DE" sz="1000" kern="1200" dirty="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11</a:t>
            </a:fld>
            <a:endParaRPr lang="de-DE"/>
          </a:p>
        </p:txBody>
      </p:sp>
    </p:spTree>
    <p:extLst>
      <p:ext uri="{BB962C8B-B14F-4D97-AF65-F5344CB8AC3E}">
        <p14:creationId xmlns:p14="http://schemas.microsoft.com/office/powerpoint/2010/main" val="303612333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12</a:t>
            </a:fld>
            <a:endParaRPr lang="de-DE"/>
          </a:p>
        </p:txBody>
      </p:sp>
    </p:spTree>
    <p:extLst>
      <p:ext uri="{BB962C8B-B14F-4D97-AF65-F5344CB8AC3E}">
        <p14:creationId xmlns:p14="http://schemas.microsoft.com/office/powerpoint/2010/main" val="132650971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13</a:t>
            </a:fld>
            <a:endParaRPr lang="de-DE"/>
          </a:p>
        </p:txBody>
      </p:sp>
    </p:spTree>
    <p:extLst>
      <p:ext uri="{BB962C8B-B14F-4D97-AF65-F5344CB8AC3E}">
        <p14:creationId xmlns:p14="http://schemas.microsoft.com/office/powerpoint/2010/main" val="318806463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i="0" dirty="0" smtClean="0">
                <a:latin typeface="Verdana" panose="020B0604030504040204" pitchFamily="34" charset="0"/>
                <a:ea typeface="Verdana" panose="020B0604030504040204" pitchFamily="34" charset="0"/>
                <a:cs typeface="Verdana" panose="020B0604030504040204" pitchFamily="34" charset="0"/>
              </a:rPr>
              <a:t>Hinweis: Angabe des Orchesters und des Dirigenten i</a:t>
            </a:r>
            <a:r>
              <a:rPr lang="de-DE" sz="1200" i="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n der Verantwortlichkeitsangabe unter der Voraussetzung, dass RDA 7.23 künftig entfällt.  Nach gegenwärtigem Regelwerksstand nur als Beschreibung des Inhalts in einer Anmerkung möglich.</a:t>
            </a:r>
            <a:endParaRPr lang="de-DE" i="0" dirty="0" smtClean="0">
              <a:latin typeface="Verdana" panose="020B0604030504040204" pitchFamily="34" charset="0"/>
              <a:ea typeface="Verdana" panose="020B0604030504040204" pitchFamily="34" charset="0"/>
              <a:cs typeface="Verdana" panose="020B0604030504040204" pitchFamily="34" charset="0"/>
            </a:endParaRP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34</a:t>
            </a:fld>
            <a:endParaRPr lang="de-DE"/>
          </a:p>
        </p:txBody>
      </p:sp>
    </p:spTree>
    <p:extLst>
      <p:ext uri="{BB962C8B-B14F-4D97-AF65-F5344CB8AC3E}">
        <p14:creationId xmlns:p14="http://schemas.microsoft.com/office/powerpoint/2010/main" val="78205779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i="0" dirty="0" smtClean="0">
                <a:latin typeface="Verdana" panose="020B0604030504040204" pitchFamily="34" charset="0"/>
                <a:ea typeface="Verdana" panose="020B0604030504040204" pitchFamily="34" charset="0"/>
                <a:cs typeface="Verdana" panose="020B0604030504040204" pitchFamily="34" charset="0"/>
              </a:rPr>
              <a:t>Hinweis: Angabe des Sprechers i</a:t>
            </a:r>
            <a:r>
              <a:rPr lang="de-DE" sz="1200" i="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n der Verantwortlichkeitsangabe unter der Voraussetzung, dass RDA 7.23 künftig entfällt.  Nach gegenwärtigem Regelwerksstand nur als Beschreibung des Inhalts in einer Anmerkung möglich:</a:t>
            </a:r>
            <a:r>
              <a:rPr lang="de-DE" sz="1200" i="0" kern="1200" baseline="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 7.23 Gesprochen von Jürgen </a:t>
            </a:r>
            <a:r>
              <a:rPr lang="de-DE" sz="1200" i="0" kern="1200" baseline="0" dirty="0" err="1"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Uter</a:t>
            </a:r>
            <a:endParaRPr lang="de-DE" i="0" dirty="0" smtClean="0">
              <a:latin typeface="Verdana" panose="020B0604030504040204" pitchFamily="34" charset="0"/>
              <a:ea typeface="Verdana" panose="020B0604030504040204" pitchFamily="34" charset="0"/>
              <a:cs typeface="Verdana" panose="020B0604030504040204" pitchFamily="34" charset="0"/>
            </a:endParaRP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35</a:t>
            </a:fld>
            <a:endParaRPr lang="de-DE"/>
          </a:p>
        </p:txBody>
      </p:sp>
    </p:spTree>
    <p:extLst>
      <p:ext uri="{BB962C8B-B14F-4D97-AF65-F5344CB8AC3E}">
        <p14:creationId xmlns:p14="http://schemas.microsoft.com/office/powerpoint/2010/main" val="77644997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i="0" dirty="0" smtClean="0">
                <a:latin typeface="Verdana" panose="020B0604030504040204" pitchFamily="34" charset="0"/>
                <a:ea typeface="Verdana" panose="020B0604030504040204" pitchFamily="34" charset="0"/>
                <a:cs typeface="Verdana" panose="020B0604030504040204" pitchFamily="34" charset="0"/>
              </a:rPr>
              <a:t>Hinweis: Angabe des Sprechers i</a:t>
            </a:r>
            <a:r>
              <a:rPr lang="de-DE" sz="1200" i="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n der Verantwortlichkeitsangabe unter der Voraussetzung, dass RDA 7.23 künftig entfällt.  Nach gegenwärtigem Regelwerksstand nur als Beschreibung des Inhalts in einer Anmerkung möglich:</a:t>
            </a:r>
            <a:r>
              <a:rPr lang="de-DE" sz="1200" i="0" kern="1200" baseline="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 7.23 Gelesen von Miroslav Nemec</a:t>
            </a:r>
          </a:p>
          <a:p>
            <a:r>
              <a:rPr lang="de-DE" sz="1200" kern="1200" dirty="0" smtClean="0">
                <a:solidFill>
                  <a:schemeClr val="tx1"/>
                </a:solidFill>
                <a:effectLst/>
                <a:latin typeface="+mn-lt"/>
                <a:ea typeface="+mn-ea"/>
                <a:cs typeface="+mn-cs"/>
              </a:rPr>
              <a:t>Weiterer Hinweis: Die 2. Verantwortlichkeitsangabe ist zwar kein Standardelement, sollte in diesem Fall aber ebenfalls erfasst werden: Nach RDA 20.2.1.3 D-A-CH gehören Sprecher zu Mitwirkenden, die einen bedeutenden Beitrag zur Realisierung einer Ressource leisten. Es wird daher eine Beziehung hergestellt. In RDA 2.4.2.3 wiederum wird für Fälle, in denen eine Beziehung hergestellt wird, empfohlen, auch eine entsprechende Verantwortlichkeitsangabe zu erfassen. </a:t>
            </a:r>
            <a:br>
              <a:rPr lang="de-DE" sz="1200" kern="1200" dirty="0" smtClean="0">
                <a:solidFill>
                  <a:schemeClr val="tx1"/>
                </a:solidFill>
                <a:effectLst/>
                <a:latin typeface="+mn-lt"/>
                <a:ea typeface="+mn-ea"/>
                <a:cs typeface="+mn-cs"/>
              </a:rPr>
            </a:br>
            <a:endParaRPr lang="de-DE" i="0" dirty="0">
              <a:latin typeface="Verdana" panose="020B0604030504040204" pitchFamily="34" charset="0"/>
              <a:ea typeface="Verdana" panose="020B0604030504040204" pitchFamily="34" charset="0"/>
              <a:cs typeface="Verdana" panose="020B0604030504040204"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43</a:t>
            </a:fld>
            <a:endParaRPr lang="de-DE"/>
          </a:p>
        </p:txBody>
      </p:sp>
    </p:spTree>
    <p:extLst>
      <p:ext uri="{BB962C8B-B14F-4D97-AF65-F5344CB8AC3E}">
        <p14:creationId xmlns:p14="http://schemas.microsoft.com/office/powerpoint/2010/main" val="407562851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Da es keinen geistigen Schöpfer des Gesamtwerks</a:t>
            </a:r>
            <a:r>
              <a:rPr lang="de-DE" baseline="0" dirty="0" smtClean="0"/>
              <a:t> gibt, werden ersatzweise die Herausgeber in der 1. Verantwortlichkeitsangabe und somit </a:t>
            </a:r>
            <a:r>
              <a:rPr lang="de-DE" baseline="0" smtClean="0"/>
              <a:t>als Standardelement </a:t>
            </a:r>
            <a:r>
              <a:rPr lang="de-DE" baseline="0" dirty="0" smtClean="0"/>
              <a:t>angegeben.</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44</a:t>
            </a:fld>
            <a:endParaRPr lang="de-DE"/>
          </a:p>
        </p:txBody>
      </p:sp>
    </p:spTree>
    <p:extLst>
      <p:ext uri="{BB962C8B-B14F-4D97-AF65-F5344CB8AC3E}">
        <p14:creationId xmlns:p14="http://schemas.microsoft.com/office/powerpoint/2010/main" val="47793184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6120680" cy="365125"/>
          </a:xfrm>
        </p:spPr>
        <p:txBody>
          <a:bodyPr/>
          <a:lstStyle>
            <a:lvl1pPr algn="l">
              <a:defRPr>
                <a:solidFill>
                  <a:schemeClr val="accent1">
                    <a:lumMod val="75000"/>
                  </a:schemeClr>
                </a:solidFill>
              </a:defRPr>
            </a:lvl1pPr>
          </a:lstStyle>
          <a:p>
            <a:r>
              <a:rPr lang="de-DE" smtClean="0"/>
              <a:t>AG RDA Schulungsunterlagen – Modul 3.02.02: Verantwortlichkeitsangabe | Stand: 30.07.2015 | CC BY-NC-SA</a:t>
            </a:r>
            <a:endParaRPr lang="de-DE" dirty="0"/>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pPr/>
              <a:t>‹Nr.›</a:t>
            </a:fld>
            <a:endParaRPr lang="de-DE"/>
          </a:p>
        </p:txBody>
      </p:sp>
    </p:spTree>
    <p:extLst>
      <p:ext uri="{BB962C8B-B14F-4D97-AF65-F5344CB8AC3E}">
        <p14:creationId xmlns:p14="http://schemas.microsoft.com/office/powerpoint/2010/main" val="3667794313"/>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6264696" cy="365125"/>
          </a:xfrm>
          <a:prstGeom prst="rect">
            <a:avLst/>
          </a:prstGeom>
        </p:spPr>
        <p:txBody>
          <a:bodyPr vert="horz" lIns="91440" tIns="45720" rIns="91440" bIns="45720" rtlCol="0" anchor="ctr"/>
          <a:lstStyle>
            <a:lvl1pPr algn="l">
              <a:defRPr sz="1000" baseline="0">
                <a:solidFill>
                  <a:schemeClr val="tx1">
                    <a:lumMod val="50000"/>
                    <a:lumOff val="50000"/>
                  </a:schemeClr>
                </a:solidFill>
                <a:latin typeface="Verdana" panose="020B0604030504040204" pitchFamily="34" charset="0"/>
              </a:defRPr>
            </a:lvl1pPr>
          </a:lstStyle>
          <a:p>
            <a:r>
              <a:rPr lang="de-DE" smtClean="0"/>
              <a:t>AG RDA Schulungsunterlagen – Modul 3.02.02: Verantwortlichkeitsangabe | Stand: 30.07.2015 | CC BY-NC-SA</a:t>
            </a:r>
            <a:endParaRPr lang="de-DE" dirty="0"/>
          </a:p>
        </p:txBody>
      </p:sp>
    </p:spTree>
    <p:extLst>
      <p:ext uri="{BB962C8B-B14F-4D97-AF65-F5344CB8AC3E}">
        <p14:creationId xmlns:p14="http://schemas.microsoft.com/office/powerpoint/2010/main" val="3311066970"/>
      </p:ext>
    </p:extLst>
  </p:cSld>
  <p:clrMap bg1="lt1" tx1="dk1" bg2="lt2" tx2="dk2" accent1="accent1" accent2="accent2" accent3="accent3" accent4="accent4" accent5="accent5" accent6="accent6" hlink="hlink" folHlink="folHlink"/>
  <p:sldLayoutIdLst>
    <p:sldLayoutId id="2147483649" r:id="rId1"/>
  </p:sldLayoutIdLst>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18" Type="http://schemas.openxmlformats.org/officeDocument/2006/relationships/image" Target="../media/image16.jpeg"/><Relationship Id="rId3" Type="http://schemas.openxmlformats.org/officeDocument/2006/relationships/image" Target="../media/image1.jpeg"/><Relationship Id="rId7" Type="http://schemas.openxmlformats.org/officeDocument/2006/relationships/image" Target="../media/image5.png"/><Relationship Id="rId12" Type="http://schemas.openxmlformats.org/officeDocument/2006/relationships/image" Target="../media/image10.png"/><Relationship Id="rId17" Type="http://schemas.openxmlformats.org/officeDocument/2006/relationships/image" Target="../media/image15.jpeg"/><Relationship Id="rId2" Type="http://schemas.openxmlformats.org/officeDocument/2006/relationships/notesSlide" Target="../notesSlides/notesSlide1.xml"/><Relationship Id="rId16" Type="http://schemas.openxmlformats.org/officeDocument/2006/relationships/image" Target="../media/image14.png"/><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jpeg"/><Relationship Id="rId15" Type="http://schemas.openxmlformats.org/officeDocument/2006/relationships/image" Target="../media/image13.png"/><Relationship Id="rId10" Type="http://schemas.openxmlformats.org/officeDocument/2006/relationships/image" Target="../media/image8.jpeg"/><Relationship Id="rId4" Type="http://schemas.openxmlformats.org/officeDocument/2006/relationships/image" Target="../media/image2.png"/><Relationship Id="rId9" Type="http://schemas.openxmlformats.org/officeDocument/2006/relationships/image" Target="../media/image7.jpeg"/><Relationship Id="rId14" Type="http://schemas.openxmlformats.org/officeDocument/2006/relationships/image" Target="../media/image1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7.tmp"/><Relationship Id="rId2" Type="http://schemas.openxmlformats.org/officeDocument/2006/relationships/notesSlide" Target="../notesSlides/notesSlide3.xml"/><Relationship Id="rId1" Type="http://schemas.openxmlformats.org/officeDocument/2006/relationships/slideLayout" Target="../slideLayouts/slideLayout1.xml"/><Relationship Id="rId5" Type="http://schemas.openxmlformats.org/officeDocument/2006/relationships/image" Target="../media/image19.tmp"/><Relationship Id="rId4" Type="http://schemas.openxmlformats.org/officeDocument/2006/relationships/image" Target="../media/image18.tmp"/></Relationships>
</file>

<file path=ppt/slides/_rels/slide12.xml.rels><?xml version="1.0" encoding="UTF-8" standalone="yes"?>
<Relationships xmlns="http://schemas.openxmlformats.org/package/2006/relationships"><Relationship Id="rId3" Type="http://schemas.openxmlformats.org/officeDocument/2006/relationships/image" Target="../media/image20.tmp"/><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image" Target="../media/image21.tmp"/></Relationships>
</file>

<file path=ppt/slides/_rels/slide13.xml.rels><?xml version="1.0" encoding="UTF-8" standalone="yes"?>
<Relationships xmlns="http://schemas.openxmlformats.org/package/2006/relationships"><Relationship Id="rId3" Type="http://schemas.openxmlformats.org/officeDocument/2006/relationships/image" Target="../media/image22.tmp"/><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24.tmp"/><Relationship Id="rId2" Type="http://schemas.openxmlformats.org/officeDocument/2006/relationships/image" Target="../media/image23.tmp"/><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26.tmp"/><Relationship Id="rId2" Type="http://schemas.openxmlformats.org/officeDocument/2006/relationships/image" Target="../media/image25.tmp"/><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27.tmp"/><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29.tmp"/><Relationship Id="rId2" Type="http://schemas.openxmlformats.org/officeDocument/2006/relationships/image" Target="../media/image28.tmp"/><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30.tmp"/><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31.tmp"/><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32.tmp"/><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image" Target="../media/image33.tmp"/><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image" Target="../media/image34.tmp"/><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image" Target="../media/image35.tmp"/><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image" Target="../media/image36.tmp"/><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image" Target="../media/image37.tmp"/><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image" Target="../media/image38.tmp"/><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3" Type="http://schemas.openxmlformats.org/officeDocument/2006/relationships/image" Target="../media/image39.tmp"/><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3" Type="http://schemas.openxmlformats.org/officeDocument/2006/relationships/image" Target="../media/image40.tmp"/><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2" Type="http://schemas.openxmlformats.org/officeDocument/2006/relationships/image" Target="../media/image41.tmp"/><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2" Type="http://schemas.openxmlformats.org/officeDocument/2006/relationships/image" Target="../media/image42.tmp"/><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image" Target="../media/image43.tmp"/><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3" Type="http://schemas.openxmlformats.org/officeDocument/2006/relationships/image" Target="../media/image44.tmp"/><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45.tmp"/></Relationships>
</file>

<file path=ppt/slides/_rels/slide44.xml.rels><?xml version="1.0" encoding="UTF-8" standalone="yes"?>
<Relationships xmlns="http://schemas.openxmlformats.org/package/2006/relationships"><Relationship Id="rId3" Type="http://schemas.openxmlformats.org/officeDocument/2006/relationships/image" Target="../media/image46.tmp"/><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3" Type="http://schemas.openxmlformats.org/officeDocument/2006/relationships/image" Target="../media/image47.tmp"/><Relationship Id="rId2" Type="http://schemas.openxmlformats.org/officeDocument/2006/relationships/notesSlide" Target="../notesSlides/notesSlide10.xml"/><Relationship Id="rId1" Type="http://schemas.openxmlformats.org/officeDocument/2006/relationships/slideLayout" Target="../slideLayouts/slideLayout1.xml"/><Relationship Id="rId4" Type="http://schemas.openxmlformats.org/officeDocument/2006/relationships/image" Target="../media/image48.pn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2" Type="http://schemas.openxmlformats.org/officeDocument/2006/relationships/image" Target="../media/image49.tmp"/><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3" Type="http://schemas.openxmlformats.org/officeDocument/2006/relationships/image" Target="../media/image47.tmp"/><Relationship Id="rId2" Type="http://schemas.openxmlformats.org/officeDocument/2006/relationships/notesSlide" Target="../notesSlides/notesSlide11.xml"/><Relationship Id="rId1" Type="http://schemas.openxmlformats.org/officeDocument/2006/relationships/slideLayout" Target="../slideLayouts/slideLayout1.xml"/><Relationship Id="rId4" Type="http://schemas.openxmlformats.org/officeDocument/2006/relationships/image" Target="../media/image48.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3" Type="http://schemas.openxmlformats.org/officeDocument/2006/relationships/image" Target="../media/image50.tmp"/><Relationship Id="rId2" Type="http://schemas.openxmlformats.org/officeDocument/2006/relationships/notesSlide" Target="../notesSlides/notesSlide12.xml"/><Relationship Id="rId1" Type="http://schemas.openxmlformats.org/officeDocument/2006/relationships/slideLayout" Target="../slideLayouts/slideLayout1.xml"/><Relationship Id="rId4" Type="http://schemas.openxmlformats.org/officeDocument/2006/relationships/image" Target="../media/image47.tmp"/></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llipse 7"/>
          <p:cNvSpPr/>
          <p:nvPr/>
        </p:nvSpPr>
        <p:spPr>
          <a:xfrm>
            <a:off x="611188" y="1041400"/>
            <a:ext cx="8032750" cy="3529013"/>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de-DE">
              <a:solidFill>
                <a:prstClr val="white"/>
              </a:solidFill>
            </a:endParaRPr>
          </a:p>
        </p:txBody>
      </p:sp>
      <p:sp>
        <p:nvSpPr>
          <p:cNvPr id="3075" name="Titel 1"/>
          <p:cNvSpPr>
            <a:spLocks noGrp="1"/>
          </p:cNvSpPr>
          <p:nvPr>
            <p:ph type="title"/>
          </p:nvPr>
        </p:nvSpPr>
        <p:spPr>
          <a:xfrm>
            <a:off x="1692275" y="2781300"/>
            <a:ext cx="6057900" cy="1652588"/>
          </a:xfrm>
        </p:spPr>
        <p:txBody>
          <a:bodyPr/>
          <a:lstStyle/>
          <a:p>
            <a:pPr algn="ctr"/>
            <a:r>
              <a:rPr lang="de-DE" altLang="de-DE" sz="3200" b="1" dirty="0" smtClean="0">
                <a:latin typeface="Verdana" pitchFamily="34" charset="0"/>
                <a:ea typeface="Verdana" pitchFamily="34" charset="0"/>
                <a:cs typeface="Verdana" pitchFamily="34" charset="0"/>
              </a:rPr>
              <a:t>Schulungsunterlagen der</a:t>
            </a:r>
            <a:br>
              <a:rPr lang="de-DE" altLang="de-DE" sz="3200" b="1" dirty="0" smtClean="0">
                <a:latin typeface="Verdana" pitchFamily="34" charset="0"/>
                <a:ea typeface="Verdana" pitchFamily="34" charset="0"/>
                <a:cs typeface="Verdana" pitchFamily="34" charset="0"/>
              </a:rPr>
            </a:br>
            <a:r>
              <a:rPr lang="de-DE" altLang="de-DE" sz="3200" b="1" dirty="0" smtClean="0">
                <a:latin typeface="Verdana" pitchFamily="34" charset="0"/>
                <a:ea typeface="Verdana" pitchFamily="34" charset="0"/>
                <a:cs typeface="Verdana" pitchFamily="34" charset="0"/>
              </a:rPr>
              <a:t>AG RDA</a:t>
            </a:r>
          </a:p>
        </p:txBody>
      </p:sp>
      <p:pic>
        <p:nvPicPr>
          <p:cNvPr id="3076" name="Grafik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868738" y="1171575"/>
            <a:ext cx="985837" cy="48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7" name="Grafik 15"/>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183188" y="1412875"/>
            <a:ext cx="1522412"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8" name="Grafik 19"/>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6772275" y="1771650"/>
            <a:ext cx="164782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9" name="Grafik 25"/>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556500" y="2420938"/>
            <a:ext cx="158750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0" name="Grafik 17"/>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7978775" y="3057525"/>
            <a:ext cx="1028700" cy="64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1" name="Grafik 26"/>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7978775" y="3860800"/>
            <a:ext cx="585788"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2" name="Grafik 20"/>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6959600" y="4433888"/>
            <a:ext cx="781050"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3" name="Grafik 22"/>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5535613" y="4814888"/>
            <a:ext cx="1060450" cy="55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4" name="Grafik 21"/>
          <p:cNvPicPr>
            <a:picLocks noChangeAspect="1"/>
          </p:cNvPicPr>
          <p:nvPr/>
        </p:nvPicPr>
        <p:blipFill>
          <a:blip r:embed="rId11">
            <a:extLst>
              <a:ext uri="{28A0092B-C50C-407E-A947-70E740481C1C}">
                <a14:useLocalDpi xmlns:a14="http://schemas.microsoft.com/office/drawing/2010/main" val="0"/>
              </a:ext>
            </a:extLst>
          </a:blip>
          <a:srcRect r="16844"/>
          <a:stretch>
            <a:fillRect/>
          </a:stretch>
        </p:blipFill>
        <p:spPr bwMode="auto">
          <a:xfrm>
            <a:off x="4138613" y="5045075"/>
            <a:ext cx="1358900" cy="544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5" name="Grafik 23"/>
          <p:cNvPicPr>
            <a:picLocks noChangeAspect="1"/>
          </p:cNvPicPr>
          <p:nvPr/>
        </p:nvPicPr>
        <p:blipFill>
          <a:blip r:embed="rId12">
            <a:extLst>
              <a:ext uri="{28A0092B-C50C-407E-A947-70E740481C1C}">
                <a14:useLocalDpi xmlns:a14="http://schemas.microsoft.com/office/drawing/2010/main" val="0"/>
              </a:ext>
            </a:extLst>
          </a:blip>
          <a:srcRect/>
          <a:stretch>
            <a:fillRect/>
          </a:stretch>
        </p:blipFill>
        <p:spPr bwMode="auto">
          <a:xfrm>
            <a:off x="1908175" y="4829175"/>
            <a:ext cx="2165350"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6" name="Grafik 24"/>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1258888" y="4254500"/>
            <a:ext cx="136207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7" name="Grafik 27"/>
          <p:cNvPicPr>
            <a:picLocks noChangeAspect="1"/>
          </p:cNvPicPr>
          <p:nvPr/>
        </p:nvPicPr>
        <p:blipFill>
          <a:blip r:embed="rId14">
            <a:extLst>
              <a:ext uri="{28A0092B-C50C-407E-A947-70E740481C1C}">
                <a14:useLocalDpi xmlns:a14="http://schemas.microsoft.com/office/drawing/2010/main" val="0"/>
              </a:ext>
            </a:extLst>
          </a:blip>
          <a:srcRect/>
          <a:stretch>
            <a:fillRect/>
          </a:stretch>
        </p:blipFill>
        <p:spPr bwMode="auto">
          <a:xfrm>
            <a:off x="100013" y="3784600"/>
            <a:ext cx="140335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8" name="Grafik 6"/>
          <p:cNvPicPr>
            <a:picLocks noChangeAspect="1"/>
          </p:cNvPicPr>
          <p:nvPr/>
        </p:nvPicPr>
        <p:blipFill>
          <a:blip r:embed="rId15">
            <a:extLst>
              <a:ext uri="{28A0092B-C50C-407E-A947-70E740481C1C}">
                <a14:useLocalDpi xmlns:a14="http://schemas.microsoft.com/office/drawing/2010/main" val="0"/>
              </a:ext>
            </a:extLst>
          </a:blip>
          <a:srcRect/>
          <a:stretch>
            <a:fillRect/>
          </a:stretch>
        </p:blipFill>
        <p:spPr bwMode="auto">
          <a:xfrm>
            <a:off x="92075" y="3108325"/>
            <a:ext cx="1346200"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90" name="Grafik 29"/>
          <p:cNvPicPr>
            <a:picLocks noChangeAspect="1"/>
          </p:cNvPicPr>
          <p:nvPr/>
        </p:nvPicPr>
        <p:blipFill>
          <a:blip r:embed="rId16">
            <a:extLst>
              <a:ext uri="{28A0092B-C50C-407E-A947-70E740481C1C}">
                <a14:useLocalDpi xmlns:a14="http://schemas.microsoft.com/office/drawing/2010/main" val="0"/>
              </a:ext>
            </a:extLst>
          </a:blip>
          <a:srcRect/>
          <a:stretch>
            <a:fillRect/>
          </a:stretch>
        </p:blipFill>
        <p:spPr bwMode="auto">
          <a:xfrm>
            <a:off x="2994025" y="1177925"/>
            <a:ext cx="66675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091" name="Gruppieren 8"/>
          <p:cNvGrpSpPr>
            <a:grpSpLocks/>
          </p:cNvGrpSpPr>
          <p:nvPr/>
        </p:nvGrpSpPr>
        <p:grpSpPr bwMode="auto">
          <a:xfrm>
            <a:off x="949325" y="1700213"/>
            <a:ext cx="2378075" cy="400050"/>
            <a:chOff x="948867" y="1700808"/>
            <a:chExt cx="2378195" cy="400110"/>
          </a:xfrm>
        </p:grpSpPr>
        <p:sp>
          <p:nvSpPr>
            <p:cNvPr id="3092" name="Textfeld 3"/>
            <p:cNvSpPr txBox="1">
              <a:spLocks noChangeArrowheads="1"/>
            </p:cNvSpPr>
            <p:nvPr/>
          </p:nvSpPr>
          <p:spPr bwMode="auto">
            <a:xfrm>
              <a:off x="1259632" y="1700808"/>
              <a:ext cx="206743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fontAlgn="base" hangingPunct="1">
                <a:spcBef>
                  <a:spcPct val="0"/>
                </a:spcBef>
                <a:spcAft>
                  <a:spcPct val="0"/>
                </a:spcAft>
                <a:buFontTx/>
                <a:buNone/>
              </a:pPr>
              <a:r>
                <a:rPr lang="de-DE" altLang="de-DE" sz="1000" b="1" dirty="0" smtClean="0">
                  <a:solidFill>
                    <a:prstClr val="black"/>
                  </a:solidFill>
                  <a:latin typeface="Verdana" pitchFamily="34" charset="0"/>
                  <a:cs typeface="Arial" pitchFamily="34" charset="0"/>
                </a:rPr>
                <a:t>Vertretungen der Öffentlichen Bibliotheken</a:t>
              </a:r>
            </a:p>
          </p:txBody>
        </p:sp>
        <p:pic>
          <p:nvPicPr>
            <p:cNvPr id="3093" name="Grafik 5"/>
            <p:cNvPicPr>
              <a:picLocks noChangeAspect="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948867" y="1709892"/>
              <a:ext cx="310765" cy="36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2" name="Grafik 1"/>
          <p:cNvPicPr>
            <a:picLocks noChangeAspect="1"/>
          </p:cNvPicPr>
          <p:nvPr/>
        </p:nvPicPr>
        <p:blipFill rotWithShape="1">
          <a:blip r:embed="rId18" cstate="print">
            <a:extLst>
              <a:ext uri="{28A0092B-C50C-407E-A947-70E740481C1C}">
                <a14:useLocalDpi xmlns:a14="http://schemas.microsoft.com/office/drawing/2010/main" val="0"/>
              </a:ext>
            </a:extLst>
          </a:blip>
          <a:srcRect l="5723" t="17175" b="17717"/>
          <a:stretch/>
        </p:blipFill>
        <p:spPr>
          <a:xfrm>
            <a:off x="677899" y="2348880"/>
            <a:ext cx="1650927" cy="358775"/>
          </a:xfrm>
          <a:prstGeom prst="rect">
            <a:avLst/>
          </a:prstGeom>
        </p:spPr>
      </p:pic>
    </p:spTree>
    <p:extLst>
      <p:ext uri="{BB962C8B-B14F-4D97-AF65-F5344CB8AC3E}">
        <p14:creationId xmlns:p14="http://schemas.microsoft.com/office/powerpoint/2010/main" val="233225041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Erfassen allgemein -1-</a:t>
            </a:r>
            <a:endParaRPr lang="de-DE" dirty="0"/>
          </a:p>
        </p:txBody>
      </p:sp>
      <p:sp>
        <p:nvSpPr>
          <p:cNvPr id="3" name="Textplatzhalter 2"/>
          <p:cNvSpPr>
            <a:spLocks noGrp="1"/>
          </p:cNvSpPr>
          <p:nvPr>
            <p:ph type="body" sz="quarter" idx="13"/>
          </p:nvPr>
        </p:nvSpPr>
        <p:spPr/>
        <p:txBody>
          <a:bodyPr wrap="square"/>
          <a:lstStyle/>
          <a:p>
            <a:endParaRPr lang="de-DE" dirty="0"/>
          </a:p>
          <a:p>
            <a:r>
              <a:rPr lang="de-DE" dirty="0" smtClean="0"/>
              <a:t>Vorlagegemäßes Übertragen</a:t>
            </a:r>
          </a:p>
          <a:p>
            <a:endParaRPr lang="de-DE" dirty="0" smtClean="0"/>
          </a:p>
          <a:p>
            <a:r>
              <a:rPr lang="de-DE" dirty="0" smtClean="0"/>
              <a:t>Dabei Beachtung der Regeln für Groß- und Kleinschreibung, Zeichensetzung usw. (RDA 1.7 und RDA 1.7 D-A-CH)</a:t>
            </a:r>
          </a:p>
          <a:p>
            <a:endParaRPr lang="de-DE" dirty="0" smtClean="0"/>
          </a:p>
          <a:p>
            <a:r>
              <a:rPr lang="de-DE" dirty="0" smtClean="0"/>
              <a:t>Nach Möglichkeit keine Kürzung (RDA 2.4.1.4 D-A-CH zur optionalen Weglassung)</a:t>
            </a:r>
          </a:p>
          <a:p>
            <a:endParaRPr lang="de-DE" dirty="0" smtClean="0"/>
          </a:p>
          <a:p>
            <a:r>
              <a:rPr lang="de-DE" dirty="0" smtClean="0"/>
              <a:t>Personen als Herausgeber von fortlaufenden Ressourcen nur, wenn dies der Identifizierung des Werkes dient (RDA 2.4.1.4 Ausnahme)</a:t>
            </a:r>
            <a:endParaRPr lang="de-DE" dirty="0"/>
          </a:p>
          <a:p>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3.02.02: Verantwortlichkeitsangabe | Stand: 30.07.2015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10</a:t>
            </a:fld>
            <a:endParaRPr lang="de-DE"/>
          </a:p>
        </p:txBody>
      </p:sp>
    </p:spTree>
    <p:extLst>
      <p:ext uri="{BB962C8B-B14F-4D97-AF65-F5344CB8AC3E}">
        <p14:creationId xmlns:p14="http://schemas.microsoft.com/office/powerpoint/2010/main" val="74220622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416824" cy="365125"/>
          </a:xfrm>
        </p:spPr>
        <p:txBody>
          <a:bodyPr/>
          <a:lstStyle/>
          <a:p>
            <a:r>
              <a:rPr lang="de-DE" smtClean="0"/>
              <a:t>AG RDA Schulungsunterlagen – Modul 3.02.02: Verantwortlichkeitsangabe | Stand: 30.07.2015 | CC BY-NC-SA</a:t>
            </a:r>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3828633140"/>
              </p:ext>
            </p:extLst>
          </p:nvPr>
        </p:nvGraphicFramePr>
        <p:xfrm>
          <a:off x="486315" y="1556792"/>
          <a:ext cx="8136904" cy="993661"/>
        </p:xfrm>
        <a:graphic>
          <a:graphicData uri="http://schemas.openxmlformats.org/drawingml/2006/table">
            <a:tbl>
              <a:tblPr firstRow="1" bandRow="1">
                <a:tableStyleId>{5C22544A-7EE6-4342-B048-85BDC9FD1C3A}</a:tableStyleId>
              </a:tblPr>
              <a:tblGrid>
                <a:gridCol w="1446561"/>
                <a:gridCol w="3192235"/>
                <a:gridCol w="3498108"/>
              </a:tblGrid>
              <a:tr h="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790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Ronald H. </a:t>
                      </a:r>
                      <a:r>
                        <a:rPr lang="de-DE" dirty="0" err="1" smtClean="0">
                          <a:latin typeface="Verdana" panose="020B0604030504040204" pitchFamily="34" charset="0"/>
                          <a:ea typeface="Verdana" panose="020B0604030504040204" pitchFamily="34" charset="0"/>
                          <a:cs typeface="Verdana" panose="020B0604030504040204" pitchFamily="34" charset="0"/>
                        </a:rPr>
                        <a:t>Bayor</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t>Erfassen allgemein -2-</a:t>
            </a:r>
            <a:endParaRPr lang="de-DE" dirty="0"/>
          </a:p>
        </p:txBody>
      </p:sp>
      <p:sp>
        <p:nvSpPr>
          <p:cNvPr id="12" name="Textfeld 11"/>
          <p:cNvSpPr txBox="1"/>
          <p:nvPr/>
        </p:nvSpPr>
        <p:spPr>
          <a:xfrm>
            <a:off x="1115616" y="1060443"/>
            <a:ext cx="184731" cy="369332"/>
          </a:xfrm>
          <a:prstGeom prst="rect">
            <a:avLst/>
          </a:prstGeom>
          <a:solidFill>
            <a:schemeClr val="bg1"/>
          </a:solidFill>
          <a:ln>
            <a:noFill/>
          </a:ln>
        </p:spPr>
        <p:txBody>
          <a:bodyPr wrap="none" rtlCol="0">
            <a:spAutoFit/>
          </a:bodyPr>
          <a:lstStyle/>
          <a:p>
            <a:endParaRPr lang="de-DE" dirty="0" smtClean="0">
              <a:latin typeface="Verdana" panose="020B0604030504040204" pitchFamily="34" charset="0"/>
              <a:ea typeface="Verdana" panose="020B0604030504040204" pitchFamily="34" charset="0"/>
              <a:cs typeface="Verdana" panose="020B0604030504040204" pitchFamily="34" charset="0"/>
            </a:endParaRPr>
          </a:p>
        </p:txBody>
      </p:sp>
      <p:sp>
        <p:nvSpPr>
          <p:cNvPr id="13" name="Textfeld 12"/>
          <p:cNvSpPr txBox="1"/>
          <p:nvPr/>
        </p:nvSpPr>
        <p:spPr>
          <a:xfrm>
            <a:off x="4466634" y="1036643"/>
            <a:ext cx="1538187" cy="369332"/>
          </a:xfrm>
          <a:prstGeom prst="rect">
            <a:avLst/>
          </a:prstGeom>
          <a:solidFill>
            <a:schemeClr val="bg1"/>
          </a:solidFill>
          <a:ln>
            <a:noFill/>
          </a:ln>
        </p:spPr>
        <p:txBody>
          <a:bodyPr wrap="square" rtlCol="0">
            <a:spAutoFit/>
          </a:bodyPr>
          <a:lstStyle/>
          <a:p>
            <a:endParaRPr lang="de-DE" dirty="0" smtClean="0">
              <a:latin typeface="Verdana" panose="020B0604030504040204" pitchFamily="34" charset="0"/>
              <a:ea typeface="Verdana" panose="020B0604030504040204" pitchFamily="34" charset="0"/>
              <a:cs typeface="Verdana" panose="020B0604030504040204" pitchFamily="34" charset="0"/>
            </a:endParaRPr>
          </a:p>
        </p:txBody>
      </p:sp>
      <p:graphicFrame>
        <p:nvGraphicFramePr>
          <p:cNvPr id="8" name="Tabelle 7"/>
          <p:cNvGraphicFramePr>
            <a:graphicFrameLocks noGrp="1"/>
          </p:cNvGraphicFramePr>
          <p:nvPr>
            <p:extLst>
              <p:ext uri="{D42A27DB-BD31-4B8C-83A1-F6EECF244321}">
                <p14:modId xmlns:p14="http://schemas.microsoft.com/office/powerpoint/2010/main" val="957269954"/>
              </p:ext>
            </p:extLst>
          </p:nvPr>
        </p:nvGraphicFramePr>
        <p:xfrm>
          <a:off x="467544" y="5301208"/>
          <a:ext cx="8208912" cy="993661"/>
        </p:xfrm>
        <a:graphic>
          <a:graphicData uri="http://schemas.openxmlformats.org/drawingml/2006/table">
            <a:tbl>
              <a:tblPr firstRow="1" bandRow="1">
                <a:tableStyleId>{5C22544A-7EE6-4342-B048-85BDC9FD1C3A}</a:tableStyleId>
              </a:tblPr>
              <a:tblGrid>
                <a:gridCol w="1459362"/>
                <a:gridCol w="3220485"/>
                <a:gridCol w="3529065"/>
              </a:tblGrid>
              <a:tr h="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790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Henry</a:t>
                      </a:r>
                      <a:r>
                        <a:rPr lang="de-DE" baseline="0" dirty="0" smtClean="0">
                          <a:latin typeface="Verdana" panose="020B0604030504040204" pitchFamily="34" charset="0"/>
                          <a:ea typeface="Verdana" panose="020B0604030504040204" pitchFamily="34" charset="0"/>
                          <a:cs typeface="Verdana" panose="020B0604030504040204" pitchFamily="34" charset="0"/>
                        </a:rPr>
                        <a:t> Louis Gates, Jr.</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graphicFrame>
        <p:nvGraphicFramePr>
          <p:cNvPr id="10" name="Tabelle 9"/>
          <p:cNvGraphicFramePr>
            <a:graphicFrameLocks noGrp="1"/>
          </p:cNvGraphicFramePr>
          <p:nvPr>
            <p:extLst>
              <p:ext uri="{D42A27DB-BD31-4B8C-83A1-F6EECF244321}">
                <p14:modId xmlns:p14="http://schemas.microsoft.com/office/powerpoint/2010/main" val="2892626979"/>
              </p:ext>
            </p:extLst>
          </p:nvPr>
        </p:nvGraphicFramePr>
        <p:xfrm>
          <a:off x="467544" y="3356992"/>
          <a:ext cx="8136904" cy="993661"/>
        </p:xfrm>
        <a:graphic>
          <a:graphicData uri="http://schemas.openxmlformats.org/drawingml/2006/table">
            <a:tbl>
              <a:tblPr firstRow="1" bandRow="1">
                <a:tableStyleId>{5C22544A-7EE6-4342-B048-85BDC9FD1C3A}</a:tableStyleId>
              </a:tblPr>
              <a:tblGrid>
                <a:gridCol w="1446561"/>
                <a:gridCol w="3192235"/>
                <a:gridCol w="3498108"/>
              </a:tblGrid>
              <a:tr h="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790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err="1" smtClean="0">
                          <a:latin typeface="Verdana" panose="020B0604030504040204" pitchFamily="34" charset="0"/>
                          <a:ea typeface="Verdana" panose="020B0604030504040204" pitchFamily="34" charset="0"/>
                          <a:cs typeface="Verdana" panose="020B0604030504040204" pitchFamily="34" charset="0"/>
                        </a:rPr>
                        <a:t>by</a:t>
                      </a:r>
                      <a:r>
                        <a:rPr lang="de-DE" dirty="0" smtClean="0">
                          <a:latin typeface="Verdana" panose="020B0604030504040204" pitchFamily="34" charset="0"/>
                          <a:ea typeface="Verdana" panose="020B0604030504040204" pitchFamily="34" charset="0"/>
                          <a:cs typeface="Verdana" panose="020B0604030504040204" pitchFamily="34" charset="0"/>
                        </a:rPr>
                        <a:t> Heinrich F. </a:t>
                      </a:r>
                      <a:r>
                        <a:rPr lang="de-DE" dirty="0" err="1" smtClean="0">
                          <a:latin typeface="Verdana" panose="020B0604030504040204" pitchFamily="34" charset="0"/>
                          <a:ea typeface="Verdana" panose="020B0604030504040204" pitchFamily="34" charset="0"/>
                          <a:cs typeface="Verdana" panose="020B0604030504040204" pitchFamily="34" charset="0"/>
                        </a:rPr>
                        <a:t>Plett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pic>
        <p:nvPicPr>
          <p:cNvPr id="15" name="Grafik 14" descr="Bildschirmausschnit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7544" y="882368"/>
            <a:ext cx="2269504" cy="582878"/>
          </a:xfrm>
          <a:prstGeom prst="rect">
            <a:avLst/>
          </a:prstGeom>
          <a:ln w="3175">
            <a:solidFill>
              <a:schemeClr val="bg2">
                <a:lumMod val="10000"/>
              </a:schemeClr>
            </a:solidFill>
          </a:ln>
        </p:spPr>
      </p:pic>
      <p:pic>
        <p:nvPicPr>
          <p:cNvPr id="16" name="Grafik 15" descr="Bildschirmausschnitt"/>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67544" y="2636912"/>
            <a:ext cx="3168352" cy="606382"/>
          </a:xfrm>
          <a:prstGeom prst="rect">
            <a:avLst/>
          </a:prstGeom>
          <a:ln w="3175">
            <a:solidFill>
              <a:schemeClr val="tx1"/>
            </a:solidFill>
          </a:ln>
        </p:spPr>
      </p:pic>
      <p:pic>
        <p:nvPicPr>
          <p:cNvPr id="17" name="Grafik 16" descr="Bildschirmausschnitt"/>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67544" y="4653136"/>
            <a:ext cx="3104920" cy="529248"/>
          </a:xfrm>
          <a:prstGeom prst="rect">
            <a:avLst/>
          </a:prstGeom>
          <a:ln w="3175">
            <a:solidFill>
              <a:schemeClr val="tx1"/>
            </a:solidFill>
          </a:ln>
        </p:spPr>
      </p:pic>
      <p:sp>
        <p:nvSpPr>
          <p:cNvPr id="2" name="Foliennummernplatzhalter 1"/>
          <p:cNvSpPr>
            <a:spLocks noGrp="1"/>
          </p:cNvSpPr>
          <p:nvPr>
            <p:ph type="sldNum" sz="quarter" idx="4"/>
          </p:nvPr>
        </p:nvSpPr>
        <p:spPr/>
        <p:txBody>
          <a:bodyPr/>
          <a:lstStyle/>
          <a:p>
            <a:fld id="{8A6690F1-7CA1-4166-A522-500460961984}" type="slidenum">
              <a:rPr lang="de-DE" smtClean="0"/>
              <a:pPr/>
              <a:t>11</a:t>
            </a:fld>
            <a:endParaRPr lang="de-DE"/>
          </a:p>
        </p:txBody>
      </p:sp>
      <p:sp>
        <p:nvSpPr>
          <p:cNvPr id="3" name="Textfeld 2"/>
          <p:cNvSpPr txBox="1"/>
          <p:nvPr/>
        </p:nvSpPr>
        <p:spPr>
          <a:xfrm>
            <a:off x="4466099" y="4594594"/>
            <a:ext cx="4392488" cy="646331"/>
          </a:xfrm>
          <a:prstGeom prst="rect">
            <a:avLst/>
          </a:prstGeom>
          <a:solidFill>
            <a:schemeClr val="bg1"/>
          </a:solidFill>
          <a:ln>
            <a:noFill/>
          </a:ln>
        </p:spPr>
        <p:txBody>
          <a:bodyPr wrap="square" rtlCol="0">
            <a:spAutoFit/>
          </a:bodyPr>
          <a:lstStyle/>
          <a:p>
            <a:r>
              <a:rPr lang="de-DE" dirty="0">
                <a:latin typeface="Verdana" panose="020B0604030504040204" pitchFamily="34" charset="0"/>
                <a:ea typeface="Verdana" panose="020B0604030504040204" pitchFamily="34" charset="0"/>
                <a:cs typeface="Verdana" panose="020B0604030504040204" pitchFamily="34" charset="0"/>
              </a:rPr>
              <a:t>Die Abkürzung „Jr.“ wird nach RDA Anhang A.11.6 groß geschrieben</a:t>
            </a:r>
            <a:endParaRPr lang="de-DE" dirty="0" smtClean="0">
              <a:latin typeface="Verdana" panose="020B0604030504040204" pitchFamily="34" charset="0"/>
              <a:ea typeface="Verdana" panose="020B0604030504040204" pitchFamily="34" charset="0"/>
              <a:cs typeface="Verdana" panose="020B0604030504040204" pitchFamily="34" charset="0"/>
            </a:endParaRPr>
          </a:p>
        </p:txBody>
      </p:sp>
      <p:sp>
        <p:nvSpPr>
          <p:cNvPr id="7" name="Pfeil nach rechts 6"/>
          <p:cNvSpPr/>
          <p:nvPr/>
        </p:nvSpPr>
        <p:spPr>
          <a:xfrm>
            <a:off x="3779912" y="4796601"/>
            <a:ext cx="618368" cy="24231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32207363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344816" cy="365125"/>
          </a:xfrm>
        </p:spPr>
        <p:txBody>
          <a:bodyPr/>
          <a:lstStyle/>
          <a:p>
            <a:r>
              <a:rPr lang="de-DE" smtClean="0"/>
              <a:t>AG RDA Schulungsunterlagen – Modul 3.02.02: Verantwortlichkeitsangabe | Stand: 30.07.2015 | CC BY-NC-SA</a:t>
            </a:r>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2321668818"/>
              </p:ext>
            </p:extLst>
          </p:nvPr>
        </p:nvGraphicFramePr>
        <p:xfrm>
          <a:off x="398182" y="1700808"/>
          <a:ext cx="8136904" cy="993661"/>
        </p:xfrm>
        <a:graphic>
          <a:graphicData uri="http://schemas.openxmlformats.org/drawingml/2006/table">
            <a:tbl>
              <a:tblPr firstRow="1" bandRow="1">
                <a:tableStyleId>{5C22544A-7EE6-4342-B048-85BDC9FD1C3A}</a:tableStyleId>
              </a:tblPr>
              <a:tblGrid>
                <a:gridCol w="1446561"/>
                <a:gridCol w="3192235"/>
                <a:gridCol w="3498108"/>
              </a:tblGrid>
              <a:tr h="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790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Dipl.-Chem. Simone Elisabeth Schulze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t>Erfassen allgemein -3-</a:t>
            </a:r>
            <a:endParaRPr lang="de-DE" dirty="0"/>
          </a:p>
        </p:txBody>
      </p:sp>
      <p:sp>
        <p:nvSpPr>
          <p:cNvPr id="12" name="Textfeld 11"/>
          <p:cNvSpPr txBox="1"/>
          <p:nvPr/>
        </p:nvSpPr>
        <p:spPr>
          <a:xfrm>
            <a:off x="1115616" y="1060443"/>
            <a:ext cx="184731" cy="369332"/>
          </a:xfrm>
          <a:prstGeom prst="rect">
            <a:avLst/>
          </a:prstGeom>
          <a:solidFill>
            <a:schemeClr val="bg1"/>
          </a:solidFill>
          <a:ln>
            <a:noFill/>
          </a:ln>
        </p:spPr>
        <p:txBody>
          <a:bodyPr wrap="none" rtlCol="0">
            <a:spAutoFit/>
          </a:bodyPr>
          <a:lstStyle/>
          <a:p>
            <a:endParaRPr lang="de-DE" dirty="0" smtClean="0">
              <a:latin typeface="Verdana" panose="020B0604030504040204" pitchFamily="34" charset="0"/>
              <a:ea typeface="Verdana" panose="020B0604030504040204" pitchFamily="34" charset="0"/>
              <a:cs typeface="Verdana" panose="020B0604030504040204" pitchFamily="34" charset="0"/>
            </a:endParaRPr>
          </a:p>
        </p:txBody>
      </p:sp>
      <p:sp>
        <p:nvSpPr>
          <p:cNvPr id="13" name="Textfeld 12"/>
          <p:cNvSpPr txBox="1"/>
          <p:nvPr/>
        </p:nvSpPr>
        <p:spPr>
          <a:xfrm>
            <a:off x="4466634" y="1036643"/>
            <a:ext cx="1538187" cy="369332"/>
          </a:xfrm>
          <a:prstGeom prst="rect">
            <a:avLst/>
          </a:prstGeom>
          <a:solidFill>
            <a:schemeClr val="bg1"/>
          </a:solidFill>
          <a:ln>
            <a:noFill/>
          </a:ln>
        </p:spPr>
        <p:txBody>
          <a:bodyPr wrap="square" rtlCol="0">
            <a:spAutoFit/>
          </a:bodyPr>
          <a:lstStyle/>
          <a:p>
            <a:endParaRPr lang="de-DE" dirty="0" smtClean="0">
              <a:latin typeface="Verdana" panose="020B0604030504040204" pitchFamily="34" charset="0"/>
              <a:ea typeface="Verdana" panose="020B0604030504040204" pitchFamily="34" charset="0"/>
              <a:cs typeface="Verdana" panose="020B0604030504040204" pitchFamily="34" charset="0"/>
            </a:endParaRPr>
          </a:p>
        </p:txBody>
      </p:sp>
      <p:pic>
        <p:nvPicPr>
          <p:cNvPr id="2" name="Grafik 1" descr="Bildschirmausschnit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5536" y="894222"/>
            <a:ext cx="4233956" cy="654174"/>
          </a:xfrm>
          <a:prstGeom prst="rect">
            <a:avLst/>
          </a:prstGeom>
          <a:ln w="3175">
            <a:solidFill>
              <a:schemeClr val="tx1"/>
            </a:solidFill>
          </a:ln>
        </p:spPr>
      </p:pic>
      <p:graphicFrame>
        <p:nvGraphicFramePr>
          <p:cNvPr id="10" name="Tabelle 9"/>
          <p:cNvGraphicFramePr>
            <a:graphicFrameLocks noGrp="1"/>
          </p:cNvGraphicFramePr>
          <p:nvPr>
            <p:extLst>
              <p:ext uri="{D42A27DB-BD31-4B8C-83A1-F6EECF244321}">
                <p14:modId xmlns:p14="http://schemas.microsoft.com/office/powerpoint/2010/main" val="2236093720"/>
              </p:ext>
            </p:extLst>
          </p:nvPr>
        </p:nvGraphicFramePr>
        <p:xfrm>
          <a:off x="467544" y="4869160"/>
          <a:ext cx="8136904" cy="993661"/>
        </p:xfrm>
        <a:graphic>
          <a:graphicData uri="http://schemas.openxmlformats.org/drawingml/2006/table">
            <a:tbl>
              <a:tblPr firstRow="1" bandRow="1">
                <a:tableStyleId>{5C22544A-7EE6-4342-B048-85BDC9FD1C3A}</a:tableStyleId>
              </a:tblPr>
              <a:tblGrid>
                <a:gridCol w="1446561"/>
                <a:gridCol w="3192235"/>
                <a:gridCol w="3498108"/>
              </a:tblGrid>
              <a:tr h="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790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Leah S. </a:t>
                      </a:r>
                      <a:r>
                        <a:rPr lang="de-DE" dirty="0" err="1" smtClean="0">
                          <a:latin typeface="Verdana" panose="020B0604030504040204" pitchFamily="34" charset="0"/>
                          <a:ea typeface="Verdana" panose="020B0604030504040204" pitchFamily="34" charset="0"/>
                          <a:cs typeface="Verdana" panose="020B0604030504040204" pitchFamily="34" charset="0"/>
                        </a:rPr>
                        <a:t>Bauke</a:t>
                      </a:r>
                      <a:r>
                        <a:rPr lang="de-DE" dirty="0" smtClean="0">
                          <a:latin typeface="Verdana" panose="020B0604030504040204" pitchFamily="34" charset="0"/>
                          <a:ea typeface="Verdana" panose="020B0604030504040204" pitchFamily="34" charset="0"/>
                          <a:cs typeface="Verdana" panose="020B0604030504040204" pitchFamily="34" charset="0"/>
                        </a:rPr>
                        <a:t>, Goethe</a:t>
                      </a:r>
                      <a:r>
                        <a:rPr lang="de-DE" baseline="0" dirty="0" smtClean="0">
                          <a:latin typeface="Verdana" panose="020B0604030504040204" pitchFamily="34" charset="0"/>
                          <a:ea typeface="Verdana" panose="020B0604030504040204" pitchFamily="34" charset="0"/>
                          <a:cs typeface="Verdana" panose="020B0604030504040204" pitchFamily="34" charset="0"/>
                        </a:rPr>
                        <a:t> University Frankfurt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pic>
        <p:nvPicPr>
          <p:cNvPr id="3" name="Grafik 2" descr="Bildschirmausschnitt"/>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67544" y="3789040"/>
            <a:ext cx="2673909" cy="876692"/>
          </a:xfrm>
          <a:prstGeom prst="rect">
            <a:avLst/>
          </a:prstGeom>
          <a:ln w="3175">
            <a:solidFill>
              <a:schemeClr val="tx1"/>
            </a:solidFill>
          </a:ln>
        </p:spPr>
      </p:pic>
      <p:sp>
        <p:nvSpPr>
          <p:cNvPr id="5" name="Foliennummernplatzhalter 4"/>
          <p:cNvSpPr>
            <a:spLocks noGrp="1"/>
          </p:cNvSpPr>
          <p:nvPr>
            <p:ph type="sldNum" sz="quarter" idx="4"/>
          </p:nvPr>
        </p:nvSpPr>
        <p:spPr/>
        <p:txBody>
          <a:bodyPr/>
          <a:lstStyle/>
          <a:p>
            <a:fld id="{8A6690F1-7CA1-4166-A522-500460961984}" type="slidenum">
              <a:rPr lang="de-DE" smtClean="0"/>
              <a:pPr/>
              <a:t>12</a:t>
            </a:fld>
            <a:endParaRPr lang="de-DE"/>
          </a:p>
        </p:txBody>
      </p:sp>
    </p:spTree>
    <p:extLst>
      <p:ext uri="{BB962C8B-B14F-4D97-AF65-F5344CB8AC3E}">
        <p14:creationId xmlns:p14="http://schemas.microsoft.com/office/powerpoint/2010/main" val="325432918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344816" cy="365125"/>
          </a:xfrm>
        </p:spPr>
        <p:txBody>
          <a:bodyPr/>
          <a:lstStyle/>
          <a:p>
            <a:r>
              <a:rPr lang="de-DE" smtClean="0"/>
              <a:t>AG RDA Schulungsunterlagen – Modul 3.02.02: Verantwortlichkeitsangabe | Stand: 30.07.2015 | CC BY-NC-SA</a:t>
            </a:r>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1467998359"/>
              </p:ext>
            </p:extLst>
          </p:nvPr>
        </p:nvGraphicFramePr>
        <p:xfrm>
          <a:off x="398182" y="3068960"/>
          <a:ext cx="8136904" cy="1270000"/>
        </p:xfrm>
        <a:graphic>
          <a:graphicData uri="http://schemas.openxmlformats.org/drawingml/2006/table">
            <a:tbl>
              <a:tblPr firstRow="1" bandRow="1">
                <a:tableStyleId>{5C22544A-7EE6-4342-B048-85BDC9FD1C3A}</a:tableStyleId>
              </a:tblPr>
              <a:tblGrid>
                <a:gridCol w="1446561"/>
                <a:gridCol w="3192235"/>
                <a:gridCol w="3498108"/>
              </a:tblGrid>
              <a:tr h="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790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Liam </a:t>
                      </a:r>
                      <a:r>
                        <a:rPr lang="de-DE" dirty="0" err="1" smtClean="0">
                          <a:latin typeface="Verdana" panose="020B0604030504040204" pitchFamily="34" charset="0"/>
                          <a:ea typeface="Verdana" panose="020B0604030504040204" pitchFamily="34" charset="0"/>
                          <a:cs typeface="Verdana" panose="020B0604030504040204" pitchFamily="34" charset="0"/>
                        </a:rPr>
                        <a:t>Lanigan</a:t>
                      </a:r>
                      <a:r>
                        <a:rPr lang="de-DE" dirty="0" smtClean="0">
                          <a:latin typeface="Verdana" panose="020B0604030504040204" pitchFamily="34" charset="0"/>
                          <a:ea typeface="Verdana" panose="020B0604030504040204" pitchFamily="34" charset="0"/>
                          <a:cs typeface="Verdana" panose="020B0604030504040204" pitchFamily="34" charset="0"/>
                        </a:rPr>
                        <a:t>, IRC </a:t>
                      </a:r>
                      <a:r>
                        <a:rPr lang="de-DE" dirty="0" err="1" smtClean="0">
                          <a:latin typeface="Verdana" panose="020B0604030504040204" pitchFamily="34" charset="0"/>
                          <a:ea typeface="Verdana" panose="020B0604030504040204" pitchFamily="34" charset="0"/>
                          <a:cs typeface="Verdana" panose="020B0604030504040204" pitchFamily="34" charset="0"/>
                        </a:rPr>
                        <a:t>Postdoctoral</a:t>
                      </a:r>
                      <a:r>
                        <a:rPr lang="de-DE" dirty="0" smtClean="0">
                          <a:latin typeface="Verdana" panose="020B0604030504040204" pitchFamily="34" charset="0"/>
                          <a:ea typeface="Verdana" panose="020B0604030504040204" pitchFamily="34" charset="0"/>
                          <a:cs typeface="Verdana" panose="020B0604030504040204" pitchFamily="34" charset="0"/>
                        </a:rPr>
                        <a:t> Research</a:t>
                      </a:r>
                      <a:r>
                        <a:rPr lang="de-DE" baseline="0" dirty="0" smtClean="0">
                          <a:latin typeface="Verdana" panose="020B0604030504040204" pitchFamily="34" charset="0"/>
                          <a:ea typeface="Verdana" panose="020B0604030504040204" pitchFamily="34" charset="0"/>
                          <a:cs typeface="Verdana" panose="020B0604030504040204" pitchFamily="34" charset="0"/>
                        </a:rPr>
                        <a:t> Fellow, University College Cork, </a:t>
                      </a:r>
                      <a:r>
                        <a:rPr lang="de-DE" baseline="0" dirty="0" err="1" smtClean="0">
                          <a:latin typeface="Verdana" panose="020B0604030504040204" pitchFamily="34" charset="0"/>
                          <a:ea typeface="Verdana" panose="020B0604030504040204" pitchFamily="34" charset="0"/>
                          <a:cs typeface="Verdana" panose="020B0604030504040204" pitchFamily="34" charset="0"/>
                        </a:rPr>
                        <a:t>Ireland</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t>Erfassen allgemein -4-</a:t>
            </a:r>
            <a:endParaRPr lang="de-DE" dirty="0"/>
          </a:p>
        </p:txBody>
      </p:sp>
      <p:sp>
        <p:nvSpPr>
          <p:cNvPr id="12" name="Textfeld 11"/>
          <p:cNvSpPr txBox="1"/>
          <p:nvPr/>
        </p:nvSpPr>
        <p:spPr>
          <a:xfrm>
            <a:off x="1115616" y="1060443"/>
            <a:ext cx="184731" cy="369332"/>
          </a:xfrm>
          <a:prstGeom prst="rect">
            <a:avLst/>
          </a:prstGeom>
          <a:solidFill>
            <a:schemeClr val="bg1"/>
          </a:solidFill>
          <a:ln>
            <a:noFill/>
          </a:ln>
        </p:spPr>
        <p:txBody>
          <a:bodyPr wrap="none" rtlCol="0">
            <a:spAutoFit/>
          </a:bodyPr>
          <a:lstStyle/>
          <a:p>
            <a:endParaRPr lang="de-DE" dirty="0" smtClean="0">
              <a:latin typeface="Verdana" panose="020B0604030504040204" pitchFamily="34" charset="0"/>
              <a:ea typeface="Verdana" panose="020B0604030504040204" pitchFamily="34" charset="0"/>
              <a:cs typeface="Verdana" panose="020B0604030504040204" pitchFamily="34" charset="0"/>
            </a:endParaRPr>
          </a:p>
        </p:txBody>
      </p:sp>
      <p:sp>
        <p:nvSpPr>
          <p:cNvPr id="13" name="Textfeld 12"/>
          <p:cNvSpPr txBox="1"/>
          <p:nvPr/>
        </p:nvSpPr>
        <p:spPr>
          <a:xfrm>
            <a:off x="4466634" y="1036643"/>
            <a:ext cx="1538187" cy="369332"/>
          </a:xfrm>
          <a:prstGeom prst="rect">
            <a:avLst/>
          </a:prstGeom>
          <a:solidFill>
            <a:schemeClr val="bg1"/>
          </a:solidFill>
          <a:ln>
            <a:noFill/>
          </a:ln>
        </p:spPr>
        <p:txBody>
          <a:bodyPr wrap="square" rtlCol="0">
            <a:spAutoFit/>
          </a:bodyPr>
          <a:lstStyle/>
          <a:p>
            <a:endParaRPr lang="de-DE" dirty="0" smtClean="0">
              <a:latin typeface="Verdana" panose="020B0604030504040204" pitchFamily="34" charset="0"/>
              <a:ea typeface="Verdana" panose="020B0604030504040204" pitchFamily="34" charset="0"/>
              <a:cs typeface="Verdana" panose="020B0604030504040204" pitchFamily="34" charset="0"/>
            </a:endParaRPr>
          </a:p>
        </p:txBody>
      </p:sp>
      <p:pic>
        <p:nvPicPr>
          <p:cNvPr id="11" name="Grafik 10" descr="Bildschirmausschnit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8630" y="1916832"/>
            <a:ext cx="7155123" cy="813082"/>
          </a:xfrm>
          <a:prstGeom prst="rect">
            <a:avLst/>
          </a:prstGeom>
          <a:ln w="3175">
            <a:solidFill>
              <a:schemeClr val="tx1"/>
            </a:solidFill>
          </a:ln>
        </p:spPr>
      </p:pic>
      <p:sp>
        <p:nvSpPr>
          <p:cNvPr id="2" name="Foliennummernplatzhalter 1"/>
          <p:cNvSpPr>
            <a:spLocks noGrp="1"/>
          </p:cNvSpPr>
          <p:nvPr>
            <p:ph type="sldNum" sz="quarter" idx="4"/>
          </p:nvPr>
        </p:nvSpPr>
        <p:spPr/>
        <p:txBody>
          <a:bodyPr/>
          <a:lstStyle/>
          <a:p>
            <a:fld id="{8A6690F1-7CA1-4166-A522-500460961984}" type="slidenum">
              <a:rPr lang="de-DE" smtClean="0"/>
              <a:pPr/>
              <a:t>13</a:t>
            </a:fld>
            <a:endParaRPr lang="de-DE"/>
          </a:p>
        </p:txBody>
      </p:sp>
      <p:sp>
        <p:nvSpPr>
          <p:cNvPr id="3" name="Textfeld 2"/>
          <p:cNvSpPr txBox="1"/>
          <p:nvPr/>
        </p:nvSpPr>
        <p:spPr>
          <a:xfrm>
            <a:off x="467289" y="4725142"/>
            <a:ext cx="6985031" cy="923330"/>
          </a:xfrm>
          <a:prstGeom prst="rect">
            <a:avLst/>
          </a:prstGeom>
          <a:solidFill>
            <a:schemeClr val="bg1"/>
          </a:solidFill>
          <a:ln>
            <a:noFill/>
          </a:ln>
        </p:spPr>
        <p:txBody>
          <a:bodyPr wrap="square" rtlCol="0">
            <a:spAutoFit/>
          </a:bodyPr>
          <a:lstStyle/>
          <a:p>
            <a:r>
              <a:rPr lang="de-DE" dirty="0">
                <a:latin typeface="Verdana" panose="020B0604030504040204" pitchFamily="34" charset="0"/>
                <a:ea typeface="Verdana" panose="020B0604030504040204" pitchFamily="34" charset="0"/>
                <a:cs typeface="Verdana" panose="020B0604030504040204" pitchFamily="34" charset="0"/>
              </a:rPr>
              <a:t>Groß- und Kleinschreibung nach RDA Anhang A.11.6 und RDA Anhang </a:t>
            </a:r>
            <a:r>
              <a:rPr lang="de-DE" dirty="0" smtClean="0">
                <a:latin typeface="Verdana" panose="020B0604030504040204" pitchFamily="34" charset="0"/>
                <a:ea typeface="Verdana" panose="020B0604030504040204" pitchFamily="34" charset="0"/>
                <a:cs typeface="Verdana" panose="020B0604030504040204" pitchFamily="34" charset="0"/>
              </a:rPr>
              <a:t>A.16.5</a:t>
            </a:r>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10170895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344816" cy="365125"/>
          </a:xfrm>
        </p:spPr>
        <p:txBody>
          <a:bodyPr/>
          <a:lstStyle/>
          <a:p>
            <a:r>
              <a:rPr lang="de-DE" smtClean="0"/>
              <a:t>AG RDA Schulungsunterlagen – Modul 3.02.02: Verantwortlichkeitsangabe | Stand: 30.07.2015 | CC BY-NC-SA</a:t>
            </a:r>
            <a:endParaRPr lang="de-DE" dirty="0"/>
          </a:p>
        </p:txBody>
      </p:sp>
      <p:sp>
        <p:nvSpPr>
          <p:cNvPr id="9" name="Titel 1"/>
          <p:cNvSpPr>
            <a:spLocks noGrp="1"/>
          </p:cNvSpPr>
          <p:nvPr>
            <p:ph type="title"/>
          </p:nvPr>
        </p:nvSpPr>
        <p:spPr>
          <a:xfrm>
            <a:off x="251520" y="183778"/>
            <a:ext cx="8640960" cy="508918"/>
          </a:xfrm>
        </p:spPr>
        <p:txBody>
          <a:bodyPr/>
          <a:lstStyle/>
          <a:p>
            <a:r>
              <a:rPr lang="de-DE" dirty="0" smtClean="0"/>
              <a:t>Erfassen allgemein -5-</a:t>
            </a:r>
            <a:endParaRPr lang="de-DE" dirty="0"/>
          </a:p>
        </p:txBody>
      </p:sp>
      <p:sp>
        <p:nvSpPr>
          <p:cNvPr id="12" name="Textfeld 11"/>
          <p:cNvSpPr txBox="1"/>
          <p:nvPr/>
        </p:nvSpPr>
        <p:spPr>
          <a:xfrm>
            <a:off x="1115616" y="1060443"/>
            <a:ext cx="184731" cy="369332"/>
          </a:xfrm>
          <a:prstGeom prst="rect">
            <a:avLst/>
          </a:prstGeom>
          <a:solidFill>
            <a:schemeClr val="bg1"/>
          </a:solidFill>
          <a:ln>
            <a:noFill/>
          </a:ln>
        </p:spPr>
        <p:txBody>
          <a:bodyPr wrap="none" rtlCol="0">
            <a:spAutoFit/>
          </a:bodyPr>
          <a:lstStyle/>
          <a:p>
            <a:endParaRPr lang="de-DE" dirty="0" smtClean="0">
              <a:latin typeface="Verdana" panose="020B0604030504040204" pitchFamily="34" charset="0"/>
              <a:ea typeface="Verdana" panose="020B0604030504040204" pitchFamily="34" charset="0"/>
              <a:cs typeface="Verdana" panose="020B0604030504040204" pitchFamily="34" charset="0"/>
            </a:endParaRPr>
          </a:p>
        </p:txBody>
      </p:sp>
      <p:sp>
        <p:nvSpPr>
          <p:cNvPr id="13" name="Textfeld 12"/>
          <p:cNvSpPr txBox="1"/>
          <p:nvPr/>
        </p:nvSpPr>
        <p:spPr>
          <a:xfrm>
            <a:off x="4466634" y="1036643"/>
            <a:ext cx="1538187" cy="369332"/>
          </a:xfrm>
          <a:prstGeom prst="rect">
            <a:avLst/>
          </a:prstGeom>
          <a:solidFill>
            <a:schemeClr val="bg1"/>
          </a:solidFill>
          <a:ln>
            <a:noFill/>
          </a:ln>
        </p:spPr>
        <p:txBody>
          <a:bodyPr wrap="square" rtlCol="0">
            <a:spAutoFit/>
          </a:bodyPr>
          <a:lstStyle/>
          <a:p>
            <a:endParaRPr lang="de-DE" dirty="0" smtClean="0">
              <a:latin typeface="Verdana" panose="020B0604030504040204" pitchFamily="34" charset="0"/>
              <a:ea typeface="Verdana" panose="020B0604030504040204" pitchFamily="34" charset="0"/>
              <a:cs typeface="Verdana" panose="020B0604030504040204" pitchFamily="34" charset="0"/>
            </a:endParaRPr>
          </a:p>
        </p:txBody>
      </p:sp>
      <p:pic>
        <p:nvPicPr>
          <p:cNvPr id="7" name="Grafik 6" descr="Bildschirmausschnit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8632" y="1300005"/>
            <a:ext cx="5076329" cy="504056"/>
          </a:xfrm>
          <a:prstGeom prst="rect">
            <a:avLst/>
          </a:prstGeom>
          <a:ln w="3175">
            <a:solidFill>
              <a:schemeClr val="tx1"/>
            </a:solidFill>
          </a:ln>
        </p:spPr>
      </p:pic>
      <p:graphicFrame>
        <p:nvGraphicFramePr>
          <p:cNvPr id="8" name="Tabelle 7"/>
          <p:cNvGraphicFramePr>
            <a:graphicFrameLocks noGrp="1"/>
          </p:cNvGraphicFramePr>
          <p:nvPr>
            <p:extLst>
              <p:ext uri="{D42A27DB-BD31-4B8C-83A1-F6EECF244321}">
                <p14:modId xmlns:p14="http://schemas.microsoft.com/office/powerpoint/2010/main" val="187434801"/>
              </p:ext>
            </p:extLst>
          </p:nvPr>
        </p:nvGraphicFramePr>
        <p:xfrm>
          <a:off x="478632" y="2204864"/>
          <a:ext cx="8208912" cy="993661"/>
        </p:xfrm>
        <a:graphic>
          <a:graphicData uri="http://schemas.openxmlformats.org/drawingml/2006/table">
            <a:tbl>
              <a:tblPr firstRow="1" bandRow="1">
                <a:tableStyleId>{5C22544A-7EE6-4342-B048-85BDC9FD1C3A}</a:tableStyleId>
              </a:tblPr>
              <a:tblGrid>
                <a:gridCol w="1466432"/>
                <a:gridCol w="3213415"/>
                <a:gridCol w="3529065"/>
              </a:tblGrid>
              <a:tr h="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790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Behörde</a:t>
                      </a:r>
                      <a:r>
                        <a:rPr lang="de-DE" baseline="0" dirty="0" smtClean="0">
                          <a:latin typeface="Verdana" panose="020B0604030504040204" pitchFamily="34" charset="0"/>
                          <a:ea typeface="Verdana" panose="020B0604030504040204" pitchFamily="34" charset="0"/>
                          <a:cs typeface="Verdana" panose="020B0604030504040204" pitchFamily="34" charset="0"/>
                        </a:rPr>
                        <a:t> für Schule und Berufsbildung (Hrsg.)</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graphicFrame>
        <p:nvGraphicFramePr>
          <p:cNvPr id="2" name="Tabelle 1"/>
          <p:cNvGraphicFramePr>
            <a:graphicFrameLocks noGrp="1"/>
          </p:cNvGraphicFramePr>
          <p:nvPr>
            <p:extLst>
              <p:ext uri="{D42A27DB-BD31-4B8C-83A1-F6EECF244321}">
                <p14:modId xmlns:p14="http://schemas.microsoft.com/office/powerpoint/2010/main" val="2755434086"/>
              </p:ext>
            </p:extLst>
          </p:nvPr>
        </p:nvGraphicFramePr>
        <p:xfrm>
          <a:off x="478632" y="4725144"/>
          <a:ext cx="8208912" cy="1066800"/>
        </p:xfrm>
        <a:graphic>
          <a:graphicData uri="http://schemas.openxmlformats.org/drawingml/2006/table">
            <a:tbl>
              <a:tblPr firstRow="1" bandRow="1">
                <a:tableStyleId>{5C22544A-7EE6-4342-B048-85BDC9FD1C3A}</a:tableStyleId>
              </a:tblPr>
              <a:tblGrid>
                <a:gridCol w="1459362"/>
                <a:gridCol w="3220485"/>
                <a:gridCol w="3529065"/>
              </a:tblGrid>
              <a:tr h="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790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herausgegeben vom Verein </a:t>
                      </a:r>
                      <a:r>
                        <a:rPr lang="de-DE" baseline="0" dirty="0" smtClean="0">
                          <a:latin typeface="Verdana" panose="020B0604030504040204" pitchFamily="34" charset="0"/>
                          <a:ea typeface="Verdana" panose="020B0604030504040204" pitchFamily="34" charset="0"/>
                          <a:cs typeface="Verdana" panose="020B0604030504040204" pitchFamily="34" charset="0"/>
                        </a:rPr>
                        <a:t> der Freunde Nordrhein-Westfalens e.V.</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pic>
        <p:nvPicPr>
          <p:cNvPr id="3" name="Grafik 2" descr="Bildschirmausschnit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0800000">
            <a:off x="478632" y="3501008"/>
            <a:ext cx="5384841" cy="899678"/>
          </a:xfrm>
          <a:prstGeom prst="rect">
            <a:avLst/>
          </a:prstGeom>
          <a:ln w="3175">
            <a:solidFill>
              <a:schemeClr val="tx1"/>
            </a:solidFill>
          </a:ln>
        </p:spPr>
      </p:pic>
      <p:sp>
        <p:nvSpPr>
          <p:cNvPr id="5" name="Foliennummernplatzhalter 4"/>
          <p:cNvSpPr>
            <a:spLocks noGrp="1"/>
          </p:cNvSpPr>
          <p:nvPr>
            <p:ph type="sldNum" sz="quarter" idx="4"/>
          </p:nvPr>
        </p:nvSpPr>
        <p:spPr/>
        <p:txBody>
          <a:bodyPr/>
          <a:lstStyle/>
          <a:p>
            <a:fld id="{8A6690F1-7CA1-4166-A522-500460961984}" type="slidenum">
              <a:rPr lang="de-DE" smtClean="0"/>
              <a:pPr/>
              <a:t>14</a:t>
            </a:fld>
            <a:endParaRPr lang="de-DE"/>
          </a:p>
        </p:txBody>
      </p:sp>
    </p:spTree>
    <p:extLst>
      <p:ext uri="{BB962C8B-B14F-4D97-AF65-F5344CB8AC3E}">
        <p14:creationId xmlns:p14="http://schemas.microsoft.com/office/powerpoint/2010/main" val="15403878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23528" y="1988840"/>
            <a:ext cx="8640960" cy="508918"/>
          </a:xfrm>
        </p:spPr>
        <p:txBody>
          <a:bodyPr/>
          <a:lstStyle/>
          <a:p>
            <a:pPr algn="ctr"/>
            <a:r>
              <a:rPr lang="de-DE" dirty="0" smtClean="0"/>
              <a:t>3.2 Mehrere Personen, Familien oder Körperschaften in einer </a:t>
            </a:r>
            <a:br>
              <a:rPr lang="de-DE" dirty="0" smtClean="0"/>
            </a:br>
            <a:r>
              <a:rPr lang="de-DE" dirty="0" smtClean="0"/>
              <a:t>Verantwortlichkeitsangabe</a:t>
            </a:r>
            <a:br>
              <a:rPr lang="de-DE" dirty="0" smtClean="0"/>
            </a:br>
            <a:r>
              <a:rPr lang="de-DE" dirty="0" smtClean="0"/>
              <a:t>RDA 2.4.1.5</a:t>
            </a:r>
            <a:endParaRPr lang="de-DE" dirty="0"/>
          </a:p>
        </p:txBody>
      </p:sp>
      <p:sp>
        <p:nvSpPr>
          <p:cNvPr id="4" name="Fußzeilenplatzhalter 3"/>
          <p:cNvSpPr>
            <a:spLocks noGrp="1"/>
          </p:cNvSpPr>
          <p:nvPr>
            <p:ph type="ftr" sz="quarter" idx="14"/>
          </p:nvPr>
        </p:nvSpPr>
        <p:spPr>
          <a:xfrm>
            <a:off x="467544" y="6376243"/>
            <a:ext cx="7992888" cy="365125"/>
          </a:xfrm>
        </p:spPr>
        <p:txBody>
          <a:bodyPr/>
          <a:lstStyle/>
          <a:p>
            <a:r>
              <a:rPr lang="de-DE" smtClean="0"/>
              <a:t>AG RDA Schulungsunterlagen – Modul 3.02.02: Verantwortlichkeitsangabe | Stand: 30.07.2015 | CC BY-NC-SA</a:t>
            </a:r>
            <a:endParaRPr lang="de-DE" dirty="0"/>
          </a:p>
        </p:txBody>
      </p:sp>
      <p:sp>
        <p:nvSpPr>
          <p:cNvPr id="3" name="Foliennummernplatzhalter 2"/>
          <p:cNvSpPr>
            <a:spLocks noGrp="1"/>
          </p:cNvSpPr>
          <p:nvPr>
            <p:ph type="sldNum" sz="quarter" idx="4"/>
          </p:nvPr>
        </p:nvSpPr>
        <p:spPr/>
        <p:txBody>
          <a:bodyPr/>
          <a:lstStyle/>
          <a:p>
            <a:fld id="{8A6690F1-7CA1-4166-A522-500460961984}" type="slidenum">
              <a:rPr lang="de-DE" smtClean="0"/>
              <a:pPr/>
              <a:t>15</a:t>
            </a:fld>
            <a:endParaRPr lang="de-DE"/>
          </a:p>
        </p:txBody>
      </p:sp>
    </p:spTree>
    <p:extLst>
      <p:ext uri="{BB962C8B-B14F-4D97-AF65-F5344CB8AC3E}">
        <p14:creationId xmlns:p14="http://schemas.microsoft.com/office/powerpoint/2010/main" val="168430720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332656"/>
            <a:ext cx="8640960" cy="508918"/>
          </a:xfrm>
        </p:spPr>
        <p:txBody>
          <a:bodyPr/>
          <a:lstStyle/>
          <a:p>
            <a:r>
              <a:rPr lang="de-DE" dirty="0" smtClean="0"/>
              <a:t>Mehrere Personen usw. in einer Angabe -1-</a:t>
            </a:r>
            <a:endParaRPr lang="de-DE" dirty="0"/>
          </a:p>
        </p:txBody>
      </p:sp>
      <p:sp>
        <p:nvSpPr>
          <p:cNvPr id="3" name="Textplatzhalter 2"/>
          <p:cNvSpPr>
            <a:spLocks noGrp="1"/>
          </p:cNvSpPr>
          <p:nvPr>
            <p:ph type="body" sz="quarter" idx="13"/>
          </p:nvPr>
        </p:nvSpPr>
        <p:spPr/>
        <p:txBody>
          <a:bodyPr wrap="square"/>
          <a:lstStyle/>
          <a:p>
            <a:endParaRPr lang="de-DE" dirty="0" smtClean="0"/>
          </a:p>
          <a:p>
            <a:endParaRPr lang="de-DE" dirty="0"/>
          </a:p>
          <a:p>
            <a:r>
              <a:rPr lang="de-DE" dirty="0" smtClean="0"/>
              <a:t>Werden als </a:t>
            </a:r>
            <a:r>
              <a:rPr lang="de-DE" b="1" dirty="0" smtClean="0"/>
              <a:t>eine </a:t>
            </a:r>
            <a:r>
              <a:rPr lang="de-DE" dirty="0" smtClean="0"/>
              <a:t>Angabe erfasst, auch wenn die Personen, Familien oder Körperschaften unterschiedliche Funktionen ausüben</a:t>
            </a:r>
            <a:endParaRPr lang="de-DE" b="1" dirty="0" smtClean="0"/>
          </a:p>
          <a:p>
            <a:endParaRPr lang="de-DE" dirty="0" smtClean="0"/>
          </a:p>
          <a:p>
            <a:r>
              <a:rPr lang="de-DE" dirty="0" smtClean="0"/>
              <a:t>Bei bis zu 3 Personen, </a:t>
            </a:r>
            <a:r>
              <a:rPr lang="de-DE" dirty="0"/>
              <a:t>Familien oder Körperschaften </a:t>
            </a:r>
            <a:r>
              <a:rPr lang="de-DE" dirty="0" smtClean="0"/>
              <a:t> werden grundsätzlich alle erfasst</a:t>
            </a:r>
          </a:p>
          <a:p>
            <a:endParaRPr lang="de-DE" dirty="0"/>
          </a:p>
          <a:p>
            <a:pPr marL="0" indent="0">
              <a:buNone/>
            </a:pPr>
            <a:endParaRPr lang="de-DE" dirty="0"/>
          </a:p>
          <a:p>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3.02.02: Verantwortlichkeitsangabe | Stand: 30.07.2015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16</a:t>
            </a:fld>
            <a:endParaRPr lang="de-DE"/>
          </a:p>
        </p:txBody>
      </p:sp>
    </p:spTree>
    <p:extLst>
      <p:ext uri="{BB962C8B-B14F-4D97-AF65-F5344CB8AC3E}">
        <p14:creationId xmlns:p14="http://schemas.microsoft.com/office/powerpoint/2010/main" val="58772351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344816" cy="365125"/>
          </a:xfrm>
        </p:spPr>
        <p:txBody>
          <a:bodyPr/>
          <a:lstStyle/>
          <a:p>
            <a:r>
              <a:rPr lang="de-DE" smtClean="0"/>
              <a:t>AG RDA Schulungsunterlagen – Modul 3.02.02: Verantwortlichkeitsangabe | Stand: 30.07.2015 | CC BY-NC-SA</a:t>
            </a:r>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2449194585"/>
              </p:ext>
            </p:extLst>
          </p:nvPr>
        </p:nvGraphicFramePr>
        <p:xfrm>
          <a:off x="395536" y="1988840"/>
          <a:ext cx="8424935" cy="1101185"/>
        </p:xfrm>
        <a:graphic>
          <a:graphicData uri="http://schemas.openxmlformats.org/drawingml/2006/table">
            <a:tbl>
              <a:tblPr firstRow="1" bandRow="1">
                <a:tableStyleId>{5C22544A-7EE6-4342-B048-85BDC9FD1C3A}</a:tableStyleId>
              </a:tblPr>
              <a:tblGrid>
                <a:gridCol w="1224136"/>
                <a:gridCol w="2808312"/>
                <a:gridCol w="4392487"/>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Klaus Westphalen und andere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a:t>Mehrere Personen usw. in einer </a:t>
            </a:r>
            <a:r>
              <a:rPr lang="de-DE" dirty="0" smtClean="0"/>
              <a:t>Angabe -2-</a:t>
            </a:r>
            <a:endParaRPr lang="de-DE" dirty="0"/>
          </a:p>
        </p:txBody>
      </p:sp>
      <p:graphicFrame>
        <p:nvGraphicFramePr>
          <p:cNvPr id="2" name="Tabelle 1"/>
          <p:cNvGraphicFramePr>
            <a:graphicFrameLocks noGrp="1"/>
          </p:cNvGraphicFramePr>
          <p:nvPr>
            <p:extLst>
              <p:ext uri="{D42A27DB-BD31-4B8C-83A1-F6EECF244321}">
                <p14:modId xmlns:p14="http://schemas.microsoft.com/office/powerpoint/2010/main" val="82230281"/>
              </p:ext>
            </p:extLst>
          </p:nvPr>
        </p:nvGraphicFramePr>
        <p:xfrm>
          <a:off x="391218" y="5085184"/>
          <a:ext cx="8424935" cy="1101185"/>
        </p:xfrm>
        <a:graphic>
          <a:graphicData uri="http://schemas.openxmlformats.org/drawingml/2006/table">
            <a:tbl>
              <a:tblPr firstRow="1" bandRow="1">
                <a:tableStyleId>{5C22544A-7EE6-4342-B048-85BDC9FD1C3A}</a:tableStyleId>
              </a:tblPr>
              <a:tblGrid>
                <a:gridCol w="1224136"/>
                <a:gridCol w="2808312"/>
                <a:gridCol w="4392487"/>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Jeffrey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Hoffstein</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Jill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Pipher</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Joseph H.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Silverman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pic>
        <p:nvPicPr>
          <p:cNvPr id="3" name="Grafik 2" descr="Bildschirmausschnit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5536" y="836712"/>
            <a:ext cx="4096142" cy="770779"/>
          </a:xfrm>
          <a:prstGeom prst="rect">
            <a:avLst/>
          </a:prstGeom>
          <a:ln w="3175">
            <a:solidFill>
              <a:schemeClr val="tx1"/>
            </a:solidFill>
          </a:ln>
        </p:spPr>
      </p:pic>
      <p:pic>
        <p:nvPicPr>
          <p:cNvPr id="7" name="Grafik 6" descr="Bildschirmausschnit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5536" y="4077072"/>
            <a:ext cx="3542172" cy="713624"/>
          </a:xfrm>
          <a:prstGeom prst="rect">
            <a:avLst/>
          </a:prstGeom>
          <a:ln w="3175">
            <a:solidFill>
              <a:schemeClr val="tx1"/>
            </a:solidFill>
          </a:ln>
        </p:spPr>
      </p:pic>
      <p:sp>
        <p:nvSpPr>
          <p:cNvPr id="5" name="Foliennummernplatzhalter 4"/>
          <p:cNvSpPr>
            <a:spLocks noGrp="1"/>
          </p:cNvSpPr>
          <p:nvPr>
            <p:ph type="sldNum" sz="quarter" idx="4"/>
          </p:nvPr>
        </p:nvSpPr>
        <p:spPr/>
        <p:txBody>
          <a:bodyPr/>
          <a:lstStyle/>
          <a:p>
            <a:fld id="{8A6690F1-7CA1-4166-A522-500460961984}" type="slidenum">
              <a:rPr lang="de-DE" smtClean="0"/>
              <a:pPr/>
              <a:t>17</a:t>
            </a:fld>
            <a:endParaRPr lang="de-DE"/>
          </a:p>
        </p:txBody>
      </p:sp>
    </p:spTree>
    <p:extLst>
      <p:ext uri="{BB962C8B-B14F-4D97-AF65-F5344CB8AC3E}">
        <p14:creationId xmlns:p14="http://schemas.microsoft.com/office/powerpoint/2010/main" val="417030162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848872" cy="365125"/>
          </a:xfrm>
        </p:spPr>
        <p:txBody>
          <a:bodyPr/>
          <a:lstStyle/>
          <a:p>
            <a:r>
              <a:rPr lang="de-DE" smtClean="0"/>
              <a:t>AG RDA Schulungsunterlagen – Modul 3.02.02: Verantwortlichkeitsangabe | Stand: 30.07.2015 | CC BY-NC-SA</a:t>
            </a:r>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3649044664"/>
              </p:ext>
            </p:extLst>
          </p:nvPr>
        </p:nvGraphicFramePr>
        <p:xfrm>
          <a:off x="323528" y="4005064"/>
          <a:ext cx="8424935" cy="1120484"/>
        </p:xfrm>
        <a:graphic>
          <a:graphicData uri="http://schemas.openxmlformats.org/drawingml/2006/table">
            <a:tbl>
              <a:tblPr firstRow="1" bandRow="1">
                <a:tableStyleId>{5C22544A-7EE6-4342-B048-85BDC9FD1C3A}</a:tableStyleId>
              </a:tblPr>
              <a:tblGrid>
                <a:gridCol w="1224136"/>
                <a:gridCol w="2808312"/>
                <a:gridCol w="4392487"/>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edited</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by</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Sylvie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Hancil</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University</a:t>
                      </a:r>
                      <a:r>
                        <a:rPr lang="de-DE" sz="1800" kern="1200" baseline="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t>
                      </a:r>
                      <a:r>
                        <a:rPr lang="de-DE" sz="1800" kern="1200" baseline="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of</a:t>
                      </a:r>
                      <a:r>
                        <a:rPr lang="de-DE" sz="1800" kern="1200" baseline="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Rouen, Ekkehard König, Free University Berlin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a:t>Mehrere Personen usw. in einer </a:t>
            </a:r>
            <a:r>
              <a:rPr lang="de-DE" dirty="0" smtClean="0"/>
              <a:t>Angabe -3-</a:t>
            </a:r>
            <a:endParaRPr lang="de-DE" dirty="0"/>
          </a:p>
        </p:txBody>
      </p:sp>
      <p:pic>
        <p:nvPicPr>
          <p:cNvPr id="8" name="Grafik 7" descr="Bildschirmausschnit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3528" y="1340768"/>
            <a:ext cx="5976664" cy="2100889"/>
          </a:xfrm>
          <a:prstGeom prst="rect">
            <a:avLst/>
          </a:prstGeom>
          <a:ln w="3175">
            <a:solidFill>
              <a:schemeClr val="tx1"/>
            </a:solidFill>
          </a:ln>
        </p:spPr>
      </p:pic>
      <p:sp>
        <p:nvSpPr>
          <p:cNvPr id="2" name="Foliennummernplatzhalter 1"/>
          <p:cNvSpPr>
            <a:spLocks noGrp="1"/>
          </p:cNvSpPr>
          <p:nvPr>
            <p:ph type="sldNum" sz="quarter" idx="4"/>
          </p:nvPr>
        </p:nvSpPr>
        <p:spPr/>
        <p:txBody>
          <a:bodyPr/>
          <a:lstStyle/>
          <a:p>
            <a:fld id="{8A6690F1-7CA1-4166-A522-500460961984}" type="slidenum">
              <a:rPr lang="de-DE" smtClean="0"/>
              <a:pPr/>
              <a:t>18</a:t>
            </a:fld>
            <a:endParaRPr lang="de-DE"/>
          </a:p>
        </p:txBody>
      </p:sp>
    </p:spTree>
    <p:extLst>
      <p:ext uri="{BB962C8B-B14F-4D97-AF65-F5344CB8AC3E}">
        <p14:creationId xmlns:p14="http://schemas.microsoft.com/office/powerpoint/2010/main" val="301748617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920880" cy="365125"/>
          </a:xfrm>
        </p:spPr>
        <p:txBody>
          <a:bodyPr/>
          <a:lstStyle/>
          <a:p>
            <a:r>
              <a:rPr lang="de-DE" smtClean="0"/>
              <a:t>AG RDA Schulungsunterlagen – Modul 3.02.02: Verantwortlichkeitsangabe | Stand: 30.07.2015 | CC BY-NC-SA</a:t>
            </a:r>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1948562549"/>
              </p:ext>
            </p:extLst>
          </p:nvPr>
        </p:nvGraphicFramePr>
        <p:xfrm>
          <a:off x="300311" y="1844824"/>
          <a:ext cx="8424935" cy="1101185"/>
        </p:xfrm>
        <a:graphic>
          <a:graphicData uri="http://schemas.openxmlformats.org/drawingml/2006/table">
            <a:tbl>
              <a:tblPr firstRow="1" bandRow="1">
                <a:tableStyleId>{5C22544A-7EE6-4342-B048-85BDC9FD1C3A}</a:tableStyleId>
              </a:tblPr>
              <a:tblGrid>
                <a:gridCol w="1224136"/>
                <a:gridCol w="2808312"/>
                <a:gridCol w="4392487"/>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Albert Gerhards/Benedikt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Kranemann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a:t>Mehrere Personen usw. in einer </a:t>
            </a:r>
            <a:r>
              <a:rPr lang="de-DE" dirty="0" smtClean="0"/>
              <a:t>Angabe -4-</a:t>
            </a:r>
            <a:endParaRPr lang="de-DE" dirty="0"/>
          </a:p>
        </p:txBody>
      </p:sp>
      <p:graphicFrame>
        <p:nvGraphicFramePr>
          <p:cNvPr id="2" name="Tabelle 1"/>
          <p:cNvGraphicFramePr>
            <a:graphicFrameLocks noGrp="1"/>
          </p:cNvGraphicFramePr>
          <p:nvPr>
            <p:extLst>
              <p:ext uri="{D42A27DB-BD31-4B8C-83A1-F6EECF244321}">
                <p14:modId xmlns:p14="http://schemas.microsoft.com/office/powerpoint/2010/main" val="1685133897"/>
              </p:ext>
            </p:extLst>
          </p:nvPr>
        </p:nvGraphicFramePr>
        <p:xfrm>
          <a:off x="395536" y="4653136"/>
          <a:ext cx="8424935" cy="1120484"/>
        </p:xfrm>
        <a:graphic>
          <a:graphicData uri="http://schemas.openxmlformats.org/drawingml/2006/table">
            <a:tbl>
              <a:tblPr firstRow="1" bandRow="1">
                <a:tableStyleId>{5C22544A-7EE6-4342-B048-85BDC9FD1C3A}</a:tableStyleId>
              </a:tblPr>
              <a:tblGrid>
                <a:gridCol w="1224136"/>
                <a:gridCol w="2808312"/>
                <a:gridCol w="4392487"/>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19444">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übersetzt und herausgegeben von Gerd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Höpken</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Susanne Osterkamp und Gert Reich</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pic>
        <p:nvPicPr>
          <p:cNvPr id="7" name="Grafik 6" descr="Bildschirmausschnit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3528" y="3501008"/>
            <a:ext cx="5513966" cy="880502"/>
          </a:xfrm>
          <a:prstGeom prst="rect">
            <a:avLst/>
          </a:prstGeom>
          <a:ln w="3175">
            <a:solidFill>
              <a:schemeClr val="tx1"/>
            </a:solidFill>
          </a:ln>
        </p:spPr>
      </p:pic>
      <p:pic>
        <p:nvPicPr>
          <p:cNvPr id="10" name="Grafik 9" descr="Bildschirmausschnit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3528" y="908720"/>
            <a:ext cx="4205283" cy="664866"/>
          </a:xfrm>
          <a:prstGeom prst="rect">
            <a:avLst/>
          </a:prstGeom>
          <a:ln w="3175">
            <a:solidFill>
              <a:schemeClr val="tx1"/>
            </a:solidFill>
          </a:ln>
        </p:spPr>
      </p:pic>
      <p:sp>
        <p:nvSpPr>
          <p:cNvPr id="3" name="Foliennummernplatzhalter 2"/>
          <p:cNvSpPr>
            <a:spLocks noGrp="1"/>
          </p:cNvSpPr>
          <p:nvPr>
            <p:ph type="sldNum" sz="quarter" idx="4"/>
          </p:nvPr>
        </p:nvSpPr>
        <p:spPr/>
        <p:txBody>
          <a:bodyPr/>
          <a:lstStyle/>
          <a:p>
            <a:fld id="{8A6690F1-7CA1-4166-A522-500460961984}" type="slidenum">
              <a:rPr lang="de-DE" smtClean="0"/>
              <a:pPr/>
              <a:t>19</a:t>
            </a:fld>
            <a:endParaRPr lang="de-DE"/>
          </a:p>
        </p:txBody>
      </p:sp>
    </p:spTree>
    <p:extLst>
      <p:ext uri="{BB962C8B-B14F-4D97-AF65-F5344CB8AC3E}">
        <p14:creationId xmlns:p14="http://schemas.microsoft.com/office/powerpoint/2010/main" val="221329451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sz="2800" dirty="0" smtClean="0"/>
              <a:t>Teil 2.02, Beschreibung der Manifestation</a:t>
            </a:r>
            <a:br>
              <a:rPr lang="de-DE" sz="2800" dirty="0" smtClean="0"/>
            </a:br>
            <a:r>
              <a:rPr lang="de-DE" sz="2800" dirty="0" smtClean="0"/>
              <a:t>Verantwortlichkeitsangabe</a:t>
            </a:r>
            <a:br>
              <a:rPr lang="de-DE" sz="2800" dirty="0" smtClean="0"/>
            </a:br>
            <a:r>
              <a:rPr lang="de-DE" dirty="0" smtClean="0"/>
              <a:t>(RDA 2.4)</a:t>
            </a:r>
            <a:r>
              <a:rPr lang="de-DE" sz="2800" dirty="0" smtClean="0"/>
              <a:t/>
            </a:r>
            <a:br>
              <a:rPr lang="de-DE" sz="2800" dirty="0" smtClean="0"/>
            </a:br>
            <a:endParaRPr lang="de-DE" sz="2800" dirty="0"/>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3</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9" name="Fußzeilenplatzhalter 8"/>
          <p:cNvSpPr>
            <a:spLocks noGrp="1"/>
          </p:cNvSpPr>
          <p:nvPr>
            <p:ph type="ftr" sz="quarter" idx="14"/>
          </p:nvPr>
        </p:nvSpPr>
        <p:spPr>
          <a:xfrm>
            <a:off x="467544" y="6376243"/>
            <a:ext cx="7776864" cy="365125"/>
          </a:xfrm>
        </p:spPr>
        <p:txBody>
          <a:bodyPr/>
          <a:lstStyle/>
          <a:p>
            <a:r>
              <a:rPr lang="de-DE" dirty="0" smtClean="0"/>
              <a:t>AG RDA Schulungsunterlagen – Modul 3.02.02: Verantwortlichkeitsangabe | Stand: 30.07.2015 | CC BY-NC-SA</a:t>
            </a:r>
            <a:endParaRPr lang="de-DE" dirty="0"/>
          </a:p>
        </p:txBody>
      </p:sp>
      <p:sp>
        <p:nvSpPr>
          <p:cNvPr id="4" name="Foliennummernplatzhalter 3"/>
          <p:cNvSpPr>
            <a:spLocks noGrp="1"/>
          </p:cNvSpPr>
          <p:nvPr>
            <p:ph type="sldNum" sz="quarter" idx="4"/>
          </p:nvPr>
        </p:nvSpPr>
        <p:spPr/>
        <p:txBody>
          <a:bodyPr/>
          <a:lstStyle/>
          <a:p>
            <a:fld id="{8A6690F1-7CA1-4166-A522-500460961984}" type="slidenum">
              <a:rPr lang="de-DE" smtClean="0"/>
              <a:pPr/>
              <a:t>2</a:t>
            </a:fld>
            <a:endParaRPr lang="de-DE"/>
          </a:p>
        </p:txBody>
      </p:sp>
    </p:spTree>
    <p:extLst>
      <p:ext uri="{BB962C8B-B14F-4D97-AF65-F5344CB8AC3E}">
        <p14:creationId xmlns:p14="http://schemas.microsoft.com/office/powerpoint/2010/main" val="368625930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920880" cy="365125"/>
          </a:xfrm>
        </p:spPr>
        <p:txBody>
          <a:bodyPr/>
          <a:lstStyle/>
          <a:p>
            <a:r>
              <a:rPr lang="de-DE" smtClean="0"/>
              <a:t>AG RDA Schulungsunterlagen – Modul 3.02.02: Verantwortlichkeitsangabe | Stand: 30.07.2015 | CC BY-NC-SA</a:t>
            </a:r>
            <a:endParaRPr lang="de-DE" dirty="0"/>
          </a:p>
        </p:txBody>
      </p:sp>
      <p:sp>
        <p:nvSpPr>
          <p:cNvPr id="9" name="Titel 1"/>
          <p:cNvSpPr>
            <a:spLocks noGrp="1"/>
          </p:cNvSpPr>
          <p:nvPr>
            <p:ph type="title"/>
          </p:nvPr>
        </p:nvSpPr>
        <p:spPr>
          <a:xfrm>
            <a:off x="251520" y="404664"/>
            <a:ext cx="8640960" cy="508918"/>
          </a:xfrm>
        </p:spPr>
        <p:txBody>
          <a:bodyPr/>
          <a:lstStyle/>
          <a:p>
            <a:r>
              <a:rPr lang="de-DE" dirty="0" smtClean="0"/>
              <a:t>Satzzeichen innerhalb der Verantwortlichkeits-angabe (RDA 2.4.1.5 D-A-CH) -1-</a:t>
            </a:r>
            <a:endParaRPr lang="de-DE" dirty="0"/>
          </a:p>
        </p:txBody>
      </p:sp>
      <p:sp>
        <p:nvSpPr>
          <p:cNvPr id="12" name="Textplatzhalter 2"/>
          <p:cNvSpPr>
            <a:spLocks noGrp="1"/>
          </p:cNvSpPr>
          <p:nvPr>
            <p:ph type="body" sz="quarter" idx="13"/>
          </p:nvPr>
        </p:nvSpPr>
        <p:spPr>
          <a:xfrm>
            <a:off x="251520" y="1844824"/>
            <a:ext cx="8640960" cy="3600400"/>
          </a:xfrm>
        </p:spPr>
        <p:txBody>
          <a:bodyPr wrap="square"/>
          <a:lstStyle/>
          <a:p>
            <a:endParaRPr lang="de-DE" dirty="0" smtClean="0"/>
          </a:p>
          <a:p>
            <a:r>
              <a:rPr lang="de-DE" dirty="0" smtClean="0"/>
              <a:t>Trennung der einzelnen Personen durch Komma, wenn keine verbindenden Wendungen oder andere Satzzeichen vorhanden</a:t>
            </a:r>
          </a:p>
          <a:p>
            <a:endParaRPr lang="de-DE" dirty="0" smtClean="0"/>
          </a:p>
          <a:p>
            <a:r>
              <a:rPr lang="de-DE" dirty="0" smtClean="0"/>
              <a:t>Zur Verdeutlichung auch andere Satzzeichen möglich, z. B. Klammern oder Semikolon</a:t>
            </a:r>
          </a:p>
        </p:txBody>
      </p:sp>
      <p:sp>
        <p:nvSpPr>
          <p:cNvPr id="2" name="Foliennummernplatzhalter 1"/>
          <p:cNvSpPr>
            <a:spLocks noGrp="1"/>
          </p:cNvSpPr>
          <p:nvPr>
            <p:ph type="sldNum" sz="quarter" idx="4"/>
          </p:nvPr>
        </p:nvSpPr>
        <p:spPr/>
        <p:txBody>
          <a:bodyPr/>
          <a:lstStyle/>
          <a:p>
            <a:fld id="{8A6690F1-7CA1-4166-A522-500460961984}" type="slidenum">
              <a:rPr lang="de-DE" smtClean="0"/>
              <a:pPr/>
              <a:t>20</a:t>
            </a:fld>
            <a:endParaRPr lang="de-DE"/>
          </a:p>
        </p:txBody>
      </p:sp>
    </p:spTree>
    <p:extLst>
      <p:ext uri="{BB962C8B-B14F-4D97-AF65-F5344CB8AC3E}">
        <p14:creationId xmlns:p14="http://schemas.microsoft.com/office/powerpoint/2010/main" val="399459288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344816" cy="365125"/>
          </a:xfrm>
        </p:spPr>
        <p:txBody>
          <a:bodyPr/>
          <a:lstStyle/>
          <a:p>
            <a:r>
              <a:rPr lang="de-DE" smtClean="0"/>
              <a:t>AG RDA Schulungsunterlagen – Modul 3.02.02: Verantwortlichkeitsangabe | Stand: 30.07.2015 | CC BY-NC-SA</a:t>
            </a:r>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739024755"/>
              </p:ext>
            </p:extLst>
          </p:nvPr>
        </p:nvGraphicFramePr>
        <p:xfrm>
          <a:off x="251520" y="3717032"/>
          <a:ext cx="8568952" cy="2592288"/>
        </p:xfrm>
        <a:graphic>
          <a:graphicData uri="http://schemas.openxmlformats.org/drawingml/2006/table">
            <a:tbl>
              <a:tblPr firstRow="1" bandRow="1">
                <a:tableStyleId>{5C22544A-7EE6-4342-B048-85BDC9FD1C3A}</a:tableStyleId>
              </a:tblPr>
              <a:tblGrid>
                <a:gridCol w="1224136"/>
                <a:gridCol w="2535853"/>
                <a:gridCol w="4808963"/>
              </a:tblGrid>
              <a:tr h="57606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2016224">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von Hardy Holte (Bundesanstalt für Straßenwesen, Bergisch Gladbach), Christoph Klimmt, Eva Baumann, Sarah</a:t>
                      </a:r>
                      <a:r>
                        <a:rPr lang="de-DE" baseline="0" dirty="0" smtClean="0">
                          <a:latin typeface="Verdana" panose="020B0604030504040204" pitchFamily="34" charset="0"/>
                          <a:ea typeface="Verdana" panose="020B0604030504040204" pitchFamily="34" charset="0"/>
                          <a:cs typeface="Verdana" panose="020B0604030504040204" pitchFamily="34" charset="0"/>
                        </a:rPr>
                        <a:t> Geber (Institut für Journalistik und Kommunikationsforschung, Hochschule für Musik, Theater und Medien, Hannover)</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a:t>Satzzeichen innerhalb der </a:t>
            </a:r>
            <a:r>
              <a:rPr lang="de-DE" dirty="0" smtClean="0"/>
              <a:t>Verantwortlichkeits-angabe -2-</a:t>
            </a:r>
            <a:endParaRPr lang="de-DE" dirty="0"/>
          </a:p>
        </p:txBody>
      </p:sp>
      <p:pic>
        <p:nvPicPr>
          <p:cNvPr id="8" name="Grafik 7" descr="Bildschirmausschnit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6762" y="836712"/>
            <a:ext cx="3672408" cy="2811926"/>
          </a:xfrm>
          <a:prstGeom prst="rect">
            <a:avLst/>
          </a:prstGeom>
          <a:ln w="3175">
            <a:solidFill>
              <a:schemeClr val="tx1"/>
            </a:solidFill>
          </a:ln>
        </p:spPr>
      </p:pic>
      <p:sp>
        <p:nvSpPr>
          <p:cNvPr id="2" name="Foliennummernplatzhalter 1"/>
          <p:cNvSpPr>
            <a:spLocks noGrp="1"/>
          </p:cNvSpPr>
          <p:nvPr>
            <p:ph type="sldNum" sz="quarter" idx="4"/>
          </p:nvPr>
        </p:nvSpPr>
        <p:spPr/>
        <p:txBody>
          <a:bodyPr/>
          <a:lstStyle/>
          <a:p>
            <a:fld id="{8A6690F1-7CA1-4166-A522-500460961984}" type="slidenum">
              <a:rPr lang="de-DE" smtClean="0"/>
              <a:pPr/>
              <a:t>21</a:t>
            </a:fld>
            <a:endParaRPr lang="de-DE"/>
          </a:p>
        </p:txBody>
      </p:sp>
    </p:spTree>
    <p:extLst>
      <p:ext uri="{BB962C8B-B14F-4D97-AF65-F5344CB8AC3E}">
        <p14:creationId xmlns:p14="http://schemas.microsoft.com/office/powerpoint/2010/main" val="199143408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344816" cy="365125"/>
          </a:xfrm>
        </p:spPr>
        <p:txBody>
          <a:bodyPr/>
          <a:lstStyle/>
          <a:p>
            <a:r>
              <a:rPr lang="de-DE" smtClean="0"/>
              <a:t>AG RDA Schulungsunterlagen – Modul 3.02.02: Verantwortlichkeitsangabe | Stand: 30.07.2015 | CC BY-NC-SA</a:t>
            </a:r>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2586464924"/>
              </p:ext>
            </p:extLst>
          </p:nvPr>
        </p:nvGraphicFramePr>
        <p:xfrm>
          <a:off x="251520" y="3068960"/>
          <a:ext cx="8568952" cy="2592288"/>
        </p:xfrm>
        <a:graphic>
          <a:graphicData uri="http://schemas.openxmlformats.org/drawingml/2006/table">
            <a:tbl>
              <a:tblPr firstRow="1" bandRow="1">
                <a:tableStyleId>{5C22544A-7EE6-4342-B048-85BDC9FD1C3A}</a:tableStyleId>
              </a:tblPr>
              <a:tblGrid>
                <a:gridCol w="1224136"/>
                <a:gridCol w="2535853"/>
                <a:gridCol w="4808963"/>
              </a:tblGrid>
              <a:tr h="57606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2016224">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in Zusammenarbeit mit der Landwirtschaftskammer Schleswig-Holstein, Abteilung Pflanzenbau, Pflanzenschutz, Umwelt; Obstbauversuchsring des Alten Landes e.V. (OVR); Obstbauversuchsanstalt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Jork</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(OVA)</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a:t>Satzzeichen innerhalb der </a:t>
            </a:r>
            <a:r>
              <a:rPr lang="de-DE" dirty="0" smtClean="0"/>
              <a:t>Verantwortlichkeits-angabe -3-</a:t>
            </a:r>
            <a:endParaRPr lang="de-DE" dirty="0"/>
          </a:p>
        </p:txBody>
      </p:sp>
      <p:pic>
        <p:nvPicPr>
          <p:cNvPr id="5" name="Grafik 4" descr="Bildschirmausschnit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3528" y="1102633"/>
            <a:ext cx="6677638" cy="1728192"/>
          </a:xfrm>
          <a:prstGeom prst="rect">
            <a:avLst/>
          </a:prstGeom>
          <a:ln w="3175">
            <a:solidFill>
              <a:schemeClr val="tx1"/>
            </a:solidFill>
          </a:ln>
        </p:spPr>
      </p:pic>
      <p:sp>
        <p:nvSpPr>
          <p:cNvPr id="2" name="Foliennummernplatzhalter 1"/>
          <p:cNvSpPr>
            <a:spLocks noGrp="1"/>
          </p:cNvSpPr>
          <p:nvPr>
            <p:ph type="sldNum" sz="quarter" idx="4"/>
          </p:nvPr>
        </p:nvSpPr>
        <p:spPr/>
        <p:txBody>
          <a:bodyPr/>
          <a:lstStyle/>
          <a:p>
            <a:fld id="{8A6690F1-7CA1-4166-A522-500460961984}" type="slidenum">
              <a:rPr lang="de-DE" smtClean="0"/>
              <a:pPr/>
              <a:t>22</a:t>
            </a:fld>
            <a:endParaRPr lang="de-DE"/>
          </a:p>
        </p:txBody>
      </p:sp>
    </p:spTree>
    <p:extLst>
      <p:ext uri="{BB962C8B-B14F-4D97-AF65-F5344CB8AC3E}">
        <p14:creationId xmlns:p14="http://schemas.microsoft.com/office/powerpoint/2010/main" val="345774010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Mehr als 3 Personen usw. in einer Angabe </a:t>
            </a:r>
            <a:endParaRPr lang="de-DE" dirty="0"/>
          </a:p>
        </p:txBody>
      </p:sp>
      <p:sp>
        <p:nvSpPr>
          <p:cNvPr id="3" name="Textplatzhalter 2"/>
          <p:cNvSpPr>
            <a:spLocks noGrp="1"/>
          </p:cNvSpPr>
          <p:nvPr>
            <p:ph type="body" sz="quarter" idx="13"/>
          </p:nvPr>
        </p:nvSpPr>
        <p:spPr>
          <a:xfrm>
            <a:off x="323528" y="836712"/>
            <a:ext cx="8640960" cy="5472608"/>
          </a:xfrm>
        </p:spPr>
        <p:txBody>
          <a:bodyPr wrap="square"/>
          <a:lstStyle/>
          <a:p>
            <a:endParaRPr lang="de-DE" dirty="0" smtClean="0"/>
          </a:p>
          <a:p>
            <a:r>
              <a:rPr lang="de-DE" dirty="0" smtClean="0"/>
              <a:t>Mindestens die 1. Person, Familie </a:t>
            </a:r>
            <a:r>
              <a:rPr lang="de-DE" dirty="0"/>
              <a:t>oder </a:t>
            </a:r>
            <a:r>
              <a:rPr lang="de-DE" dirty="0" smtClean="0"/>
              <a:t>Körperschaft muss angegeben werden, weitere Personen, </a:t>
            </a:r>
            <a:r>
              <a:rPr lang="de-DE" dirty="0"/>
              <a:t>Familien oder </a:t>
            </a:r>
            <a:r>
              <a:rPr lang="de-DE" dirty="0" smtClean="0"/>
              <a:t>Körperschaften können </a:t>
            </a:r>
            <a:r>
              <a:rPr lang="de-DE" dirty="0"/>
              <a:t>weggelassen werden (RDA 2.4.1.5 Optionale Weglassung)</a:t>
            </a:r>
          </a:p>
          <a:p>
            <a:pPr marL="0" indent="0">
              <a:buNone/>
            </a:pPr>
            <a:endParaRPr lang="de-DE" dirty="0" smtClean="0"/>
          </a:p>
          <a:p>
            <a:r>
              <a:rPr lang="de-DE" dirty="0" smtClean="0"/>
              <a:t>Weglassung möglichst nur bei umfangreichen Aufzählungen </a:t>
            </a:r>
            <a:r>
              <a:rPr lang="de-DE" dirty="0"/>
              <a:t>(RDA 2.4.1.5 </a:t>
            </a:r>
            <a:r>
              <a:rPr lang="de-DE" dirty="0" smtClean="0"/>
              <a:t>D-A-CH zur optionalen </a:t>
            </a:r>
            <a:r>
              <a:rPr lang="de-DE" dirty="0"/>
              <a:t>Weglassung)</a:t>
            </a:r>
          </a:p>
          <a:p>
            <a:pPr marL="457200" lvl="1" indent="0">
              <a:buNone/>
            </a:pPr>
            <a:endParaRPr lang="de-DE" dirty="0"/>
          </a:p>
          <a:p>
            <a:r>
              <a:rPr lang="de-DE" dirty="0" smtClean="0"/>
              <a:t>Verschiedene Möglichkeiten der Weglassung</a:t>
            </a:r>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3.02.02: Verantwortlichkeitsangabe | Stand: 30.07.2015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23</a:t>
            </a:fld>
            <a:endParaRPr lang="de-DE"/>
          </a:p>
        </p:txBody>
      </p:sp>
    </p:spTree>
    <p:extLst>
      <p:ext uri="{BB962C8B-B14F-4D97-AF65-F5344CB8AC3E}">
        <p14:creationId xmlns:p14="http://schemas.microsoft.com/office/powerpoint/2010/main" val="41981823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776864" cy="365125"/>
          </a:xfrm>
        </p:spPr>
        <p:txBody>
          <a:bodyPr/>
          <a:lstStyle/>
          <a:p>
            <a:r>
              <a:rPr lang="de-DE" smtClean="0"/>
              <a:t>AG RDA Schulungsunterlagen – Modul 3.02.02: Verantwortlichkeitsangabe | Stand: 30.07.2015 | CC BY-NC-SA</a:t>
            </a:r>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1664510565"/>
              </p:ext>
            </p:extLst>
          </p:nvPr>
        </p:nvGraphicFramePr>
        <p:xfrm>
          <a:off x="395536" y="2658248"/>
          <a:ext cx="8424935" cy="2034884"/>
        </p:xfrm>
        <a:graphic>
          <a:graphicData uri="http://schemas.openxmlformats.org/drawingml/2006/table">
            <a:tbl>
              <a:tblPr firstRow="1" bandRow="1">
                <a:tableStyleId>{5C22544A-7EE6-4342-B048-85BDC9FD1C3A}</a:tableStyleId>
              </a:tblPr>
              <a:tblGrid>
                <a:gridCol w="1080120"/>
                <a:gridCol w="2952328"/>
                <a:gridCol w="4392487"/>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endParaRPr lang="de-DE" dirty="0" smtClean="0">
                        <a:latin typeface="Verdana" panose="020B0604030504040204" pitchFamily="34" charset="0"/>
                        <a:ea typeface="Verdana" panose="020B0604030504040204" pitchFamily="34" charset="0"/>
                        <a:cs typeface="Verdana" panose="020B0604030504040204" pitchFamily="34" charset="0"/>
                      </a:endParaRPr>
                    </a:p>
                    <a:p>
                      <a:pPr>
                        <a:lnSpc>
                          <a:spcPts val="1600"/>
                        </a:lnSpc>
                        <a:spcBef>
                          <a:spcPts val="600"/>
                        </a:spcBef>
                        <a:spcAft>
                          <a:spcPts val="600"/>
                        </a:spcAft>
                      </a:pP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Renate Schüssler, Volker Schwier, Gabriele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Klewin</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Saskia Schicht, Anke Schöning, Ulrike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Weyland</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(Hrsg.)</a:t>
                      </a:r>
                    </a:p>
                    <a:p>
                      <a:pPr>
                        <a:lnSpc>
                          <a:spcPts val="16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a:t>Mehr als 3 </a:t>
            </a:r>
            <a:r>
              <a:rPr lang="de-DE" dirty="0" smtClean="0"/>
              <a:t>Personen usw. </a:t>
            </a:r>
            <a:r>
              <a:rPr lang="de-DE" dirty="0"/>
              <a:t>in einer </a:t>
            </a:r>
            <a:r>
              <a:rPr lang="de-DE" dirty="0" smtClean="0"/>
              <a:t>Angabe, Erfassen aller Personen usw. -1-</a:t>
            </a:r>
            <a:endParaRPr lang="de-DE" dirty="0"/>
          </a:p>
        </p:txBody>
      </p:sp>
      <p:sp>
        <p:nvSpPr>
          <p:cNvPr id="2" name="Textfeld 1"/>
          <p:cNvSpPr txBox="1"/>
          <p:nvPr/>
        </p:nvSpPr>
        <p:spPr>
          <a:xfrm>
            <a:off x="283679" y="5048309"/>
            <a:ext cx="7848872" cy="923330"/>
          </a:xfrm>
          <a:prstGeom prst="rect">
            <a:avLst/>
          </a:prstGeom>
          <a:solidFill>
            <a:schemeClr val="bg1"/>
          </a:solidFill>
          <a:ln>
            <a:noFill/>
          </a:ln>
        </p:spPr>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Hinweis: Die Aufzählung der 6 Herausgeber wird hier noch nicht als umfangreich im Sinn von RDA 2.4.1.5 D-A-CH verstanden, daher werden alle Herausgeber erfasst.</a:t>
            </a:r>
          </a:p>
        </p:txBody>
      </p:sp>
      <p:pic>
        <p:nvPicPr>
          <p:cNvPr id="8" name="Grafik 7" descr="Bildschirmausschnit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7544" y="980728"/>
            <a:ext cx="3504433" cy="1467481"/>
          </a:xfrm>
          <a:prstGeom prst="rect">
            <a:avLst/>
          </a:prstGeom>
          <a:ln w="3175">
            <a:solidFill>
              <a:schemeClr val="tx1"/>
            </a:solidFill>
          </a:ln>
        </p:spPr>
      </p:pic>
      <p:sp>
        <p:nvSpPr>
          <p:cNvPr id="3" name="Foliennummernplatzhalter 2"/>
          <p:cNvSpPr>
            <a:spLocks noGrp="1"/>
          </p:cNvSpPr>
          <p:nvPr>
            <p:ph type="sldNum" sz="quarter" idx="4"/>
          </p:nvPr>
        </p:nvSpPr>
        <p:spPr/>
        <p:txBody>
          <a:bodyPr/>
          <a:lstStyle/>
          <a:p>
            <a:fld id="{8A6690F1-7CA1-4166-A522-500460961984}" type="slidenum">
              <a:rPr lang="de-DE" smtClean="0"/>
              <a:pPr/>
              <a:t>24</a:t>
            </a:fld>
            <a:endParaRPr lang="de-DE"/>
          </a:p>
        </p:txBody>
      </p:sp>
    </p:spTree>
    <p:extLst>
      <p:ext uri="{BB962C8B-B14F-4D97-AF65-F5344CB8AC3E}">
        <p14:creationId xmlns:p14="http://schemas.microsoft.com/office/powerpoint/2010/main" val="321393436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848872" cy="365125"/>
          </a:xfrm>
        </p:spPr>
        <p:txBody>
          <a:bodyPr/>
          <a:lstStyle/>
          <a:p>
            <a:r>
              <a:rPr lang="de-DE" smtClean="0"/>
              <a:t>AG RDA Schulungsunterlagen – Modul 3.02.02: Verantwortlichkeitsangabe | Stand: 30.07.2015 | CC BY-NC-SA</a:t>
            </a:r>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1770555283"/>
              </p:ext>
            </p:extLst>
          </p:nvPr>
        </p:nvGraphicFramePr>
        <p:xfrm>
          <a:off x="395536" y="2996952"/>
          <a:ext cx="8424935" cy="1933284"/>
        </p:xfrm>
        <a:graphic>
          <a:graphicData uri="http://schemas.openxmlformats.org/drawingml/2006/table">
            <a:tbl>
              <a:tblPr firstRow="1" bandRow="1">
                <a:tableStyleId>{5C22544A-7EE6-4342-B048-85BDC9FD1C3A}</a:tableStyleId>
              </a:tblPr>
              <a:tblGrid>
                <a:gridCol w="1080120"/>
                <a:gridCol w="2952328"/>
                <a:gridCol w="4392487"/>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b="0" dirty="0" smtClean="0">
                          <a:latin typeface="Verdana" panose="020B0604030504040204" pitchFamily="34" charset="0"/>
                          <a:ea typeface="Verdana" panose="020B0604030504040204" pitchFamily="34" charset="0"/>
                          <a:cs typeface="Verdana" panose="020B0604030504040204" pitchFamily="34" charset="0"/>
                        </a:rPr>
                        <a:t/>
                      </a:r>
                      <a:br>
                        <a:rPr lang="de-DE" b="0" dirty="0" smtClean="0">
                          <a:latin typeface="Verdana" panose="020B0604030504040204" pitchFamily="34" charset="0"/>
                          <a:ea typeface="Verdana" panose="020B0604030504040204" pitchFamily="34" charset="0"/>
                          <a:cs typeface="Verdana" panose="020B0604030504040204" pitchFamily="34" charset="0"/>
                        </a:rPr>
                      </a:br>
                      <a:r>
                        <a:rPr lang="de-DE" b="0" dirty="0" smtClean="0">
                          <a:latin typeface="Verdana" panose="020B0604030504040204" pitchFamily="34" charset="0"/>
                          <a:ea typeface="Verdana" panose="020B0604030504040204" pitchFamily="34" charset="0"/>
                          <a:cs typeface="Verdana" panose="020B0604030504040204" pitchFamily="34" charset="0"/>
                        </a:rPr>
                        <a:t/>
                      </a:r>
                      <a:br>
                        <a:rPr lang="de-DE" b="0" dirty="0" smtClean="0">
                          <a:latin typeface="Verdana" panose="020B0604030504040204" pitchFamily="34" charset="0"/>
                          <a:ea typeface="Verdana" panose="020B0604030504040204" pitchFamily="34" charset="0"/>
                          <a:cs typeface="Verdana" panose="020B0604030504040204" pitchFamily="34" charset="0"/>
                        </a:rPr>
                      </a:b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p>
                    <a:p>
                      <a:pPr>
                        <a:lnSpc>
                          <a:spcPts val="16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Pflanzenschutzamt Berlin; Sächsisches Landesamt für Umwelt, Landwirtschaft und Geologie; Landesanstalt für Landwirtschaft, Forsten und Gartenbau Sachsen-Anhalt; Thüringer Landesanstalt für Landwirtschaft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a:t>Mehr als 3 </a:t>
            </a:r>
            <a:r>
              <a:rPr lang="de-DE" dirty="0" smtClean="0"/>
              <a:t>Personen usw. </a:t>
            </a:r>
            <a:r>
              <a:rPr lang="de-DE" dirty="0"/>
              <a:t>in einer </a:t>
            </a:r>
            <a:r>
              <a:rPr lang="de-DE" dirty="0" smtClean="0"/>
              <a:t>Angabe, Erfassen aller Personen usw. -2-</a:t>
            </a:r>
            <a:endParaRPr lang="de-DE" dirty="0"/>
          </a:p>
        </p:txBody>
      </p:sp>
      <p:sp>
        <p:nvSpPr>
          <p:cNvPr id="2" name="Textfeld 1"/>
          <p:cNvSpPr txBox="1"/>
          <p:nvPr/>
        </p:nvSpPr>
        <p:spPr>
          <a:xfrm>
            <a:off x="283679" y="5048309"/>
            <a:ext cx="7848872" cy="923330"/>
          </a:xfrm>
          <a:prstGeom prst="rect">
            <a:avLst/>
          </a:prstGeom>
          <a:solidFill>
            <a:schemeClr val="bg1"/>
          </a:solidFill>
          <a:ln>
            <a:noFill/>
          </a:ln>
        </p:spPr>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Hinweis: Die Aufzählung von 4 Körperschaften wird hier noch nicht als umfangreich im Sinn von RDA 2.4.1.5 D-A-CH verstanden, daher werden alle erfasst.</a:t>
            </a:r>
          </a:p>
        </p:txBody>
      </p:sp>
      <p:pic>
        <p:nvPicPr>
          <p:cNvPr id="3" name="Grafik 2" descr="Bildschirmausschnit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7544" y="1052736"/>
            <a:ext cx="6882952" cy="1753410"/>
          </a:xfrm>
          <a:prstGeom prst="rect">
            <a:avLst/>
          </a:prstGeom>
          <a:ln w="3175">
            <a:solidFill>
              <a:schemeClr val="tx1"/>
            </a:solidFill>
          </a:ln>
        </p:spPr>
      </p:pic>
      <p:sp>
        <p:nvSpPr>
          <p:cNvPr id="5" name="Foliennummernplatzhalter 4"/>
          <p:cNvSpPr>
            <a:spLocks noGrp="1"/>
          </p:cNvSpPr>
          <p:nvPr>
            <p:ph type="sldNum" sz="quarter" idx="4"/>
          </p:nvPr>
        </p:nvSpPr>
        <p:spPr/>
        <p:txBody>
          <a:bodyPr/>
          <a:lstStyle/>
          <a:p>
            <a:fld id="{8A6690F1-7CA1-4166-A522-500460961984}" type="slidenum">
              <a:rPr lang="de-DE" smtClean="0"/>
              <a:pPr/>
              <a:t>25</a:t>
            </a:fld>
            <a:endParaRPr lang="de-DE"/>
          </a:p>
        </p:txBody>
      </p:sp>
    </p:spTree>
    <p:extLst>
      <p:ext uri="{BB962C8B-B14F-4D97-AF65-F5344CB8AC3E}">
        <p14:creationId xmlns:p14="http://schemas.microsoft.com/office/powerpoint/2010/main" val="228117654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344816" cy="365125"/>
          </a:xfrm>
        </p:spPr>
        <p:txBody>
          <a:bodyPr/>
          <a:lstStyle/>
          <a:p>
            <a:r>
              <a:rPr lang="de-DE" smtClean="0"/>
              <a:t>AG RDA Schulungsunterlagen – Modul 3.02.02: Verantwortlichkeitsangabe | Stand: 30.07.2015 | CC BY-NC-SA</a:t>
            </a:r>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1937956918"/>
              </p:ext>
            </p:extLst>
          </p:nvPr>
        </p:nvGraphicFramePr>
        <p:xfrm>
          <a:off x="323528" y="3140968"/>
          <a:ext cx="8424935" cy="3152484"/>
        </p:xfrm>
        <a:graphic>
          <a:graphicData uri="http://schemas.openxmlformats.org/drawingml/2006/table">
            <a:tbl>
              <a:tblPr firstRow="1" bandRow="1">
                <a:tableStyleId>{5C22544A-7EE6-4342-B048-85BDC9FD1C3A}</a:tableStyleId>
              </a:tblPr>
              <a:tblGrid>
                <a:gridCol w="1465206"/>
                <a:gridCol w="3540914"/>
                <a:gridCol w="3418815"/>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Antonio Basanta Reyes, Rogelio Blanco Martínez, María Antonia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Carrato</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Milagros del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Corral</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Antonio Ma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Avíla</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Fernando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Valverde</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Enrique Gil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Calvo</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Alejandro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Tiana</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Ferrer, Juan Mata, Gustavo Martín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Garzo</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Luis Mateo Díez, Emilio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Lledó</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Francisco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Jarauta</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Darío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Villanueva</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José Antonio Millán, Daniel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Cassany</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a:t>Mehr als 3 Personen usw. in einer </a:t>
            </a:r>
            <a:r>
              <a:rPr lang="de-DE" dirty="0" smtClean="0"/>
              <a:t>Angabe, Umfangreiche Aufzählung</a:t>
            </a:r>
            <a:endParaRPr lang="de-DE" dirty="0"/>
          </a:p>
        </p:txBody>
      </p:sp>
      <p:pic>
        <p:nvPicPr>
          <p:cNvPr id="2" name="Grafik 1" descr="Bildschirmausschnit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3528" y="908720"/>
            <a:ext cx="4497706" cy="2115966"/>
          </a:xfrm>
          <a:prstGeom prst="rect">
            <a:avLst/>
          </a:prstGeom>
          <a:ln w="3175">
            <a:solidFill>
              <a:schemeClr val="tx1"/>
            </a:solidFill>
          </a:ln>
        </p:spPr>
      </p:pic>
      <p:sp>
        <p:nvSpPr>
          <p:cNvPr id="3" name="Foliennummernplatzhalter 2"/>
          <p:cNvSpPr>
            <a:spLocks noGrp="1"/>
          </p:cNvSpPr>
          <p:nvPr>
            <p:ph type="sldNum" sz="quarter" idx="4"/>
          </p:nvPr>
        </p:nvSpPr>
        <p:spPr/>
        <p:txBody>
          <a:bodyPr/>
          <a:lstStyle/>
          <a:p>
            <a:fld id="{8A6690F1-7CA1-4166-A522-500460961984}" type="slidenum">
              <a:rPr lang="de-DE" smtClean="0"/>
              <a:pPr/>
              <a:t>26</a:t>
            </a:fld>
            <a:endParaRPr lang="de-DE"/>
          </a:p>
        </p:txBody>
      </p:sp>
    </p:spTree>
    <p:extLst>
      <p:ext uri="{BB962C8B-B14F-4D97-AF65-F5344CB8AC3E}">
        <p14:creationId xmlns:p14="http://schemas.microsoft.com/office/powerpoint/2010/main" val="254302079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848872" cy="365125"/>
          </a:xfrm>
        </p:spPr>
        <p:txBody>
          <a:bodyPr/>
          <a:lstStyle/>
          <a:p>
            <a:r>
              <a:rPr lang="de-DE" smtClean="0"/>
              <a:t>AG RDA Schulungsunterlagen – Modul 3.02.02: Verantwortlichkeitsangabe | Stand: 30.07.2015 | CC BY-NC-SA</a:t>
            </a:r>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328046317"/>
              </p:ext>
            </p:extLst>
          </p:nvPr>
        </p:nvGraphicFramePr>
        <p:xfrm>
          <a:off x="337099" y="1052736"/>
          <a:ext cx="8424935" cy="1185796"/>
        </p:xfrm>
        <a:graphic>
          <a:graphicData uri="http://schemas.openxmlformats.org/drawingml/2006/table">
            <a:tbl>
              <a:tblPr firstRow="1" bandRow="1">
                <a:tableStyleId>{5C22544A-7EE6-4342-B048-85BDC9FD1C3A}</a:tableStyleId>
              </a:tblPr>
              <a:tblGrid>
                <a:gridCol w="1465206"/>
                <a:gridCol w="3540914"/>
                <a:gridCol w="3418815"/>
              </a:tblGrid>
              <a:tr h="504055">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Antonio Basanta Reyes [und 15 andere]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t>Optionale Weglassungen bei umfangreichen Aufzählungen</a:t>
            </a:r>
            <a:endParaRPr lang="de-DE" dirty="0"/>
          </a:p>
        </p:txBody>
      </p:sp>
      <p:graphicFrame>
        <p:nvGraphicFramePr>
          <p:cNvPr id="2" name="Tabelle 1"/>
          <p:cNvGraphicFramePr>
            <a:graphicFrameLocks noGrp="1"/>
          </p:cNvGraphicFramePr>
          <p:nvPr>
            <p:extLst>
              <p:ext uri="{D42A27DB-BD31-4B8C-83A1-F6EECF244321}">
                <p14:modId xmlns:p14="http://schemas.microsoft.com/office/powerpoint/2010/main" val="65307472"/>
              </p:ext>
            </p:extLst>
          </p:nvPr>
        </p:nvGraphicFramePr>
        <p:xfrm>
          <a:off x="356534" y="3068960"/>
          <a:ext cx="8424935" cy="1152128"/>
        </p:xfrm>
        <a:graphic>
          <a:graphicData uri="http://schemas.openxmlformats.org/drawingml/2006/table">
            <a:tbl>
              <a:tblPr firstRow="1" bandRow="1">
                <a:tableStyleId>{5C22544A-7EE6-4342-B048-85BDC9FD1C3A}</a:tableStyleId>
              </a:tblPr>
              <a:tblGrid>
                <a:gridCol w="1465206"/>
                <a:gridCol w="3540914"/>
                <a:gridCol w="3418815"/>
              </a:tblGrid>
              <a:tr h="438848">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713280">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Antonio Basanta Reyes, Fernando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Valverde</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[und 14 andere]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3" name="Textfeld 2"/>
          <p:cNvSpPr txBox="1"/>
          <p:nvPr/>
        </p:nvSpPr>
        <p:spPr>
          <a:xfrm>
            <a:off x="343903" y="2541160"/>
            <a:ext cx="3212290" cy="369332"/>
          </a:xfrm>
          <a:prstGeom prst="rect">
            <a:avLst/>
          </a:prstGeom>
          <a:solidFill>
            <a:schemeClr val="bg1"/>
          </a:solidFill>
          <a:ln>
            <a:noFill/>
          </a:ln>
        </p:spPr>
        <p:txBody>
          <a:bodyPr wrap="non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Beispiele für Alternativen:</a:t>
            </a:r>
          </a:p>
        </p:txBody>
      </p:sp>
      <p:graphicFrame>
        <p:nvGraphicFramePr>
          <p:cNvPr id="5" name="Tabelle 4"/>
          <p:cNvGraphicFramePr>
            <a:graphicFrameLocks noGrp="1"/>
          </p:cNvGraphicFramePr>
          <p:nvPr>
            <p:extLst>
              <p:ext uri="{D42A27DB-BD31-4B8C-83A1-F6EECF244321}">
                <p14:modId xmlns:p14="http://schemas.microsoft.com/office/powerpoint/2010/main" val="2102399094"/>
              </p:ext>
            </p:extLst>
          </p:nvPr>
        </p:nvGraphicFramePr>
        <p:xfrm>
          <a:off x="360536" y="4509120"/>
          <a:ext cx="8424935" cy="1749488"/>
        </p:xfrm>
        <a:graphic>
          <a:graphicData uri="http://schemas.openxmlformats.org/drawingml/2006/table">
            <a:tbl>
              <a:tblPr firstRow="1" bandRow="1">
                <a:tableStyleId>{5C22544A-7EE6-4342-B048-85BDC9FD1C3A}</a:tableStyleId>
              </a:tblPr>
              <a:tblGrid>
                <a:gridCol w="1465206"/>
                <a:gridCol w="3540914"/>
                <a:gridCol w="3418815"/>
              </a:tblGrid>
              <a:tr h="438848">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713280">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en-US"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Antonio </a:t>
                      </a:r>
                      <a:r>
                        <a:rPr lang="en-US"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Basanta</a:t>
                      </a:r>
                      <a:r>
                        <a:rPr lang="en-US"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Reyes, Rogelio Blanco </a:t>
                      </a:r>
                      <a:r>
                        <a:rPr lang="en-US"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Martínez</a:t>
                      </a:r>
                      <a:r>
                        <a:rPr lang="en-US"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t>
                      </a:r>
                      <a:r>
                        <a:rPr lang="en-US"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María</a:t>
                      </a:r>
                      <a:r>
                        <a:rPr lang="en-US"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Antonia </a:t>
                      </a:r>
                      <a:r>
                        <a:rPr lang="en-US"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Carrato</a:t>
                      </a:r>
                      <a:r>
                        <a:rPr lang="en-US"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Francisco </a:t>
                      </a:r>
                      <a:r>
                        <a:rPr lang="en-US"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Jarauta</a:t>
                      </a:r>
                      <a:r>
                        <a:rPr lang="en-US"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t>
                      </a:r>
                      <a:r>
                        <a:rPr lang="en-US"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Darío</a:t>
                      </a:r>
                      <a:r>
                        <a:rPr lang="en-US"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Villanueva, Daniel </a:t>
                      </a:r>
                      <a:r>
                        <a:rPr lang="en-US"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Cassany</a:t>
                      </a:r>
                      <a:r>
                        <a:rPr lang="en-US"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[und 10 </a:t>
                      </a:r>
                      <a:r>
                        <a:rPr lang="en-US"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andere</a:t>
                      </a:r>
                      <a:r>
                        <a:rPr lang="en-US"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7" name="Foliennummernplatzhalter 6"/>
          <p:cNvSpPr>
            <a:spLocks noGrp="1"/>
          </p:cNvSpPr>
          <p:nvPr>
            <p:ph type="sldNum" sz="quarter" idx="4"/>
          </p:nvPr>
        </p:nvSpPr>
        <p:spPr/>
        <p:txBody>
          <a:bodyPr/>
          <a:lstStyle/>
          <a:p>
            <a:fld id="{8A6690F1-7CA1-4166-A522-500460961984}" type="slidenum">
              <a:rPr lang="de-DE" smtClean="0"/>
              <a:pPr/>
              <a:t>27</a:t>
            </a:fld>
            <a:endParaRPr lang="de-DE" dirty="0"/>
          </a:p>
        </p:txBody>
      </p:sp>
    </p:spTree>
    <p:extLst>
      <p:ext uri="{BB962C8B-B14F-4D97-AF65-F5344CB8AC3E}">
        <p14:creationId xmlns:p14="http://schemas.microsoft.com/office/powerpoint/2010/main" val="244216065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3677270"/>
          </a:xfrm>
        </p:spPr>
        <p:txBody>
          <a:bodyPr/>
          <a:lstStyle/>
          <a:p>
            <a:pPr algn="ctr"/>
            <a:r>
              <a:rPr lang="de-DE" dirty="0" smtClean="0"/>
              <a:t>3.3 Mehrere Verantwortlichkeitsangaben</a:t>
            </a:r>
            <a:br>
              <a:rPr lang="de-DE" dirty="0" smtClean="0"/>
            </a:br>
            <a:r>
              <a:rPr lang="de-DE" dirty="0" smtClean="0"/>
              <a:t>RDA 2.4.1.6</a:t>
            </a:r>
            <a:endParaRPr lang="de-DE" dirty="0"/>
          </a:p>
        </p:txBody>
      </p:sp>
      <p:sp>
        <p:nvSpPr>
          <p:cNvPr id="4" name="Fußzeilenplatzhalter 3"/>
          <p:cNvSpPr>
            <a:spLocks noGrp="1"/>
          </p:cNvSpPr>
          <p:nvPr>
            <p:ph type="ftr" sz="quarter" idx="14"/>
          </p:nvPr>
        </p:nvSpPr>
        <p:spPr>
          <a:xfrm>
            <a:off x="467544" y="6376243"/>
            <a:ext cx="7992888" cy="365125"/>
          </a:xfrm>
        </p:spPr>
        <p:txBody>
          <a:bodyPr/>
          <a:lstStyle/>
          <a:p>
            <a:r>
              <a:rPr lang="de-DE" smtClean="0"/>
              <a:t>AG RDA Schulungsunterlagen – Modul 3.02.02: Verantwortlichkeitsangabe | Stand: 30.07.2015 | CC BY-NC-SA</a:t>
            </a:r>
            <a:endParaRPr lang="de-DE" dirty="0"/>
          </a:p>
        </p:txBody>
      </p:sp>
      <p:sp>
        <p:nvSpPr>
          <p:cNvPr id="3" name="Foliennummernplatzhalter 2"/>
          <p:cNvSpPr>
            <a:spLocks noGrp="1"/>
          </p:cNvSpPr>
          <p:nvPr>
            <p:ph type="sldNum" sz="quarter" idx="4"/>
          </p:nvPr>
        </p:nvSpPr>
        <p:spPr/>
        <p:txBody>
          <a:bodyPr/>
          <a:lstStyle/>
          <a:p>
            <a:fld id="{8A6690F1-7CA1-4166-A522-500460961984}" type="slidenum">
              <a:rPr lang="de-DE" smtClean="0"/>
              <a:pPr/>
              <a:t>28</a:t>
            </a:fld>
            <a:endParaRPr lang="de-DE"/>
          </a:p>
        </p:txBody>
      </p:sp>
    </p:spTree>
    <p:extLst>
      <p:ext uri="{BB962C8B-B14F-4D97-AF65-F5344CB8AC3E}">
        <p14:creationId xmlns:p14="http://schemas.microsoft.com/office/powerpoint/2010/main" val="16936177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404664"/>
            <a:ext cx="8640960" cy="508918"/>
          </a:xfrm>
        </p:spPr>
        <p:txBody>
          <a:bodyPr/>
          <a:lstStyle/>
          <a:p>
            <a:r>
              <a:rPr lang="de-DE" dirty="0" smtClean="0"/>
              <a:t>Mehrere Verantwortlichkeitsangaben -1-</a:t>
            </a:r>
            <a:endParaRPr lang="de-DE" dirty="0"/>
          </a:p>
        </p:txBody>
      </p:sp>
      <p:sp>
        <p:nvSpPr>
          <p:cNvPr id="3" name="Textplatzhalter 2"/>
          <p:cNvSpPr>
            <a:spLocks noGrp="1"/>
          </p:cNvSpPr>
          <p:nvPr>
            <p:ph type="body" sz="quarter" idx="13"/>
          </p:nvPr>
        </p:nvSpPr>
        <p:spPr/>
        <p:txBody>
          <a:bodyPr wrap="square"/>
          <a:lstStyle/>
          <a:p>
            <a:endParaRPr lang="de-DE" dirty="0" smtClean="0"/>
          </a:p>
          <a:p>
            <a:r>
              <a:rPr lang="de-DE" dirty="0" smtClean="0"/>
              <a:t>Beispielsweise für geistigen Schöpfer und für Herausgeber</a:t>
            </a:r>
          </a:p>
          <a:p>
            <a:endParaRPr lang="de-DE" dirty="0" smtClean="0"/>
          </a:p>
          <a:p>
            <a:r>
              <a:rPr lang="de-DE" dirty="0" smtClean="0"/>
              <a:t>Regelungen zur Erfassung als Standardelement bei jeweiliger Verantwortlichkeitsangabe</a:t>
            </a:r>
          </a:p>
          <a:p>
            <a:endParaRPr lang="de-DE" dirty="0" smtClean="0"/>
          </a:p>
          <a:p>
            <a:r>
              <a:rPr lang="de-DE" dirty="0" smtClean="0"/>
              <a:t>Reihenfolge der Erfassung nach Reihenfolge, Layout oder Typografie der Informationsquelle</a:t>
            </a:r>
          </a:p>
          <a:p>
            <a:endParaRPr lang="de-DE" dirty="0" smtClean="0"/>
          </a:p>
          <a:p>
            <a:r>
              <a:rPr lang="de-DE" dirty="0" smtClean="0"/>
              <a:t>Trennung bei ISBD-Darstellung durch Leerzeichen, Semikolon, Leerzeichen</a:t>
            </a:r>
          </a:p>
          <a:p>
            <a:pPr marL="0" indent="0">
              <a:buNone/>
            </a:pPr>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3.02.02: Verantwortlichkeitsangabe | Stand: 30.07.2015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29</a:t>
            </a:fld>
            <a:endParaRPr lang="de-DE"/>
          </a:p>
        </p:txBody>
      </p:sp>
    </p:spTree>
    <p:extLst>
      <p:ext uri="{BB962C8B-B14F-4D97-AF65-F5344CB8AC3E}">
        <p14:creationId xmlns:p14="http://schemas.microsoft.com/office/powerpoint/2010/main" val="125128592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Inhalt</a:t>
            </a:r>
            <a:endParaRPr lang="de-DE" dirty="0"/>
          </a:p>
        </p:txBody>
      </p:sp>
      <p:sp>
        <p:nvSpPr>
          <p:cNvPr id="3" name="Textplatzhalter 2"/>
          <p:cNvSpPr>
            <a:spLocks noGrp="1"/>
          </p:cNvSpPr>
          <p:nvPr>
            <p:ph type="body" sz="quarter" idx="13"/>
          </p:nvPr>
        </p:nvSpPr>
        <p:spPr/>
        <p:txBody>
          <a:bodyPr wrap="square"/>
          <a:lstStyle/>
          <a:p>
            <a:pPr marL="457200" indent="-457200">
              <a:buFont typeface="+mj-lt"/>
              <a:buAutoNum type="arabicPeriod"/>
            </a:pPr>
            <a:r>
              <a:rPr lang="de-DE" dirty="0" smtClean="0"/>
              <a:t>Grundsätzliches</a:t>
            </a:r>
          </a:p>
          <a:p>
            <a:pPr marL="457200" indent="-457200">
              <a:buFont typeface="+mj-lt"/>
              <a:buAutoNum type="arabicPeriod"/>
            </a:pPr>
            <a:r>
              <a:rPr lang="de-DE" dirty="0" smtClean="0"/>
              <a:t>Informationsquellen (RDA 2.4.1.2)</a:t>
            </a:r>
          </a:p>
          <a:p>
            <a:pPr marL="457200" indent="-457200">
              <a:buFont typeface="+mj-lt"/>
              <a:buAutoNum type="arabicPeriod"/>
            </a:pPr>
            <a:r>
              <a:rPr lang="de-DE" dirty="0" smtClean="0"/>
              <a:t>Erfassen</a:t>
            </a:r>
          </a:p>
          <a:p>
            <a:pPr marL="914400" lvl="1" indent="-457200">
              <a:buFont typeface="+mj-lt"/>
              <a:buAutoNum type="arabicPeriod"/>
            </a:pPr>
            <a:r>
              <a:rPr lang="de-DE" dirty="0" smtClean="0"/>
              <a:t>Allgemeines (RDA 2.4.1.4)</a:t>
            </a:r>
          </a:p>
          <a:p>
            <a:pPr marL="914400" lvl="1" indent="-457200">
              <a:buFont typeface="+mj-lt"/>
              <a:buAutoNum type="arabicPeriod"/>
            </a:pPr>
            <a:r>
              <a:rPr lang="de-DE" dirty="0" smtClean="0"/>
              <a:t>Mehrere Personen usw. (RDA 2.4.1.5)</a:t>
            </a:r>
          </a:p>
          <a:p>
            <a:pPr marL="914400" lvl="1" indent="-457200">
              <a:buFont typeface="+mj-lt"/>
              <a:buAutoNum type="arabicPeriod"/>
            </a:pPr>
            <a:r>
              <a:rPr lang="de-DE" dirty="0" smtClean="0"/>
              <a:t>Mehrere Verantwortlichkeitsangaben (RDA 2.4.1.6)</a:t>
            </a:r>
          </a:p>
          <a:p>
            <a:pPr marL="914400" lvl="1" indent="-457200">
              <a:buFont typeface="+mj-lt"/>
              <a:buAutoNum type="arabicPeriod"/>
            </a:pPr>
            <a:r>
              <a:rPr lang="de-DE" dirty="0" smtClean="0"/>
              <a:t>Nominalphrasen (RDA 2.4.1.8)</a:t>
            </a:r>
          </a:p>
          <a:p>
            <a:pPr marL="457200" indent="-457200">
              <a:buFont typeface="+mj-lt"/>
              <a:buAutoNum type="arabicPeriod"/>
            </a:pPr>
            <a:r>
              <a:rPr lang="de-DE" dirty="0" smtClean="0"/>
              <a:t>Verantwortlichkeitsangabe, </a:t>
            </a:r>
            <a:r>
              <a:rPr lang="de-DE" dirty="0"/>
              <a:t>die sich auf den Haupttitel </a:t>
            </a:r>
            <a:r>
              <a:rPr lang="de-DE" dirty="0" smtClean="0"/>
              <a:t>bezieht </a:t>
            </a:r>
            <a:r>
              <a:rPr lang="de-DE" dirty="0"/>
              <a:t>(RDA 2.4.2</a:t>
            </a:r>
            <a:r>
              <a:rPr lang="de-DE" dirty="0" smtClean="0"/>
              <a:t>)</a:t>
            </a:r>
            <a:endParaRPr lang="de-DE" dirty="0"/>
          </a:p>
          <a:p>
            <a:pPr marL="457200" indent="-457200">
              <a:buFont typeface="+mj-lt"/>
              <a:buAutoNum type="arabicPeriod"/>
            </a:pPr>
            <a:r>
              <a:rPr lang="de-DE" dirty="0"/>
              <a:t>Anmerkung zur Verantwortlichkeitsangabe (RDA 2.17.3</a:t>
            </a:r>
            <a:r>
              <a:rPr lang="de-DE" dirty="0" smtClean="0"/>
              <a:t>)</a:t>
            </a:r>
          </a:p>
          <a:p>
            <a:pPr marL="457200" indent="-457200">
              <a:buFont typeface="+mj-lt"/>
              <a:buAutoNum type="arabicPeriod"/>
            </a:pPr>
            <a:r>
              <a:rPr lang="de-DE" dirty="0" smtClean="0"/>
              <a:t>Zusammenfassung</a:t>
            </a:r>
            <a:endParaRPr lang="de-DE" dirty="0"/>
          </a:p>
          <a:p>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3.02.02: Verantwortlichkeitsangabe | Stand: 30.07.2015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a:t>
            </a:fld>
            <a:endParaRPr lang="de-DE"/>
          </a:p>
        </p:txBody>
      </p:sp>
    </p:spTree>
    <p:extLst>
      <p:ext uri="{BB962C8B-B14F-4D97-AF65-F5344CB8AC3E}">
        <p14:creationId xmlns:p14="http://schemas.microsoft.com/office/powerpoint/2010/main" val="103448946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848872" cy="365125"/>
          </a:xfrm>
        </p:spPr>
        <p:txBody>
          <a:bodyPr/>
          <a:lstStyle/>
          <a:p>
            <a:r>
              <a:rPr lang="de-DE" smtClean="0"/>
              <a:t>AG RDA Schulungsunterlagen – Modul 3.02.02: Verantwortlichkeitsangabe | Stand: 30.07.2015 | CC BY-NC-SA</a:t>
            </a:r>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3238143172"/>
              </p:ext>
            </p:extLst>
          </p:nvPr>
        </p:nvGraphicFramePr>
        <p:xfrm>
          <a:off x="271810" y="3645024"/>
          <a:ext cx="8424935" cy="2227924"/>
        </p:xfrm>
        <a:graphic>
          <a:graphicData uri="http://schemas.openxmlformats.org/drawingml/2006/table">
            <a:tbl>
              <a:tblPr firstRow="1" bandRow="1">
                <a:tableStyleId>{5C22544A-7EE6-4342-B048-85BDC9FD1C3A}</a:tableStyleId>
              </a:tblPr>
              <a:tblGrid>
                <a:gridCol w="1465206"/>
                <a:gridCol w="3540914"/>
                <a:gridCol w="3418815"/>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aus dem Lateinischen übersetzt von Heinz </a:t>
                      </a:r>
                      <a:r>
                        <a:rPr lang="de-DE" dirty="0" err="1" smtClean="0">
                          <a:latin typeface="Verdana" panose="020B0604030504040204" pitchFamily="34" charset="0"/>
                          <a:ea typeface="Verdana" panose="020B0604030504040204" pitchFamily="34" charset="0"/>
                          <a:cs typeface="Verdana" panose="020B0604030504040204" pitchFamily="34" charset="0"/>
                        </a:rPr>
                        <a:t>Gunermann</a:t>
                      </a:r>
                      <a:r>
                        <a:rPr lang="de-DE" dirty="0" smtClean="0">
                          <a:latin typeface="Verdana" panose="020B0604030504040204" pitchFamily="34" charset="0"/>
                          <a:ea typeface="Verdana" panose="020B0604030504040204" pitchFamily="34" charset="0"/>
                          <a:cs typeface="Verdana" panose="020B0604030504040204" pitchFamily="34" charset="0"/>
                        </a:rPr>
                        <a:t>, Franz </a:t>
                      </a:r>
                      <a:r>
                        <a:rPr lang="de-DE" dirty="0" err="1" smtClean="0">
                          <a:latin typeface="Verdana" panose="020B0604030504040204" pitchFamily="34" charset="0"/>
                          <a:ea typeface="Verdana" panose="020B0604030504040204" pitchFamily="34" charset="0"/>
                          <a:cs typeface="Verdana" panose="020B0604030504040204" pitchFamily="34" charset="0"/>
                        </a:rPr>
                        <a:t>Loretto</a:t>
                      </a:r>
                      <a:r>
                        <a:rPr lang="de-DE" dirty="0" smtClean="0">
                          <a:latin typeface="Verdana" panose="020B0604030504040204" pitchFamily="34" charset="0"/>
                          <a:ea typeface="Verdana" panose="020B0604030504040204" pitchFamily="34" charset="0"/>
                          <a:cs typeface="Verdana" panose="020B0604030504040204" pitchFamily="34" charset="0"/>
                        </a:rPr>
                        <a:t> und Rainer </a:t>
                      </a:r>
                      <a:r>
                        <a:rPr lang="de-DE" dirty="0" err="1" smtClean="0">
                          <a:latin typeface="Verdana" panose="020B0604030504040204" pitchFamily="34" charset="0"/>
                          <a:ea typeface="Verdana" panose="020B0604030504040204" pitchFamily="34" charset="0"/>
                          <a:cs typeface="Verdana" panose="020B0604030504040204" pitchFamily="34" charset="0"/>
                        </a:rPr>
                        <a:t>Rauthe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8174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herausgegeben,</a:t>
                      </a:r>
                      <a:r>
                        <a:rPr lang="de-DE" baseline="0" dirty="0" smtClean="0">
                          <a:latin typeface="Verdana" panose="020B0604030504040204" pitchFamily="34" charset="0"/>
                          <a:ea typeface="Verdana" panose="020B0604030504040204" pitchFamily="34" charset="0"/>
                          <a:cs typeface="Verdana" panose="020B0604030504040204" pitchFamily="34" charset="0"/>
                        </a:rPr>
                        <a:t> kommentiert und mit einem Nachwort versehen von Marion Giebel</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a:t>Mehrere </a:t>
            </a:r>
            <a:r>
              <a:rPr lang="de-DE" dirty="0" smtClean="0"/>
              <a:t>Verantwortlichkeitsangaben -2-</a:t>
            </a:r>
            <a:endParaRPr lang="de-DE" dirty="0"/>
          </a:p>
        </p:txBody>
      </p:sp>
      <p:pic>
        <p:nvPicPr>
          <p:cNvPr id="3" name="Grafik 2" descr="Bildschirmausschnit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12056" y="1340768"/>
            <a:ext cx="4171779" cy="2008191"/>
          </a:xfrm>
          <a:prstGeom prst="rect">
            <a:avLst/>
          </a:prstGeom>
          <a:ln w="3175">
            <a:solidFill>
              <a:schemeClr val="tx1"/>
            </a:solidFill>
          </a:ln>
        </p:spPr>
      </p:pic>
      <p:sp>
        <p:nvSpPr>
          <p:cNvPr id="2" name="Foliennummernplatzhalter 1"/>
          <p:cNvSpPr>
            <a:spLocks noGrp="1"/>
          </p:cNvSpPr>
          <p:nvPr>
            <p:ph type="sldNum" sz="quarter" idx="4"/>
          </p:nvPr>
        </p:nvSpPr>
        <p:spPr/>
        <p:txBody>
          <a:bodyPr/>
          <a:lstStyle/>
          <a:p>
            <a:fld id="{8A6690F1-7CA1-4166-A522-500460961984}" type="slidenum">
              <a:rPr lang="de-DE" smtClean="0"/>
              <a:pPr/>
              <a:t>30</a:t>
            </a:fld>
            <a:endParaRPr lang="de-DE"/>
          </a:p>
        </p:txBody>
      </p:sp>
    </p:spTree>
    <p:extLst>
      <p:ext uri="{BB962C8B-B14F-4D97-AF65-F5344CB8AC3E}">
        <p14:creationId xmlns:p14="http://schemas.microsoft.com/office/powerpoint/2010/main" val="201864293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848872" cy="365125"/>
          </a:xfrm>
        </p:spPr>
        <p:txBody>
          <a:bodyPr/>
          <a:lstStyle/>
          <a:p>
            <a:r>
              <a:rPr lang="de-DE" smtClean="0"/>
              <a:t>AG RDA Schulungsunterlagen – Modul 3.02.02: Verantwortlichkeitsangabe | Stand: 30.07.2015 | CC BY-NC-SA</a:t>
            </a:r>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4187788370"/>
              </p:ext>
            </p:extLst>
          </p:nvPr>
        </p:nvGraphicFramePr>
        <p:xfrm>
          <a:off x="507706" y="3974470"/>
          <a:ext cx="8424935" cy="2358141"/>
        </p:xfrm>
        <a:graphic>
          <a:graphicData uri="http://schemas.openxmlformats.org/drawingml/2006/table">
            <a:tbl>
              <a:tblPr firstRow="1" bandRow="1">
                <a:tableStyleId>{5C22544A-7EE6-4342-B048-85BDC9FD1C3A}</a:tableStyleId>
              </a:tblPr>
              <a:tblGrid>
                <a:gridCol w="1465206"/>
                <a:gridCol w="3540914"/>
                <a:gridCol w="3418815"/>
              </a:tblGrid>
              <a:tr h="131412">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Herausgeber Egon Stephan,</a:t>
                      </a:r>
                      <a:r>
                        <a:rPr lang="de-DE" baseline="0" dirty="0" smtClean="0">
                          <a:latin typeface="Verdana" panose="020B0604030504040204" pitchFamily="34" charset="0"/>
                          <a:ea typeface="Verdana" panose="020B0604030504040204" pitchFamily="34" charset="0"/>
                          <a:cs typeface="Verdana" panose="020B0604030504040204" pitchFamily="34" charset="0"/>
                        </a:rPr>
                        <a:t> Wolfgang Schmidt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8174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aseline="0" dirty="0" smtClean="0">
                          <a:latin typeface="Verdana" panose="020B0604030504040204" pitchFamily="34" charset="0"/>
                          <a:ea typeface="Verdana" panose="020B0604030504040204" pitchFamily="34" charset="0"/>
                          <a:cs typeface="Verdana" panose="020B0604030504040204" pitchFamily="34" charset="0"/>
                        </a:rPr>
                        <a:t>Autoren Michael Charlton, Diether Höger, Eduard W. Kleber, Hans Merkens, Siegfried Prell, Wolfgang Schmidt, Christine Schwarzer, Egon Stephan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a:t>Mehrere </a:t>
            </a:r>
            <a:r>
              <a:rPr lang="de-DE" dirty="0" smtClean="0"/>
              <a:t>Verantwortlichkeitsangaben -3-</a:t>
            </a:r>
            <a:endParaRPr lang="de-DE" dirty="0"/>
          </a:p>
        </p:txBody>
      </p:sp>
      <p:pic>
        <p:nvPicPr>
          <p:cNvPr id="2" name="Grafik 1" descr="Bildschirmausschnit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9552" y="794650"/>
            <a:ext cx="2088232" cy="3137758"/>
          </a:xfrm>
          <a:prstGeom prst="rect">
            <a:avLst/>
          </a:prstGeom>
          <a:ln w="3175">
            <a:solidFill>
              <a:schemeClr val="tx1"/>
            </a:solidFill>
          </a:ln>
        </p:spPr>
      </p:pic>
      <p:sp>
        <p:nvSpPr>
          <p:cNvPr id="3" name="Foliennummernplatzhalter 2"/>
          <p:cNvSpPr>
            <a:spLocks noGrp="1"/>
          </p:cNvSpPr>
          <p:nvPr>
            <p:ph type="sldNum" sz="quarter" idx="4"/>
          </p:nvPr>
        </p:nvSpPr>
        <p:spPr/>
        <p:txBody>
          <a:bodyPr/>
          <a:lstStyle/>
          <a:p>
            <a:fld id="{8A6690F1-7CA1-4166-A522-500460961984}" type="slidenum">
              <a:rPr lang="de-DE" smtClean="0"/>
              <a:pPr/>
              <a:t>31</a:t>
            </a:fld>
            <a:endParaRPr lang="de-DE"/>
          </a:p>
        </p:txBody>
      </p:sp>
    </p:spTree>
    <p:extLst>
      <p:ext uri="{BB962C8B-B14F-4D97-AF65-F5344CB8AC3E}">
        <p14:creationId xmlns:p14="http://schemas.microsoft.com/office/powerpoint/2010/main" val="342728412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920880" cy="365125"/>
          </a:xfrm>
        </p:spPr>
        <p:txBody>
          <a:bodyPr/>
          <a:lstStyle/>
          <a:p>
            <a:r>
              <a:rPr lang="de-DE" smtClean="0"/>
              <a:t>AG RDA Schulungsunterlagen – Modul 3.02.02: Verantwortlichkeitsangabe | Stand: 30.07.2015 | CC BY-NC-SA</a:t>
            </a:r>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2159178367"/>
              </p:ext>
            </p:extLst>
          </p:nvPr>
        </p:nvGraphicFramePr>
        <p:xfrm>
          <a:off x="324162" y="3356992"/>
          <a:ext cx="8424935" cy="1748541"/>
        </p:xfrm>
        <a:graphic>
          <a:graphicData uri="http://schemas.openxmlformats.org/drawingml/2006/table">
            <a:tbl>
              <a:tblPr firstRow="1" bandRow="1">
                <a:tableStyleId>{5C22544A-7EE6-4342-B048-85BDC9FD1C3A}</a:tableStyleId>
              </a:tblPr>
              <a:tblGrid>
                <a:gridCol w="1465206"/>
                <a:gridCol w="3540914"/>
                <a:gridCol w="3418815"/>
              </a:tblGrid>
              <a:tr h="131412">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Herausgeber: Bundesamt für Statistik</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8174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aseline="0" dirty="0" smtClean="0">
                          <a:latin typeface="Verdana" panose="020B0604030504040204" pitchFamily="34" charset="0"/>
                          <a:ea typeface="Verdana" panose="020B0604030504040204" pitchFamily="34" charset="0"/>
                          <a:cs typeface="Verdana" panose="020B0604030504040204" pitchFamily="34" charset="0"/>
                        </a:rPr>
                        <a:t>Bearbeiter: Sektion Information und Dokumentation, BFS</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a:t>Mehrere </a:t>
            </a:r>
            <a:r>
              <a:rPr lang="de-DE" dirty="0" smtClean="0"/>
              <a:t>Verantwortlichkeitsangaben -4-</a:t>
            </a:r>
            <a:endParaRPr lang="de-DE" dirty="0"/>
          </a:p>
        </p:txBody>
      </p:sp>
      <p:pic>
        <p:nvPicPr>
          <p:cNvPr id="3" name="Grafik 2" descr="Bildschirmausschnit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4162" y="1484784"/>
            <a:ext cx="6366882" cy="1425031"/>
          </a:xfrm>
          <a:prstGeom prst="rect">
            <a:avLst/>
          </a:prstGeom>
          <a:ln w="3175">
            <a:solidFill>
              <a:schemeClr val="tx1"/>
            </a:solidFill>
          </a:ln>
        </p:spPr>
      </p:pic>
      <p:sp>
        <p:nvSpPr>
          <p:cNvPr id="2" name="Foliennummernplatzhalter 1"/>
          <p:cNvSpPr>
            <a:spLocks noGrp="1"/>
          </p:cNvSpPr>
          <p:nvPr>
            <p:ph type="sldNum" sz="quarter" idx="4"/>
          </p:nvPr>
        </p:nvSpPr>
        <p:spPr/>
        <p:txBody>
          <a:bodyPr/>
          <a:lstStyle/>
          <a:p>
            <a:fld id="{8A6690F1-7CA1-4166-A522-500460961984}" type="slidenum">
              <a:rPr lang="de-DE" smtClean="0"/>
              <a:pPr/>
              <a:t>32</a:t>
            </a:fld>
            <a:endParaRPr lang="de-DE"/>
          </a:p>
        </p:txBody>
      </p:sp>
    </p:spTree>
    <p:extLst>
      <p:ext uri="{BB962C8B-B14F-4D97-AF65-F5344CB8AC3E}">
        <p14:creationId xmlns:p14="http://schemas.microsoft.com/office/powerpoint/2010/main" val="297570448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848872" cy="365125"/>
          </a:xfrm>
        </p:spPr>
        <p:txBody>
          <a:bodyPr/>
          <a:lstStyle/>
          <a:p>
            <a:r>
              <a:rPr lang="de-DE" smtClean="0"/>
              <a:t>AG RDA Schulungsunterlagen – Modul 3.02.02: Verantwortlichkeitsangabe | Stand: 30.07.2015 | CC BY-NC-SA</a:t>
            </a:r>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704601807"/>
              </p:ext>
            </p:extLst>
          </p:nvPr>
        </p:nvGraphicFramePr>
        <p:xfrm>
          <a:off x="324162" y="3356992"/>
          <a:ext cx="8424935" cy="2154941"/>
        </p:xfrm>
        <a:graphic>
          <a:graphicData uri="http://schemas.openxmlformats.org/drawingml/2006/table">
            <a:tbl>
              <a:tblPr firstRow="1" bandRow="1">
                <a:tableStyleId>{5C22544A-7EE6-4342-B048-85BDC9FD1C3A}</a:tableStyleId>
              </a:tblPr>
              <a:tblGrid>
                <a:gridCol w="1465206"/>
                <a:gridCol w="3540914"/>
                <a:gridCol w="3418815"/>
              </a:tblGrid>
              <a:tr h="131412">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Bearbeitung:</a:t>
                      </a:r>
                      <a:r>
                        <a:rPr lang="de-DE" baseline="0" dirty="0" smtClean="0">
                          <a:latin typeface="Verdana" panose="020B0604030504040204" pitchFamily="34" charset="0"/>
                          <a:ea typeface="Verdana" panose="020B0604030504040204" pitchFamily="34" charset="0"/>
                          <a:cs typeface="Verdana" panose="020B0604030504040204" pitchFamily="34" charset="0"/>
                        </a:rPr>
                        <a:t> IVU Umwelt GmbH Freiburg</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8174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aseline="0" dirty="0" smtClean="0">
                          <a:latin typeface="Verdana" panose="020B0604030504040204" pitchFamily="34" charset="0"/>
                          <a:ea typeface="Verdana" panose="020B0604030504040204" pitchFamily="34" charset="0"/>
                          <a:cs typeface="Verdana" panose="020B0604030504040204" pitchFamily="34" charset="0"/>
                        </a:rPr>
                        <a:t>Herausgeber: Landesamt für Umwelt, Wasserwirtschaft und Gewerbeaufsicht Rheinland-Pfalz</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a:t>Mehrere </a:t>
            </a:r>
            <a:r>
              <a:rPr lang="de-DE" dirty="0" smtClean="0"/>
              <a:t>Verantwortlichkeitsangaben -5-</a:t>
            </a:r>
            <a:endParaRPr lang="de-DE" dirty="0"/>
          </a:p>
        </p:txBody>
      </p:sp>
      <p:pic>
        <p:nvPicPr>
          <p:cNvPr id="2" name="Grafik 1" descr="Bildschirmausschnit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7544" y="1052736"/>
            <a:ext cx="6884895" cy="1872208"/>
          </a:xfrm>
          <a:prstGeom prst="rect">
            <a:avLst/>
          </a:prstGeom>
          <a:ln w="3175">
            <a:solidFill>
              <a:schemeClr val="tx1"/>
            </a:solidFill>
          </a:ln>
        </p:spPr>
      </p:pic>
      <p:sp>
        <p:nvSpPr>
          <p:cNvPr id="3" name="Foliennummernplatzhalter 2"/>
          <p:cNvSpPr>
            <a:spLocks noGrp="1"/>
          </p:cNvSpPr>
          <p:nvPr>
            <p:ph type="sldNum" sz="quarter" idx="4"/>
          </p:nvPr>
        </p:nvSpPr>
        <p:spPr/>
        <p:txBody>
          <a:bodyPr/>
          <a:lstStyle/>
          <a:p>
            <a:fld id="{8A6690F1-7CA1-4166-A522-500460961984}" type="slidenum">
              <a:rPr lang="de-DE" smtClean="0"/>
              <a:pPr/>
              <a:t>33</a:t>
            </a:fld>
            <a:endParaRPr lang="de-DE"/>
          </a:p>
        </p:txBody>
      </p:sp>
    </p:spTree>
    <p:extLst>
      <p:ext uri="{BB962C8B-B14F-4D97-AF65-F5344CB8AC3E}">
        <p14:creationId xmlns:p14="http://schemas.microsoft.com/office/powerpoint/2010/main" val="337629131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Mehrere </a:t>
            </a:r>
            <a:r>
              <a:rPr lang="de-DE" dirty="0" smtClean="0"/>
              <a:t>Verantwortlichkeitsangaben -6-</a:t>
            </a:r>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3.02.02: Verantwortlichkeitsangabe | Stand: 30.07.2015 | CC BY-NC-SA</a:t>
            </a:r>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2447730128"/>
              </p:ext>
            </p:extLst>
          </p:nvPr>
        </p:nvGraphicFramePr>
        <p:xfrm>
          <a:off x="467544" y="4005064"/>
          <a:ext cx="8568952" cy="2392575"/>
        </p:xfrm>
        <a:graphic>
          <a:graphicData uri="http://schemas.openxmlformats.org/drawingml/2006/table">
            <a:tbl>
              <a:tblPr firstRow="1" bandRow="1">
                <a:tableStyleId>{5C22544A-7EE6-4342-B048-85BDC9FD1C3A}</a:tableStyleId>
              </a:tblPr>
              <a:tblGrid>
                <a:gridCol w="1465206"/>
                <a:gridCol w="3540914"/>
                <a:gridCol w="3562832"/>
              </a:tblGrid>
              <a:tr h="421938">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92168">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Richard </a:t>
                      </a:r>
                      <a:r>
                        <a:rPr lang="de-DE" dirty="0" err="1" smtClean="0">
                          <a:latin typeface="Verdana" panose="020B0604030504040204" pitchFamily="34" charset="0"/>
                          <a:ea typeface="Verdana" panose="020B0604030504040204" pitchFamily="34" charset="0"/>
                          <a:cs typeface="Verdana" panose="020B0604030504040204" pitchFamily="34" charset="0"/>
                        </a:rPr>
                        <a:t>Strauss</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54107">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Saito </a:t>
                      </a:r>
                      <a:r>
                        <a:rPr lang="de-DE" dirty="0" err="1" smtClean="0">
                          <a:latin typeface="Verdana" panose="020B0604030504040204" pitchFamily="34" charset="0"/>
                          <a:ea typeface="Verdana" panose="020B0604030504040204" pitchFamily="34" charset="0"/>
                          <a:cs typeface="Verdana" panose="020B0604030504040204" pitchFamily="34" charset="0"/>
                        </a:rPr>
                        <a:t>Kinen</a:t>
                      </a:r>
                      <a:r>
                        <a:rPr lang="de-DE" dirty="0" smtClean="0">
                          <a:latin typeface="Verdana" panose="020B0604030504040204" pitchFamily="34" charset="0"/>
                          <a:ea typeface="Verdana" panose="020B0604030504040204" pitchFamily="34" charset="0"/>
                          <a:cs typeface="Verdana" panose="020B0604030504040204" pitchFamily="34" charset="0"/>
                        </a:rPr>
                        <a:t> Orchestra</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724362">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mtClean="0">
                          <a:latin typeface="Verdana" panose="020B0604030504040204" pitchFamily="34" charset="0"/>
                          <a:ea typeface="Verdana" panose="020B0604030504040204" pitchFamily="34" charset="0"/>
                          <a:cs typeface="Verdana" panose="020B0604030504040204" pitchFamily="34" charset="0"/>
                        </a:rPr>
                        <a:t>Daniel </a:t>
                      </a:r>
                      <a:r>
                        <a:rPr lang="de-DE" dirty="0" smtClean="0">
                          <a:latin typeface="Verdana" panose="020B0604030504040204" pitchFamily="34" charset="0"/>
                          <a:ea typeface="Verdana" panose="020B0604030504040204" pitchFamily="34" charset="0"/>
                          <a:cs typeface="Verdana" panose="020B0604030504040204" pitchFamily="34" charset="0"/>
                        </a:rPr>
                        <a:t>Harding [Dirigent]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pic>
        <p:nvPicPr>
          <p:cNvPr id="3" name="Grafik 2" descr="Bildschirmausschnit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46348" y="672873"/>
            <a:ext cx="3268937" cy="3174032"/>
          </a:xfrm>
          <a:prstGeom prst="rect">
            <a:avLst/>
          </a:prstGeom>
        </p:spPr>
      </p:pic>
      <p:sp>
        <p:nvSpPr>
          <p:cNvPr id="5" name="Foliennummernplatzhalter 4"/>
          <p:cNvSpPr>
            <a:spLocks noGrp="1"/>
          </p:cNvSpPr>
          <p:nvPr>
            <p:ph type="sldNum" sz="quarter" idx="4"/>
          </p:nvPr>
        </p:nvSpPr>
        <p:spPr/>
        <p:txBody>
          <a:bodyPr/>
          <a:lstStyle/>
          <a:p>
            <a:fld id="{8A6690F1-7CA1-4166-A522-500460961984}" type="slidenum">
              <a:rPr lang="de-DE" smtClean="0"/>
              <a:pPr/>
              <a:t>34</a:t>
            </a:fld>
            <a:endParaRPr lang="de-DE"/>
          </a:p>
        </p:txBody>
      </p:sp>
    </p:spTree>
    <p:extLst>
      <p:ext uri="{BB962C8B-B14F-4D97-AF65-F5344CB8AC3E}">
        <p14:creationId xmlns:p14="http://schemas.microsoft.com/office/powerpoint/2010/main" val="3711474785"/>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Mehrere </a:t>
            </a:r>
            <a:r>
              <a:rPr lang="de-DE" dirty="0" smtClean="0"/>
              <a:t>Verantwortlichkeitsangaben -7-</a:t>
            </a:r>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3.02.02: Verantwortlichkeitsangabe | Stand: 30.07.2015 | CC BY-NC-SA</a:t>
            </a:r>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3389434207"/>
              </p:ext>
            </p:extLst>
          </p:nvPr>
        </p:nvGraphicFramePr>
        <p:xfrm>
          <a:off x="323528" y="4653136"/>
          <a:ext cx="8568952" cy="1728192"/>
        </p:xfrm>
        <a:graphic>
          <a:graphicData uri="http://schemas.openxmlformats.org/drawingml/2006/table">
            <a:tbl>
              <a:tblPr firstRow="1" bandRow="1">
                <a:tableStyleId>{5C22544A-7EE6-4342-B048-85BDC9FD1C3A}</a:tableStyleId>
              </a:tblPr>
              <a:tblGrid>
                <a:gridCol w="1465206"/>
                <a:gridCol w="3540914"/>
                <a:gridCol w="3562832"/>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60676">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Katharina</a:t>
                      </a:r>
                      <a:r>
                        <a:rPr lang="de-DE" baseline="0" dirty="0" smtClean="0">
                          <a:latin typeface="Verdana" panose="020B0604030504040204" pitchFamily="34" charset="0"/>
                          <a:ea typeface="Verdana" panose="020B0604030504040204" pitchFamily="34" charset="0"/>
                          <a:cs typeface="Verdana" panose="020B0604030504040204" pitchFamily="34" charset="0"/>
                        </a:rPr>
                        <a:t> </a:t>
                      </a:r>
                      <a:r>
                        <a:rPr lang="de-DE" baseline="0" dirty="0" err="1" smtClean="0">
                          <a:latin typeface="Verdana" panose="020B0604030504040204" pitchFamily="34" charset="0"/>
                          <a:ea typeface="Verdana" panose="020B0604030504040204" pitchFamily="34" charset="0"/>
                          <a:cs typeface="Verdana" panose="020B0604030504040204" pitchFamily="34" charset="0"/>
                        </a:rPr>
                        <a:t>Münk</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48072">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gesprochen von Jürgen </a:t>
                      </a:r>
                      <a:r>
                        <a:rPr lang="de-DE" dirty="0" err="1" smtClean="0">
                          <a:latin typeface="Verdana" panose="020B0604030504040204" pitchFamily="34" charset="0"/>
                          <a:ea typeface="Verdana" panose="020B0604030504040204" pitchFamily="34" charset="0"/>
                          <a:cs typeface="Verdana" panose="020B0604030504040204" pitchFamily="34" charset="0"/>
                        </a:rPr>
                        <a:t>Uter</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pic>
        <p:nvPicPr>
          <p:cNvPr id="8" name="Grafik 7" descr="Bildschirmausschnit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44601" y="692696"/>
            <a:ext cx="4032448" cy="3898440"/>
          </a:xfrm>
          <a:prstGeom prst="rect">
            <a:avLst/>
          </a:prstGeom>
        </p:spPr>
      </p:pic>
      <p:sp>
        <p:nvSpPr>
          <p:cNvPr id="3" name="Foliennummernplatzhalter 2"/>
          <p:cNvSpPr>
            <a:spLocks noGrp="1"/>
          </p:cNvSpPr>
          <p:nvPr>
            <p:ph type="sldNum" sz="quarter" idx="4"/>
          </p:nvPr>
        </p:nvSpPr>
        <p:spPr/>
        <p:txBody>
          <a:bodyPr/>
          <a:lstStyle/>
          <a:p>
            <a:fld id="{8A6690F1-7CA1-4166-A522-500460961984}" type="slidenum">
              <a:rPr lang="de-DE" smtClean="0"/>
              <a:pPr/>
              <a:t>35</a:t>
            </a:fld>
            <a:endParaRPr lang="de-DE"/>
          </a:p>
        </p:txBody>
      </p:sp>
    </p:spTree>
    <p:extLst>
      <p:ext uri="{BB962C8B-B14F-4D97-AF65-F5344CB8AC3E}">
        <p14:creationId xmlns:p14="http://schemas.microsoft.com/office/powerpoint/2010/main" val="2556664461"/>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3461246"/>
          </a:xfrm>
        </p:spPr>
        <p:txBody>
          <a:bodyPr/>
          <a:lstStyle/>
          <a:p>
            <a:pPr algn="ctr"/>
            <a:r>
              <a:rPr lang="de-DE" dirty="0" smtClean="0"/>
              <a:t>3.4 Nominalphrasen</a:t>
            </a:r>
            <a:br>
              <a:rPr lang="de-DE" dirty="0" smtClean="0"/>
            </a:br>
            <a:r>
              <a:rPr lang="de-DE" dirty="0" smtClean="0"/>
              <a:t>RDA 2.4.1.8</a:t>
            </a:r>
            <a:endParaRPr lang="de-DE" dirty="0"/>
          </a:p>
        </p:txBody>
      </p:sp>
      <p:sp>
        <p:nvSpPr>
          <p:cNvPr id="4" name="Fußzeilenplatzhalter 3"/>
          <p:cNvSpPr>
            <a:spLocks noGrp="1"/>
          </p:cNvSpPr>
          <p:nvPr>
            <p:ph type="ftr" sz="quarter" idx="14"/>
          </p:nvPr>
        </p:nvSpPr>
        <p:spPr>
          <a:xfrm>
            <a:off x="467544" y="6376243"/>
            <a:ext cx="7920880" cy="365125"/>
          </a:xfrm>
        </p:spPr>
        <p:txBody>
          <a:bodyPr/>
          <a:lstStyle/>
          <a:p>
            <a:r>
              <a:rPr lang="de-DE" smtClean="0"/>
              <a:t>AG RDA Schulungsunterlagen – Modul 3.02.02: Verantwortlichkeitsangabe | Stand: 30.07.2015 | CC BY-NC-SA</a:t>
            </a:r>
            <a:endParaRPr lang="de-DE" dirty="0"/>
          </a:p>
        </p:txBody>
      </p:sp>
      <p:sp>
        <p:nvSpPr>
          <p:cNvPr id="3" name="Foliennummernplatzhalter 2"/>
          <p:cNvSpPr>
            <a:spLocks noGrp="1"/>
          </p:cNvSpPr>
          <p:nvPr>
            <p:ph type="sldNum" sz="quarter" idx="4"/>
          </p:nvPr>
        </p:nvSpPr>
        <p:spPr/>
        <p:txBody>
          <a:bodyPr/>
          <a:lstStyle/>
          <a:p>
            <a:fld id="{8A6690F1-7CA1-4166-A522-500460961984}" type="slidenum">
              <a:rPr lang="de-DE" smtClean="0"/>
              <a:pPr/>
              <a:t>36</a:t>
            </a:fld>
            <a:endParaRPr lang="de-DE"/>
          </a:p>
        </p:txBody>
      </p:sp>
    </p:spTree>
    <p:extLst>
      <p:ext uri="{BB962C8B-B14F-4D97-AF65-F5344CB8AC3E}">
        <p14:creationId xmlns:p14="http://schemas.microsoft.com/office/powerpoint/2010/main" val="3981007185"/>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Nominalphrasen -1-</a:t>
            </a:r>
            <a:endParaRPr lang="de-DE" dirty="0"/>
          </a:p>
        </p:txBody>
      </p:sp>
      <p:sp>
        <p:nvSpPr>
          <p:cNvPr id="3" name="Textplatzhalter 2"/>
          <p:cNvSpPr>
            <a:spLocks noGrp="1"/>
          </p:cNvSpPr>
          <p:nvPr>
            <p:ph type="body" sz="quarter" idx="13"/>
          </p:nvPr>
        </p:nvSpPr>
        <p:spPr/>
        <p:txBody>
          <a:bodyPr wrap="square"/>
          <a:lstStyle/>
          <a:p>
            <a:endParaRPr lang="de-DE" dirty="0" smtClean="0"/>
          </a:p>
          <a:p>
            <a:r>
              <a:rPr lang="de-DE" dirty="0" smtClean="0"/>
              <a:t>Einleitende Wendungen in Verbindung mit einem Substantiv</a:t>
            </a:r>
          </a:p>
          <a:p>
            <a:r>
              <a:rPr lang="de-DE" dirty="0"/>
              <a:t>Gehören zur Verantwortlichkeitsangabe</a:t>
            </a:r>
          </a:p>
          <a:p>
            <a:r>
              <a:rPr lang="de-DE" dirty="0" smtClean="0">
                <a:solidFill>
                  <a:srgbClr val="FF0000"/>
                </a:solidFill>
              </a:rPr>
              <a:t>Achtung: mit April-Release Änderung bzw. Spezifizierung im englischen Toolkit:</a:t>
            </a:r>
          </a:p>
          <a:p>
            <a:r>
              <a:rPr lang="de-DE" dirty="0" smtClean="0">
                <a:solidFill>
                  <a:srgbClr val="FF0000"/>
                </a:solidFill>
              </a:rPr>
              <a:t>Nur bei Verantwortlichkeitsangabe anzugeben, wenn</a:t>
            </a:r>
          </a:p>
          <a:p>
            <a:pPr lvl="1"/>
            <a:r>
              <a:rPr lang="de-DE" dirty="0" smtClean="0">
                <a:solidFill>
                  <a:srgbClr val="FF0000"/>
                </a:solidFill>
              </a:rPr>
              <a:t>Reihenfolge, Layout oder Typografie naheliegen, dass dies so beabsichtigt ist</a:t>
            </a:r>
          </a:p>
          <a:p>
            <a:pPr marL="914400" lvl="2" indent="0">
              <a:buNone/>
            </a:pPr>
            <a:r>
              <a:rPr lang="de-DE" dirty="0" smtClean="0">
                <a:solidFill>
                  <a:srgbClr val="FF0000"/>
                </a:solidFill>
              </a:rPr>
              <a:t>und wenn</a:t>
            </a:r>
          </a:p>
          <a:p>
            <a:pPr lvl="1">
              <a:buFont typeface="Symbol" panose="05050102010706020507" pitchFamily="18" charset="2"/>
              <a:buChar char="-"/>
            </a:pPr>
            <a:r>
              <a:rPr lang="de-DE" dirty="0" smtClean="0">
                <a:solidFill>
                  <a:srgbClr val="FF0000"/>
                </a:solidFill>
              </a:rPr>
              <a:t>die Nominalphrase gleichzeitig auf die Funktion der Person, Familie oder Körperschaft hinweist</a:t>
            </a:r>
            <a:endParaRPr lang="de-DE" dirty="0">
              <a:solidFill>
                <a:srgbClr val="FF0000"/>
              </a:solidFill>
            </a:endParaRPr>
          </a:p>
          <a:p>
            <a:pPr lvl="2"/>
            <a:endParaRPr lang="de-DE" sz="2000"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3.02.02: Verantwortlichkeitsangabe | Stand: 30.07.2015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37</a:t>
            </a:fld>
            <a:endParaRPr lang="de-DE"/>
          </a:p>
        </p:txBody>
      </p:sp>
    </p:spTree>
    <p:extLst>
      <p:ext uri="{BB962C8B-B14F-4D97-AF65-F5344CB8AC3E}">
        <p14:creationId xmlns:p14="http://schemas.microsoft.com/office/powerpoint/2010/main" val="1148584029"/>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28960"/>
            <a:ext cx="8640960" cy="508918"/>
          </a:xfrm>
        </p:spPr>
        <p:txBody>
          <a:bodyPr/>
          <a:lstStyle/>
          <a:p>
            <a:r>
              <a:rPr lang="de-DE" dirty="0" smtClean="0"/>
              <a:t>Nominalphrasen -2-</a:t>
            </a:r>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3.02.02: Verantwortlichkeitsangabe | Stand: 30.07.2015 | CC BY-NC-SA</a:t>
            </a:r>
            <a:endParaRPr lang="de-DE" dirty="0"/>
          </a:p>
        </p:txBody>
      </p:sp>
      <p:graphicFrame>
        <p:nvGraphicFramePr>
          <p:cNvPr id="8" name="Tabelle 7"/>
          <p:cNvGraphicFramePr>
            <a:graphicFrameLocks noGrp="1"/>
          </p:cNvGraphicFramePr>
          <p:nvPr>
            <p:extLst>
              <p:ext uri="{D42A27DB-BD31-4B8C-83A1-F6EECF244321}">
                <p14:modId xmlns:p14="http://schemas.microsoft.com/office/powerpoint/2010/main" val="332240343"/>
              </p:ext>
            </p:extLst>
          </p:nvPr>
        </p:nvGraphicFramePr>
        <p:xfrm>
          <a:off x="323528" y="4509120"/>
          <a:ext cx="8424935" cy="1628484"/>
        </p:xfrm>
        <a:graphic>
          <a:graphicData uri="http://schemas.openxmlformats.org/drawingml/2006/table">
            <a:tbl>
              <a:tblPr firstRow="1" bandRow="1">
                <a:tableStyleId>{5C22544A-7EE6-4342-B048-85BDC9FD1C3A}</a:tableStyleId>
              </a:tblPr>
              <a:tblGrid>
                <a:gridCol w="1522512"/>
                <a:gridCol w="3483608"/>
                <a:gridCol w="3418815"/>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endParaRPr lang="de-DE" dirty="0" smtClean="0">
                        <a:latin typeface="Verdana" panose="020B0604030504040204" pitchFamily="34" charset="0"/>
                        <a:ea typeface="Verdana" panose="020B0604030504040204" pitchFamily="34" charset="0"/>
                        <a:cs typeface="Verdana" panose="020B0604030504040204" pitchFamily="34" charset="0"/>
                      </a:endParaRPr>
                    </a:p>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eine Anleitung von Peter Baumgartner</a:t>
                      </a:r>
                    </a:p>
                    <a:p>
                      <a:pPr>
                        <a:lnSpc>
                          <a:spcPts val="1600"/>
                        </a:lnSpc>
                        <a:spcBef>
                          <a:spcPts val="600"/>
                        </a:spcBef>
                        <a:spcAft>
                          <a:spcPts val="600"/>
                        </a:spcAft>
                      </a:pPr>
                      <a:endParaRPr lang="de-DE" i="1"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3" name="Ellipse 2"/>
          <p:cNvSpPr/>
          <p:nvPr/>
        </p:nvSpPr>
        <p:spPr>
          <a:xfrm>
            <a:off x="1907704" y="620688"/>
            <a:ext cx="3888432" cy="3744416"/>
          </a:xfrm>
          <a:prstGeom prst="ellipse">
            <a:avLst/>
          </a:prstGeom>
          <a:solidFill>
            <a:srgbClr val="867BDB"/>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7" name="Ellipse 6"/>
          <p:cNvSpPr/>
          <p:nvPr/>
        </p:nvSpPr>
        <p:spPr>
          <a:xfrm>
            <a:off x="3412210" y="2321294"/>
            <a:ext cx="735403" cy="745232"/>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11" name="Grafik 10" descr="Bildschirmausschnit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36258" y="1100825"/>
            <a:ext cx="2439798" cy="1160055"/>
          </a:xfrm>
          <a:prstGeom prst="rect">
            <a:avLst/>
          </a:prstGeom>
        </p:spPr>
      </p:pic>
      <p:sp>
        <p:nvSpPr>
          <p:cNvPr id="5" name="Foliennummernplatzhalter 4"/>
          <p:cNvSpPr>
            <a:spLocks noGrp="1"/>
          </p:cNvSpPr>
          <p:nvPr>
            <p:ph type="sldNum" sz="quarter" idx="4"/>
          </p:nvPr>
        </p:nvSpPr>
        <p:spPr/>
        <p:txBody>
          <a:bodyPr/>
          <a:lstStyle/>
          <a:p>
            <a:fld id="{8A6690F1-7CA1-4166-A522-500460961984}" type="slidenum">
              <a:rPr lang="de-DE" smtClean="0"/>
              <a:pPr/>
              <a:t>38</a:t>
            </a:fld>
            <a:endParaRPr lang="de-DE"/>
          </a:p>
        </p:txBody>
      </p:sp>
    </p:spTree>
    <p:extLst>
      <p:ext uri="{BB962C8B-B14F-4D97-AF65-F5344CB8AC3E}">
        <p14:creationId xmlns:p14="http://schemas.microsoft.com/office/powerpoint/2010/main" val="1985698055"/>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Nominalphrasen -3-</a:t>
            </a:r>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3.02.02: Verantwortlichkeitsangabe | Stand: 30.07.2015 | CC BY-NC-SA</a:t>
            </a:r>
            <a:endParaRPr lang="de-DE" dirty="0"/>
          </a:p>
        </p:txBody>
      </p:sp>
      <p:graphicFrame>
        <p:nvGraphicFramePr>
          <p:cNvPr id="8" name="Tabelle 7"/>
          <p:cNvGraphicFramePr>
            <a:graphicFrameLocks noGrp="1"/>
          </p:cNvGraphicFramePr>
          <p:nvPr>
            <p:extLst>
              <p:ext uri="{D42A27DB-BD31-4B8C-83A1-F6EECF244321}">
                <p14:modId xmlns:p14="http://schemas.microsoft.com/office/powerpoint/2010/main" val="3139549119"/>
              </p:ext>
            </p:extLst>
          </p:nvPr>
        </p:nvGraphicFramePr>
        <p:xfrm>
          <a:off x="395536" y="3789040"/>
          <a:ext cx="8424935" cy="1628484"/>
        </p:xfrm>
        <a:graphic>
          <a:graphicData uri="http://schemas.openxmlformats.org/drawingml/2006/table">
            <a:tbl>
              <a:tblPr firstRow="1" bandRow="1">
                <a:tableStyleId>{5C22544A-7EE6-4342-B048-85BDC9FD1C3A}</a:tableStyleId>
              </a:tblPr>
              <a:tblGrid>
                <a:gridCol w="1522512"/>
                <a:gridCol w="3483608"/>
                <a:gridCol w="3418815"/>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endParaRPr lang="de-DE" dirty="0" smtClean="0">
                        <a:latin typeface="Verdana" panose="020B0604030504040204" pitchFamily="34" charset="0"/>
                        <a:ea typeface="Verdana" panose="020B0604030504040204" pitchFamily="34" charset="0"/>
                        <a:cs typeface="Verdana" panose="020B0604030504040204" pitchFamily="34" charset="0"/>
                      </a:endParaRPr>
                    </a:p>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 </a:t>
                      </a:r>
                      <a:r>
                        <a:rPr lang="de-DE" dirty="0" err="1" smtClean="0">
                          <a:latin typeface="Verdana" panose="020B0604030504040204" pitchFamily="34" charset="0"/>
                          <a:ea typeface="Verdana" panose="020B0604030504040204" pitchFamily="34" charset="0"/>
                          <a:cs typeface="Verdana" panose="020B0604030504040204" pitchFamily="34" charset="0"/>
                        </a:rPr>
                        <a:t>play</a:t>
                      </a:r>
                      <a:r>
                        <a:rPr lang="de-DE" baseline="0" dirty="0" smtClean="0">
                          <a:latin typeface="Verdana" panose="020B0604030504040204" pitchFamily="34" charset="0"/>
                          <a:ea typeface="Verdana" panose="020B0604030504040204" pitchFamily="34" charset="0"/>
                          <a:cs typeface="Verdana" panose="020B0604030504040204" pitchFamily="34" charset="0"/>
                        </a:rPr>
                        <a:t> </a:t>
                      </a:r>
                      <a:r>
                        <a:rPr lang="de-DE" baseline="0" dirty="0" err="1" smtClean="0">
                          <a:latin typeface="Verdana" panose="020B0604030504040204" pitchFamily="34" charset="0"/>
                          <a:ea typeface="Verdana" panose="020B0604030504040204" pitchFamily="34" charset="0"/>
                          <a:cs typeface="Verdana" panose="020B0604030504040204" pitchFamily="34" charset="0"/>
                        </a:rPr>
                        <a:t>by</a:t>
                      </a:r>
                      <a:r>
                        <a:rPr lang="de-DE" baseline="0" dirty="0" smtClean="0">
                          <a:latin typeface="Verdana" panose="020B0604030504040204" pitchFamily="34" charset="0"/>
                          <a:ea typeface="Verdana" panose="020B0604030504040204" pitchFamily="34" charset="0"/>
                          <a:cs typeface="Verdana" panose="020B0604030504040204" pitchFamily="34" charset="0"/>
                        </a:rPr>
                        <a:t> J. Alexander </a:t>
                      </a:r>
                      <a:r>
                        <a:rPr lang="de-DE" baseline="0" dirty="0" err="1" smtClean="0">
                          <a:latin typeface="Verdana" panose="020B0604030504040204" pitchFamily="34" charset="0"/>
                          <a:ea typeface="Verdana" panose="020B0604030504040204" pitchFamily="34" charset="0"/>
                          <a:cs typeface="Verdana" panose="020B0604030504040204" pitchFamily="34" charset="0"/>
                        </a:rPr>
                        <a:t>Gunn</a:t>
                      </a:r>
                      <a:endParaRPr lang="de-DE" dirty="0" smtClean="0">
                        <a:latin typeface="Verdana" panose="020B0604030504040204" pitchFamily="34" charset="0"/>
                        <a:ea typeface="Verdana" panose="020B0604030504040204" pitchFamily="34" charset="0"/>
                        <a:cs typeface="Verdana" panose="020B0604030504040204" pitchFamily="34" charset="0"/>
                      </a:endParaRPr>
                    </a:p>
                    <a:p>
                      <a:pPr>
                        <a:lnSpc>
                          <a:spcPts val="1600"/>
                        </a:lnSpc>
                        <a:spcBef>
                          <a:spcPts val="600"/>
                        </a:spcBef>
                        <a:spcAft>
                          <a:spcPts val="600"/>
                        </a:spcAft>
                      </a:pPr>
                      <a:endParaRPr lang="de-DE" i="1"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pic>
        <p:nvPicPr>
          <p:cNvPr id="9" name="Grafik 8" descr="Bildschirmausschnit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5536" y="1196752"/>
            <a:ext cx="5155205" cy="1451647"/>
          </a:xfrm>
          <a:prstGeom prst="rect">
            <a:avLst/>
          </a:prstGeom>
          <a:ln w="3175">
            <a:solidFill>
              <a:schemeClr val="tx1"/>
            </a:solidFill>
          </a:ln>
        </p:spPr>
      </p:pic>
      <p:sp>
        <p:nvSpPr>
          <p:cNvPr id="3" name="Foliennummernplatzhalter 2"/>
          <p:cNvSpPr>
            <a:spLocks noGrp="1"/>
          </p:cNvSpPr>
          <p:nvPr>
            <p:ph type="sldNum" sz="quarter" idx="4"/>
          </p:nvPr>
        </p:nvSpPr>
        <p:spPr/>
        <p:txBody>
          <a:bodyPr/>
          <a:lstStyle/>
          <a:p>
            <a:fld id="{8A6690F1-7CA1-4166-A522-500460961984}" type="slidenum">
              <a:rPr lang="de-DE" smtClean="0"/>
              <a:pPr/>
              <a:t>39</a:t>
            </a:fld>
            <a:endParaRPr lang="de-DE"/>
          </a:p>
        </p:txBody>
      </p:sp>
    </p:spTree>
    <p:extLst>
      <p:ext uri="{BB962C8B-B14F-4D97-AF65-F5344CB8AC3E}">
        <p14:creationId xmlns:p14="http://schemas.microsoft.com/office/powerpoint/2010/main" val="312977243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3389238"/>
          </a:xfrm>
        </p:spPr>
        <p:txBody>
          <a:bodyPr/>
          <a:lstStyle/>
          <a:p>
            <a:pPr algn="ctr"/>
            <a:r>
              <a:rPr lang="de-DE" dirty="0" smtClean="0"/>
              <a:t>1. Grundsätzliches</a:t>
            </a:r>
            <a:endParaRPr lang="de-DE" dirty="0"/>
          </a:p>
        </p:txBody>
      </p:sp>
      <p:sp>
        <p:nvSpPr>
          <p:cNvPr id="4" name="Fußzeilenplatzhalter 3"/>
          <p:cNvSpPr>
            <a:spLocks noGrp="1"/>
          </p:cNvSpPr>
          <p:nvPr>
            <p:ph type="ftr" sz="quarter" idx="14"/>
          </p:nvPr>
        </p:nvSpPr>
        <p:spPr>
          <a:xfrm>
            <a:off x="467544" y="6376243"/>
            <a:ext cx="7848872" cy="365125"/>
          </a:xfrm>
        </p:spPr>
        <p:txBody>
          <a:bodyPr/>
          <a:lstStyle/>
          <a:p>
            <a:r>
              <a:rPr lang="de-DE" smtClean="0"/>
              <a:t>AG RDA Schulungsunterlagen – Modul 3.02.02: Verantwortlichkeitsangabe | Stand: 30.07.2015 | CC BY-NC-SA</a:t>
            </a:r>
            <a:endParaRPr lang="de-DE" dirty="0"/>
          </a:p>
        </p:txBody>
      </p:sp>
      <p:sp>
        <p:nvSpPr>
          <p:cNvPr id="3" name="Foliennummernplatzhalter 2"/>
          <p:cNvSpPr>
            <a:spLocks noGrp="1"/>
          </p:cNvSpPr>
          <p:nvPr>
            <p:ph type="sldNum" sz="quarter" idx="4"/>
          </p:nvPr>
        </p:nvSpPr>
        <p:spPr/>
        <p:txBody>
          <a:bodyPr/>
          <a:lstStyle/>
          <a:p>
            <a:fld id="{8A6690F1-7CA1-4166-A522-500460961984}" type="slidenum">
              <a:rPr lang="de-DE" smtClean="0"/>
              <a:pPr/>
              <a:t>4</a:t>
            </a:fld>
            <a:endParaRPr lang="de-DE"/>
          </a:p>
        </p:txBody>
      </p:sp>
    </p:spTree>
    <p:extLst>
      <p:ext uri="{BB962C8B-B14F-4D97-AF65-F5344CB8AC3E}">
        <p14:creationId xmlns:p14="http://schemas.microsoft.com/office/powerpoint/2010/main" val="3221542010"/>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Nominalphrasen -4-</a:t>
            </a:r>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3.02.02: Verantwortlichkeitsangabe | Stand: 30.07.2015 | CC BY-NC-SA</a:t>
            </a:r>
            <a:endParaRPr lang="de-DE" dirty="0"/>
          </a:p>
        </p:txBody>
      </p:sp>
      <p:graphicFrame>
        <p:nvGraphicFramePr>
          <p:cNvPr id="8" name="Tabelle 7"/>
          <p:cNvGraphicFramePr>
            <a:graphicFrameLocks noGrp="1"/>
          </p:cNvGraphicFramePr>
          <p:nvPr>
            <p:extLst>
              <p:ext uri="{D42A27DB-BD31-4B8C-83A1-F6EECF244321}">
                <p14:modId xmlns:p14="http://schemas.microsoft.com/office/powerpoint/2010/main" val="1969789921"/>
              </p:ext>
            </p:extLst>
          </p:nvPr>
        </p:nvGraphicFramePr>
        <p:xfrm>
          <a:off x="384730" y="3501008"/>
          <a:ext cx="8424935" cy="2837524"/>
        </p:xfrm>
        <a:graphic>
          <a:graphicData uri="http://schemas.openxmlformats.org/drawingml/2006/table">
            <a:tbl>
              <a:tblPr firstRow="1" bandRow="1">
                <a:tableStyleId>{5C22544A-7EE6-4342-B048-85BDC9FD1C3A}</a:tableStyleId>
              </a:tblPr>
              <a:tblGrid>
                <a:gridCol w="1522512"/>
                <a:gridCol w="3950096"/>
                <a:gridCol w="2952327"/>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2.3.4</a:t>
                      </a: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Titelzusatz</a:t>
                      </a:r>
                    </a:p>
                  </a:txBody>
                  <a:tcPr anchor="ctr"/>
                </a:tc>
                <a:tc>
                  <a:txBody>
                    <a:bodyPr/>
                    <a:lstStyle/>
                    <a:p>
                      <a:pPr>
                        <a:lnSpc>
                          <a:spcPts val="1600"/>
                        </a:lnSpc>
                        <a:spcBef>
                          <a:spcPts val="600"/>
                        </a:spcBef>
                        <a:spcAft>
                          <a:spcPts val="600"/>
                        </a:spcAft>
                      </a:pPr>
                      <a:endParaRPr lang="de-DE" dirty="0" smtClean="0">
                        <a:latin typeface="Verdana" panose="020B0604030504040204" pitchFamily="34" charset="0"/>
                        <a:ea typeface="Verdana" panose="020B0604030504040204" pitchFamily="34" charset="0"/>
                        <a:cs typeface="Verdana" panose="020B0604030504040204" pitchFamily="34" charset="0"/>
                      </a:endParaRPr>
                    </a:p>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 </a:t>
                      </a:r>
                      <a:r>
                        <a:rPr lang="de-DE" dirty="0" err="1" smtClean="0">
                          <a:latin typeface="Verdana" panose="020B0604030504040204" pitchFamily="34" charset="0"/>
                          <a:ea typeface="Verdana" panose="020B0604030504040204" pitchFamily="34" charset="0"/>
                          <a:cs typeface="Verdana" panose="020B0604030504040204" pitchFamily="34" charset="0"/>
                        </a:rPr>
                        <a:t>poem</a:t>
                      </a:r>
                      <a:endParaRPr lang="de-DE" dirty="0" smtClean="0">
                        <a:latin typeface="Verdana" panose="020B0604030504040204" pitchFamily="34" charset="0"/>
                        <a:ea typeface="Verdana" panose="020B0604030504040204" pitchFamily="34" charset="0"/>
                        <a:cs typeface="Verdana" panose="020B0604030504040204" pitchFamily="34" charset="0"/>
                      </a:endParaRPr>
                    </a:p>
                    <a:p>
                      <a:pPr>
                        <a:lnSpc>
                          <a:spcPts val="1600"/>
                        </a:lnSpc>
                        <a:spcBef>
                          <a:spcPts val="600"/>
                        </a:spcBef>
                        <a:spcAft>
                          <a:spcPts val="600"/>
                        </a:spcAft>
                      </a:pPr>
                      <a:endParaRPr lang="de-DE" i="1" dirty="0">
                        <a:latin typeface="Verdana" panose="020B0604030504040204" pitchFamily="34" charset="0"/>
                        <a:ea typeface="Verdana" panose="020B0604030504040204" pitchFamily="34" charset="0"/>
                        <a:cs typeface="Verdana" panose="020B0604030504040204" pitchFamily="34" charset="0"/>
                      </a:endParaRPr>
                    </a:p>
                  </a:txBody>
                  <a:tcPr anchor="ctr"/>
                </a:tc>
              </a:tr>
              <a:tr h="68174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2.4.2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endParaRPr lang="de-DE" dirty="0" smtClean="0">
                        <a:latin typeface="Verdana" panose="020B0604030504040204" pitchFamily="34" charset="0"/>
                        <a:ea typeface="Verdana" panose="020B0604030504040204" pitchFamily="34" charset="0"/>
                        <a:cs typeface="Verdana" panose="020B0604030504040204" pitchFamily="34" charset="0"/>
                      </a:endParaRPr>
                    </a:p>
                    <a:p>
                      <a:pPr marL="0" marR="0" indent="0" algn="l" defTabSz="914400" rtl="0" eaLnBrk="1" fontAlgn="auto" latinLnBrk="0" hangingPunct="1">
                        <a:lnSpc>
                          <a:spcPts val="1600"/>
                        </a:lnSpc>
                        <a:spcBef>
                          <a:spcPts val="600"/>
                        </a:spcBef>
                        <a:spcAft>
                          <a:spcPts val="600"/>
                        </a:spcAft>
                        <a:buClrTx/>
                        <a:buSzTx/>
                        <a:buFontTx/>
                        <a:buNone/>
                        <a:tabLst/>
                        <a:defRPr/>
                      </a:pPr>
                      <a:r>
                        <a:rPr lang="de-DE" b="1" dirty="0" smtClean="0">
                          <a:latin typeface="Verdana" panose="020B0604030504040204" pitchFamily="34" charset="0"/>
                          <a:ea typeface="Verdana" panose="020B0604030504040204" pitchFamily="34" charset="0"/>
                          <a:cs typeface="Verdana" panose="020B0604030504040204" pitchFamily="34" charset="0"/>
                        </a:rPr>
                        <a:t>Verantwortlichkeitsangabe, die sich auf den Haupttitel bezieht</a:t>
                      </a:r>
                    </a:p>
                    <a:p>
                      <a:pPr>
                        <a:lnSpc>
                          <a:spcPts val="16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i="0" dirty="0" err="1" smtClean="0">
                          <a:latin typeface="Verdana" panose="020B0604030504040204" pitchFamily="34" charset="0"/>
                          <a:ea typeface="Verdana" panose="020B0604030504040204" pitchFamily="34" charset="0"/>
                          <a:cs typeface="Verdana" panose="020B0604030504040204" pitchFamily="34" charset="0"/>
                        </a:rPr>
                        <a:t>by</a:t>
                      </a:r>
                      <a:r>
                        <a:rPr lang="de-DE" b="0" i="0" baseline="0" dirty="0" smtClean="0">
                          <a:latin typeface="Verdana" panose="020B0604030504040204" pitchFamily="34" charset="0"/>
                          <a:ea typeface="Verdana" panose="020B0604030504040204" pitchFamily="34" charset="0"/>
                          <a:cs typeface="Verdana" panose="020B0604030504040204" pitchFamily="34" charset="0"/>
                        </a:rPr>
                        <a:t> </a:t>
                      </a:r>
                      <a:r>
                        <a:rPr lang="de-DE" b="0" i="0" baseline="0" dirty="0" err="1" smtClean="0">
                          <a:latin typeface="Verdana" panose="020B0604030504040204" pitchFamily="34" charset="0"/>
                          <a:ea typeface="Verdana" panose="020B0604030504040204" pitchFamily="34" charset="0"/>
                          <a:cs typeface="Verdana" panose="020B0604030504040204" pitchFamily="34" charset="0"/>
                        </a:rPr>
                        <a:t>Flexmore</a:t>
                      </a:r>
                      <a:r>
                        <a:rPr lang="de-DE" b="0" i="0" baseline="0" dirty="0" smtClean="0">
                          <a:latin typeface="Verdana" panose="020B0604030504040204" pitchFamily="34" charset="0"/>
                          <a:ea typeface="Verdana" panose="020B0604030504040204" pitchFamily="34" charset="0"/>
                          <a:cs typeface="Verdana" panose="020B0604030504040204" pitchFamily="34" charset="0"/>
                        </a:rPr>
                        <a:t> Hudson</a:t>
                      </a:r>
                      <a:endParaRPr lang="de-DE" b="0" i="0"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pic>
        <p:nvPicPr>
          <p:cNvPr id="3" name="Grafik 2" descr="Bildschirmausschnit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7361" y="1556792"/>
            <a:ext cx="4896544" cy="1761562"/>
          </a:xfrm>
          <a:prstGeom prst="rect">
            <a:avLst/>
          </a:prstGeom>
          <a:ln w="3175">
            <a:solidFill>
              <a:schemeClr val="tx1"/>
            </a:solidFill>
          </a:ln>
        </p:spPr>
      </p:pic>
      <p:sp>
        <p:nvSpPr>
          <p:cNvPr id="5" name="Rechteck 4"/>
          <p:cNvSpPr/>
          <p:nvPr/>
        </p:nvSpPr>
        <p:spPr>
          <a:xfrm>
            <a:off x="420669" y="962417"/>
            <a:ext cx="7031651" cy="461665"/>
          </a:xfrm>
          <a:prstGeom prst="rect">
            <a:avLst/>
          </a:prstGeom>
        </p:spPr>
        <p:txBody>
          <a:bodyPr wrap="square">
            <a:spAutoFit/>
          </a:bodyPr>
          <a:lstStyle/>
          <a:p>
            <a:r>
              <a:rPr lang="de-DE" sz="2400" dirty="0" smtClean="0">
                <a:latin typeface="Verdana" panose="020B0604030504040204" pitchFamily="34" charset="0"/>
                <a:ea typeface="Verdana" panose="020B0604030504040204" pitchFamily="34" charset="0"/>
                <a:cs typeface="Verdana" panose="020B0604030504040204" pitchFamily="34" charset="0"/>
              </a:rPr>
              <a:t>Aber </a:t>
            </a:r>
            <a:r>
              <a:rPr lang="de-DE" sz="24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(nach Änderung von RDA 2.4.1.8) </a:t>
            </a:r>
            <a:r>
              <a:rPr lang="de-DE" sz="2400" dirty="0" smtClean="0">
                <a:latin typeface="Verdana" panose="020B0604030504040204" pitchFamily="34" charset="0"/>
                <a:ea typeface="Verdana" panose="020B0604030504040204" pitchFamily="34" charset="0"/>
                <a:cs typeface="Verdana" panose="020B0604030504040204" pitchFamily="34" charset="0"/>
              </a:rPr>
              <a:t>:</a:t>
            </a:r>
            <a:endParaRPr lang="de-DE" sz="2400" dirty="0">
              <a:latin typeface="Verdana" panose="020B0604030504040204" pitchFamily="34" charset="0"/>
              <a:ea typeface="Verdana" panose="020B0604030504040204" pitchFamily="34" charset="0"/>
              <a:cs typeface="Verdana" panose="020B0604030504040204" pitchFamily="34" charset="0"/>
            </a:endParaRPr>
          </a:p>
        </p:txBody>
      </p:sp>
      <p:sp>
        <p:nvSpPr>
          <p:cNvPr id="6" name="Foliennummernplatzhalter 5"/>
          <p:cNvSpPr>
            <a:spLocks noGrp="1"/>
          </p:cNvSpPr>
          <p:nvPr>
            <p:ph type="sldNum" sz="quarter" idx="4"/>
          </p:nvPr>
        </p:nvSpPr>
        <p:spPr/>
        <p:txBody>
          <a:bodyPr/>
          <a:lstStyle/>
          <a:p>
            <a:fld id="{8A6690F1-7CA1-4166-A522-500460961984}" type="slidenum">
              <a:rPr lang="de-DE" smtClean="0"/>
              <a:pPr/>
              <a:t>40</a:t>
            </a:fld>
            <a:endParaRPr lang="de-DE"/>
          </a:p>
        </p:txBody>
      </p:sp>
    </p:spTree>
    <p:extLst>
      <p:ext uri="{BB962C8B-B14F-4D97-AF65-F5344CB8AC3E}">
        <p14:creationId xmlns:p14="http://schemas.microsoft.com/office/powerpoint/2010/main" val="371761767"/>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4037310"/>
          </a:xfrm>
        </p:spPr>
        <p:txBody>
          <a:bodyPr/>
          <a:lstStyle/>
          <a:p>
            <a:pPr algn="ctr"/>
            <a:r>
              <a:rPr lang="de-DE" dirty="0" smtClean="0"/>
              <a:t>4. Verantwortlichkeitsangabe, die sich auf den Haupttitel bezieht</a:t>
            </a:r>
            <a:br>
              <a:rPr lang="de-DE" dirty="0" smtClean="0"/>
            </a:br>
            <a:r>
              <a:rPr lang="de-DE" dirty="0" smtClean="0"/>
              <a:t>RDA 2.4.2</a:t>
            </a:r>
            <a:endParaRPr lang="de-DE" dirty="0"/>
          </a:p>
        </p:txBody>
      </p:sp>
      <p:sp>
        <p:nvSpPr>
          <p:cNvPr id="4" name="Fußzeilenplatzhalter 3"/>
          <p:cNvSpPr>
            <a:spLocks noGrp="1"/>
          </p:cNvSpPr>
          <p:nvPr>
            <p:ph type="ftr" sz="quarter" idx="14"/>
          </p:nvPr>
        </p:nvSpPr>
        <p:spPr>
          <a:xfrm>
            <a:off x="467544" y="6376243"/>
            <a:ext cx="8064896" cy="365125"/>
          </a:xfrm>
        </p:spPr>
        <p:txBody>
          <a:bodyPr/>
          <a:lstStyle/>
          <a:p>
            <a:r>
              <a:rPr lang="de-DE" smtClean="0"/>
              <a:t>AG RDA Schulungsunterlagen – Modul 3.02.02: Verantwortlichkeitsangabe | Stand: 30.07.2015 | CC BY-NC-SA</a:t>
            </a:r>
            <a:endParaRPr lang="de-DE" dirty="0"/>
          </a:p>
        </p:txBody>
      </p:sp>
      <p:sp>
        <p:nvSpPr>
          <p:cNvPr id="3" name="Foliennummernplatzhalter 2"/>
          <p:cNvSpPr>
            <a:spLocks noGrp="1"/>
          </p:cNvSpPr>
          <p:nvPr>
            <p:ph type="sldNum" sz="quarter" idx="4"/>
          </p:nvPr>
        </p:nvSpPr>
        <p:spPr/>
        <p:txBody>
          <a:bodyPr/>
          <a:lstStyle/>
          <a:p>
            <a:fld id="{8A6690F1-7CA1-4166-A522-500460961984}" type="slidenum">
              <a:rPr lang="de-DE" smtClean="0"/>
              <a:pPr/>
              <a:t>41</a:t>
            </a:fld>
            <a:endParaRPr lang="de-DE"/>
          </a:p>
        </p:txBody>
      </p:sp>
    </p:spTree>
    <p:extLst>
      <p:ext uri="{BB962C8B-B14F-4D97-AF65-F5344CB8AC3E}">
        <p14:creationId xmlns:p14="http://schemas.microsoft.com/office/powerpoint/2010/main" val="204832637"/>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724942"/>
          </a:xfrm>
        </p:spPr>
        <p:txBody>
          <a:bodyPr/>
          <a:lstStyle/>
          <a:p>
            <a:r>
              <a:rPr lang="de-DE" dirty="0" smtClean="0"/>
              <a:t>Verantwortlichkeitsangabe, die sich auf den Haupttitel bezieht -1-</a:t>
            </a:r>
            <a:endParaRPr lang="de-DE" dirty="0"/>
          </a:p>
        </p:txBody>
      </p:sp>
      <p:sp>
        <p:nvSpPr>
          <p:cNvPr id="3" name="Textplatzhalter 2"/>
          <p:cNvSpPr>
            <a:spLocks noGrp="1"/>
          </p:cNvSpPr>
          <p:nvPr>
            <p:ph type="body" sz="quarter" idx="13"/>
          </p:nvPr>
        </p:nvSpPr>
        <p:spPr>
          <a:xfrm>
            <a:off x="251520" y="1196752"/>
            <a:ext cx="8640960" cy="5112568"/>
          </a:xfrm>
        </p:spPr>
        <p:txBody>
          <a:bodyPr wrap="square"/>
          <a:lstStyle/>
          <a:p>
            <a:r>
              <a:rPr lang="de-DE" dirty="0" smtClean="0"/>
              <a:t>Bei mehreren ist nur eine Verantwortlichkeitsangabe  Standardelement</a:t>
            </a:r>
          </a:p>
          <a:p>
            <a:r>
              <a:rPr lang="de-DE" dirty="0" smtClean="0"/>
              <a:t>Reihenfolge für die wichtigste Verantwortlichkeits-angabe (RDA 2.4.2.3 D-A-CH):</a:t>
            </a:r>
          </a:p>
          <a:p>
            <a:pPr lvl="1"/>
            <a:r>
              <a:rPr lang="de-DE" dirty="0" smtClean="0"/>
              <a:t>Verantwortlichkeitsangabe, die den geistigen Schöpfer nennt</a:t>
            </a:r>
          </a:p>
          <a:p>
            <a:pPr lvl="1"/>
            <a:r>
              <a:rPr lang="de-DE" dirty="0" smtClean="0"/>
              <a:t>Verantwortlichkeitsangabe, die den Herausgeber nennt</a:t>
            </a:r>
          </a:p>
          <a:p>
            <a:pPr lvl="1"/>
            <a:r>
              <a:rPr lang="de-DE" dirty="0" smtClean="0"/>
              <a:t>Die hervorgehobene oder zuerst genannte Verantwortlichkeitsangabe</a:t>
            </a:r>
          </a:p>
          <a:p>
            <a:r>
              <a:rPr lang="de-DE" dirty="0" smtClean="0"/>
              <a:t>Außerdem möglichst immer eine Verantwortlich-</a:t>
            </a:r>
            <a:r>
              <a:rPr lang="de-DE" dirty="0" err="1" smtClean="0"/>
              <a:t>keitsangabe</a:t>
            </a:r>
            <a:r>
              <a:rPr lang="de-DE" dirty="0" smtClean="0"/>
              <a:t> erfassen, wenn eine Beziehung angelegt </a:t>
            </a:r>
            <a:r>
              <a:rPr lang="de-DE" dirty="0"/>
              <a:t>wird (RDA 2.4.2.3 </a:t>
            </a:r>
            <a:r>
              <a:rPr lang="de-DE" dirty="0" smtClean="0"/>
              <a:t>D-A-CH)</a:t>
            </a:r>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3.02.02: Verantwortlichkeitsangabe | Stand: 30.07.2015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42</a:t>
            </a:fld>
            <a:endParaRPr lang="de-DE"/>
          </a:p>
        </p:txBody>
      </p:sp>
    </p:spTree>
    <p:extLst>
      <p:ext uri="{BB962C8B-B14F-4D97-AF65-F5344CB8AC3E}">
        <p14:creationId xmlns:p14="http://schemas.microsoft.com/office/powerpoint/2010/main" val="2856018308"/>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3" y="6381328"/>
            <a:ext cx="7848873" cy="365125"/>
          </a:xfrm>
        </p:spPr>
        <p:txBody>
          <a:bodyPr/>
          <a:lstStyle/>
          <a:p>
            <a:r>
              <a:rPr lang="de-DE" smtClean="0"/>
              <a:t>AG RDA Schulungsunterlagen – Modul 3.02.02: Verantwortlichkeitsangabe | Stand: 30.07.2015 | CC BY-NC-SA</a:t>
            </a:r>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2002365754"/>
              </p:ext>
            </p:extLst>
          </p:nvPr>
        </p:nvGraphicFramePr>
        <p:xfrm>
          <a:off x="287524" y="4077072"/>
          <a:ext cx="8532948" cy="2020827"/>
        </p:xfrm>
        <a:graphic>
          <a:graphicData uri="http://schemas.openxmlformats.org/drawingml/2006/table">
            <a:tbl>
              <a:tblPr firstRow="1" bandRow="1">
                <a:tableStyleId>{5C22544A-7EE6-4342-B048-85BDC9FD1C3A}</a:tableStyleId>
              </a:tblPr>
              <a:tblGrid>
                <a:gridCol w="1188132"/>
                <a:gridCol w="3882170"/>
                <a:gridCol w="3462646"/>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2.4.2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Verantwortlichkeitsangabe, die sich auf den Haupttitel</a:t>
                      </a:r>
                      <a:r>
                        <a:rPr lang="de-DE" b="1" baseline="0" dirty="0" smtClean="0">
                          <a:latin typeface="Verdana" panose="020B0604030504040204" pitchFamily="34" charset="0"/>
                          <a:ea typeface="Verdana" panose="020B0604030504040204" pitchFamily="34" charset="0"/>
                          <a:cs typeface="Verdana" panose="020B0604030504040204" pitchFamily="34" charset="0"/>
                        </a:rPr>
                        <a:t> bezieht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Elizabeth</a:t>
                      </a:r>
                      <a:r>
                        <a:rPr lang="de-DE" baseline="0" dirty="0" smtClean="0">
                          <a:latin typeface="Verdana" panose="020B0604030504040204" pitchFamily="34" charset="0"/>
                          <a:ea typeface="Verdana" panose="020B0604030504040204" pitchFamily="34" charset="0"/>
                          <a:cs typeface="Verdana" panose="020B0604030504040204" pitchFamily="34" charset="0"/>
                        </a:rPr>
                        <a:t> George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900343">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2.4.2</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aseline="0" dirty="0" smtClean="0">
                          <a:latin typeface="Verdana" panose="020B0604030504040204" pitchFamily="34" charset="0"/>
                          <a:ea typeface="Verdana" panose="020B0604030504040204" pitchFamily="34" charset="0"/>
                          <a:cs typeface="Verdana" panose="020B0604030504040204" pitchFamily="34" charset="0"/>
                        </a:rPr>
                        <a:t>Verantwortlichkeitsangabe, die sich auf den Haupttitel bezieht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gelesen von Miroslav Nemec</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t>Verantwortlichkeitsangabe, </a:t>
            </a:r>
            <a:r>
              <a:rPr lang="de-DE" dirty="0"/>
              <a:t>die sich auf den Haupttitel </a:t>
            </a:r>
            <a:r>
              <a:rPr lang="de-DE" dirty="0" smtClean="0"/>
              <a:t>bezieht -2-</a:t>
            </a:r>
            <a:endParaRPr lang="de-DE" dirty="0"/>
          </a:p>
        </p:txBody>
      </p:sp>
      <p:pic>
        <p:nvPicPr>
          <p:cNvPr id="2" name="Grafik 1" descr="Bildschirmausschnit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7553" y="1052736"/>
            <a:ext cx="3240360" cy="2910530"/>
          </a:xfrm>
          <a:prstGeom prst="rect">
            <a:avLst/>
          </a:prstGeom>
        </p:spPr>
      </p:pic>
      <p:pic>
        <p:nvPicPr>
          <p:cNvPr id="3" name="Grafik 2" descr="Bildschirmausschnitt"/>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499992" y="1834226"/>
            <a:ext cx="3125479" cy="2129039"/>
          </a:xfrm>
          <a:prstGeom prst="rect">
            <a:avLst/>
          </a:prstGeom>
        </p:spPr>
      </p:pic>
      <p:sp>
        <p:nvSpPr>
          <p:cNvPr id="5" name="Textfeld 4"/>
          <p:cNvSpPr txBox="1"/>
          <p:nvPr/>
        </p:nvSpPr>
        <p:spPr>
          <a:xfrm>
            <a:off x="4530058" y="1340768"/>
            <a:ext cx="1368152" cy="369332"/>
          </a:xfrm>
          <a:prstGeom prst="rect">
            <a:avLst/>
          </a:prstGeom>
          <a:solidFill>
            <a:schemeClr val="bg1"/>
          </a:solidFill>
          <a:ln>
            <a:solidFill>
              <a:schemeClr val="tx1"/>
            </a:solidFill>
          </a:ln>
        </p:spPr>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Booklet:</a:t>
            </a:r>
          </a:p>
        </p:txBody>
      </p:sp>
      <p:sp>
        <p:nvSpPr>
          <p:cNvPr id="7" name="Foliennummernplatzhalter 6"/>
          <p:cNvSpPr>
            <a:spLocks noGrp="1"/>
          </p:cNvSpPr>
          <p:nvPr>
            <p:ph type="sldNum" sz="quarter" idx="4"/>
          </p:nvPr>
        </p:nvSpPr>
        <p:spPr/>
        <p:txBody>
          <a:bodyPr/>
          <a:lstStyle/>
          <a:p>
            <a:fld id="{8A6690F1-7CA1-4166-A522-500460961984}" type="slidenum">
              <a:rPr lang="de-DE" smtClean="0"/>
              <a:pPr/>
              <a:t>43</a:t>
            </a:fld>
            <a:endParaRPr lang="de-DE"/>
          </a:p>
        </p:txBody>
      </p:sp>
    </p:spTree>
    <p:extLst>
      <p:ext uri="{BB962C8B-B14F-4D97-AF65-F5344CB8AC3E}">
        <p14:creationId xmlns:p14="http://schemas.microsoft.com/office/powerpoint/2010/main" val="2115923408"/>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81328"/>
            <a:ext cx="7488832" cy="365125"/>
          </a:xfrm>
        </p:spPr>
        <p:txBody>
          <a:bodyPr/>
          <a:lstStyle/>
          <a:p>
            <a:r>
              <a:rPr lang="de-DE" smtClean="0"/>
              <a:t>AG RDA Schulungsunterlagen – Modul 3.02.02: Verantwortlichkeitsangabe | Stand: 30.07.2015 | CC BY-NC-SA</a:t>
            </a:r>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3256103598"/>
              </p:ext>
            </p:extLst>
          </p:nvPr>
        </p:nvGraphicFramePr>
        <p:xfrm>
          <a:off x="2679601" y="1115541"/>
          <a:ext cx="6264695" cy="4119632"/>
        </p:xfrm>
        <a:graphic>
          <a:graphicData uri="http://schemas.openxmlformats.org/drawingml/2006/table">
            <a:tbl>
              <a:tblPr firstRow="1" bandRow="1">
                <a:tableStyleId>{5C22544A-7EE6-4342-B048-85BDC9FD1C3A}</a:tableStyleId>
              </a:tblPr>
              <a:tblGrid>
                <a:gridCol w="956295"/>
                <a:gridCol w="2766204"/>
                <a:gridCol w="2542196"/>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1424348">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2.4.2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Verantwortlich-</a:t>
                      </a:r>
                      <a:r>
                        <a:rPr lang="de-DE" b="1" dirty="0" err="1" smtClean="0">
                          <a:latin typeface="Verdana" panose="020B0604030504040204" pitchFamily="34" charset="0"/>
                          <a:ea typeface="Verdana" panose="020B0604030504040204" pitchFamily="34" charset="0"/>
                          <a:cs typeface="Verdana" panose="020B0604030504040204" pitchFamily="34" charset="0"/>
                        </a:rPr>
                        <a:t>keitsangabe</a:t>
                      </a:r>
                      <a:r>
                        <a:rPr lang="de-DE" b="1" dirty="0" smtClean="0">
                          <a:latin typeface="Verdana" panose="020B0604030504040204" pitchFamily="34" charset="0"/>
                          <a:ea typeface="Verdana" panose="020B0604030504040204" pitchFamily="34" charset="0"/>
                          <a:cs typeface="Verdana" panose="020B0604030504040204" pitchFamily="34" charset="0"/>
                        </a:rPr>
                        <a:t>, die sich auf den Haupttitel</a:t>
                      </a:r>
                      <a:r>
                        <a:rPr lang="de-DE" b="1" baseline="0" dirty="0" smtClean="0">
                          <a:latin typeface="Verdana" panose="020B0604030504040204" pitchFamily="34" charset="0"/>
                          <a:ea typeface="Verdana" panose="020B0604030504040204" pitchFamily="34" charset="0"/>
                          <a:cs typeface="Verdana" panose="020B0604030504040204" pitchFamily="34" charset="0"/>
                        </a:rPr>
                        <a:t> bezieht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Herausgeber Egon Stephan, Wolfgang</a:t>
                      </a:r>
                      <a:r>
                        <a:rPr lang="de-DE" baseline="0" dirty="0" smtClean="0">
                          <a:latin typeface="Verdana" panose="020B0604030504040204" pitchFamily="34" charset="0"/>
                          <a:ea typeface="Verdana" panose="020B0604030504040204" pitchFamily="34" charset="0"/>
                          <a:cs typeface="Verdana" panose="020B0604030504040204" pitchFamily="34" charset="0"/>
                        </a:rPr>
                        <a:t> Schmidt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1872208">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2.4.2</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err="1" smtClean="0">
                          <a:latin typeface="Verdana" panose="020B0604030504040204" pitchFamily="34" charset="0"/>
                          <a:ea typeface="Verdana" panose="020B0604030504040204" pitchFamily="34" charset="0"/>
                          <a:cs typeface="Verdana" panose="020B0604030504040204" pitchFamily="34" charset="0"/>
                        </a:rPr>
                        <a:t>Verantwortlichkeitsan</a:t>
                      </a:r>
                      <a:r>
                        <a:rPr lang="de-DE" dirty="0" smtClean="0">
                          <a:latin typeface="Verdana" panose="020B0604030504040204" pitchFamily="34" charset="0"/>
                          <a:ea typeface="Verdana" panose="020B0604030504040204" pitchFamily="34" charset="0"/>
                          <a:cs typeface="Verdana" panose="020B0604030504040204" pitchFamily="34" charset="0"/>
                        </a:rPr>
                        <a:t>-gabe,</a:t>
                      </a:r>
                      <a:r>
                        <a:rPr lang="de-DE" baseline="0" dirty="0" smtClean="0">
                          <a:latin typeface="Verdana" panose="020B0604030504040204" pitchFamily="34" charset="0"/>
                          <a:ea typeface="Verdana" panose="020B0604030504040204" pitchFamily="34" charset="0"/>
                          <a:cs typeface="Verdana" panose="020B0604030504040204" pitchFamily="34" charset="0"/>
                        </a:rPr>
                        <a:t> die sich auf den Haupttitel bezieht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baseline="0" dirty="0" smtClean="0">
                          <a:latin typeface="Verdana" panose="020B0604030504040204" pitchFamily="34" charset="0"/>
                          <a:ea typeface="Verdana" panose="020B0604030504040204" pitchFamily="34" charset="0"/>
                          <a:cs typeface="Verdana" panose="020B0604030504040204" pitchFamily="34" charset="0"/>
                        </a:rPr>
                        <a:t>Autoren Michael Charlton, Diether Höger, Eduard W. Kleber, Hans Merkens, Siegfried Prell, Wolfgang Schmidt, Christine Schwarzer, Egon Stephan</a:t>
                      </a:r>
                      <a:endParaRPr lang="de-DE" dirty="0" smtClean="0">
                        <a:latin typeface="Verdana" panose="020B0604030504040204" pitchFamily="34" charset="0"/>
                        <a:ea typeface="Verdana" panose="020B0604030504040204" pitchFamily="34" charset="0"/>
                        <a:cs typeface="Verdana" panose="020B0604030504040204" pitchFamily="34" charset="0"/>
                      </a:endParaRPr>
                    </a:p>
                    <a:p>
                      <a:pPr marL="0" marR="0" indent="0" algn="l" defTabSz="914400" rtl="0" eaLnBrk="1" fontAlgn="auto" latinLnBrk="0" hangingPunct="1">
                        <a:lnSpc>
                          <a:spcPts val="1600"/>
                        </a:lnSpc>
                        <a:spcBef>
                          <a:spcPts val="600"/>
                        </a:spcBef>
                        <a:spcAft>
                          <a:spcPts val="600"/>
                        </a:spcAft>
                        <a:buClrTx/>
                        <a:buSzTx/>
                        <a:buFontTx/>
                        <a:buNone/>
                        <a:tabLst/>
                        <a:defRPr/>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423380" y="332656"/>
            <a:ext cx="8640960" cy="508918"/>
          </a:xfrm>
        </p:spPr>
        <p:txBody>
          <a:bodyPr/>
          <a:lstStyle/>
          <a:p>
            <a:r>
              <a:rPr lang="de-DE" dirty="0" smtClean="0"/>
              <a:t>Verantwortlichkeitsangabe, </a:t>
            </a:r>
            <a:r>
              <a:rPr lang="de-DE" dirty="0"/>
              <a:t>die sich auf den Haupttitel </a:t>
            </a:r>
            <a:r>
              <a:rPr lang="de-DE" dirty="0" smtClean="0"/>
              <a:t>bezieht -3-</a:t>
            </a:r>
            <a:endParaRPr lang="de-DE" dirty="0"/>
          </a:p>
        </p:txBody>
      </p:sp>
      <p:pic>
        <p:nvPicPr>
          <p:cNvPr id="7" name="Grafik 6" descr="Bildschirmausschnit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9512" y="1606930"/>
            <a:ext cx="2439777" cy="3136855"/>
          </a:xfrm>
          <a:prstGeom prst="rect">
            <a:avLst/>
          </a:prstGeom>
          <a:ln>
            <a:solidFill>
              <a:schemeClr val="tx1"/>
            </a:solidFill>
          </a:ln>
        </p:spPr>
      </p:pic>
      <p:sp>
        <p:nvSpPr>
          <p:cNvPr id="8" name="Textfeld 7"/>
          <p:cNvSpPr txBox="1"/>
          <p:nvPr/>
        </p:nvSpPr>
        <p:spPr>
          <a:xfrm>
            <a:off x="395536" y="5373216"/>
            <a:ext cx="8568952" cy="923330"/>
          </a:xfrm>
          <a:prstGeom prst="rect">
            <a:avLst/>
          </a:prstGeom>
          <a:solidFill>
            <a:schemeClr val="bg1"/>
          </a:solidFill>
          <a:ln>
            <a:solidFill>
              <a:schemeClr val="tx1"/>
            </a:solidFill>
          </a:ln>
        </p:spPr>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Weitere bibliographische Informationen:</a:t>
            </a:r>
          </a:p>
          <a:p>
            <a:r>
              <a:rPr lang="de-DE" dirty="0" smtClean="0">
                <a:latin typeface="Verdana" panose="020B0604030504040204" pitchFamily="34" charset="0"/>
                <a:ea typeface="Verdana" panose="020B0604030504040204" pitchFamily="34" charset="0"/>
                <a:cs typeface="Verdana" panose="020B0604030504040204" pitchFamily="34" charset="0"/>
              </a:rPr>
              <a:t>Aufsatzband, die Verfasser sind nur geistige Schöpfer ihrer einzelnen Aufsätze, aber nicht geistige Schöpfer des Gesamtwerks</a:t>
            </a:r>
          </a:p>
        </p:txBody>
      </p:sp>
      <p:sp>
        <p:nvSpPr>
          <p:cNvPr id="2" name="Foliennummernplatzhalter 1"/>
          <p:cNvSpPr>
            <a:spLocks noGrp="1"/>
          </p:cNvSpPr>
          <p:nvPr>
            <p:ph type="sldNum" sz="quarter" idx="4"/>
          </p:nvPr>
        </p:nvSpPr>
        <p:spPr/>
        <p:txBody>
          <a:bodyPr/>
          <a:lstStyle/>
          <a:p>
            <a:fld id="{8A6690F1-7CA1-4166-A522-500460961984}" type="slidenum">
              <a:rPr lang="de-DE" smtClean="0"/>
              <a:pPr/>
              <a:t>44</a:t>
            </a:fld>
            <a:endParaRPr lang="de-DE"/>
          </a:p>
        </p:txBody>
      </p:sp>
    </p:spTree>
    <p:extLst>
      <p:ext uri="{BB962C8B-B14F-4D97-AF65-F5344CB8AC3E}">
        <p14:creationId xmlns:p14="http://schemas.microsoft.com/office/powerpoint/2010/main" val="1564284403"/>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8640"/>
            <a:ext cx="8640960" cy="508918"/>
          </a:xfrm>
        </p:spPr>
        <p:txBody>
          <a:bodyPr/>
          <a:lstStyle/>
          <a:p>
            <a:r>
              <a:rPr lang="de-DE" dirty="0"/>
              <a:t>Verantwortlichkeitsangabe, die sich auf den Haupttitel bezieht </a:t>
            </a:r>
            <a:r>
              <a:rPr lang="de-DE" dirty="0" smtClean="0"/>
              <a:t>-4-</a:t>
            </a:r>
            <a:endParaRPr lang="de-DE" dirty="0"/>
          </a:p>
        </p:txBody>
      </p:sp>
      <p:sp>
        <p:nvSpPr>
          <p:cNvPr id="3" name="Textplatzhalter 2"/>
          <p:cNvSpPr>
            <a:spLocks noGrp="1"/>
          </p:cNvSpPr>
          <p:nvPr>
            <p:ph type="body" sz="quarter" idx="13"/>
          </p:nvPr>
        </p:nvSpPr>
        <p:spPr>
          <a:xfrm>
            <a:off x="4427984" y="885335"/>
            <a:ext cx="3600400" cy="720081"/>
          </a:xfrm>
          <a:ln w="3175">
            <a:noFill/>
          </a:ln>
        </p:spPr>
        <p:txBody>
          <a:bodyPr wrap="square"/>
          <a:lstStyle/>
          <a:p>
            <a:pPr marL="0" indent="0">
              <a:buNone/>
            </a:pPr>
            <a:r>
              <a:rPr lang="de-DE" sz="1800" dirty="0" smtClean="0"/>
              <a:t>Vorderseite des Behältnisses:</a:t>
            </a:r>
          </a:p>
          <a:p>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3.02.02: Verantwortlichkeitsangabe | Stand: 30.07.2015 | CC BY-NC-SA</a:t>
            </a:r>
            <a:endParaRPr lang="de-DE" dirty="0"/>
          </a:p>
        </p:txBody>
      </p:sp>
      <p:graphicFrame>
        <p:nvGraphicFramePr>
          <p:cNvPr id="5" name="Tabelle 4"/>
          <p:cNvGraphicFramePr>
            <a:graphicFrameLocks noGrp="1"/>
          </p:cNvGraphicFramePr>
          <p:nvPr>
            <p:extLst>
              <p:ext uri="{D42A27DB-BD31-4B8C-83A1-F6EECF244321}">
                <p14:modId xmlns:p14="http://schemas.microsoft.com/office/powerpoint/2010/main" val="3611456181"/>
              </p:ext>
            </p:extLst>
          </p:nvPr>
        </p:nvGraphicFramePr>
        <p:xfrm>
          <a:off x="539552" y="4014158"/>
          <a:ext cx="8117246" cy="2142051"/>
        </p:xfrm>
        <a:graphic>
          <a:graphicData uri="http://schemas.openxmlformats.org/drawingml/2006/table">
            <a:tbl>
              <a:tblPr firstRow="1" bandRow="1">
                <a:tableStyleId>{5C22544A-7EE6-4342-B048-85BDC9FD1C3A}</a:tableStyleId>
              </a:tblPr>
              <a:tblGrid>
                <a:gridCol w="1394795"/>
                <a:gridCol w="3370751"/>
                <a:gridCol w="3351700"/>
              </a:tblGrid>
              <a:tr h="126675">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968824">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2.4.2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Verantwortlichkeits-angabe, die sich auf den Haupttitel</a:t>
                      </a:r>
                      <a:r>
                        <a:rPr lang="de-DE" b="1" baseline="0" dirty="0" smtClean="0">
                          <a:latin typeface="Verdana" panose="020B0604030504040204" pitchFamily="34" charset="0"/>
                          <a:ea typeface="Verdana" panose="020B0604030504040204" pitchFamily="34" charset="0"/>
                          <a:cs typeface="Verdana" panose="020B0604030504040204" pitchFamily="34" charset="0"/>
                        </a:rPr>
                        <a:t> bezieht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Burt Lancaster, Peter </a:t>
                      </a:r>
                      <a:r>
                        <a:rPr lang="de-DE" dirty="0" err="1" smtClean="0">
                          <a:latin typeface="Verdana" panose="020B0604030504040204" pitchFamily="34" charset="0"/>
                          <a:ea typeface="Verdana" panose="020B0604030504040204" pitchFamily="34" charset="0"/>
                          <a:cs typeface="Verdana" panose="020B0604030504040204" pitchFamily="34" charset="0"/>
                        </a:rPr>
                        <a:t>Riegert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807467">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2.4.2</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r>
                        <a:rPr lang="de-DE" b="0" baseline="0" dirty="0" smtClean="0">
                          <a:latin typeface="Verdana" panose="020B0604030504040204" pitchFamily="34" charset="0"/>
                          <a:ea typeface="Verdana" panose="020B0604030504040204" pitchFamily="34" charset="0"/>
                          <a:cs typeface="Verdana" panose="020B0604030504040204" pitchFamily="34" charset="0"/>
                        </a:rPr>
                        <a:t> die sich auf den Haupttitel bezieht</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ein Film</a:t>
                      </a:r>
                      <a:r>
                        <a:rPr lang="de-DE" baseline="0" dirty="0" smtClean="0">
                          <a:latin typeface="Verdana" panose="020B0604030504040204" pitchFamily="34" charset="0"/>
                          <a:ea typeface="Verdana" panose="020B0604030504040204" pitchFamily="34" charset="0"/>
                          <a:cs typeface="Verdana" panose="020B0604030504040204" pitchFamily="34" charset="0"/>
                        </a:rPr>
                        <a:t> von Bill Forsyth</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11" name="Textplatzhalter 2"/>
          <p:cNvSpPr txBox="1">
            <a:spLocks/>
          </p:cNvSpPr>
          <p:nvPr/>
        </p:nvSpPr>
        <p:spPr>
          <a:xfrm>
            <a:off x="539552" y="5085184"/>
            <a:ext cx="8064896" cy="1152128"/>
          </a:xfrm>
          <a:prstGeom prst="rect">
            <a:avLst/>
          </a:prstGeom>
          <a:ln w="3175">
            <a:noFill/>
          </a:ln>
        </p:spPr>
        <p:txBody>
          <a:bodyPr vert="horz" wrap="square"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buFont typeface="Symbol" panose="05050102010706020507" pitchFamily="18" charset="2"/>
              <a:buChar char="-"/>
            </a:pPr>
            <a:endParaRPr lang="de-DE" sz="2000" dirty="0" smtClean="0"/>
          </a:p>
          <a:p>
            <a:pPr marL="0" indent="0">
              <a:buNone/>
            </a:pPr>
            <a:endParaRPr lang="de-DE" sz="2000" dirty="0" smtClean="0"/>
          </a:p>
          <a:p>
            <a:endParaRPr lang="de-DE" dirty="0"/>
          </a:p>
        </p:txBody>
      </p:sp>
      <p:pic>
        <p:nvPicPr>
          <p:cNvPr id="8" name="Grafik 7" descr="Bildschirmausschnit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6200000">
            <a:off x="5642013" y="-370610"/>
            <a:ext cx="1410743" cy="4978607"/>
          </a:xfrm>
          <a:prstGeom prst="rect">
            <a:avLst/>
          </a:prstGeom>
          <a:ln w="3175">
            <a:solidFill>
              <a:schemeClr val="tx1"/>
            </a:solidFill>
          </a:ln>
        </p:spPr>
      </p:pic>
      <p:pic>
        <p:nvPicPr>
          <p:cNvPr id="6" name="Grafik 5" descr="Bildschirmausschnitt"/>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39552" y="1268760"/>
            <a:ext cx="2755908" cy="2697801"/>
          </a:xfrm>
          <a:prstGeom prst="rect">
            <a:avLst/>
          </a:prstGeom>
          <a:ln w="3175">
            <a:solidFill>
              <a:schemeClr val="tx1"/>
            </a:solidFill>
          </a:ln>
        </p:spPr>
      </p:pic>
      <p:sp>
        <p:nvSpPr>
          <p:cNvPr id="13" name="Textplatzhalter 2"/>
          <p:cNvSpPr txBox="1">
            <a:spLocks/>
          </p:cNvSpPr>
          <p:nvPr/>
        </p:nvSpPr>
        <p:spPr>
          <a:xfrm>
            <a:off x="847188" y="836711"/>
            <a:ext cx="2448272" cy="576611"/>
          </a:xfrm>
          <a:prstGeom prst="rect">
            <a:avLst/>
          </a:prstGeom>
          <a:ln w="3175">
            <a:noFill/>
          </a:ln>
        </p:spPr>
        <p:txBody>
          <a:bodyPr vert="horz" wrap="square"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de-DE" sz="2000" dirty="0" smtClean="0"/>
              <a:t>Film auf DVD</a:t>
            </a:r>
          </a:p>
          <a:p>
            <a:pPr marL="0" indent="0">
              <a:buFont typeface="Arial" panose="020B0604020202020204" pitchFamily="34" charset="0"/>
              <a:buNone/>
            </a:pPr>
            <a:endParaRPr lang="de-DE" sz="1800" dirty="0" smtClean="0"/>
          </a:p>
          <a:p>
            <a:pPr marL="0" indent="0">
              <a:buFont typeface="Arial" panose="020B0604020202020204" pitchFamily="34" charset="0"/>
              <a:buNone/>
            </a:pPr>
            <a:endParaRPr lang="de-DE" sz="1800" dirty="0" smtClean="0"/>
          </a:p>
          <a:p>
            <a:pPr marL="0" indent="0">
              <a:buFont typeface="Arial" panose="020B0604020202020204" pitchFamily="34" charset="0"/>
              <a:buNone/>
            </a:pPr>
            <a:endParaRPr lang="de-DE" sz="1800" dirty="0" smtClean="0"/>
          </a:p>
          <a:p>
            <a:endParaRPr lang="de-DE" dirty="0"/>
          </a:p>
        </p:txBody>
      </p:sp>
      <p:sp>
        <p:nvSpPr>
          <p:cNvPr id="7" name="Foliennummernplatzhalter 6"/>
          <p:cNvSpPr>
            <a:spLocks noGrp="1"/>
          </p:cNvSpPr>
          <p:nvPr>
            <p:ph type="sldNum" sz="quarter" idx="4"/>
          </p:nvPr>
        </p:nvSpPr>
        <p:spPr/>
        <p:txBody>
          <a:bodyPr/>
          <a:lstStyle/>
          <a:p>
            <a:fld id="{8A6690F1-7CA1-4166-A522-500460961984}" type="slidenum">
              <a:rPr lang="de-DE" smtClean="0"/>
              <a:pPr/>
              <a:t>45</a:t>
            </a:fld>
            <a:endParaRPr lang="de-DE"/>
          </a:p>
        </p:txBody>
      </p:sp>
    </p:spTree>
    <p:extLst>
      <p:ext uri="{BB962C8B-B14F-4D97-AF65-F5344CB8AC3E}">
        <p14:creationId xmlns:p14="http://schemas.microsoft.com/office/powerpoint/2010/main" val="1877735515"/>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3461246"/>
          </a:xfrm>
        </p:spPr>
        <p:txBody>
          <a:bodyPr/>
          <a:lstStyle/>
          <a:p>
            <a:pPr algn="ctr"/>
            <a:r>
              <a:rPr lang="de-DE" dirty="0" smtClean="0"/>
              <a:t>5. Anmerkung zur Verantwortlichkeitsangabe</a:t>
            </a:r>
            <a:br>
              <a:rPr lang="de-DE" dirty="0" smtClean="0"/>
            </a:br>
            <a:r>
              <a:rPr lang="de-DE" dirty="0" smtClean="0"/>
              <a:t>RDA 2.17.3</a:t>
            </a:r>
            <a:endParaRPr lang="de-DE" dirty="0"/>
          </a:p>
        </p:txBody>
      </p:sp>
      <p:sp>
        <p:nvSpPr>
          <p:cNvPr id="4" name="Fußzeilenplatzhalter 3"/>
          <p:cNvSpPr>
            <a:spLocks noGrp="1"/>
          </p:cNvSpPr>
          <p:nvPr>
            <p:ph type="ftr" sz="quarter" idx="14"/>
          </p:nvPr>
        </p:nvSpPr>
        <p:spPr>
          <a:xfrm>
            <a:off x="467544" y="6376243"/>
            <a:ext cx="7776864" cy="365125"/>
          </a:xfrm>
        </p:spPr>
        <p:txBody>
          <a:bodyPr/>
          <a:lstStyle/>
          <a:p>
            <a:r>
              <a:rPr lang="de-DE" smtClean="0"/>
              <a:t>AG RDA Schulungsunterlagen – Modul 3.02.02: Verantwortlichkeitsangabe | Stand: 30.07.2015 | CC BY-NC-SA</a:t>
            </a:r>
            <a:endParaRPr lang="de-DE" dirty="0"/>
          </a:p>
        </p:txBody>
      </p:sp>
      <p:sp>
        <p:nvSpPr>
          <p:cNvPr id="3" name="Foliennummernplatzhalter 2"/>
          <p:cNvSpPr>
            <a:spLocks noGrp="1"/>
          </p:cNvSpPr>
          <p:nvPr>
            <p:ph type="sldNum" sz="quarter" idx="4"/>
          </p:nvPr>
        </p:nvSpPr>
        <p:spPr/>
        <p:txBody>
          <a:bodyPr/>
          <a:lstStyle/>
          <a:p>
            <a:fld id="{8A6690F1-7CA1-4166-A522-500460961984}" type="slidenum">
              <a:rPr lang="de-DE" smtClean="0"/>
              <a:pPr/>
              <a:t>46</a:t>
            </a:fld>
            <a:endParaRPr lang="de-DE"/>
          </a:p>
        </p:txBody>
      </p:sp>
    </p:spTree>
    <p:extLst>
      <p:ext uri="{BB962C8B-B14F-4D97-AF65-F5344CB8AC3E}">
        <p14:creationId xmlns:p14="http://schemas.microsoft.com/office/powerpoint/2010/main" val="72848280"/>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8640"/>
            <a:ext cx="8640960" cy="508918"/>
          </a:xfrm>
        </p:spPr>
        <p:txBody>
          <a:bodyPr/>
          <a:lstStyle/>
          <a:p>
            <a:r>
              <a:rPr lang="de-DE" dirty="0" smtClean="0"/>
              <a:t>Anmerkung zur Verantwortlichkeitsangabe -1-</a:t>
            </a:r>
            <a:endParaRPr lang="de-DE" dirty="0"/>
          </a:p>
        </p:txBody>
      </p:sp>
      <p:sp>
        <p:nvSpPr>
          <p:cNvPr id="3" name="Textplatzhalter 2"/>
          <p:cNvSpPr>
            <a:spLocks noGrp="1"/>
          </p:cNvSpPr>
          <p:nvPr>
            <p:ph type="body" sz="quarter" idx="13"/>
          </p:nvPr>
        </p:nvSpPr>
        <p:spPr/>
        <p:txBody>
          <a:bodyPr wrap="square"/>
          <a:lstStyle/>
          <a:p>
            <a:endParaRPr lang="de-DE" dirty="0" smtClean="0"/>
          </a:p>
          <a:p>
            <a:endParaRPr lang="de-DE" dirty="0" smtClean="0"/>
          </a:p>
          <a:p>
            <a:r>
              <a:rPr lang="de-DE" dirty="0" smtClean="0"/>
              <a:t>Abweichende Namensformen</a:t>
            </a:r>
          </a:p>
          <a:p>
            <a:endParaRPr lang="de-DE" dirty="0"/>
          </a:p>
          <a:p>
            <a:r>
              <a:rPr lang="de-DE" dirty="0" smtClean="0"/>
              <a:t>Sonstige Informationen, die nicht in der Verantwortlichkeitsangabe untergebracht werden können oder sollen</a:t>
            </a:r>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3.02.02: Verantwortlichkeitsangabe | Stand: 30.07.2015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47</a:t>
            </a:fld>
            <a:endParaRPr lang="de-DE"/>
          </a:p>
        </p:txBody>
      </p:sp>
    </p:spTree>
    <p:extLst>
      <p:ext uri="{BB962C8B-B14F-4D97-AF65-F5344CB8AC3E}">
        <p14:creationId xmlns:p14="http://schemas.microsoft.com/office/powerpoint/2010/main" val="2416993193"/>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Anmerkung zur Verantwortlichkeitsangabe -2-</a:t>
            </a:r>
            <a:endParaRPr lang="de-DE" dirty="0"/>
          </a:p>
        </p:txBody>
      </p:sp>
      <p:sp>
        <p:nvSpPr>
          <p:cNvPr id="3" name="Textplatzhalter 2"/>
          <p:cNvSpPr>
            <a:spLocks noGrp="1"/>
          </p:cNvSpPr>
          <p:nvPr>
            <p:ph type="body" sz="quarter" idx="13"/>
          </p:nvPr>
        </p:nvSpPr>
        <p:spPr>
          <a:xfrm>
            <a:off x="611560" y="1628800"/>
            <a:ext cx="2008663" cy="504056"/>
          </a:xfrm>
        </p:spPr>
        <p:txBody>
          <a:bodyPr wrap="square"/>
          <a:lstStyle/>
          <a:p>
            <a:pPr marL="0" indent="0">
              <a:buNone/>
            </a:pPr>
            <a:r>
              <a:rPr lang="de-DE" sz="2000" dirty="0" smtClean="0"/>
              <a:t>Druckfehler:</a:t>
            </a:r>
          </a:p>
          <a:p>
            <a:endParaRPr lang="de-DE" dirty="0" smtClean="0"/>
          </a:p>
          <a:p>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3.02.02: Verantwortlichkeitsangabe | Stand: 30.07.2015 | CC BY-NC-SA</a:t>
            </a:r>
            <a:endParaRPr lang="de-DE" dirty="0"/>
          </a:p>
        </p:txBody>
      </p:sp>
      <p:graphicFrame>
        <p:nvGraphicFramePr>
          <p:cNvPr id="5" name="Tabelle 4"/>
          <p:cNvGraphicFramePr>
            <a:graphicFrameLocks noGrp="1"/>
          </p:cNvGraphicFramePr>
          <p:nvPr>
            <p:extLst>
              <p:ext uri="{D42A27DB-BD31-4B8C-83A1-F6EECF244321}">
                <p14:modId xmlns:p14="http://schemas.microsoft.com/office/powerpoint/2010/main" val="3483131081"/>
              </p:ext>
            </p:extLst>
          </p:nvPr>
        </p:nvGraphicFramePr>
        <p:xfrm>
          <a:off x="611560" y="3501008"/>
          <a:ext cx="7571184" cy="2224027"/>
        </p:xfrm>
        <a:graphic>
          <a:graphicData uri="http://schemas.openxmlformats.org/drawingml/2006/table">
            <a:tbl>
              <a:tblPr firstRow="1" bandRow="1">
                <a:tableStyleId>{5C22544A-7EE6-4342-B048-85BDC9FD1C3A}</a:tableStyleId>
              </a:tblPr>
              <a:tblGrid>
                <a:gridCol w="1224136"/>
                <a:gridCol w="3274683"/>
                <a:gridCol w="3072365"/>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2.4.2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Verantwortlich-</a:t>
                      </a:r>
                      <a:r>
                        <a:rPr lang="de-DE" b="1" dirty="0" err="1" smtClean="0">
                          <a:latin typeface="Verdana" panose="020B0604030504040204" pitchFamily="34" charset="0"/>
                          <a:ea typeface="Verdana" panose="020B0604030504040204" pitchFamily="34" charset="0"/>
                          <a:cs typeface="Verdana" panose="020B0604030504040204" pitchFamily="34" charset="0"/>
                        </a:rPr>
                        <a:t>keitsangabe</a:t>
                      </a:r>
                      <a:r>
                        <a:rPr lang="de-DE" b="1" dirty="0" smtClean="0">
                          <a:latin typeface="Verdana" panose="020B0604030504040204" pitchFamily="34" charset="0"/>
                          <a:ea typeface="Verdana" panose="020B0604030504040204" pitchFamily="34" charset="0"/>
                          <a:cs typeface="Verdana" panose="020B0604030504040204" pitchFamily="34" charset="0"/>
                        </a:rPr>
                        <a:t>, die sich auf den Haupttitel</a:t>
                      </a:r>
                      <a:r>
                        <a:rPr lang="de-DE" b="1" baseline="0" dirty="0" smtClean="0">
                          <a:latin typeface="Verdana" panose="020B0604030504040204" pitchFamily="34" charset="0"/>
                          <a:ea typeface="Verdana" panose="020B0604030504040204" pitchFamily="34" charset="0"/>
                          <a:cs typeface="Verdana" panose="020B0604030504040204" pitchFamily="34" charset="0"/>
                        </a:rPr>
                        <a:t> bezieht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von Hermann Schmidt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900343">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2.17.3</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Anmerkung zur Verantwortlichkeitsangabe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Richtiger Name des Verfassers:</a:t>
                      </a:r>
                      <a:r>
                        <a:rPr lang="de-DE" baseline="0" dirty="0" smtClean="0">
                          <a:latin typeface="Verdana" panose="020B0604030504040204" pitchFamily="34" charset="0"/>
                          <a:ea typeface="Verdana" panose="020B0604030504040204" pitchFamily="34" charset="0"/>
                          <a:cs typeface="Verdana" panose="020B0604030504040204" pitchFamily="34" charset="0"/>
                        </a:rPr>
                        <a:t> Hermann Schmid</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pic>
        <p:nvPicPr>
          <p:cNvPr id="7" name="Grafik 6" descr="Bildschirmausschnit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1560" y="2204864"/>
            <a:ext cx="2095793" cy="676369"/>
          </a:xfrm>
          <a:prstGeom prst="rect">
            <a:avLst/>
          </a:prstGeom>
          <a:ln w="3175">
            <a:solidFill>
              <a:schemeClr val="tx1"/>
            </a:solidFill>
          </a:ln>
        </p:spPr>
      </p:pic>
      <p:sp>
        <p:nvSpPr>
          <p:cNvPr id="8" name="Textplatzhalter 2"/>
          <p:cNvSpPr txBox="1">
            <a:spLocks/>
          </p:cNvSpPr>
          <p:nvPr/>
        </p:nvSpPr>
        <p:spPr>
          <a:xfrm>
            <a:off x="3419872" y="1624080"/>
            <a:ext cx="1728192" cy="918968"/>
          </a:xfrm>
          <a:prstGeom prst="rect">
            <a:avLst/>
          </a:prstGeom>
        </p:spPr>
        <p:txBody>
          <a:bodyPr vert="horz" wrap="square"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de-DE" sz="2000" dirty="0" smtClean="0"/>
              <a:t>Richtig ist:</a:t>
            </a:r>
          </a:p>
          <a:p>
            <a:pPr marL="0" indent="0">
              <a:buFont typeface="Arial" panose="020B0604020202020204" pitchFamily="34" charset="0"/>
              <a:buNone/>
            </a:pPr>
            <a:r>
              <a:rPr lang="de-DE" sz="2000" dirty="0" smtClean="0"/>
              <a:t>Schmid</a:t>
            </a:r>
          </a:p>
          <a:p>
            <a:endParaRPr lang="de-DE" dirty="0" smtClean="0"/>
          </a:p>
          <a:p>
            <a:endParaRPr lang="de-DE" dirty="0"/>
          </a:p>
        </p:txBody>
      </p:sp>
      <p:sp>
        <p:nvSpPr>
          <p:cNvPr id="6" name="Foliennummernplatzhalter 5"/>
          <p:cNvSpPr>
            <a:spLocks noGrp="1"/>
          </p:cNvSpPr>
          <p:nvPr>
            <p:ph type="sldNum" sz="quarter" idx="4"/>
          </p:nvPr>
        </p:nvSpPr>
        <p:spPr/>
        <p:txBody>
          <a:bodyPr/>
          <a:lstStyle/>
          <a:p>
            <a:fld id="{8A6690F1-7CA1-4166-A522-500460961984}" type="slidenum">
              <a:rPr lang="de-DE" smtClean="0"/>
              <a:pPr/>
              <a:t>48</a:t>
            </a:fld>
            <a:endParaRPr lang="de-DE"/>
          </a:p>
        </p:txBody>
      </p:sp>
    </p:spTree>
    <p:extLst>
      <p:ext uri="{BB962C8B-B14F-4D97-AF65-F5344CB8AC3E}">
        <p14:creationId xmlns:p14="http://schemas.microsoft.com/office/powerpoint/2010/main" val="2601342928"/>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62146"/>
            <a:ext cx="8640960" cy="508918"/>
          </a:xfrm>
        </p:spPr>
        <p:txBody>
          <a:bodyPr/>
          <a:lstStyle/>
          <a:p>
            <a:r>
              <a:rPr lang="de-DE" dirty="0" smtClean="0"/>
              <a:t>Anmerkung zur Verantwortlichkeitsangabe  -3-</a:t>
            </a:r>
            <a:endParaRPr lang="de-DE" dirty="0"/>
          </a:p>
        </p:txBody>
      </p:sp>
      <p:sp>
        <p:nvSpPr>
          <p:cNvPr id="3" name="Textplatzhalter 2"/>
          <p:cNvSpPr>
            <a:spLocks noGrp="1"/>
          </p:cNvSpPr>
          <p:nvPr>
            <p:ph type="body" sz="quarter" idx="13"/>
          </p:nvPr>
        </p:nvSpPr>
        <p:spPr>
          <a:xfrm>
            <a:off x="4427984" y="885335"/>
            <a:ext cx="3600400" cy="720081"/>
          </a:xfrm>
          <a:ln w="3175">
            <a:noFill/>
          </a:ln>
        </p:spPr>
        <p:txBody>
          <a:bodyPr wrap="square"/>
          <a:lstStyle/>
          <a:p>
            <a:pPr marL="0" indent="0">
              <a:buNone/>
            </a:pPr>
            <a:r>
              <a:rPr lang="de-DE" sz="1800" dirty="0" smtClean="0"/>
              <a:t>Vorderseite des Behältnisses:</a:t>
            </a:r>
          </a:p>
          <a:p>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3.02.02: Verantwortlichkeitsangabe | Stand: 30.07.2015 | CC BY-NC-SA</a:t>
            </a:r>
            <a:endParaRPr lang="de-DE" dirty="0"/>
          </a:p>
        </p:txBody>
      </p:sp>
      <p:graphicFrame>
        <p:nvGraphicFramePr>
          <p:cNvPr id="5" name="Tabelle 4"/>
          <p:cNvGraphicFramePr>
            <a:graphicFrameLocks noGrp="1"/>
          </p:cNvGraphicFramePr>
          <p:nvPr>
            <p:extLst>
              <p:ext uri="{D42A27DB-BD31-4B8C-83A1-F6EECF244321}">
                <p14:modId xmlns:p14="http://schemas.microsoft.com/office/powerpoint/2010/main" val="3534727954"/>
              </p:ext>
            </p:extLst>
          </p:nvPr>
        </p:nvGraphicFramePr>
        <p:xfrm>
          <a:off x="513377" y="4110640"/>
          <a:ext cx="8117246" cy="2142051"/>
        </p:xfrm>
        <a:graphic>
          <a:graphicData uri="http://schemas.openxmlformats.org/drawingml/2006/table">
            <a:tbl>
              <a:tblPr firstRow="1" bandRow="1">
                <a:tableStyleId>{5C22544A-7EE6-4342-B048-85BDC9FD1C3A}</a:tableStyleId>
              </a:tblPr>
              <a:tblGrid>
                <a:gridCol w="1394795"/>
                <a:gridCol w="3370751"/>
                <a:gridCol w="3351700"/>
              </a:tblGrid>
              <a:tr h="126675">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968824">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2.4.2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Verantwortlichkeits-angabe, die sich auf den Haupttitel</a:t>
                      </a:r>
                      <a:r>
                        <a:rPr lang="de-DE" b="1" baseline="0" dirty="0" smtClean="0">
                          <a:latin typeface="Verdana" panose="020B0604030504040204" pitchFamily="34" charset="0"/>
                          <a:ea typeface="Verdana" panose="020B0604030504040204" pitchFamily="34" charset="0"/>
                          <a:cs typeface="Verdana" panose="020B0604030504040204" pitchFamily="34" charset="0"/>
                        </a:rPr>
                        <a:t> bezieht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Burt Lancaster, Peter </a:t>
                      </a:r>
                      <a:r>
                        <a:rPr lang="de-DE" dirty="0" err="1" smtClean="0">
                          <a:latin typeface="Verdana" panose="020B0604030504040204" pitchFamily="34" charset="0"/>
                          <a:ea typeface="Verdana" panose="020B0604030504040204" pitchFamily="34" charset="0"/>
                          <a:cs typeface="Verdana" panose="020B0604030504040204" pitchFamily="34" charset="0"/>
                        </a:rPr>
                        <a:t>Riegert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807467">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2.4.2</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r>
                        <a:rPr lang="de-DE" b="0" baseline="0" dirty="0" smtClean="0">
                          <a:latin typeface="Verdana" panose="020B0604030504040204" pitchFamily="34" charset="0"/>
                          <a:ea typeface="Verdana" panose="020B0604030504040204" pitchFamily="34" charset="0"/>
                          <a:cs typeface="Verdana" panose="020B0604030504040204" pitchFamily="34" charset="0"/>
                        </a:rPr>
                        <a:t> die sich auf den Haupttitel bezieht</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ein Film von Bill Forsyth</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11" name="Textplatzhalter 2"/>
          <p:cNvSpPr txBox="1">
            <a:spLocks/>
          </p:cNvSpPr>
          <p:nvPr/>
        </p:nvSpPr>
        <p:spPr>
          <a:xfrm>
            <a:off x="539552" y="5085184"/>
            <a:ext cx="8064896" cy="1152128"/>
          </a:xfrm>
          <a:prstGeom prst="rect">
            <a:avLst/>
          </a:prstGeom>
          <a:ln w="3175">
            <a:noFill/>
          </a:ln>
        </p:spPr>
        <p:txBody>
          <a:bodyPr vert="horz" wrap="square"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buFont typeface="Symbol" panose="05050102010706020507" pitchFamily="18" charset="2"/>
              <a:buChar char="-"/>
            </a:pPr>
            <a:endParaRPr lang="de-DE" sz="2000" dirty="0" smtClean="0"/>
          </a:p>
          <a:p>
            <a:pPr marL="0" indent="0">
              <a:buNone/>
            </a:pPr>
            <a:endParaRPr lang="de-DE" sz="2000" dirty="0" smtClean="0"/>
          </a:p>
          <a:p>
            <a:endParaRPr lang="de-DE" dirty="0"/>
          </a:p>
        </p:txBody>
      </p:sp>
      <p:pic>
        <p:nvPicPr>
          <p:cNvPr id="8" name="Grafik 7" descr="Bildschirmausschnit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6200000">
            <a:off x="5642013" y="-370610"/>
            <a:ext cx="1410743" cy="4978607"/>
          </a:xfrm>
          <a:prstGeom prst="rect">
            <a:avLst/>
          </a:prstGeom>
          <a:ln w="3175">
            <a:solidFill>
              <a:schemeClr val="tx1"/>
            </a:solidFill>
          </a:ln>
        </p:spPr>
      </p:pic>
      <p:pic>
        <p:nvPicPr>
          <p:cNvPr id="6" name="Grafik 5" descr="Bildschirmausschnitt"/>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39552" y="1268760"/>
            <a:ext cx="2755908" cy="2697801"/>
          </a:xfrm>
          <a:prstGeom prst="rect">
            <a:avLst/>
          </a:prstGeom>
          <a:ln w="3175">
            <a:solidFill>
              <a:schemeClr val="tx1"/>
            </a:solidFill>
          </a:ln>
        </p:spPr>
      </p:pic>
      <p:sp>
        <p:nvSpPr>
          <p:cNvPr id="13" name="Textplatzhalter 2"/>
          <p:cNvSpPr txBox="1">
            <a:spLocks/>
          </p:cNvSpPr>
          <p:nvPr/>
        </p:nvSpPr>
        <p:spPr>
          <a:xfrm>
            <a:off x="847188" y="836711"/>
            <a:ext cx="2448272" cy="576611"/>
          </a:xfrm>
          <a:prstGeom prst="rect">
            <a:avLst/>
          </a:prstGeom>
          <a:ln w="3175">
            <a:noFill/>
          </a:ln>
        </p:spPr>
        <p:txBody>
          <a:bodyPr vert="horz" wrap="square"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de-DE" sz="2000" dirty="0" smtClean="0"/>
              <a:t>Film auf DVD</a:t>
            </a:r>
          </a:p>
          <a:p>
            <a:pPr marL="0" indent="0">
              <a:buFont typeface="Arial" panose="020B0604020202020204" pitchFamily="34" charset="0"/>
              <a:buNone/>
            </a:pPr>
            <a:endParaRPr lang="de-DE" sz="1800" dirty="0" smtClean="0"/>
          </a:p>
          <a:p>
            <a:pPr marL="0" indent="0">
              <a:buFont typeface="Arial" panose="020B0604020202020204" pitchFamily="34" charset="0"/>
              <a:buNone/>
            </a:pPr>
            <a:endParaRPr lang="de-DE" sz="1800" dirty="0" smtClean="0"/>
          </a:p>
          <a:p>
            <a:pPr marL="0" indent="0">
              <a:buFont typeface="Arial" panose="020B0604020202020204" pitchFamily="34" charset="0"/>
              <a:buNone/>
            </a:pPr>
            <a:endParaRPr lang="de-DE" sz="1800" dirty="0" smtClean="0"/>
          </a:p>
          <a:p>
            <a:endParaRPr lang="de-DE" dirty="0"/>
          </a:p>
        </p:txBody>
      </p:sp>
      <p:sp>
        <p:nvSpPr>
          <p:cNvPr id="7" name="Foliennummernplatzhalter 6"/>
          <p:cNvSpPr>
            <a:spLocks noGrp="1"/>
          </p:cNvSpPr>
          <p:nvPr>
            <p:ph type="sldNum" sz="quarter" idx="4"/>
          </p:nvPr>
        </p:nvSpPr>
        <p:spPr/>
        <p:txBody>
          <a:bodyPr/>
          <a:lstStyle/>
          <a:p>
            <a:fld id="{8A6690F1-7CA1-4166-A522-500460961984}" type="slidenum">
              <a:rPr lang="de-DE" smtClean="0"/>
              <a:pPr/>
              <a:t>49</a:t>
            </a:fld>
            <a:endParaRPr lang="de-DE"/>
          </a:p>
        </p:txBody>
      </p:sp>
    </p:spTree>
    <p:extLst>
      <p:ext uri="{BB962C8B-B14F-4D97-AF65-F5344CB8AC3E}">
        <p14:creationId xmlns:p14="http://schemas.microsoft.com/office/powerpoint/2010/main" val="153097930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Grundsätzliches -1-</a:t>
            </a:r>
            <a:endParaRPr lang="de-DE" dirty="0"/>
          </a:p>
        </p:txBody>
      </p:sp>
      <p:sp>
        <p:nvSpPr>
          <p:cNvPr id="3" name="Textplatzhalter 2"/>
          <p:cNvSpPr>
            <a:spLocks noGrp="1"/>
          </p:cNvSpPr>
          <p:nvPr>
            <p:ph type="body" sz="quarter" idx="13"/>
          </p:nvPr>
        </p:nvSpPr>
        <p:spPr/>
        <p:txBody>
          <a:bodyPr wrap="square"/>
          <a:lstStyle/>
          <a:p>
            <a:endParaRPr lang="de-DE" dirty="0" smtClean="0"/>
          </a:p>
          <a:p>
            <a:r>
              <a:rPr lang="de-DE" dirty="0" smtClean="0"/>
              <a:t>Merkmal einer Manifestation (RDA 0.6.2)</a:t>
            </a:r>
          </a:p>
          <a:p>
            <a:endParaRPr lang="de-DE" dirty="0" smtClean="0"/>
          </a:p>
          <a:p>
            <a:r>
              <a:rPr lang="de-DE" dirty="0" smtClean="0"/>
              <a:t>Dient der </a:t>
            </a:r>
            <a:r>
              <a:rPr lang="de-DE" dirty="0"/>
              <a:t>Identifizierung oder der Bestimmung der Funktion von Personen, Familien oder </a:t>
            </a:r>
            <a:r>
              <a:rPr lang="de-DE" dirty="0" smtClean="0"/>
              <a:t>Körperschaften (RDA 2.4.1.1)</a:t>
            </a:r>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3.02.02: Verantwortlichkeitsangabe | Stand: 30.07.2015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5</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62146"/>
            <a:ext cx="8640960" cy="508918"/>
          </a:xfrm>
        </p:spPr>
        <p:txBody>
          <a:bodyPr/>
          <a:lstStyle/>
          <a:p>
            <a:r>
              <a:rPr lang="de-DE" dirty="0" smtClean="0"/>
              <a:t>Anmerkung zur Verantwortlichkeitsangabe  -4-</a:t>
            </a:r>
            <a:endParaRPr lang="de-DE" dirty="0"/>
          </a:p>
        </p:txBody>
      </p:sp>
      <p:sp>
        <p:nvSpPr>
          <p:cNvPr id="3" name="Textplatzhalter 2"/>
          <p:cNvSpPr>
            <a:spLocks noGrp="1"/>
          </p:cNvSpPr>
          <p:nvPr>
            <p:ph type="body" sz="quarter" idx="13"/>
          </p:nvPr>
        </p:nvSpPr>
        <p:spPr>
          <a:xfrm>
            <a:off x="539552" y="692697"/>
            <a:ext cx="3888431" cy="456971"/>
          </a:xfrm>
          <a:ln w="3175">
            <a:noFill/>
          </a:ln>
        </p:spPr>
        <p:txBody>
          <a:bodyPr wrap="square"/>
          <a:lstStyle/>
          <a:p>
            <a:pPr marL="0" indent="0">
              <a:buNone/>
            </a:pPr>
            <a:r>
              <a:rPr lang="de-DE" sz="1800" dirty="0" smtClean="0"/>
              <a:t>Vorderseite des Behältnisses:</a:t>
            </a:r>
          </a:p>
          <a:p>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3.02.02: Verantwortlichkeitsangabe | Stand: 30.07.2015 | CC BY-NC-SA</a:t>
            </a:r>
            <a:endParaRPr lang="de-DE" dirty="0"/>
          </a:p>
        </p:txBody>
      </p:sp>
      <p:graphicFrame>
        <p:nvGraphicFramePr>
          <p:cNvPr id="5" name="Tabelle 4"/>
          <p:cNvGraphicFramePr>
            <a:graphicFrameLocks noGrp="1"/>
          </p:cNvGraphicFramePr>
          <p:nvPr>
            <p:extLst>
              <p:ext uri="{D42A27DB-BD31-4B8C-83A1-F6EECF244321}">
                <p14:modId xmlns:p14="http://schemas.microsoft.com/office/powerpoint/2010/main" val="1623662458"/>
              </p:ext>
            </p:extLst>
          </p:nvPr>
        </p:nvGraphicFramePr>
        <p:xfrm>
          <a:off x="395536" y="3284984"/>
          <a:ext cx="8400011" cy="3089808"/>
        </p:xfrm>
        <a:graphic>
          <a:graphicData uri="http://schemas.openxmlformats.org/drawingml/2006/table">
            <a:tbl>
              <a:tblPr firstRow="1" bandRow="1">
                <a:tableStyleId>{5C22544A-7EE6-4342-B048-85BDC9FD1C3A}</a:tableStyleId>
              </a:tblPr>
              <a:tblGrid>
                <a:gridCol w="1443383"/>
                <a:gridCol w="3488171"/>
                <a:gridCol w="3468457"/>
              </a:tblGrid>
              <a:tr h="58178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836008">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2.17.3</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Anmerkung zur Verantwortlichkeitsangabe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Weitere Darsteller: Denis Lawson, Fulton </a:t>
                      </a:r>
                      <a:r>
                        <a:rPr lang="de-DE" dirty="0" err="1" smtClean="0">
                          <a:latin typeface="Verdana" panose="020B0604030504040204" pitchFamily="34" charset="0"/>
                          <a:ea typeface="Verdana" panose="020B0604030504040204" pitchFamily="34" charset="0"/>
                          <a:cs typeface="Verdana" panose="020B0604030504040204" pitchFamily="34" charset="0"/>
                        </a:rPr>
                        <a:t>Mackay</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836008">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2.17.3</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Anmerkung zur Verantwortlichkeitsangabe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Musik: Mark </a:t>
                      </a:r>
                      <a:r>
                        <a:rPr lang="de-DE" dirty="0" err="1" smtClean="0">
                          <a:latin typeface="Verdana" panose="020B0604030504040204" pitchFamily="34" charset="0"/>
                          <a:ea typeface="Verdana" panose="020B0604030504040204" pitchFamily="34" charset="0"/>
                          <a:cs typeface="Verdana" panose="020B0604030504040204" pitchFamily="34" charset="0"/>
                        </a:rPr>
                        <a:t>Knopfler</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836008">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2.17.3</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Anmerkung zur </a:t>
                      </a:r>
                      <a:r>
                        <a:rPr lang="de-DE" baseline="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Produzent: David</a:t>
                      </a:r>
                      <a:r>
                        <a:rPr lang="de-DE" baseline="0" dirty="0" smtClean="0">
                          <a:latin typeface="Verdana" panose="020B0604030504040204" pitchFamily="34" charset="0"/>
                          <a:ea typeface="Verdana" panose="020B0604030504040204" pitchFamily="34" charset="0"/>
                          <a:cs typeface="Verdana" panose="020B0604030504040204" pitchFamily="34" charset="0"/>
                        </a:rPr>
                        <a:t> </a:t>
                      </a:r>
                      <a:r>
                        <a:rPr lang="de-DE" baseline="0" dirty="0" err="1" smtClean="0">
                          <a:latin typeface="Verdana" panose="020B0604030504040204" pitchFamily="34" charset="0"/>
                          <a:ea typeface="Verdana" panose="020B0604030504040204" pitchFamily="34" charset="0"/>
                          <a:cs typeface="Verdana" panose="020B0604030504040204" pitchFamily="34" charset="0"/>
                        </a:rPr>
                        <a:t>Puttnam</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pic>
        <p:nvPicPr>
          <p:cNvPr id="9" name="Grafik 8" descr="Bildschirmausschnit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0800000">
            <a:off x="4994400" y="1052736"/>
            <a:ext cx="4016140" cy="2088232"/>
          </a:xfrm>
          <a:prstGeom prst="rect">
            <a:avLst/>
          </a:prstGeom>
          <a:ln w="3175">
            <a:solidFill>
              <a:schemeClr val="tx1"/>
            </a:solidFill>
          </a:ln>
        </p:spPr>
      </p:pic>
      <p:pic>
        <p:nvPicPr>
          <p:cNvPr id="8" name="Grafik 7" descr="Bildschirmausschnitt"/>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16200000">
            <a:off x="1999266" y="-478987"/>
            <a:ext cx="1211294" cy="4274738"/>
          </a:xfrm>
          <a:prstGeom prst="rect">
            <a:avLst/>
          </a:prstGeom>
          <a:ln w="3175">
            <a:solidFill>
              <a:schemeClr val="tx1"/>
            </a:solidFill>
          </a:ln>
        </p:spPr>
      </p:pic>
      <p:sp>
        <p:nvSpPr>
          <p:cNvPr id="12" name="Textplatzhalter 2"/>
          <p:cNvSpPr txBox="1">
            <a:spLocks/>
          </p:cNvSpPr>
          <p:nvPr/>
        </p:nvSpPr>
        <p:spPr>
          <a:xfrm>
            <a:off x="5173547" y="673596"/>
            <a:ext cx="3657847" cy="490061"/>
          </a:xfrm>
          <a:prstGeom prst="rect">
            <a:avLst/>
          </a:prstGeom>
          <a:ln w="3175">
            <a:noFill/>
          </a:ln>
        </p:spPr>
        <p:txBody>
          <a:bodyPr vert="horz" wrap="square"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de-DE" sz="1800" dirty="0" smtClean="0"/>
              <a:t>Rückseite des Behältnisses:</a:t>
            </a:r>
          </a:p>
          <a:p>
            <a:endParaRPr lang="de-DE" dirty="0"/>
          </a:p>
        </p:txBody>
      </p:sp>
      <p:sp>
        <p:nvSpPr>
          <p:cNvPr id="7" name="Foliennummernplatzhalter 6"/>
          <p:cNvSpPr>
            <a:spLocks noGrp="1"/>
          </p:cNvSpPr>
          <p:nvPr>
            <p:ph type="sldNum" sz="quarter" idx="4"/>
          </p:nvPr>
        </p:nvSpPr>
        <p:spPr/>
        <p:txBody>
          <a:bodyPr/>
          <a:lstStyle/>
          <a:p>
            <a:fld id="{8A6690F1-7CA1-4166-A522-500460961984}" type="slidenum">
              <a:rPr lang="de-DE" smtClean="0"/>
              <a:pPr/>
              <a:t>50</a:t>
            </a:fld>
            <a:endParaRPr lang="de-DE"/>
          </a:p>
        </p:txBody>
      </p:sp>
    </p:spTree>
    <p:extLst>
      <p:ext uri="{BB962C8B-B14F-4D97-AF65-F5344CB8AC3E}">
        <p14:creationId xmlns:p14="http://schemas.microsoft.com/office/powerpoint/2010/main" val="3151670941"/>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62146"/>
            <a:ext cx="8640960" cy="508918"/>
          </a:xfrm>
        </p:spPr>
        <p:txBody>
          <a:bodyPr/>
          <a:lstStyle/>
          <a:p>
            <a:r>
              <a:rPr lang="de-DE" dirty="0" smtClean="0"/>
              <a:t>Anmerkung zur Verantwortlichkeitsangabe  -5-</a:t>
            </a:r>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3.02.02: Verantwortlichkeitsangabe | Stand: 30.07.2015 | CC BY-NC-SA</a:t>
            </a:r>
            <a:endParaRPr lang="de-DE" dirty="0"/>
          </a:p>
        </p:txBody>
      </p:sp>
      <p:sp>
        <p:nvSpPr>
          <p:cNvPr id="7" name="Foliennummernplatzhalter 6"/>
          <p:cNvSpPr>
            <a:spLocks noGrp="1"/>
          </p:cNvSpPr>
          <p:nvPr>
            <p:ph type="sldNum" sz="quarter" idx="4"/>
          </p:nvPr>
        </p:nvSpPr>
        <p:spPr/>
        <p:txBody>
          <a:bodyPr/>
          <a:lstStyle/>
          <a:p>
            <a:fld id="{8A6690F1-7CA1-4166-A522-500460961984}" type="slidenum">
              <a:rPr lang="de-DE" smtClean="0"/>
              <a:pPr/>
              <a:t>51</a:t>
            </a:fld>
            <a:endParaRPr lang="de-DE"/>
          </a:p>
        </p:txBody>
      </p:sp>
      <p:sp>
        <p:nvSpPr>
          <p:cNvPr id="11" name="Textplatzhalter 10"/>
          <p:cNvSpPr>
            <a:spLocks noGrp="1"/>
          </p:cNvSpPr>
          <p:nvPr>
            <p:ph type="body" sz="quarter" idx="13"/>
          </p:nvPr>
        </p:nvSpPr>
        <p:spPr>
          <a:xfrm>
            <a:off x="251520" y="836712"/>
            <a:ext cx="8640960" cy="5256584"/>
          </a:xfrm>
        </p:spPr>
        <p:txBody>
          <a:bodyPr/>
          <a:lstStyle/>
          <a:p>
            <a:endParaRPr lang="de-DE" dirty="0" smtClean="0">
              <a:ea typeface="Verdana" panose="020B0604030504040204" pitchFamily="34" charset="0"/>
              <a:cs typeface="Verdana" panose="020B0604030504040204" pitchFamily="34" charset="0"/>
            </a:endParaRPr>
          </a:p>
          <a:p>
            <a:endParaRPr lang="de-DE" dirty="0">
              <a:ea typeface="Verdana" panose="020B0604030504040204" pitchFamily="34" charset="0"/>
              <a:cs typeface="Verdana" panose="020B0604030504040204" pitchFamily="34" charset="0"/>
            </a:endParaRPr>
          </a:p>
          <a:p>
            <a:r>
              <a:rPr lang="de-DE" dirty="0" smtClean="0">
                <a:ea typeface="Verdana" panose="020B0604030504040204" pitchFamily="34" charset="0"/>
                <a:cs typeface="Verdana" panose="020B0604030504040204" pitchFamily="34" charset="0"/>
              </a:rPr>
              <a:t>Alternativ </a:t>
            </a:r>
            <a:r>
              <a:rPr lang="de-DE" dirty="0">
                <a:ea typeface="Verdana" panose="020B0604030504040204" pitchFamily="34" charset="0"/>
                <a:cs typeface="Verdana" panose="020B0604030504040204" pitchFamily="34" charset="0"/>
              </a:rPr>
              <a:t>könnten diese Personen auch in weiteren </a:t>
            </a:r>
            <a:r>
              <a:rPr lang="de-DE" dirty="0" smtClean="0">
                <a:ea typeface="Verdana" panose="020B0604030504040204" pitchFamily="34" charset="0"/>
                <a:cs typeface="Verdana" panose="020B0604030504040204" pitchFamily="34" charset="0"/>
              </a:rPr>
              <a:t>Verantwortlichkeitsangaben </a:t>
            </a:r>
            <a:r>
              <a:rPr lang="de-DE" dirty="0">
                <a:ea typeface="Verdana" panose="020B0604030504040204" pitchFamily="34" charset="0"/>
                <a:cs typeface="Verdana" panose="020B0604030504040204" pitchFamily="34" charset="0"/>
              </a:rPr>
              <a:t>erfasst werden</a:t>
            </a:r>
          </a:p>
          <a:p>
            <a:endParaRPr lang="de-DE" dirty="0"/>
          </a:p>
        </p:txBody>
      </p:sp>
    </p:spTree>
    <p:extLst>
      <p:ext uri="{BB962C8B-B14F-4D97-AF65-F5344CB8AC3E}">
        <p14:creationId xmlns:p14="http://schemas.microsoft.com/office/powerpoint/2010/main" val="728287794"/>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3101206"/>
          </a:xfrm>
        </p:spPr>
        <p:txBody>
          <a:bodyPr/>
          <a:lstStyle/>
          <a:p>
            <a:pPr algn="ctr"/>
            <a:r>
              <a:rPr lang="de-DE" dirty="0" smtClean="0"/>
              <a:t>6. Zusammenfassung</a:t>
            </a:r>
            <a:endParaRPr lang="de-DE" dirty="0"/>
          </a:p>
        </p:txBody>
      </p:sp>
      <p:sp>
        <p:nvSpPr>
          <p:cNvPr id="4" name="Fußzeilenplatzhalter 3"/>
          <p:cNvSpPr>
            <a:spLocks noGrp="1"/>
          </p:cNvSpPr>
          <p:nvPr>
            <p:ph type="ftr" sz="quarter" idx="14"/>
          </p:nvPr>
        </p:nvSpPr>
        <p:spPr>
          <a:xfrm>
            <a:off x="467544" y="6376243"/>
            <a:ext cx="8064896" cy="365125"/>
          </a:xfrm>
        </p:spPr>
        <p:txBody>
          <a:bodyPr/>
          <a:lstStyle/>
          <a:p>
            <a:r>
              <a:rPr lang="de-DE" smtClean="0"/>
              <a:t>AG RDA Schulungsunterlagen – Modul 3.02.02: Verantwortlichkeitsangabe | Stand: 30.07.2015 | CC BY-NC-SA</a:t>
            </a:r>
            <a:endParaRPr lang="de-DE" dirty="0"/>
          </a:p>
        </p:txBody>
      </p:sp>
      <p:sp>
        <p:nvSpPr>
          <p:cNvPr id="3" name="Foliennummernplatzhalter 2"/>
          <p:cNvSpPr>
            <a:spLocks noGrp="1"/>
          </p:cNvSpPr>
          <p:nvPr>
            <p:ph type="sldNum" sz="quarter" idx="4"/>
          </p:nvPr>
        </p:nvSpPr>
        <p:spPr/>
        <p:txBody>
          <a:bodyPr/>
          <a:lstStyle/>
          <a:p>
            <a:fld id="{8A6690F1-7CA1-4166-A522-500460961984}" type="slidenum">
              <a:rPr lang="de-DE" smtClean="0"/>
              <a:pPr/>
              <a:t>52</a:t>
            </a:fld>
            <a:endParaRPr lang="de-DE"/>
          </a:p>
        </p:txBody>
      </p:sp>
    </p:spTree>
    <p:extLst>
      <p:ext uri="{BB962C8B-B14F-4D97-AF65-F5344CB8AC3E}">
        <p14:creationId xmlns:p14="http://schemas.microsoft.com/office/powerpoint/2010/main" val="1379241583"/>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Zusammenfassung -1-</a:t>
            </a:r>
            <a:endParaRPr lang="de-DE" dirty="0"/>
          </a:p>
        </p:txBody>
      </p:sp>
      <p:sp>
        <p:nvSpPr>
          <p:cNvPr id="3" name="Textplatzhalter 2"/>
          <p:cNvSpPr>
            <a:spLocks noGrp="1"/>
          </p:cNvSpPr>
          <p:nvPr>
            <p:ph type="body" sz="quarter" idx="13"/>
          </p:nvPr>
        </p:nvSpPr>
        <p:spPr>
          <a:xfrm>
            <a:off x="251520" y="764704"/>
            <a:ext cx="8640960" cy="5472608"/>
          </a:xfrm>
        </p:spPr>
        <p:txBody>
          <a:bodyPr wrap="square"/>
          <a:lstStyle/>
          <a:p>
            <a:endParaRPr lang="de-DE" dirty="0" smtClean="0"/>
          </a:p>
          <a:p>
            <a:r>
              <a:rPr lang="de-DE" dirty="0" smtClean="0"/>
              <a:t>Große Freiheit für die Katalogisierenden im Hinblick auf Umfang der Erfassung</a:t>
            </a:r>
          </a:p>
          <a:p>
            <a:endParaRPr lang="de-DE" dirty="0" smtClean="0"/>
          </a:p>
          <a:p>
            <a:r>
              <a:rPr lang="de-DE" dirty="0" smtClean="0"/>
              <a:t>Standardelement ist nur die zuerst erfasste Verantwortlichkeitsangabe, die sich auf den Haupttitel bezieht</a:t>
            </a:r>
          </a:p>
          <a:p>
            <a:endParaRPr lang="de-DE" dirty="0" smtClean="0"/>
          </a:p>
          <a:p>
            <a:r>
              <a:rPr lang="de-DE" dirty="0" smtClean="0"/>
              <a:t>Bei mehreren Angaben zum Haupttitel Präzisierung in RDA 2.4.2.3 und RDA 2.4.2.3 D-A-CH, welche vorrangig zu erfassen ist</a:t>
            </a:r>
          </a:p>
          <a:p>
            <a:endParaRPr lang="de-DE" dirty="0" smtClean="0"/>
          </a:p>
          <a:p>
            <a:endParaRPr lang="de-DE" dirty="0" smtClean="0"/>
          </a:p>
          <a:p>
            <a:endParaRPr lang="de-DE" dirty="0" smtClean="0"/>
          </a:p>
          <a:p>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3.02.02: Verantwortlichkeitsangabe | Stand: 30.07.2015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53</a:t>
            </a:fld>
            <a:endParaRPr lang="de-DE"/>
          </a:p>
        </p:txBody>
      </p:sp>
    </p:spTree>
    <p:extLst>
      <p:ext uri="{BB962C8B-B14F-4D97-AF65-F5344CB8AC3E}">
        <p14:creationId xmlns:p14="http://schemas.microsoft.com/office/powerpoint/2010/main" val="2072603460"/>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Zusammenfassung -2-</a:t>
            </a:r>
            <a:endParaRPr lang="de-DE" dirty="0"/>
          </a:p>
        </p:txBody>
      </p:sp>
      <p:sp>
        <p:nvSpPr>
          <p:cNvPr id="3" name="Textplatzhalter 2"/>
          <p:cNvSpPr>
            <a:spLocks noGrp="1"/>
          </p:cNvSpPr>
          <p:nvPr>
            <p:ph type="body" sz="quarter" idx="13"/>
          </p:nvPr>
        </p:nvSpPr>
        <p:spPr>
          <a:xfrm>
            <a:off x="251520" y="764704"/>
            <a:ext cx="8640960" cy="5472608"/>
          </a:xfrm>
        </p:spPr>
        <p:txBody>
          <a:bodyPr wrap="square"/>
          <a:lstStyle/>
          <a:p>
            <a:endParaRPr lang="de-DE" dirty="0" smtClean="0"/>
          </a:p>
          <a:p>
            <a:r>
              <a:rPr lang="de-DE" dirty="0" smtClean="0"/>
              <a:t>Innerhalb einer Verantwortlichkeitsangabe nach Grundregel Erfassung aller Personen, Familien </a:t>
            </a:r>
            <a:r>
              <a:rPr lang="de-DE" smtClean="0"/>
              <a:t>und Körperschaften </a:t>
            </a:r>
            <a:r>
              <a:rPr lang="de-DE" dirty="0" smtClean="0"/>
              <a:t>vorgesehen, aber optional auch Weglassungen möglich	</a:t>
            </a:r>
          </a:p>
          <a:p>
            <a:endParaRPr lang="de-DE" dirty="0" smtClean="0"/>
          </a:p>
          <a:p>
            <a:r>
              <a:rPr lang="de-DE" dirty="0" smtClean="0"/>
              <a:t>Nach den Anwendungsrichtlinien Weglassungen nur, wenn umfangreiche Aufzählungen vorhanden sind</a:t>
            </a:r>
          </a:p>
          <a:p>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3.02.02: Verantwortlichkeitsangabe | Stand: 30.07.2015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54</a:t>
            </a:fld>
            <a:endParaRPr lang="de-DE"/>
          </a:p>
        </p:txBody>
      </p:sp>
    </p:spTree>
    <p:extLst>
      <p:ext uri="{BB962C8B-B14F-4D97-AF65-F5344CB8AC3E}">
        <p14:creationId xmlns:p14="http://schemas.microsoft.com/office/powerpoint/2010/main" val="282763775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Grundsätzliches -2-</a:t>
            </a:r>
            <a:endParaRPr lang="de-DE" dirty="0"/>
          </a:p>
        </p:txBody>
      </p:sp>
      <p:sp>
        <p:nvSpPr>
          <p:cNvPr id="3" name="Textplatzhalter 2"/>
          <p:cNvSpPr>
            <a:spLocks noGrp="1"/>
          </p:cNvSpPr>
          <p:nvPr>
            <p:ph type="body" sz="quarter" idx="13"/>
          </p:nvPr>
        </p:nvSpPr>
        <p:spPr/>
        <p:txBody>
          <a:bodyPr wrap="square"/>
          <a:lstStyle/>
          <a:p>
            <a:pPr marL="0" indent="0">
              <a:buNone/>
            </a:pPr>
            <a:r>
              <a:rPr lang="de-DE" dirty="0" smtClean="0"/>
              <a:t>Sie kann vorkommen in Verbindung mit:</a:t>
            </a:r>
          </a:p>
          <a:p>
            <a:pPr marL="0" indent="0">
              <a:buNone/>
            </a:pPr>
            <a:endParaRPr lang="de-DE" dirty="0" smtClean="0"/>
          </a:p>
          <a:p>
            <a:r>
              <a:rPr lang="de-DE" dirty="0" smtClean="0"/>
              <a:t>Einem Haupttitel</a:t>
            </a:r>
          </a:p>
          <a:p>
            <a:endParaRPr lang="de-DE" dirty="0" smtClean="0"/>
          </a:p>
          <a:p>
            <a:r>
              <a:rPr lang="de-DE" dirty="0" smtClean="0"/>
              <a:t>Einer Ausgabebezeichnung bzw. einer Ausgabebezeichnung einer näher erläuterten Überarbeitung</a:t>
            </a:r>
          </a:p>
          <a:p>
            <a:endParaRPr lang="de-DE" dirty="0" smtClean="0"/>
          </a:p>
          <a:p>
            <a:r>
              <a:rPr lang="de-DE" dirty="0" smtClean="0"/>
              <a:t>Einer Reihe bzw. einer Unterreihe</a:t>
            </a:r>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3.02.02: Verantwortlichkeitsangabe | Stand: 30.07.2015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6</a:t>
            </a:fld>
            <a:endParaRPr lang="de-DE"/>
          </a:p>
        </p:txBody>
      </p:sp>
    </p:spTree>
    <p:extLst>
      <p:ext uri="{BB962C8B-B14F-4D97-AF65-F5344CB8AC3E}">
        <p14:creationId xmlns:p14="http://schemas.microsoft.com/office/powerpoint/2010/main" val="32807341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3173214"/>
          </a:xfrm>
        </p:spPr>
        <p:txBody>
          <a:bodyPr/>
          <a:lstStyle/>
          <a:p>
            <a:pPr algn="ctr"/>
            <a:r>
              <a:rPr lang="de-DE" dirty="0" smtClean="0"/>
              <a:t>2. Informationsquellen</a:t>
            </a:r>
            <a:br>
              <a:rPr lang="de-DE" dirty="0" smtClean="0"/>
            </a:br>
            <a:r>
              <a:rPr lang="de-DE" dirty="0" smtClean="0"/>
              <a:t>RDA 2.4.1.2</a:t>
            </a:r>
            <a:endParaRPr lang="de-DE" dirty="0"/>
          </a:p>
        </p:txBody>
      </p:sp>
      <p:sp>
        <p:nvSpPr>
          <p:cNvPr id="4" name="Fußzeilenplatzhalter 3"/>
          <p:cNvSpPr>
            <a:spLocks noGrp="1"/>
          </p:cNvSpPr>
          <p:nvPr>
            <p:ph type="ftr" sz="quarter" idx="14"/>
          </p:nvPr>
        </p:nvSpPr>
        <p:spPr>
          <a:xfrm>
            <a:off x="467544" y="6376243"/>
            <a:ext cx="7848872" cy="365125"/>
          </a:xfrm>
        </p:spPr>
        <p:txBody>
          <a:bodyPr/>
          <a:lstStyle/>
          <a:p>
            <a:r>
              <a:rPr lang="de-DE" smtClean="0"/>
              <a:t>AG RDA Schulungsunterlagen – Modul 3.02.02: Verantwortlichkeitsangabe | Stand: 30.07.2015 | CC BY-NC-SA</a:t>
            </a:r>
            <a:endParaRPr lang="de-DE" dirty="0"/>
          </a:p>
        </p:txBody>
      </p:sp>
      <p:sp>
        <p:nvSpPr>
          <p:cNvPr id="3" name="Foliennummernplatzhalter 2"/>
          <p:cNvSpPr>
            <a:spLocks noGrp="1"/>
          </p:cNvSpPr>
          <p:nvPr>
            <p:ph type="sldNum" sz="quarter" idx="4"/>
          </p:nvPr>
        </p:nvSpPr>
        <p:spPr/>
        <p:txBody>
          <a:bodyPr/>
          <a:lstStyle/>
          <a:p>
            <a:fld id="{8A6690F1-7CA1-4166-A522-500460961984}" type="slidenum">
              <a:rPr lang="de-DE" smtClean="0"/>
              <a:pPr/>
              <a:t>7</a:t>
            </a:fld>
            <a:endParaRPr lang="de-DE"/>
          </a:p>
        </p:txBody>
      </p:sp>
    </p:spTree>
    <p:extLst>
      <p:ext uri="{BB962C8B-B14F-4D97-AF65-F5344CB8AC3E}">
        <p14:creationId xmlns:p14="http://schemas.microsoft.com/office/powerpoint/2010/main" val="331249846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Informationsquellen </a:t>
            </a:r>
            <a:endParaRPr lang="de-DE" dirty="0"/>
          </a:p>
        </p:txBody>
      </p:sp>
      <p:sp>
        <p:nvSpPr>
          <p:cNvPr id="3" name="Textplatzhalter 2"/>
          <p:cNvSpPr>
            <a:spLocks noGrp="1"/>
          </p:cNvSpPr>
          <p:nvPr>
            <p:ph type="body" sz="quarter" idx="13"/>
          </p:nvPr>
        </p:nvSpPr>
        <p:spPr/>
        <p:txBody>
          <a:bodyPr wrap="square"/>
          <a:lstStyle/>
          <a:p>
            <a:r>
              <a:rPr lang="de-DE" dirty="0" smtClean="0"/>
              <a:t>Verantwortlichkeitsangabe, die sich auf den Haupttitel bezieht</a:t>
            </a:r>
          </a:p>
          <a:p>
            <a:endParaRPr lang="de-DE" dirty="0" smtClean="0"/>
          </a:p>
          <a:p>
            <a:pPr lvl="1"/>
            <a:r>
              <a:rPr lang="de-DE" dirty="0" smtClean="0"/>
              <a:t>Dieselbe Quelle wie für den Haupttitel</a:t>
            </a:r>
          </a:p>
          <a:p>
            <a:pPr lvl="1"/>
            <a:r>
              <a:rPr lang="de-DE" dirty="0" smtClean="0"/>
              <a:t>Eine andere Quelle innerhalb der Ressource</a:t>
            </a:r>
          </a:p>
          <a:p>
            <a:pPr lvl="1"/>
            <a:r>
              <a:rPr lang="de-DE" dirty="0" smtClean="0"/>
              <a:t>Eine andere Informationsquelle</a:t>
            </a:r>
          </a:p>
          <a:p>
            <a:pPr lvl="2"/>
            <a:r>
              <a:rPr lang="de-DE" sz="1800" dirty="0" smtClean="0"/>
              <a:t>Informationsquellen von außerhalb der Ressource werden eckig geklammert (RDA 2.2.4 D-A-CH)</a:t>
            </a:r>
          </a:p>
          <a:p>
            <a:pPr lvl="2"/>
            <a:endParaRPr lang="de-DE" sz="1800" dirty="0"/>
          </a:p>
          <a:p>
            <a:r>
              <a:rPr lang="de-DE" dirty="0" smtClean="0"/>
              <a:t>Alle anderen Verantwortlichkeitsangaben</a:t>
            </a:r>
          </a:p>
          <a:p>
            <a:endParaRPr lang="de-DE" dirty="0" smtClean="0"/>
          </a:p>
          <a:p>
            <a:pPr lvl="1"/>
            <a:r>
              <a:rPr lang="de-DE" dirty="0" smtClean="0"/>
              <a:t>Dieselbe Quelle wie für das zugehörige Element</a:t>
            </a:r>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3.02.02: Verantwortlichkeitsangabe | Stand: 30.07.2015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8</a:t>
            </a:fld>
            <a:endParaRPr lang="de-DE"/>
          </a:p>
        </p:txBody>
      </p:sp>
    </p:spTree>
    <p:extLst>
      <p:ext uri="{BB962C8B-B14F-4D97-AF65-F5344CB8AC3E}">
        <p14:creationId xmlns:p14="http://schemas.microsoft.com/office/powerpoint/2010/main" val="22999341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3605262"/>
          </a:xfrm>
        </p:spPr>
        <p:txBody>
          <a:bodyPr/>
          <a:lstStyle/>
          <a:p>
            <a:pPr algn="ctr"/>
            <a:r>
              <a:rPr lang="de-DE" dirty="0" smtClean="0"/>
              <a:t>3.1 Erfassen allgemein</a:t>
            </a:r>
            <a:br>
              <a:rPr lang="de-DE" dirty="0" smtClean="0"/>
            </a:br>
            <a:r>
              <a:rPr lang="de-DE" dirty="0" smtClean="0"/>
              <a:t>RDA 2.4.1.4</a:t>
            </a:r>
            <a:endParaRPr lang="de-DE" dirty="0"/>
          </a:p>
        </p:txBody>
      </p:sp>
      <p:sp>
        <p:nvSpPr>
          <p:cNvPr id="4" name="Fußzeilenplatzhalter 3"/>
          <p:cNvSpPr>
            <a:spLocks noGrp="1"/>
          </p:cNvSpPr>
          <p:nvPr>
            <p:ph type="ftr" sz="quarter" idx="14"/>
          </p:nvPr>
        </p:nvSpPr>
        <p:spPr>
          <a:xfrm>
            <a:off x="467544" y="6376243"/>
            <a:ext cx="7992888" cy="365125"/>
          </a:xfrm>
        </p:spPr>
        <p:txBody>
          <a:bodyPr/>
          <a:lstStyle/>
          <a:p>
            <a:r>
              <a:rPr lang="de-DE" smtClean="0"/>
              <a:t>AG RDA Schulungsunterlagen – Modul 3.02.02: Verantwortlichkeitsangabe | Stand: 30.07.2015 | CC BY-NC-SA</a:t>
            </a:r>
            <a:endParaRPr lang="de-DE" dirty="0"/>
          </a:p>
        </p:txBody>
      </p:sp>
      <p:sp>
        <p:nvSpPr>
          <p:cNvPr id="3" name="Foliennummernplatzhalter 2"/>
          <p:cNvSpPr>
            <a:spLocks noGrp="1"/>
          </p:cNvSpPr>
          <p:nvPr>
            <p:ph type="sldNum" sz="quarter" idx="4"/>
          </p:nvPr>
        </p:nvSpPr>
        <p:spPr/>
        <p:txBody>
          <a:bodyPr/>
          <a:lstStyle/>
          <a:p>
            <a:fld id="{8A6690F1-7CA1-4166-A522-500460961984}" type="slidenum">
              <a:rPr lang="de-DE" smtClean="0"/>
              <a:pPr/>
              <a:t>9</a:t>
            </a:fld>
            <a:endParaRPr lang="de-DE"/>
          </a:p>
        </p:txBody>
      </p:sp>
    </p:spTree>
    <p:extLst>
      <p:ext uri="{BB962C8B-B14F-4D97-AF65-F5344CB8AC3E}">
        <p14:creationId xmlns:p14="http://schemas.microsoft.com/office/powerpoint/2010/main" val="1956434924"/>
      </p:ext>
    </p:extLst>
  </p:cSld>
  <p:clrMapOvr>
    <a:masterClrMapping/>
  </p:clrMapOvr>
  <p:timing>
    <p:tnLst>
      <p:par>
        <p:cTn id="1" dur="indefinite" restart="never" nodeType="tmRoot"/>
      </p:par>
    </p:tnLst>
  </p:timing>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2994</Words>
  <Application>Microsoft Office PowerPoint</Application>
  <PresentationFormat>Bildschirmpräsentation (4:3)</PresentationFormat>
  <Paragraphs>572</Paragraphs>
  <Slides>54</Slides>
  <Notes>15</Notes>
  <HiddenSlides>0</HiddenSlides>
  <MMClips>0</MMClips>
  <ScaleCrop>false</ScaleCrop>
  <HeadingPairs>
    <vt:vector size="4" baseType="variant">
      <vt:variant>
        <vt:lpstr>Design</vt:lpstr>
      </vt:variant>
      <vt:variant>
        <vt:i4>1</vt:i4>
      </vt:variant>
      <vt:variant>
        <vt:lpstr>Folientitel</vt:lpstr>
      </vt:variant>
      <vt:variant>
        <vt:i4>54</vt:i4>
      </vt:variant>
    </vt:vector>
  </HeadingPairs>
  <TitlesOfParts>
    <vt:vector size="55" baseType="lpstr">
      <vt:lpstr>Larissa</vt:lpstr>
      <vt:lpstr>Schulungsunterlagen der AG RDA</vt:lpstr>
      <vt:lpstr>Teil 2.02, Beschreibung der Manifestation Verantwortlichkeitsangabe (RDA 2.4) </vt:lpstr>
      <vt:lpstr>Inhalt</vt:lpstr>
      <vt:lpstr>1. Grundsätzliches</vt:lpstr>
      <vt:lpstr>Grundsätzliches -1-</vt:lpstr>
      <vt:lpstr>Grundsätzliches -2-</vt:lpstr>
      <vt:lpstr>2. Informationsquellen RDA 2.4.1.2</vt:lpstr>
      <vt:lpstr>Informationsquellen </vt:lpstr>
      <vt:lpstr>3.1 Erfassen allgemein RDA 2.4.1.4</vt:lpstr>
      <vt:lpstr>Erfassen allgemein -1-</vt:lpstr>
      <vt:lpstr>Erfassen allgemein -2-</vt:lpstr>
      <vt:lpstr>Erfassen allgemein -3-</vt:lpstr>
      <vt:lpstr>Erfassen allgemein -4-</vt:lpstr>
      <vt:lpstr>Erfassen allgemein -5-</vt:lpstr>
      <vt:lpstr>3.2 Mehrere Personen, Familien oder Körperschaften in einer  Verantwortlichkeitsangabe RDA 2.4.1.5</vt:lpstr>
      <vt:lpstr>Mehrere Personen usw. in einer Angabe -1-</vt:lpstr>
      <vt:lpstr>Mehrere Personen usw. in einer Angabe -2-</vt:lpstr>
      <vt:lpstr>Mehrere Personen usw. in einer Angabe -3-</vt:lpstr>
      <vt:lpstr>Mehrere Personen usw. in einer Angabe -4-</vt:lpstr>
      <vt:lpstr>Satzzeichen innerhalb der Verantwortlichkeits-angabe (RDA 2.4.1.5 D-A-CH) -1-</vt:lpstr>
      <vt:lpstr>Satzzeichen innerhalb der Verantwortlichkeits-angabe -2-</vt:lpstr>
      <vt:lpstr>Satzzeichen innerhalb der Verantwortlichkeits-angabe -3-</vt:lpstr>
      <vt:lpstr>Mehr als 3 Personen usw. in einer Angabe </vt:lpstr>
      <vt:lpstr>Mehr als 3 Personen usw. in einer Angabe, Erfassen aller Personen usw. -1-</vt:lpstr>
      <vt:lpstr>Mehr als 3 Personen usw. in einer Angabe, Erfassen aller Personen usw. -2-</vt:lpstr>
      <vt:lpstr>Mehr als 3 Personen usw. in einer Angabe, Umfangreiche Aufzählung</vt:lpstr>
      <vt:lpstr>Optionale Weglassungen bei umfangreichen Aufzählungen</vt:lpstr>
      <vt:lpstr>3.3 Mehrere Verantwortlichkeitsangaben RDA 2.4.1.6</vt:lpstr>
      <vt:lpstr>Mehrere Verantwortlichkeitsangaben -1-</vt:lpstr>
      <vt:lpstr>Mehrere Verantwortlichkeitsangaben -2-</vt:lpstr>
      <vt:lpstr>Mehrere Verantwortlichkeitsangaben -3-</vt:lpstr>
      <vt:lpstr>Mehrere Verantwortlichkeitsangaben -4-</vt:lpstr>
      <vt:lpstr>Mehrere Verantwortlichkeitsangaben -5-</vt:lpstr>
      <vt:lpstr>Mehrere Verantwortlichkeitsangaben -6-</vt:lpstr>
      <vt:lpstr>Mehrere Verantwortlichkeitsangaben -7-</vt:lpstr>
      <vt:lpstr>3.4 Nominalphrasen RDA 2.4.1.8</vt:lpstr>
      <vt:lpstr>Nominalphrasen -1-</vt:lpstr>
      <vt:lpstr>Nominalphrasen -2-</vt:lpstr>
      <vt:lpstr>Nominalphrasen -3-</vt:lpstr>
      <vt:lpstr>Nominalphrasen -4-</vt:lpstr>
      <vt:lpstr>4. Verantwortlichkeitsangabe, die sich auf den Haupttitel bezieht RDA 2.4.2</vt:lpstr>
      <vt:lpstr>Verantwortlichkeitsangabe, die sich auf den Haupttitel bezieht -1-</vt:lpstr>
      <vt:lpstr>Verantwortlichkeitsangabe, die sich auf den Haupttitel bezieht -2-</vt:lpstr>
      <vt:lpstr>Verantwortlichkeitsangabe, die sich auf den Haupttitel bezieht -3-</vt:lpstr>
      <vt:lpstr>Verantwortlichkeitsangabe, die sich auf den Haupttitel bezieht -4-</vt:lpstr>
      <vt:lpstr>5. Anmerkung zur Verantwortlichkeitsangabe RDA 2.17.3</vt:lpstr>
      <vt:lpstr>Anmerkung zur Verantwortlichkeitsangabe -1-</vt:lpstr>
      <vt:lpstr>Anmerkung zur Verantwortlichkeitsangabe -2-</vt:lpstr>
      <vt:lpstr>Anmerkung zur Verantwortlichkeitsangabe  -3-</vt:lpstr>
      <vt:lpstr>Anmerkung zur Verantwortlichkeitsangabe  -4-</vt:lpstr>
      <vt:lpstr>Anmerkung zur Verantwortlichkeitsangabe  -5-</vt:lpstr>
      <vt:lpstr>6. Zusammenfassung</vt:lpstr>
      <vt:lpstr>Zusammenfassung -1-</vt:lpstr>
      <vt:lpstr>Zusammenfassung -2-</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Schulungsunterlagen der AG RDA</dc:title>
  <dc:creator>Bufalino, Cinzia</dc:creator>
  <cp:lastModifiedBy>Goerlich</cp:lastModifiedBy>
  <cp:revision>205</cp:revision>
  <cp:lastPrinted>2015-03-09T12:50:56Z</cp:lastPrinted>
  <dcterms:created xsi:type="dcterms:W3CDTF">2014-02-18T07:01:40Z</dcterms:created>
  <dcterms:modified xsi:type="dcterms:W3CDTF">2015-08-04T06:59:48Z</dcterms:modified>
</cp:coreProperties>
</file>