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6"/>
  </p:notesMasterIdLst>
  <p:handoutMasterIdLst>
    <p:handoutMasterId r:id="rId57"/>
  </p:handoutMasterIdLst>
  <p:sldIdLst>
    <p:sldId id="285" r:id="rId2"/>
    <p:sldId id="259" r:id="rId3"/>
    <p:sldId id="333" r:id="rId4"/>
    <p:sldId id="356" r:id="rId5"/>
    <p:sldId id="287" r:id="rId6"/>
    <p:sldId id="302" r:id="rId7"/>
    <p:sldId id="357" r:id="rId8"/>
    <p:sldId id="303" r:id="rId9"/>
    <p:sldId id="358" r:id="rId10"/>
    <p:sldId id="305" r:id="rId11"/>
    <p:sldId id="294" r:id="rId12"/>
    <p:sldId id="337" r:id="rId13"/>
    <p:sldId id="336" r:id="rId14"/>
    <p:sldId id="365" r:id="rId15"/>
    <p:sldId id="359" r:id="rId16"/>
    <p:sldId id="309" r:id="rId17"/>
    <p:sldId id="298" r:id="rId18"/>
    <p:sldId id="338" r:id="rId19"/>
    <p:sldId id="324" r:id="rId20"/>
    <p:sldId id="339" r:id="rId21"/>
    <p:sldId id="340" r:id="rId22"/>
    <p:sldId id="352" r:id="rId23"/>
    <p:sldId id="306" r:id="rId24"/>
    <p:sldId id="312" r:id="rId25"/>
    <p:sldId id="354" r:id="rId26"/>
    <p:sldId id="310" r:id="rId27"/>
    <p:sldId id="316" r:id="rId28"/>
    <p:sldId id="360" r:id="rId29"/>
    <p:sldId id="314" r:id="rId30"/>
    <p:sldId id="315" r:id="rId31"/>
    <p:sldId id="326" r:id="rId32"/>
    <p:sldId id="355" r:id="rId33"/>
    <p:sldId id="353" r:id="rId34"/>
    <p:sldId id="318" r:id="rId35"/>
    <p:sldId id="342" r:id="rId36"/>
    <p:sldId id="361" r:id="rId37"/>
    <p:sldId id="319" r:id="rId38"/>
    <p:sldId id="320" r:id="rId39"/>
    <p:sldId id="344" r:id="rId40"/>
    <p:sldId id="341" r:id="rId41"/>
    <p:sldId id="362" r:id="rId42"/>
    <p:sldId id="311" r:id="rId43"/>
    <p:sldId id="343" r:id="rId44"/>
    <p:sldId id="327" r:id="rId45"/>
    <p:sldId id="350" r:id="rId46"/>
    <p:sldId id="363" r:id="rId47"/>
    <p:sldId id="331" r:id="rId48"/>
    <p:sldId id="345" r:id="rId49"/>
    <p:sldId id="349" r:id="rId50"/>
    <p:sldId id="348" r:id="rId51"/>
    <p:sldId id="366" r:id="rId52"/>
    <p:sldId id="364" r:id="rId53"/>
    <p:sldId id="332" r:id="rId54"/>
    <p:sldId id="351" r:id="rId55"/>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7B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37" autoAdjust="0"/>
    <p:restoredTop sz="94728" autoAdjust="0"/>
  </p:normalViewPr>
  <p:slideViewPr>
    <p:cSldViewPr>
      <p:cViewPr>
        <p:scale>
          <a:sx n="80" d="100"/>
          <a:sy n="80" d="100"/>
        </p:scale>
        <p:origin x="-1104" y="-19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14.12.2016</a:t>
            </a:fld>
            <a:endParaRPr lang="de-DE"/>
          </a:p>
        </p:txBody>
      </p:sp>
      <p:sp>
        <p:nvSpPr>
          <p:cNvPr id="4" name="Fußzeilenplatzhalt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14.12.2016</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 name="Foliennummernplatzhalter 1"/>
          <p:cNvSpPr>
            <a:spLocks noGrp="1"/>
          </p:cNvSpPr>
          <p:nvPr>
            <p:ph type="sldNum" sz="quarter" idx="10"/>
          </p:nvPr>
        </p:nvSpPr>
        <p:spPr/>
        <p:txBody>
          <a:bodyPr/>
          <a:lstStyle/>
          <a:p>
            <a:fld id="{5F9F8FF6-6F64-48B5-AF7B-675846B3447E}" type="slidenum">
              <a:rPr lang="de-DE" smtClean="0"/>
              <a:pPr/>
              <a:t>1</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 es keinen geistigen Schöpfer des Gesamtwerks</a:t>
            </a:r>
            <a:r>
              <a:rPr lang="de-DE" baseline="0" dirty="0" smtClean="0"/>
              <a:t> gibt, werden ersatzweise die Herausgeber in der 1. Verantwortlichkeitsangabe und somit </a:t>
            </a:r>
            <a:r>
              <a:rPr lang="de-DE" baseline="0" smtClean="0"/>
              <a:t>als Standardelement </a:t>
            </a:r>
            <a:r>
              <a:rPr lang="de-DE" baseline="0" dirty="0" smtClean="0"/>
              <a:t>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4779318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t>
            </a:r>
            <a:r>
              <a:rPr lang="de-DE" i="0" baseline="0" dirty="0" smtClean="0">
                <a:latin typeface="Verdana" panose="020B0604030504040204" pitchFamily="34" charset="0"/>
                <a:ea typeface="Verdana" panose="020B0604030504040204" pitchFamily="34" charset="0"/>
                <a:cs typeface="Verdana" panose="020B0604030504040204" pitchFamily="34" charset="0"/>
              </a:rPr>
              <a:t>Komponist und Produzent können entweder auch</a:t>
            </a:r>
            <a:r>
              <a:rPr lang="de-DE" i="0" dirty="0" smtClean="0">
                <a:latin typeface="Verdana" panose="020B0604030504040204" pitchFamily="34" charset="0"/>
                <a:ea typeface="Verdana" panose="020B0604030504040204" pitchFamily="34" charset="0"/>
                <a:cs typeface="Verdana" panose="020B0604030504040204" pitchFamily="34" charset="0"/>
              </a:rPr>
              <a:t> in der </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Verantwortlichkeitsangabe oder alternativ </a:t>
            </a:r>
            <a:r>
              <a:rPr lang="de-DE" i="0" dirty="0" smtClean="0">
                <a:latin typeface="Verdana" panose="020B0604030504040204" pitchFamily="34" charset="0"/>
                <a:ea typeface="Verdana" panose="020B0604030504040204" pitchFamily="34" charset="0"/>
                <a:cs typeface="Verdana" panose="020B0604030504040204" pitchFamily="34" charset="0"/>
              </a:rPr>
              <a:t>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einer Anmerkung zur Verantwortlichkeitsangabe angegeben werden. </a:t>
            </a: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5" name="Foliennummernplatzhalter 4"/>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0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Hinweis: In</a:t>
            </a:r>
            <a:r>
              <a:rPr lang="de-DE" sz="10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den Folien bis einschließlich Punkt 3.4 (Nominalphrasen) </a:t>
            </a:r>
            <a:r>
              <a:rPr lang="de-DE" sz="10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sind die Elemente in den Tabellen generell nicht in dem für Standardelemente vorgesehenen Fettdruck angegeben, da es sich theoretisch sowohl um Verantwortlichkeitsangaben zum Haupttitel als auch um Verantwortlichkeitsangaben zu einer Ausgabebezeichnung oder Reihe handeln kann. Standardelement ist aber nur die zuerst erfasste Verantwortlichkeitsangabe zum Haupttitel.  </a:t>
            </a:r>
            <a:br>
              <a:rPr lang="de-DE" sz="10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endParaRPr lang="de-DE" sz="10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036123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1326509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31880646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 </a:t>
            </a:r>
            <a:r>
              <a:rPr lang="de-DE" sz="1200" kern="1200" dirty="0" smtClean="0">
                <a:solidFill>
                  <a:schemeClr val="tx1"/>
                </a:solidFill>
                <a:effectLst/>
                <a:latin typeface="+mn-lt"/>
                <a:ea typeface="+mn-ea"/>
                <a:cs typeface="+mn-cs"/>
              </a:rPr>
              <a:t>Da die Körperschaften in unterschiedlichen Informationsquellen erscheinen, werden sie in getrennten Verantwortlichkeitsangaben erfasst, auch wenn sie in einer hierarchischen Beziehung stehen.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5162748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782057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7764499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Elizabeth George ist geistige Schöpferin, daher ist die 1. Verantwortlichkeitsangabe Standardelement. Die 2. Verantwortlichkeitsangabe ist zwar kein Standardelement, sollte in diesem Fall aber ebenfalls erfasst werden: Die Übersetzerin ist auf der bevorzugten Informationsquelle genannt und gehört zu den Mitwirkenden, die einen bedeutenden Beitrag zur Realisierung einer Ressource leisten. Daher muss hier eine Beziehung erfasst werden (RDA 20.2.1.3 D-A-CH). In RDA 2.4.2.3 wiederum wird für Fälle, in denen eine Beziehung hergestellt wird, empfohlen, auch eine entsprechende Verantwortlichkeitsangabe oder Anmerkung zu erfassen. </a:t>
            </a:r>
          </a:p>
          <a:p>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Der Sprecher gehört zwar ebenfalls zu den Mitwirkenden, die einen bedeutenden Beitrag geleistet haben, ist aber nicht auf der bevorzugten Informationsquelle genannt. Die Kriterien von RDA 20.2.1.3 D-A-CH treffen auf ihn also nicht zu. Allerdings ist er auf dem Booklet viel prominenter dargestellt als die Übersetzerin auf dem Etikett der CD. Daher bietet es sich an, auch hier eine Beziehung herzustellen und ihn dann auch in der Verantwortlichkeitsangabe zu erfassen. </a:t>
            </a:r>
          </a:p>
          <a:p>
            <a:endParaRPr lang="de-DE" sz="1200" kern="1200" dirty="0" smtClean="0">
              <a:solidFill>
                <a:schemeClr val="tx1"/>
              </a:solidFill>
              <a:effectLst/>
              <a:latin typeface="+mn-lt"/>
              <a:ea typeface="+mn-ea"/>
              <a:cs typeface="+mn-cs"/>
            </a:endParaRPr>
          </a:p>
          <a:p>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4075628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3.02.02: Verantwortlichkeitsangabe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3.02.02: Verantwortlichkeitsangabe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tmp"/><Relationship Id="rId4" Type="http://schemas.openxmlformats.org/officeDocument/2006/relationships/image" Target="../media/image18.tmp"/></Relationships>
</file>

<file path=ppt/slides/_rels/slide12.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1.tmp"/></Relationships>
</file>

<file path=ppt/slides/_rels/slide13.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image" Target="../media/image23.tmp"/><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image" Target="../media/image25.tmp"/><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image" Target="../media/image28.tmp"/><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1.tmp"/><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3.tmp"/><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4.tmp"/><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5.tmp"/><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6.tmp"/><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7.tmp"/><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8.tmp"/><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39.tmp"/></Relationships>
</file>

<file path=ppt/slides/_rels/slide34.xml.rels><?xml version="1.0" encoding="UTF-8" standalone="yes"?>
<Relationships xmlns="http://schemas.openxmlformats.org/package/2006/relationships"><Relationship Id="rId3" Type="http://schemas.openxmlformats.org/officeDocument/2006/relationships/image" Target="../media/image40.tmp"/><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1.tmp"/><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2.tmp"/><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3.tmp"/><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4.tmp"/><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5.tmp"/><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47.tmp"/><Relationship Id="rId4" Type="http://schemas.openxmlformats.org/officeDocument/2006/relationships/image" Target="../media/image46.png"/></Relationships>
</file>

<file path=ppt/slides/_rels/slide44.xml.rels><?xml version="1.0" encoding="UTF-8" standalone="yes"?>
<Relationships xmlns="http://schemas.openxmlformats.org/package/2006/relationships"><Relationship Id="rId3" Type="http://schemas.openxmlformats.org/officeDocument/2006/relationships/image" Target="../media/image48.tmp"/><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9.tmp"/><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51.tmp"/><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9.tmp"/><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2.tmp"/><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49.tmp"/></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allgemein -1-</a:t>
            </a:r>
            <a:endParaRPr lang="de-DE" dirty="0"/>
          </a:p>
        </p:txBody>
      </p:sp>
      <p:sp>
        <p:nvSpPr>
          <p:cNvPr id="3" name="Textplatzhalter 2"/>
          <p:cNvSpPr>
            <a:spLocks noGrp="1"/>
          </p:cNvSpPr>
          <p:nvPr>
            <p:ph type="body" sz="quarter" idx="13"/>
          </p:nvPr>
        </p:nvSpPr>
        <p:spPr/>
        <p:txBody>
          <a:bodyPr wrap="square"/>
          <a:lstStyle/>
          <a:p>
            <a:endParaRPr lang="de-DE" dirty="0"/>
          </a:p>
          <a:p>
            <a:r>
              <a:rPr lang="de-DE" dirty="0" smtClean="0"/>
              <a:t>Vorlagegemäßes Übertragen</a:t>
            </a:r>
          </a:p>
          <a:p>
            <a:endParaRPr lang="de-DE" dirty="0" smtClean="0"/>
          </a:p>
          <a:p>
            <a:r>
              <a:rPr lang="de-DE" dirty="0" smtClean="0"/>
              <a:t>Dabei Beachtung der Regeln für Groß- und Kleinschreibung, Zeichensetzung usw. (RDA 1.7 und RDA 1.7 D-A-CH)</a:t>
            </a:r>
          </a:p>
          <a:p>
            <a:endParaRPr lang="de-DE" dirty="0" smtClean="0"/>
          </a:p>
          <a:p>
            <a:r>
              <a:rPr lang="de-DE" dirty="0" smtClean="0"/>
              <a:t>Nach Möglichkeit keine Kürzung (RDA 2.4.1.4 D-A-CH zur optionalen Weglassung)</a:t>
            </a:r>
          </a:p>
          <a:p>
            <a:endParaRPr lang="de-DE" dirty="0" smtClean="0"/>
          </a:p>
          <a:p>
            <a:r>
              <a:rPr lang="de-DE" dirty="0" smtClean="0"/>
              <a:t>Personen als Herausgeber von fortlaufenden Ressourcen nur, wenn dies der Identifizierung des Werkes dient (RDA 2.4.1.4 Ausnahme)</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742206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828633140"/>
              </p:ext>
            </p:extLst>
          </p:nvPr>
        </p:nvGraphicFramePr>
        <p:xfrm>
          <a:off x="486315" y="1556792"/>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Ronald H. </a:t>
                      </a:r>
                      <a:r>
                        <a:rPr lang="de-DE" dirty="0" err="1" smtClean="0">
                          <a:latin typeface="Verdana" panose="020B0604030504040204" pitchFamily="34" charset="0"/>
                          <a:ea typeface="Verdana" panose="020B0604030504040204" pitchFamily="34" charset="0"/>
                          <a:cs typeface="Verdana" panose="020B0604030504040204" pitchFamily="34" charset="0"/>
                        </a:rPr>
                        <a:t>Bayor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-2-</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957269954"/>
              </p:ext>
            </p:extLst>
          </p:nvPr>
        </p:nvGraphicFramePr>
        <p:xfrm>
          <a:off x="467544" y="5301208"/>
          <a:ext cx="8208912" cy="993661"/>
        </p:xfrm>
        <a:graphic>
          <a:graphicData uri="http://schemas.openxmlformats.org/drawingml/2006/table">
            <a:tbl>
              <a:tblPr firstRow="1" bandRow="1">
                <a:tableStyleId>{5C22544A-7EE6-4342-B048-85BDC9FD1C3A}</a:tableStyleId>
              </a:tblPr>
              <a:tblGrid>
                <a:gridCol w="1459362"/>
                <a:gridCol w="322048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Henry</a:t>
                      </a:r>
                      <a:r>
                        <a:rPr lang="de-DE" baseline="0" dirty="0" smtClean="0">
                          <a:latin typeface="Verdana" panose="020B0604030504040204" pitchFamily="34" charset="0"/>
                          <a:ea typeface="Verdana" panose="020B0604030504040204" pitchFamily="34" charset="0"/>
                          <a:cs typeface="Verdana" panose="020B0604030504040204" pitchFamily="34" charset="0"/>
                        </a:rPr>
                        <a:t> Louis Gates, Jr.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2892626979"/>
              </p:ext>
            </p:extLst>
          </p:nvPr>
        </p:nvGraphicFramePr>
        <p:xfrm>
          <a:off x="467544" y="3356992"/>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by</a:t>
                      </a:r>
                      <a:r>
                        <a:rPr lang="de-DE" dirty="0" smtClean="0">
                          <a:latin typeface="Verdana" panose="020B0604030504040204" pitchFamily="34" charset="0"/>
                          <a:ea typeface="Verdana" panose="020B0604030504040204" pitchFamily="34" charset="0"/>
                          <a:cs typeface="Verdana" panose="020B0604030504040204" pitchFamily="34" charset="0"/>
                        </a:rPr>
                        <a:t> Heinrich F. </a:t>
                      </a:r>
                      <a:r>
                        <a:rPr lang="de-DE" dirty="0" err="1" smtClean="0">
                          <a:latin typeface="Verdana" panose="020B0604030504040204" pitchFamily="34" charset="0"/>
                          <a:ea typeface="Verdana" panose="020B0604030504040204" pitchFamily="34" charset="0"/>
                          <a:cs typeface="Verdana" panose="020B0604030504040204" pitchFamily="34" charset="0"/>
                        </a:rPr>
                        <a:t>Plett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5" name="Grafik 1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882368"/>
            <a:ext cx="2269504" cy="582878"/>
          </a:xfrm>
          <a:prstGeom prst="rect">
            <a:avLst/>
          </a:prstGeom>
          <a:ln w="3175">
            <a:solidFill>
              <a:schemeClr val="bg2">
                <a:lumMod val="10000"/>
              </a:schemeClr>
            </a:solidFill>
          </a:ln>
        </p:spPr>
      </p:pic>
      <p:pic>
        <p:nvPicPr>
          <p:cNvPr id="16" name="Grafik 15"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2636912"/>
            <a:ext cx="3168352" cy="606382"/>
          </a:xfrm>
          <a:prstGeom prst="rect">
            <a:avLst/>
          </a:prstGeom>
          <a:ln w="3175">
            <a:solidFill>
              <a:schemeClr val="tx1"/>
            </a:solidFill>
          </a:ln>
        </p:spPr>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544" y="4653136"/>
            <a:ext cx="3104920" cy="529248"/>
          </a:xfrm>
          <a:prstGeom prst="rect">
            <a:avLst/>
          </a:prstGeom>
          <a:ln w="3175">
            <a:solidFill>
              <a:schemeClr val="tx1"/>
            </a:solidFill>
          </a:ln>
        </p:spPr>
      </p:pic>
      <p:sp>
        <p:nvSpPr>
          <p:cNvPr id="3" name="Textfeld 2"/>
          <p:cNvSpPr txBox="1"/>
          <p:nvPr/>
        </p:nvSpPr>
        <p:spPr>
          <a:xfrm>
            <a:off x="4466099" y="4594594"/>
            <a:ext cx="4392488" cy="646331"/>
          </a:xfrm>
          <a:prstGeom prst="rect">
            <a:avLst/>
          </a:prstGeom>
          <a:solidFill>
            <a:schemeClr val="bg1"/>
          </a:solidFill>
          <a:ln>
            <a:noFill/>
          </a:ln>
        </p:spPr>
        <p:txBody>
          <a:bodyPr wrap="square" rtlCol="0">
            <a:spAutoFit/>
          </a:bodyPr>
          <a:lstStyle/>
          <a:p>
            <a:r>
              <a:rPr lang="de-DE" dirty="0">
                <a:latin typeface="Verdana" panose="020B0604030504040204" pitchFamily="34" charset="0"/>
                <a:ea typeface="Verdana" panose="020B0604030504040204" pitchFamily="34" charset="0"/>
                <a:cs typeface="Verdana" panose="020B0604030504040204" pitchFamily="34" charset="0"/>
              </a:rPr>
              <a:t>Die Abkürzung „Jr.“ wird nach RDA Anhang A.11.6 </a:t>
            </a:r>
            <a:r>
              <a:rPr lang="de-DE" dirty="0" smtClean="0">
                <a:latin typeface="Verdana" panose="020B0604030504040204" pitchFamily="34" charset="0"/>
                <a:ea typeface="Verdana" panose="020B0604030504040204" pitchFamily="34" charset="0"/>
                <a:cs typeface="Verdana" panose="020B0604030504040204" pitchFamily="34" charset="0"/>
              </a:rPr>
              <a:t>großgeschrieben</a:t>
            </a:r>
          </a:p>
        </p:txBody>
      </p:sp>
      <p:sp>
        <p:nvSpPr>
          <p:cNvPr id="7" name="Pfeil nach rechts 6"/>
          <p:cNvSpPr/>
          <p:nvPr/>
        </p:nvSpPr>
        <p:spPr>
          <a:xfrm>
            <a:off x="3779912" y="4796601"/>
            <a:ext cx="618368"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321668818"/>
              </p:ext>
            </p:extLst>
          </p:nvPr>
        </p:nvGraphicFramePr>
        <p:xfrm>
          <a:off x="398182" y="1700808"/>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Dipl.-Chem. Simone Elisabeth Schulze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-3-</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2" name="Grafik 1"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894222"/>
            <a:ext cx="4233956" cy="654174"/>
          </a:xfrm>
          <a:prstGeom prst="rect">
            <a:avLst/>
          </a:prstGeom>
          <a:ln w="3175">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2236093720"/>
              </p:ext>
            </p:extLst>
          </p:nvPr>
        </p:nvGraphicFramePr>
        <p:xfrm>
          <a:off x="467544" y="4869160"/>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Leah S. </a:t>
                      </a:r>
                      <a:r>
                        <a:rPr lang="de-DE" dirty="0" err="1" smtClean="0">
                          <a:latin typeface="Verdana" panose="020B0604030504040204" pitchFamily="34" charset="0"/>
                          <a:ea typeface="Verdana" panose="020B0604030504040204" pitchFamily="34" charset="0"/>
                          <a:cs typeface="Verdana" panose="020B0604030504040204" pitchFamily="34" charset="0"/>
                        </a:rPr>
                        <a:t>Bauke</a:t>
                      </a:r>
                      <a:r>
                        <a:rPr lang="de-DE" dirty="0" smtClean="0">
                          <a:latin typeface="Verdana" panose="020B0604030504040204" pitchFamily="34" charset="0"/>
                          <a:ea typeface="Verdana" panose="020B0604030504040204" pitchFamily="34" charset="0"/>
                          <a:cs typeface="Verdana" panose="020B0604030504040204" pitchFamily="34" charset="0"/>
                        </a:rPr>
                        <a:t>, Goethe</a:t>
                      </a:r>
                      <a:r>
                        <a:rPr lang="de-DE" baseline="0" dirty="0" smtClean="0">
                          <a:latin typeface="Verdana" panose="020B0604030504040204" pitchFamily="34" charset="0"/>
                          <a:ea typeface="Verdana" panose="020B0604030504040204" pitchFamily="34" charset="0"/>
                          <a:cs typeface="Verdana" panose="020B0604030504040204" pitchFamily="34" charset="0"/>
                        </a:rPr>
                        <a:t> University Frankfurt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3789040"/>
            <a:ext cx="2673909" cy="876692"/>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3254329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467998359"/>
              </p:ext>
            </p:extLst>
          </p:nvPr>
        </p:nvGraphicFramePr>
        <p:xfrm>
          <a:off x="398182" y="3068960"/>
          <a:ext cx="8136904" cy="1270000"/>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Liam </a:t>
                      </a:r>
                      <a:r>
                        <a:rPr lang="de-DE" dirty="0" err="1" smtClean="0">
                          <a:latin typeface="Verdana" panose="020B0604030504040204" pitchFamily="34" charset="0"/>
                          <a:ea typeface="Verdana" panose="020B0604030504040204" pitchFamily="34" charset="0"/>
                          <a:cs typeface="Verdana" panose="020B0604030504040204" pitchFamily="34" charset="0"/>
                        </a:rPr>
                        <a:t>Lanigan</a:t>
                      </a:r>
                      <a:r>
                        <a:rPr lang="de-DE" dirty="0" smtClean="0">
                          <a:latin typeface="Verdana" panose="020B0604030504040204" pitchFamily="34" charset="0"/>
                          <a:ea typeface="Verdana" panose="020B0604030504040204" pitchFamily="34" charset="0"/>
                          <a:cs typeface="Verdana" panose="020B0604030504040204" pitchFamily="34" charset="0"/>
                        </a:rPr>
                        <a:t>, IRC </a:t>
                      </a:r>
                      <a:r>
                        <a:rPr lang="de-DE" dirty="0" err="1" smtClean="0">
                          <a:latin typeface="Verdana" panose="020B0604030504040204" pitchFamily="34" charset="0"/>
                          <a:ea typeface="Verdana" panose="020B0604030504040204" pitchFamily="34" charset="0"/>
                          <a:cs typeface="Verdana" panose="020B0604030504040204" pitchFamily="34" charset="0"/>
                        </a:rPr>
                        <a:t>Postdoctoral</a:t>
                      </a:r>
                      <a:r>
                        <a:rPr lang="de-DE" dirty="0" smtClean="0">
                          <a:latin typeface="Verdana" panose="020B0604030504040204" pitchFamily="34" charset="0"/>
                          <a:ea typeface="Verdana" panose="020B0604030504040204" pitchFamily="34" charset="0"/>
                          <a:cs typeface="Verdana" panose="020B0604030504040204" pitchFamily="34" charset="0"/>
                        </a:rPr>
                        <a:t> Research</a:t>
                      </a:r>
                      <a:r>
                        <a:rPr lang="de-DE" baseline="0" dirty="0" smtClean="0">
                          <a:latin typeface="Verdana" panose="020B0604030504040204" pitchFamily="34" charset="0"/>
                          <a:ea typeface="Verdana" panose="020B0604030504040204" pitchFamily="34" charset="0"/>
                          <a:cs typeface="Verdana" panose="020B0604030504040204" pitchFamily="34" charset="0"/>
                        </a:rPr>
                        <a:t> Fellow, University College Cork, </a:t>
                      </a:r>
                      <a:r>
                        <a:rPr lang="de-DE" baseline="0" dirty="0" err="1" smtClean="0">
                          <a:latin typeface="Verdana" panose="020B0604030504040204" pitchFamily="34" charset="0"/>
                          <a:ea typeface="Verdana" panose="020B0604030504040204" pitchFamily="34" charset="0"/>
                          <a:cs typeface="Verdana" panose="020B0604030504040204" pitchFamily="34" charset="0"/>
                        </a:rPr>
                        <a:t>Ireland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-4-</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Grafik 10"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630" y="1916832"/>
            <a:ext cx="7155123" cy="813082"/>
          </a:xfrm>
          <a:prstGeom prst="rect">
            <a:avLst/>
          </a:prstGeom>
          <a:ln w="3175">
            <a:solidFill>
              <a:schemeClr val="tx1"/>
            </a:solidFill>
          </a:ln>
        </p:spPr>
      </p:pic>
      <p:sp>
        <p:nvSpPr>
          <p:cNvPr id="3" name="Textfeld 2"/>
          <p:cNvSpPr txBox="1"/>
          <p:nvPr/>
        </p:nvSpPr>
        <p:spPr>
          <a:xfrm>
            <a:off x="467289" y="4725142"/>
            <a:ext cx="6985031" cy="923330"/>
          </a:xfrm>
          <a:prstGeom prst="rect">
            <a:avLst/>
          </a:prstGeom>
          <a:solidFill>
            <a:schemeClr val="bg1"/>
          </a:solidFill>
          <a:ln>
            <a:noFill/>
          </a:ln>
        </p:spPr>
        <p:txBody>
          <a:bodyPr wrap="square" rtlCol="0">
            <a:spAutoFit/>
          </a:bodyPr>
          <a:lstStyle/>
          <a:p>
            <a:r>
              <a:rPr lang="de-DE" dirty="0">
                <a:latin typeface="Verdana" panose="020B0604030504040204" pitchFamily="34" charset="0"/>
                <a:ea typeface="Verdana" panose="020B0604030504040204" pitchFamily="34" charset="0"/>
                <a:cs typeface="Verdana" panose="020B0604030504040204" pitchFamily="34" charset="0"/>
              </a:rPr>
              <a:t>Groß- und Kleinschreibung nach RDA Anhang A.11.6 und RDA Anhang </a:t>
            </a:r>
            <a:r>
              <a:rPr lang="de-DE" dirty="0" smtClean="0">
                <a:latin typeface="Verdana" panose="020B0604030504040204" pitchFamily="34" charset="0"/>
                <a:ea typeface="Verdana" panose="020B0604030504040204" pitchFamily="34" charset="0"/>
                <a:cs typeface="Verdana" panose="020B0604030504040204" pitchFamily="34" charset="0"/>
              </a:rPr>
              <a:t>A.16.5</a:t>
            </a:r>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2" name="Foliennummernplatzhalter 1"/>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2101708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30.11.2016 | CC BY-NC-SA</a:t>
            </a:r>
            <a:endParaRPr lang="de-DE" dirty="0"/>
          </a:p>
        </p:txBody>
      </p:sp>
      <p:sp>
        <p:nvSpPr>
          <p:cNvPr id="9" name="Titel 1"/>
          <p:cNvSpPr>
            <a:spLocks noGrp="1"/>
          </p:cNvSpPr>
          <p:nvPr>
            <p:ph type="title"/>
          </p:nvPr>
        </p:nvSpPr>
        <p:spPr>
          <a:xfrm>
            <a:off x="251520" y="183778"/>
            <a:ext cx="8640960" cy="508918"/>
          </a:xfrm>
        </p:spPr>
        <p:txBody>
          <a:bodyPr/>
          <a:lstStyle/>
          <a:p>
            <a:r>
              <a:rPr lang="de-DE" dirty="0" smtClean="0"/>
              <a:t>Erfassen allgemein -5-</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2" y="1300005"/>
            <a:ext cx="5076329" cy="504056"/>
          </a:xfrm>
          <a:prstGeom prst="rect">
            <a:avLst/>
          </a:prstGeom>
          <a:ln w="3175">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187434801"/>
              </p:ext>
            </p:extLst>
          </p:nvPr>
        </p:nvGraphicFramePr>
        <p:xfrm>
          <a:off x="478632" y="2204864"/>
          <a:ext cx="8208912" cy="993661"/>
        </p:xfrm>
        <a:graphic>
          <a:graphicData uri="http://schemas.openxmlformats.org/drawingml/2006/table">
            <a:tbl>
              <a:tblPr firstRow="1" bandRow="1">
                <a:tableStyleId>{5C22544A-7EE6-4342-B048-85BDC9FD1C3A}</a:tableStyleId>
              </a:tblPr>
              <a:tblGrid>
                <a:gridCol w="1466432"/>
                <a:gridCol w="321341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Behörde</a:t>
                      </a:r>
                      <a:r>
                        <a:rPr lang="de-DE" baseline="0" dirty="0" smtClean="0">
                          <a:latin typeface="Verdana" panose="020B0604030504040204" pitchFamily="34" charset="0"/>
                          <a:ea typeface="Verdana" panose="020B0604030504040204" pitchFamily="34" charset="0"/>
                          <a:cs typeface="Verdana" panose="020B0604030504040204" pitchFamily="34" charset="0"/>
                        </a:rPr>
                        <a:t> für Schule und Berufsbildung (Hrsg.)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2" name="Tabelle 1"/>
          <p:cNvGraphicFramePr>
            <a:graphicFrameLocks noGrp="1"/>
          </p:cNvGraphicFramePr>
          <p:nvPr>
            <p:extLst>
              <p:ext uri="{D42A27DB-BD31-4B8C-83A1-F6EECF244321}">
                <p14:modId xmlns:p14="http://schemas.microsoft.com/office/powerpoint/2010/main" val="2755434086"/>
              </p:ext>
            </p:extLst>
          </p:nvPr>
        </p:nvGraphicFramePr>
        <p:xfrm>
          <a:off x="478632" y="4725144"/>
          <a:ext cx="8208912" cy="1066800"/>
        </p:xfrm>
        <a:graphic>
          <a:graphicData uri="http://schemas.openxmlformats.org/drawingml/2006/table">
            <a:tbl>
              <a:tblPr firstRow="1" bandRow="1">
                <a:tableStyleId>{5C22544A-7EE6-4342-B048-85BDC9FD1C3A}</a:tableStyleId>
              </a:tblPr>
              <a:tblGrid>
                <a:gridCol w="1459362"/>
                <a:gridCol w="322048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 vom Verein </a:t>
                      </a:r>
                      <a:r>
                        <a:rPr lang="de-DE" baseline="0" dirty="0" smtClean="0">
                          <a:latin typeface="Verdana" panose="020B0604030504040204" pitchFamily="34" charset="0"/>
                          <a:ea typeface="Verdana" panose="020B0604030504040204" pitchFamily="34" charset="0"/>
                          <a:cs typeface="Verdana" panose="020B0604030504040204" pitchFamily="34" charset="0"/>
                        </a:rPr>
                        <a:t> der Freunde Nordrhein-Westfalens e.V.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78632" y="3501008"/>
            <a:ext cx="5384841" cy="899678"/>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1540387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988840"/>
            <a:ext cx="8640960" cy="508918"/>
          </a:xfrm>
        </p:spPr>
        <p:txBody>
          <a:bodyPr/>
          <a:lstStyle/>
          <a:p>
            <a:pPr algn="ctr"/>
            <a:r>
              <a:rPr lang="de-DE" dirty="0" smtClean="0"/>
              <a:t>3.2 Mehrere Personen, Familien oder Körperschaften in einer </a:t>
            </a:r>
            <a:br>
              <a:rPr lang="de-DE" dirty="0" smtClean="0"/>
            </a:br>
            <a:r>
              <a:rPr lang="de-DE" dirty="0" smtClean="0"/>
              <a:t>Verantwortlichkeitsangabe</a:t>
            </a:r>
            <a:br>
              <a:rPr lang="de-DE" dirty="0" smtClean="0"/>
            </a:br>
            <a:r>
              <a:rPr lang="de-DE" dirty="0" smtClean="0"/>
              <a:t>RDA 2.4.1.5</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mtClean="0"/>
              <a:t>AG RDA Schulungsunterlagen – Modul 3.02.02: Verantwortlichkeitsangabe | Stand: 30.11.2016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16843072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Mehrere Personen usw. in einer 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Werden als </a:t>
            </a:r>
            <a:r>
              <a:rPr lang="de-DE" b="1" dirty="0" smtClean="0"/>
              <a:t>eine </a:t>
            </a:r>
            <a:r>
              <a:rPr lang="de-DE" dirty="0" smtClean="0"/>
              <a:t>Angabe erfasst, auch wenn die Personen, Familien oder Körperschaften unterschiedliche Funktionen ausüben</a:t>
            </a:r>
            <a:endParaRPr lang="de-DE" b="1" dirty="0" smtClean="0"/>
          </a:p>
          <a:p>
            <a:endParaRPr lang="de-DE" dirty="0" smtClean="0"/>
          </a:p>
          <a:p>
            <a:r>
              <a:rPr lang="de-DE" dirty="0" smtClean="0"/>
              <a:t>Bei bis zu 3 Personen, </a:t>
            </a:r>
            <a:r>
              <a:rPr lang="de-DE" dirty="0"/>
              <a:t>Familien oder Körperschaften </a:t>
            </a:r>
            <a:r>
              <a:rPr lang="de-DE" dirty="0" smtClean="0"/>
              <a:t> werden grundsätzlich alle erfasst</a:t>
            </a:r>
          </a:p>
          <a:p>
            <a:endParaRPr lang="de-DE" dirty="0"/>
          </a:p>
          <a:p>
            <a:pPr marL="0" indent="0">
              <a:buNone/>
            </a:pP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587723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449194585"/>
              </p:ext>
            </p:extLst>
          </p:nvPr>
        </p:nvGraphicFramePr>
        <p:xfrm>
          <a:off x="395536" y="1988840"/>
          <a:ext cx="8424935" cy="1101185"/>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Klaus Westphalen und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-2-</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82230281"/>
              </p:ext>
            </p:extLst>
          </p:nvPr>
        </p:nvGraphicFramePr>
        <p:xfrm>
          <a:off x="391218" y="5085184"/>
          <a:ext cx="8424935" cy="1101185"/>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Jeffrey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Hoffstein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Jill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Pipher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Joseph H.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Silverman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36712"/>
            <a:ext cx="4096142" cy="770779"/>
          </a:xfrm>
          <a:prstGeom prst="rect">
            <a:avLst/>
          </a:prstGeom>
          <a:ln w="3175">
            <a:solidFill>
              <a:schemeClr val="tx1"/>
            </a:solidFill>
          </a:ln>
        </p:spPr>
      </p:pic>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077072"/>
            <a:ext cx="3542172" cy="713624"/>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649044664"/>
              </p:ext>
            </p:extLst>
          </p:nvPr>
        </p:nvGraphicFramePr>
        <p:xfrm>
          <a:off x="323528" y="4005064"/>
          <a:ext cx="8424935" cy="1120484"/>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edited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by</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Sylvie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Hancil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University</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baseline="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of</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Rouen, Ekkehard König, Free University 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-3-</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340768"/>
            <a:ext cx="5976664" cy="2100889"/>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3017486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948562549"/>
              </p:ext>
            </p:extLst>
          </p:nvPr>
        </p:nvGraphicFramePr>
        <p:xfrm>
          <a:off x="300311" y="1844824"/>
          <a:ext cx="8424935" cy="1101185"/>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Albert Gerhards/Benedikt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Kranemann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-4-</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685133897"/>
              </p:ext>
            </p:extLst>
          </p:nvPr>
        </p:nvGraphicFramePr>
        <p:xfrm>
          <a:off x="395536" y="4653136"/>
          <a:ext cx="8424935" cy="1120484"/>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übersetzt und herausgegeben von Gerd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Höpken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Susanne Osterkamp und Gert Reich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501008"/>
            <a:ext cx="5513966" cy="880502"/>
          </a:xfrm>
          <a:prstGeom prst="rect">
            <a:avLst/>
          </a:prstGeom>
          <a:ln w="3175">
            <a:solidFill>
              <a:schemeClr val="tx1"/>
            </a:solidFill>
          </a:ln>
        </p:spPr>
      </p:pic>
      <p:pic>
        <p:nvPicPr>
          <p:cNvPr id="10" name="Grafik 9"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908720"/>
            <a:ext cx="4205283" cy="6648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2213294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Teil 2.02, Beschreibung der Manifestation</a:t>
            </a:r>
            <a:br>
              <a:rPr lang="de-DE" sz="2800" dirty="0" smtClean="0"/>
            </a:br>
            <a:r>
              <a:rPr lang="de-DE" sz="2800" dirty="0" smtClean="0"/>
              <a:t>Verantwortlichkeitsangabe</a:t>
            </a:r>
            <a:br>
              <a:rPr lang="de-DE" sz="2800" dirty="0" smtClean="0"/>
            </a:br>
            <a:r>
              <a:rPr lang="de-DE" dirty="0" smtClean="0"/>
              <a:t>(RDA 2.4)</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3.02.02: Verantwortlichkeitsangabe | Stand: 30.11.2016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3.02.02: Verantwortlichkeitsangabe | Stand: 30.11.2016 | CC BY-NC-SA</a:t>
            </a:r>
            <a:endParaRPr lang="de-DE" dirty="0"/>
          </a:p>
        </p:txBody>
      </p:sp>
      <p:sp>
        <p:nvSpPr>
          <p:cNvPr id="9" name="Titel 1"/>
          <p:cNvSpPr>
            <a:spLocks noGrp="1"/>
          </p:cNvSpPr>
          <p:nvPr>
            <p:ph type="title"/>
          </p:nvPr>
        </p:nvSpPr>
        <p:spPr>
          <a:xfrm>
            <a:off x="251520" y="404664"/>
            <a:ext cx="8640960" cy="508918"/>
          </a:xfrm>
        </p:spPr>
        <p:txBody>
          <a:bodyPr/>
          <a:lstStyle/>
          <a:p>
            <a:r>
              <a:rPr lang="de-DE" dirty="0" smtClean="0"/>
              <a:t>Satzzeichen innerhalb der Verantwortlichkeits-angabe (RDA 2.4.1.5 D-A-CH) -1-</a:t>
            </a:r>
            <a:endParaRPr lang="de-DE" dirty="0"/>
          </a:p>
        </p:txBody>
      </p:sp>
      <p:sp>
        <p:nvSpPr>
          <p:cNvPr id="12" name="Textplatzhalter 2"/>
          <p:cNvSpPr>
            <a:spLocks noGrp="1"/>
          </p:cNvSpPr>
          <p:nvPr>
            <p:ph type="body" sz="quarter" idx="13"/>
          </p:nvPr>
        </p:nvSpPr>
        <p:spPr>
          <a:xfrm>
            <a:off x="251520" y="1844824"/>
            <a:ext cx="8640960" cy="3600400"/>
          </a:xfrm>
        </p:spPr>
        <p:txBody>
          <a:bodyPr wrap="square"/>
          <a:lstStyle/>
          <a:p>
            <a:endParaRPr lang="de-DE" dirty="0" smtClean="0"/>
          </a:p>
          <a:p>
            <a:r>
              <a:rPr lang="de-DE" dirty="0" smtClean="0"/>
              <a:t>Trennung der einzelnen Personen durch Komma, wenn keine verbindenden Wendungen oder andere Satzzeichen vorhanden</a:t>
            </a:r>
          </a:p>
          <a:p>
            <a:endParaRPr lang="de-DE" dirty="0" smtClean="0"/>
          </a:p>
          <a:p>
            <a:r>
              <a:rPr lang="de-DE" dirty="0" smtClean="0"/>
              <a:t>Zur Verdeutlichung auch andere Satzzeichen möglich, z. B. Klammern oder Semikolon</a:t>
            </a:r>
          </a:p>
        </p:txBody>
      </p:sp>
      <p:sp>
        <p:nvSpPr>
          <p:cNvPr id="2" name="Foliennummernplatzhalter 1"/>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39945928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39024755"/>
              </p:ext>
            </p:extLst>
          </p:nvPr>
        </p:nvGraphicFramePr>
        <p:xfrm>
          <a:off x="251520" y="3717032"/>
          <a:ext cx="8568952" cy="2592288"/>
        </p:xfrm>
        <a:graphic>
          <a:graphicData uri="http://schemas.openxmlformats.org/drawingml/2006/table">
            <a:tbl>
              <a:tblPr firstRow="1" bandRow="1">
                <a:tableStyleId>{5C22544A-7EE6-4342-B048-85BDC9FD1C3A}</a:tableStyleId>
              </a:tblPr>
              <a:tblGrid>
                <a:gridCol w="1224136"/>
                <a:gridCol w="2535853"/>
                <a:gridCol w="4808963"/>
              </a:tblGrid>
              <a:tr h="576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von Hardy Holte (Bundesanstalt für Straßenwesen, Bergisch Gladbach), Christoph Klimmt, Eva Baumann, Sarah</a:t>
                      </a:r>
                      <a:r>
                        <a:rPr lang="de-DE" baseline="0" dirty="0" smtClean="0">
                          <a:latin typeface="Verdana" panose="020B0604030504040204" pitchFamily="34" charset="0"/>
                          <a:ea typeface="Verdana" panose="020B0604030504040204" pitchFamily="34" charset="0"/>
                          <a:cs typeface="Verdana" panose="020B0604030504040204" pitchFamily="34" charset="0"/>
                        </a:rPr>
                        <a:t> Geber (Institut für Journalistik und Kommunikationsforschung, Hochschule für Musik, Theater und Medien, Hannover)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640960" cy="508918"/>
          </a:xfrm>
        </p:spPr>
        <p:txBody>
          <a:bodyPr/>
          <a:lstStyle/>
          <a:p>
            <a:r>
              <a:rPr lang="de-DE" dirty="0"/>
              <a:t>Satzzeichen innerhalb der </a:t>
            </a:r>
            <a:r>
              <a:rPr lang="de-DE" dirty="0" smtClean="0"/>
              <a:t>Verantwortlichkeits-angabe -2-</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8024" y="835224"/>
            <a:ext cx="3672408" cy="2811926"/>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9914340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252159722"/>
              </p:ext>
            </p:extLst>
          </p:nvPr>
        </p:nvGraphicFramePr>
        <p:xfrm>
          <a:off x="251520" y="3717032"/>
          <a:ext cx="8568952" cy="2592288"/>
        </p:xfrm>
        <a:graphic>
          <a:graphicData uri="http://schemas.openxmlformats.org/drawingml/2006/table">
            <a:tbl>
              <a:tblPr firstRow="1" bandRow="1">
                <a:tableStyleId>{5C22544A-7EE6-4342-B048-85BDC9FD1C3A}</a:tableStyleId>
              </a:tblPr>
              <a:tblGrid>
                <a:gridCol w="1224136"/>
                <a:gridCol w="2535853"/>
                <a:gridCol w="4808963"/>
              </a:tblGrid>
              <a:tr h="576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 Zusammenarbeit mit der Landwirtschaftskammer Schleswig-Holstein, Abteilung Pflanzenbau, Pflanzenschutz, Umwelt; Obstbauversuchsring des Alten Landes e.V. (OVR); Obstbauversuchsanstalt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Jork</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(OVA)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640960" cy="508918"/>
          </a:xfrm>
        </p:spPr>
        <p:txBody>
          <a:bodyPr/>
          <a:lstStyle/>
          <a:p>
            <a:r>
              <a:rPr lang="de-DE" dirty="0"/>
              <a:t>Satzzeichen innerhalb der </a:t>
            </a:r>
            <a:r>
              <a:rPr lang="de-DE" dirty="0" smtClean="0"/>
              <a:t>Verantwortlichkeits-angabe -3-</a:t>
            </a:r>
            <a:endParaRPr lang="de-DE" dirty="0"/>
          </a:p>
        </p:txBody>
      </p:sp>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750705"/>
            <a:ext cx="6677638" cy="1728192"/>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34577401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 als 3 Personen usw. in einer Angabe </a:t>
            </a:r>
            <a:endParaRPr lang="de-DE" dirty="0"/>
          </a:p>
        </p:txBody>
      </p:sp>
      <p:sp>
        <p:nvSpPr>
          <p:cNvPr id="3" name="Textplatzhalter 2"/>
          <p:cNvSpPr>
            <a:spLocks noGrp="1"/>
          </p:cNvSpPr>
          <p:nvPr>
            <p:ph type="body" sz="quarter" idx="13"/>
          </p:nvPr>
        </p:nvSpPr>
        <p:spPr>
          <a:xfrm>
            <a:off x="323528" y="836712"/>
            <a:ext cx="8640960" cy="5472608"/>
          </a:xfrm>
        </p:spPr>
        <p:txBody>
          <a:bodyPr wrap="square"/>
          <a:lstStyle/>
          <a:p>
            <a:endParaRPr lang="de-DE" dirty="0" smtClean="0"/>
          </a:p>
          <a:p>
            <a:r>
              <a:rPr lang="de-DE" dirty="0" smtClean="0"/>
              <a:t>Mindestens die 1. Person, Familie </a:t>
            </a:r>
            <a:r>
              <a:rPr lang="de-DE" dirty="0"/>
              <a:t>oder </a:t>
            </a:r>
            <a:r>
              <a:rPr lang="de-DE" dirty="0" smtClean="0"/>
              <a:t>Körperschaft muss angegeben werden, weitere Personen, </a:t>
            </a:r>
            <a:r>
              <a:rPr lang="de-DE" dirty="0"/>
              <a:t>Familien oder </a:t>
            </a:r>
            <a:r>
              <a:rPr lang="de-DE" dirty="0" smtClean="0"/>
              <a:t>Körperschaften können </a:t>
            </a:r>
            <a:r>
              <a:rPr lang="de-DE" dirty="0"/>
              <a:t>weggelassen werden (RDA 2.4.1.5 Optionale Weglassung)</a:t>
            </a:r>
          </a:p>
          <a:p>
            <a:pPr marL="0" indent="0">
              <a:buNone/>
            </a:pPr>
            <a:endParaRPr lang="de-DE" dirty="0" smtClean="0"/>
          </a:p>
          <a:p>
            <a:r>
              <a:rPr lang="de-DE" dirty="0" smtClean="0"/>
              <a:t>Weglassung möglichst nur bei umfangreichen Aufzählungen </a:t>
            </a:r>
            <a:r>
              <a:rPr lang="de-DE" dirty="0"/>
              <a:t>(RDA 2.4.1.5 </a:t>
            </a:r>
            <a:r>
              <a:rPr lang="de-DE" dirty="0" smtClean="0"/>
              <a:t>D-A-CH zur optionalen </a:t>
            </a:r>
            <a:r>
              <a:rPr lang="de-DE" dirty="0"/>
              <a:t>Weglassung)</a:t>
            </a:r>
          </a:p>
          <a:p>
            <a:pPr marL="457200" lvl="1" indent="0">
              <a:buNone/>
            </a:pPr>
            <a:endParaRPr lang="de-DE" dirty="0"/>
          </a:p>
          <a:p>
            <a:r>
              <a:rPr lang="de-DE" dirty="0" smtClean="0"/>
              <a:t>Verschiedene Möglichkeiten der Weglassung</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4198182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59252575"/>
              </p:ext>
            </p:extLst>
          </p:nvPr>
        </p:nvGraphicFramePr>
        <p:xfrm>
          <a:off x="395536" y="3067937"/>
          <a:ext cx="8424935" cy="2034884"/>
        </p:xfrm>
        <a:graphic>
          <a:graphicData uri="http://schemas.openxmlformats.org/drawingml/2006/table">
            <a:tbl>
              <a:tblPr firstRow="1" bandRow="1">
                <a:tableStyleId>{5C22544A-7EE6-4342-B048-85BDC9FD1C3A}</a:tableStyleId>
              </a:tblPr>
              <a:tblGrid>
                <a:gridCol w="1080120"/>
                <a:gridCol w="2952328"/>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Renate Schüssler, Volker Schwier, Gabriele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Klewin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Saskia Schicht, Anke Schöning, Ulrike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Weyland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(Hrsg.)</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640960" cy="508918"/>
          </a:xfrm>
        </p:spPr>
        <p:txBody>
          <a:bodyPr/>
          <a:lstStyle/>
          <a:p>
            <a:r>
              <a:rPr lang="de-DE" dirty="0"/>
              <a:t>Mehr als 3 </a:t>
            </a:r>
            <a:r>
              <a:rPr lang="de-DE" dirty="0" smtClean="0"/>
              <a:t>Personen usw. </a:t>
            </a:r>
            <a:r>
              <a:rPr lang="de-DE" dirty="0"/>
              <a:t>in einer </a:t>
            </a:r>
            <a:r>
              <a:rPr lang="de-DE" dirty="0" smtClean="0"/>
              <a:t>Angabe, Erfassen aller Personen usw. -1-</a:t>
            </a:r>
            <a:endParaRPr lang="de-DE" dirty="0"/>
          </a:p>
        </p:txBody>
      </p:sp>
      <p:sp>
        <p:nvSpPr>
          <p:cNvPr id="2" name="Textfeld 1"/>
          <p:cNvSpPr txBox="1"/>
          <p:nvPr/>
        </p:nvSpPr>
        <p:spPr>
          <a:xfrm>
            <a:off x="283679" y="5457998"/>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der 6 Herausgeber wird hier noch nicht als umfangreich im Sinn von RDA 2.4.1.5 D-A-CH verstanden, daher werden alle Herausgeber erfasst.</a:t>
            </a:r>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390417"/>
            <a:ext cx="3504433" cy="1467481"/>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3213934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206307540"/>
              </p:ext>
            </p:extLst>
          </p:nvPr>
        </p:nvGraphicFramePr>
        <p:xfrm>
          <a:off x="395536" y="3406641"/>
          <a:ext cx="8424935" cy="1933284"/>
        </p:xfrm>
        <a:graphic>
          <a:graphicData uri="http://schemas.openxmlformats.org/drawingml/2006/table">
            <a:tbl>
              <a:tblPr firstRow="1" bandRow="1">
                <a:tableStyleId>{5C22544A-7EE6-4342-B048-85BDC9FD1C3A}</a:tableStyleId>
              </a:tblPr>
              <a:tblGrid>
                <a:gridCol w="1080120"/>
                <a:gridCol w="2952328"/>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Pflanzenschutzamt Berlin; Sächsisches Landesamt für Umwelt, Landwirtschaft und Geologie; Landesanstalt für Landwirtschaft, Forsten und Gartenbau Sachsen-Anhalt; Thüringer Landesanstalt für Landwirtschaft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640960" cy="508918"/>
          </a:xfrm>
        </p:spPr>
        <p:txBody>
          <a:bodyPr/>
          <a:lstStyle/>
          <a:p>
            <a:r>
              <a:rPr lang="de-DE" dirty="0"/>
              <a:t>Mehr als 3 </a:t>
            </a:r>
            <a:r>
              <a:rPr lang="de-DE" dirty="0" smtClean="0"/>
              <a:t>Personen usw. </a:t>
            </a:r>
            <a:r>
              <a:rPr lang="de-DE" dirty="0"/>
              <a:t>in einer </a:t>
            </a:r>
            <a:r>
              <a:rPr lang="de-DE" dirty="0" smtClean="0"/>
              <a:t>Angabe, Erfassen aller Personen usw. -2-</a:t>
            </a:r>
            <a:endParaRPr lang="de-DE" dirty="0"/>
          </a:p>
        </p:txBody>
      </p:sp>
      <p:sp>
        <p:nvSpPr>
          <p:cNvPr id="2" name="Textfeld 1"/>
          <p:cNvSpPr txBox="1"/>
          <p:nvPr/>
        </p:nvSpPr>
        <p:spPr>
          <a:xfrm>
            <a:off x="283679" y="5457998"/>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von 4 Körperschaften wird hier noch nicht als umfangreich im Sinn von RDA 2.4.1.5 D-A-CH verstanden, daher werden alle erfasst.</a:t>
            </a:r>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462425"/>
            <a:ext cx="6882952" cy="1753410"/>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22811765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76234815"/>
              </p:ext>
            </p:extLst>
          </p:nvPr>
        </p:nvGraphicFramePr>
        <p:xfrm>
          <a:off x="323528" y="3838444"/>
          <a:ext cx="8424935" cy="2542884"/>
        </p:xfrm>
        <a:graphic>
          <a:graphicData uri="http://schemas.openxmlformats.org/drawingml/2006/table">
            <a:tbl>
              <a:tblPr firstRow="1" bandRow="1">
                <a:tableStyleId>{5C22544A-7EE6-4342-B048-85BDC9FD1C3A}</a:tableStyleId>
              </a:tblPr>
              <a:tblGrid>
                <a:gridCol w="936104"/>
                <a:gridCol w="3312368"/>
                <a:gridCol w="4176463"/>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Rogelio Blanco Martínez, María Antonia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Milagros del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Corral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Antonio Ma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Avíla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Enrique Gil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Calvo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Alejandro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Tiana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Ferrer, Juan Mata, Gustavo Martín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Garzo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Luis Mateo Díez, Emilio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Lledó</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Darío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Villanueva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José Antonio Millán, Daniel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640960" cy="508918"/>
          </a:xfrm>
        </p:spPr>
        <p:txBody>
          <a:bodyPr/>
          <a:lstStyle/>
          <a:p>
            <a:r>
              <a:rPr lang="de-DE" dirty="0"/>
              <a:t>Mehr als 3 Personen usw. in einer </a:t>
            </a:r>
            <a:r>
              <a:rPr lang="de-DE" dirty="0" smtClean="0"/>
              <a:t>Angabe, Umfangreiche Aufzählung</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606196"/>
            <a:ext cx="4497706" cy="21159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25430207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092922694"/>
              </p:ext>
            </p:extLst>
          </p:nvPr>
        </p:nvGraphicFramePr>
        <p:xfrm>
          <a:off x="337099" y="1523124"/>
          <a:ext cx="8424935" cy="1185796"/>
        </p:xfrm>
        <a:graphic>
          <a:graphicData uri="http://schemas.openxmlformats.org/drawingml/2006/table">
            <a:tbl>
              <a:tblPr firstRow="1" bandRow="1">
                <a:tableStyleId>{5C22544A-7EE6-4342-B048-85BDC9FD1C3A}</a:tableStyleId>
              </a:tblPr>
              <a:tblGrid>
                <a:gridCol w="1465206"/>
                <a:gridCol w="3540914"/>
                <a:gridCol w="3418815"/>
              </a:tblGrid>
              <a:tr h="50405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[und 15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640960" cy="508918"/>
          </a:xfrm>
        </p:spPr>
        <p:txBody>
          <a:bodyPr/>
          <a:lstStyle/>
          <a:p>
            <a:r>
              <a:rPr lang="de-DE" dirty="0" smtClean="0"/>
              <a:t>Optionale Weglassungen bei umfangreichen Aufzählungen</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544571504"/>
              </p:ext>
            </p:extLst>
          </p:nvPr>
        </p:nvGraphicFramePr>
        <p:xfrm>
          <a:off x="356534" y="3287432"/>
          <a:ext cx="8424935" cy="1152128"/>
        </p:xfrm>
        <a:graphic>
          <a:graphicData uri="http://schemas.openxmlformats.org/drawingml/2006/table">
            <a:tbl>
              <a:tblPr firstRow="1" bandRow="1">
                <a:tableStyleId>{5C22544A-7EE6-4342-B048-85BDC9FD1C3A}</a:tableStyleId>
              </a:tblPr>
              <a:tblGrid>
                <a:gridCol w="1465206"/>
                <a:gridCol w="3540914"/>
                <a:gridCol w="3418815"/>
              </a:tblGrid>
              <a:tr h="4388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328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viele weitere]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Textfeld 2"/>
          <p:cNvSpPr txBox="1"/>
          <p:nvPr/>
        </p:nvSpPr>
        <p:spPr>
          <a:xfrm>
            <a:off x="251520" y="2843644"/>
            <a:ext cx="3212290"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Beispiele für Alternativen:</a:t>
            </a:r>
          </a:p>
        </p:txBody>
      </p:sp>
      <p:graphicFrame>
        <p:nvGraphicFramePr>
          <p:cNvPr id="5" name="Tabelle 4"/>
          <p:cNvGraphicFramePr>
            <a:graphicFrameLocks noGrp="1"/>
          </p:cNvGraphicFramePr>
          <p:nvPr>
            <p:extLst>
              <p:ext uri="{D42A27DB-BD31-4B8C-83A1-F6EECF244321}">
                <p14:modId xmlns:p14="http://schemas.microsoft.com/office/powerpoint/2010/main" val="392177542"/>
              </p:ext>
            </p:extLst>
          </p:nvPr>
        </p:nvGraphicFramePr>
        <p:xfrm>
          <a:off x="360536" y="4559832"/>
          <a:ext cx="8424935" cy="1749488"/>
        </p:xfrm>
        <a:graphic>
          <a:graphicData uri="http://schemas.openxmlformats.org/drawingml/2006/table">
            <a:tbl>
              <a:tblPr firstRow="1" bandRow="1">
                <a:tableStyleId>{5C22544A-7EE6-4342-B048-85BDC9FD1C3A}</a:tableStyleId>
              </a:tblPr>
              <a:tblGrid>
                <a:gridCol w="1465206"/>
                <a:gridCol w="3540914"/>
                <a:gridCol w="3418815"/>
              </a:tblGrid>
              <a:tr h="4388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328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Basanta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Reyes, Rogelio Blanco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Martínez</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María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Antonia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Darío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Villanueva, Daniel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10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andere</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24421606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77270"/>
          </a:xfrm>
        </p:spPr>
        <p:txBody>
          <a:bodyPr/>
          <a:lstStyle/>
          <a:p>
            <a:pPr algn="ctr"/>
            <a:r>
              <a:rPr lang="de-DE" dirty="0" smtClean="0"/>
              <a:t>3.3 Mehrere Verantwortlichkeitsangaben</a:t>
            </a:r>
            <a:br>
              <a:rPr lang="de-DE" dirty="0" smtClean="0"/>
            </a:br>
            <a:r>
              <a:rPr lang="de-DE" dirty="0" smtClean="0"/>
              <a:t>RDA 2.4.1.6</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mtClean="0"/>
              <a:t>AG RDA Schulungsunterlagen – Modul 3.02.02: Verantwortlichkeitsangabe | Stand: 30.11.2016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1693617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Mehrere Verantwortlichkeitsangaben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Beispielsweise für geistigen Schöpfer und für Herausgeber</a:t>
            </a:r>
          </a:p>
          <a:p>
            <a:endParaRPr lang="de-DE" dirty="0" smtClean="0"/>
          </a:p>
          <a:p>
            <a:r>
              <a:rPr lang="de-DE" dirty="0" smtClean="0"/>
              <a:t>Regelungen zur Erfassung als Standardelement bei jeweiliger Verantwortlichkeitsangabe</a:t>
            </a:r>
          </a:p>
          <a:p>
            <a:endParaRPr lang="de-DE" dirty="0" smtClean="0"/>
          </a:p>
          <a:p>
            <a:r>
              <a:rPr lang="de-DE" dirty="0" smtClean="0"/>
              <a:t>Reihenfolge der Erfassung nach Reihenfolge, Layout oder Typografie der Informationsquelle</a:t>
            </a:r>
          </a:p>
          <a:p>
            <a:endParaRPr lang="de-DE" dirty="0" smtClean="0"/>
          </a:p>
          <a:p>
            <a:r>
              <a:rPr lang="de-DE" dirty="0" smtClean="0"/>
              <a:t>Trennung bei ISBD-Darstellung durch Leerzeichen, Semikolon, Leerzeichen</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12512859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wrap="square"/>
          <a:lstStyle/>
          <a:p>
            <a:pPr marL="457200" indent="-457200">
              <a:buFont typeface="+mj-lt"/>
              <a:buAutoNum type="arabicPeriod"/>
            </a:pPr>
            <a:r>
              <a:rPr lang="de-DE" dirty="0" smtClean="0"/>
              <a:t>Grundsätzliches</a:t>
            </a:r>
          </a:p>
          <a:p>
            <a:pPr marL="457200" indent="-457200">
              <a:buFont typeface="+mj-lt"/>
              <a:buAutoNum type="arabicPeriod"/>
            </a:pPr>
            <a:r>
              <a:rPr lang="de-DE" dirty="0" smtClean="0"/>
              <a:t>Informationsquellen (RDA 2.4.1.2)</a:t>
            </a:r>
          </a:p>
          <a:p>
            <a:pPr marL="457200" indent="-457200">
              <a:buFont typeface="+mj-lt"/>
              <a:buAutoNum type="arabicPeriod"/>
            </a:pPr>
            <a:r>
              <a:rPr lang="de-DE" dirty="0" smtClean="0"/>
              <a:t>Erfassen</a:t>
            </a:r>
          </a:p>
          <a:p>
            <a:pPr marL="914400" lvl="1" indent="-457200">
              <a:buFont typeface="+mj-lt"/>
              <a:buAutoNum type="arabicPeriod"/>
            </a:pPr>
            <a:r>
              <a:rPr lang="de-DE" dirty="0" smtClean="0"/>
              <a:t>Allgemeines (RDA 2.4.1.4)</a:t>
            </a:r>
          </a:p>
          <a:p>
            <a:pPr marL="914400" lvl="1" indent="-457200">
              <a:buFont typeface="+mj-lt"/>
              <a:buAutoNum type="arabicPeriod"/>
            </a:pPr>
            <a:r>
              <a:rPr lang="de-DE" dirty="0" smtClean="0"/>
              <a:t>Mehrere Personen usw. (RDA 2.4.1.5)</a:t>
            </a:r>
          </a:p>
          <a:p>
            <a:pPr marL="914400" lvl="1" indent="-457200">
              <a:buFont typeface="+mj-lt"/>
              <a:buAutoNum type="arabicPeriod"/>
            </a:pPr>
            <a:r>
              <a:rPr lang="de-DE" dirty="0" smtClean="0"/>
              <a:t>Mehrere Verantwortlichkeitsangaben (RDA 2.4.1.6)</a:t>
            </a:r>
          </a:p>
          <a:p>
            <a:pPr marL="914400" lvl="1" indent="-457200">
              <a:buFont typeface="+mj-lt"/>
              <a:buAutoNum type="arabicPeriod"/>
            </a:pPr>
            <a:r>
              <a:rPr lang="de-DE" dirty="0" smtClean="0"/>
              <a:t>Nominalphrasen (RDA 2.4.1.8)</a:t>
            </a:r>
          </a:p>
          <a:p>
            <a:pPr marL="457200" indent="-457200">
              <a:buFont typeface="+mj-lt"/>
              <a:buAutoNum type="arabicPeriod"/>
            </a:pPr>
            <a:r>
              <a:rPr lang="de-DE" dirty="0" smtClean="0"/>
              <a:t>Verantwortlichkeitsangabe, </a:t>
            </a:r>
            <a:r>
              <a:rPr lang="de-DE" dirty="0"/>
              <a:t>die sich auf den Haupttitel </a:t>
            </a:r>
            <a:r>
              <a:rPr lang="de-DE" dirty="0" smtClean="0"/>
              <a:t>bezieht </a:t>
            </a:r>
            <a:r>
              <a:rPr lang="de-DE" dirty="0"/>
              <a:t>(RDA 2.4.2</a:t>
            </a:r>
            <a:r>
              <a:rPr lang="de-DE" dirty="0" smtClean="0"/>
              <a:t>)</a:t>
            </a:r>
            <a:endParaRPr lang="de-DE" dirty="0"/>
          </a:p>
          <a:p>
            <a:pPr marL="457200" indent="-457200">
              <a:buFont typeface="+mj-lt"/>
              <a:buAutoNum type="arabicPeriod"/>
            </a:pPr>
            <a:r>
              <a:rPr lang="de-DE" dirty="0"/>
              <a:t>Anmerkung zur Verantwortlichkeitsangabe (RDA 2.17.3</a:t>
            </a:r>
            <a:r>
              <a:rPr lang="de-DE" dirty="0" smtClean="0"/>
              <a:t>)</a:t>
            </a:r>
          </a:p>
          <a:p>
            <a:pPr marL="457200" indent="-457200">
              <a:buFont typeface="+mj-lt"/>
              <a:buAutoNum type="arabicPeriod"/>
            </a:pPr>
            <a:r>
              <a:rPr lang="de-DE" dirty="0" smtClean="0"/>
              <a:t>Zusammenfassung</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0344894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238143172"/>
              </p:ext>
            </p:extLst>
          </p:nvPr>
        </p:nvGraphicFramePr>
        <p:xfrm>
          <a:off x="271810" y="3645024"/>
          <a:ext cx="8424935" cy="222792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aus dem Lateinischen übersetzt von Heinz </a:t>
                      </a:r>
                      <a:r>
                        <a:rPr lang="de-DE" dirty="0" err="1" smtClean="0">
                          <a:latin typeface="Verdana" panose="020B0604030504040204" pitchFamily="34" charset="0"/>
                          <a:ea typeface="Verdana" panose="020B0604030504040204" pitchFamily="34" charset="0"/>
                          <a:cs typeface="Verdana" panose="020B0604030504040204" pitchFamily="34" charset="0"/>
                        </a:rPr>
                        <a:t>Gunermann</a:t>
                      </a:r>
                      <a:r>
                        <a:rPr lang="de-DE" dirty="0" smtClean="0">
                          <a:latin typeface="Verdana" panose="020B0604030504040204" pitchFamily="34" charset="0"/>
                          <a:ea typeface="Verdana" panose="020B0604030504040204" pitchFamily="34" charset="0"/>
                          <a:cs typeface="Verdana" panose="020B0604030504040204" pitchFamily="34" charset="0"/>
                        </a:rPr>
                        <a:t>, Franz </a:t>
                      </a:r>
                      <a:r>
                        <a:rPr lang="de-DE" dirty="0" err="1" smtClean="0">
                          <a:latin typeface="Verdana" panose="020B0604030504040204" pitchFamily="34" charset="0"/>
                          <a:ea typeface="Verdana" panose="020B0604030504040204" pitchFamily="34" charset="0"/>
                          <a:cs typeface="Verdana" panose="020B0604030504040204" pitchFamily="34" charset="0"/>
                        </a:rPr>
                        <a:t>Loretto</a:t>
                      </a:r>
                      <a:r>
                        <a:rPr lang="de-DE" dirty="0" smtClean="0">
                          <a:latin typeface="Verdana" panose="020B0604030504040204" pitchFamily="34" charset="0"/>
                          <a:ea typeface="Verdana" panose="020B0604030504040204" pitchFamily="34" charset="0"/>
                          <a:cs typeface="Verdana" panose="020B0604030504040204" pitchFamily="34" charset="0"/>
                        </a:rPr>
                        <a:t> und Rainer </a:t>
                      </a:r>
                      <a:r>
                        <a:rPr lang="de-DE" dirty="0" err="1" smtClean="0">
                          <a:latin typeface="Verdana" panose="020B0604030504040204" pitchFamily="34" charset="0"/>
                          <a:ea typeface="Verdana" panose="020B0604030504040204" pitchFamily="34" charset="0"/>
                          <a:cs typeface="Verdana" panose="020B0604030504040204" pitchFamily="34" charset="0"/>
                        </a:rPr>
                        <a:t>Rauthe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a:t>
                      </a:r>
                      <a:r>
                        <a:rPr lang="de-DE" baseline="0" dirty="0" smtClean="0">
                          <a:latin typeface="Verdana" panose="020B0604030504040204" pitchFamily="34" charset="0"/>
                          <a:ea typeface="Verdana" panose="020B0604030504040204" pitchFamily="34" charset="0"/>
                          <a:cs typeface="Verdana" panose="020B0604030504040204" pitchFamily="34" charset="0"/>
                        </a:rPr>
                        <a:t> kommentiert und mit einem Nachwort versehen von Marion Giebel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-2-</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056" y="1340768"/>
            <a:ext cx="4171779" cy="2008191"/>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20186429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4187788370"/>
              </p:ext>
            </p:extLst>
          </p:nvPr>
        </p:nvGraphicFramePr>
        <p:xfrm>
          <a:off x="507706" y="3974470"/>
          <a:ext cx="8424935" cy="2358141"/>
        </p:xfrm>
        <a:graphic>
          <a:graphicData uri="http://schemas.openxmlformats.org/drawingml/2006/table">
            <a:tbl>
              <a:tblPr firstRow="1" bandRow="1">
                <a:tableStyleId>{5C22544A-7EE6-4342-B048-85BDC9FD1C3A}</a:tableStyleId>
              </a:tblPr>
              <a:tblGrid>
                <a:gridCol w="1465206"/>
                <a:gridCol w="3540914"/>
                <a:gridCol w="3418815"/>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Herausgeber Egon Stephan,</a:t>
                      </a:r>
                      <a:r>
                        <a:rPr lang="de-DE" baseline="0" dirty="0" smtClean="0">
                          <a:latin typeface="Verdana" panose="020B0604030504040204" pitchFamily="34" charset="0"/>
                          <a:ea typeface="Verdana" panose="020B0604030504040204" pitchFamily="34" charset="0"/>
                          <a:cs typeface="Verdana" panose="020B0604030504040204" pitchFamily="34" charset="0"/>
                        </a:rPr>
                        <a:t> Wolfgang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-3-</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794650"/>
            <a:ext cx="2088232" cy="3137758"/>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34272841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04601807"/>
              </p:ext>
            </p:extLst>
          </p:nvPr>
        </p:nvGraphicFramePr>
        <p:xfrm>
          <a:off x="324162" y="3356992"/>
          <a:ext cx="8424935" cy="2154941"/>
        </p:xfrm>
        <a:graphic>
          <a:graphicData uri="http://schemas.openxmlformats.org/drawingml/2006/table">
            <a:tbl>
              <a:tblPr firstRow="1" bandRow="1">
                <a:tableStyleId>{5C22544A-7EE6-4342-B048-85BDC9FD1C3A}</a:tableStyleId>
              </a:tblPr>
              <a:tblGrid>
                <a:gridCol w="1465206"/>
                <a:gridCol w="3540914"/>
                <a:gridCol w="3418815"/>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Bearbeitung:</a:t>
                      </a:r>
                      <a:r>
                        <a:rPr lang="de-DE" baseline="0" dirty="0" smtClean="0">
                          <a:latin typeface="Verdana" panose="020B0604030504040204" pitchFamily="34" charset="0"/>
                          <a:ea typeface="Verdana" panose="020B0604030504040204" pitchFamily="34" charset="0"/>
                          <a:cs typeface="Verdana" panose="020B0604030504040204" pitchFamily="34" charset="0"/>
                        </a:rPr>
                        <a:t> IVU Umwelt GmbH Freiburg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Herausgeber: Landesamt für Umwelt, Wasserwirtschaft und Gewerbeaufsicht Rheinland-Pfalz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-5-</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4895" cy="1872208"/>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32</a:t>
            </a:fld>
            <a:endParaRPr lang="de-DE"/>
          </a:p>
        </p:txBody>
      </p:sp>
    </p:spTree>
    <p:extLst>
      <p:ext uri="{BB962C8B-B14F-4D97-AF65-F5344CB8AC3E}">
        <p14:creationId xmlns:p14="http://schemas.microsoft.com/office/powerpoint/2010/main" val="33762913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065978555"/>
              </p:ext>
            </p:extLst>
          </p:nvPr>
        </p:nvGraphicFramePr>
        <p:xfrm>
          <a:off x="324162" y="3356992"/>
          <a:ext cx="8424935" cy="1729242"/>
        </p:xfrm>
        <a:graphic>
          <a:graphicData uri="http://schemas.openxmlformats.org/drawingml/2006/table">
            <a:tbl>
              <a:tblPr firstRow="1" bandRow="1">
                <a:tableStyleId>{5C22544A-7EE6-4342-B048-85BDC9FD1C3A}</a:tableStyleId>
              </a:tblPr>
              <a:tblGrid>
                <a:gridCol w="1465206"/>
                <a:gridCol w="3540914"/>
                <a:gridCol w="3418815"/>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Bundesamt für Statistik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smtClean="0">
                          <a:latin typeface="Verdana" panose="020B0604030504040204" pitchFamily="34" charset="0"/>
                          <a:ea typeface="Verdana" panose="020B0604030504040204" pitchFamily="34" charset="0"/>
                          <a:cs typeface="Verdana" panose="020B0604030504040204" pitchFamily="34" charset="0"/>
                        </a:rPr>
                        <a:t>Sektion </a:t>
                      </a:r>
                      <a:r>
                        <a:rPr lang="de-DE" baseline="0" dirty="0" smtClean="0">
                          <a:latin typeface="Verdana" panose="020B0604030504040204" pitchFamily="34" charset="0"/>
                          <a:ea typeface="Verdana" panose="020B0604030504040204" pitchFamily="34" charset="0"/>
                          <a:cs typeface="Verdana" panose="020B0604030504040204" pitchFamily="34" charset="0"/>
                        </a:rPr>
                        <a:t>Information und Dokumentation, BFS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-4-</a:t>
            </a:r>
            <a:endParaRPr lang="de-DE" dirty="0"/>
          </a:p>
        </p:txBody>
      </p:sp>
      <p:sp>
        <p:nvSpPr>
          <p:cNvPr id="2" name="Foliennummernplatzhalter 1"/>
          <p:cNvSpPr>
            <a:spLocks noGrp="1"/>
          </p:cNvSpPr>
          <p:nvPr>
            <p:ph type="sldNum" sz="quarter" idx="4"/>
          </p:nvPr>
        </p:nvSpPr>
        <p:spPr/>
        <p:txBody>
          <a:bodyPr/>
          <a:lstStyle/>
          <a:p>
            <a:fld id="{8A6690F1-7CA1-4166-A522-500460961984}" type="slidenum">
              <a:rPr lang="de-DE" smtClean="0"/>
              <a:pPr/>
              <a:t>33</a:t>
            </a:fld>
            <a:endParaRPr lang="de-DE"/>
          </a:p>
        </p:txBody>
      </p:sp>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7" y="1556792"/>
            <a:ext cx="3672408" cy="1584176"/>
          </a:xfrm>
          <a:prstGeom prst="rect">
            <a:avLst/>
          </a:prstGeom>
          <a:ln w="3175">
            <a:solidFill>
              <a:schemeClr val="tx1"/>
            </a:solidFill>
          </a:ln>
        </p:spPr>
      </p:pic>
      <p:pic>
        <p:nvPicPr>
          <p:cNvPr id="8" name="Grafik 7"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1556792"/>
            <a:ext cx="3600953" cy="657317"/>
          </a:xfrm>
          <a:prstGeom prst="rect">
            <a:avLst/>
          </a:prstGeom>
          <a:ln w="3175">
            <a:solidFill>
              <a:schemeClr val="tx1"/>
            </a:solidFill>
          </a:ln>
        </p:spPr>
      </p:pic>
      <p:sp>
        <p:nvSpPr>
          <p:cNvPr id="10" name="Textfeld 9"/>
          <p:cNvSpPr txBox="1"/>
          <p:nvPr/>
        </p:nvSpPr>
        <p:spPr>
          <a:xfrm>
            <a:off x="395537" y="940078"/>
            <a:ext cx="1476165" cy="369332"/>
          </a:xfrm>
          <a:prstGeom prst="rect">
            <a:avLst/>
          </a:prstGeom>
          <a:no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11" name="Textfeld 10"/>
          <p:cNvSpPr txBox="1"/>
          <p:nvPr/>
        </p:nvSpPr>
        <p:spPr>
          <a:xfrm>
            <a:off x="4495677" y="972292"/>
            <a:ext cx="2997937"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Rückseite der Titelseite:</a:t>
            </a:r>
          </a:p>
        </p:txBody>
      </p:sp>
    </p:spTree>
    <p:extLst>
      <p:ext uri="{BB962C8B-B14F-4D97-AF65-F5344CB8AC3E}">
        <p14:creationId xmlns:p14="http://schemas.microsoft.com/office/powerpoint/2010/main" val="29757044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-6-</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447730128"/>
              </p:ext>
            </p:extLst>
          </p:nvPr>
        </p:nvGraphicFramePr>
        <p:xfrm>
          <a:off x="467544" y="4005064"/>
          <a:ext cx="8568952" cy="2392575"/>
        </p:xfrm>
        <a:graphic>
          <a:graphicData uri="http://schemas.openxmlformats.org/drawingml/2006/table">
            <a:tbl>
              <a:tblPr firstRow="1" bandRow="1">
                <a:tableStyleId>{5C22544A-7EE6-4342-B048-85BDC9FD1C3A}</a:tableStyleId>
              </a:tblPr>
              <a:tblGrid>
                <a:gridCol w="1465206"/>
                <a:gridCol w="3540914"/>
                <a:gridCol w="3562832"/>
              </a:tblGrid>
              <a:tr h="42193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9216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Richard </a:t>
                      </a:r>
                      <a:r>
                        <a:rPr lang="de-DE" dirty="0" err="1" smtClean="0">
                          <a:latin typeface="Verdana" panose="020B0604030504040204" pitchFamily="34" charset="0"/>
                          <a:ea typeface="Verdana" panose="020B0604030504040204" pitchFamily="34" charset="0"/>
                          <a:cs typeface="Verdana" panose="020B0604030504040204" pitchFamily="34" charset="0"/>
                        </a:rPr>
                        <a:t>Strauss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5410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Saito </a:t>
                      </a:r>
                      <a:r>
                        <a:rPr lang="de-DE" dirty="0" err="1" smtClean="0">
                          <a:latin typeface="Verdana" panose="020B0604030504040204" pitchFamily="34" charset="0"/>
                          <a:ea typeface="Verdana" panose="020B0604030504040204" pitchFamily="34" charset="0"/>
                          <a:cs typeface="Verdana" panose="020B0604030504040204" pitchFamily="34" charset="0"/>
                        </a:rPr>
                        <a:t>Kinen</a:t>
                      </a:r>
                      <a:r>
                        <a:rPr lang="de-DE" dirty="0" smtClean="0">
                          <a:latin typeface="Verdana" panose="020B0604030504040204" pitchFamily="34" charset="0"/>
                          <a:ea typeface="Verdana" panose="020B0604030504040204" pitchFamily="34" charset="0"/>
                          <a:cs typeface="Verdana" panose="020B0604030504040204" pitchFamily="34" charset="0"/>
                        </a:rPr>
                        <a:t> Orchestra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2436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Daniel </a:t>
                      </a:r>
                      <a:r>
                        <a:rPr lang="de-DE" dirty="0" smtClean="0">
                          <a:latin typeface="Verdana" panose="020B0604030504040204" pitchFamily="34" charset="0"/>
                          <a:ea typeface="Verdana" panose="020B0604030504040204" pitchFamily="34" charset="0"/>
                          <a:cs typeface="Verdana" panose="020B0604030504040204" pitchFamily="34" charset="0"/>
                        </a:rPr>
                        <a:t>Harding [Dirigent]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348" y="672873"/>
            <a:ext cx="3268937" cy="3174032"/>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37114747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389434207"/>
              </p:ext>
            </p:extLst>
          </p:nvPr>
        </p:nvGraphicFramePr>
        <p:xfrm>
          <a:off x="323528" y="4653136"/>
          <a:ext cx="8568952" cy="1728192"/>
        </p:xfrm>
        <a:graphic>
          <a:graphicData uri="http://schemas.openxmlformats.org/drawingml/2006/table">
            <a:tbl>
              <a:tblPr firstRow="1" bandRow="1">
                <a:tableStyleId>{5C22544A-7EE6-4342-B048-85BDC9FD1C3A}</a:tableStyleId>
              </a:tblPr>
              <a:tblGrid>
                <a:gridCol w="1465206"/>
                <a:gridCol w="3540914"/>
                <a:gridCol w="3562832"/>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067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Katharina</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Münk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gesprochen von Jürgen </a:t>
                      </a:r>
                      <a:r>
                        <a:rPr lang="de-DE" dirty="0" err="1" smtClean="0">
                          <a:latin typeface="Verdana" panose="020B0604030504040204" pitchFamily="34" charset="0"/>
                          <a:ea typeface="Verdana" panose="020B0604030504040204" pitchFamily="34" charset="0"/>
                          <a:cs typeface="Verdana" panose="020B0604030504040204" pitchFamily="34" charset="0"/>
                        </a:rPr>
                        <a:t>Uter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4601" y="692696"/>
            <a:ext cx="4032448" cy="3898440"/>
          </a:xfrm>
          <a:prstGeom prst="rect">
            <a:avLst/>
          </a:prstGeom>
        </p:spPr>
      </p:pic>
      <p:sp>
        <p:nvSpPr>
          <p:cNvPr id="3" name="Foliennummernplatzhalter 2"/>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25566644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3.4 Nominalphrasen</a:t>
            </a:r>
            <a:br>
              <a:rPr lang="de-DE" dirty="0" smtClean="0"/>
            </a:br>
            <a:r>
              <a:rPr lang="de-DE" dirty="0" smtClean="0"/>
              <a:t>RDA 2.4.1.8</a:t>
            </a: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3.02.02: Verantwortlichkeitsangabe | Stand: 30.11.2016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39810071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endParaRPr lang="de-DE" dirty="0" smtClean="0"/>
          </a:p>
          <a:p>
            <a:r>
              <a:rPr lang="de-DE" dirty="0" smtClean="0"/>
              <a:t>Einleitende Wendungen in Verbindung mit einem Substantiv</a:t>
            </a:r>
          </a:p>
          <a:p>
            <a:endParaRPr lang="de-DE" dirty="0" smtClean="0"/>
          </a:p>
          <a:p>
            <a:r>
              <a:rPr lang="de-DE" dirty="0" smtClean="0"/>
              <a:t>Bei Verantwortlichkeitsangabe anzugeben, wenn</a:t>
            </a:r>
          </a:p>
          <a:p>
            <a:pPr lvl="1"/>
            <a:r>
              <a:rPr lang="de-DE" dirty="0" smtClean="0"/>
              <a:t>Reihenfolge, Layout oder Typografie naheliegen, dass dies so beabsichtigt ist</a:t>
            </a:r>
          </a:p>
          <a:p>
            <a:pPr marL="914400" lvl="2" indent="0">
              <a:buNone/>
            </a:pPr>
            <a:r>
              <a:rPr lang="de-DE" dirty="0" smtClean="0"/>
              <a:t>und wenn</a:t>
            </a:r>
          </a:p>
          <a:p>
            <a:pPr lvl="1">
              <a:buFont typeface="Symbol" panose="05050102010706020507" pitchFamily="18" charset="2"/>
              <a:buChar char="-"/>
            </a:pPr>
            <a:r>
              <a:rPr lang="de-DE" dirty="0" smtClean="0"/>
              <a:t>die Nominalphrase gleichzeitig auf die Funktion der Person, Familie oder Körperschaft hinweist</a:t>
            </a:r>
            <a:endParaRPr lang="de-DE" dirty="0"/>
          </a:p>
          <a:p>
            <a:pPr lvl="2"/>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
        <p:nvSpPr>
          <p:cNvPr id="6" name="Titel 5"/>
          <p:cNvSpPr>
            <a:spLocks noGrp="1"/>
          </p:cNvSpPr>
          <p:nvPr>
            <p:ph type="title"/>
          </p:nvPr>
        </p:nvSpPr>
        <p:spPr/>
        <p:txBody>
          <a:bodyPr/>
          <a:lstStyle/>
          <a:p>
            <a:r>
              <a:rPr lang="de-DE" dirty="0"/>
              <a:t>Nominalphrasen -1-</a:t>
            </a:r>
          </a:p>
        </p:txBody>
      </p:sp>
    </p:spTree>
    <p:extLst>
      <p:ext uri="{BB962C8B-B14F-4D97-AF65-F5344CB8AC3E}">
        <p14:creationId xmlns:p14="http://schemas.microsoft.com/office/powerpoint/2010/main" val="11485840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332240343"/>
              </p:ext>
            </p:extLst>
          </p:nvPr>
        </p:nvGraphicFramePr>
        <p:xfrm>
          <a:off x="323528" y="4509120"/>
          <a:ext cx="8424935" cy="1628484"/>
        </p:xfrm>
        <a:graphic>
          <a:graphicData uri="http://schemas.openxmlformats.org/drawingml/2006/table">
            <a:tbl>
              <a:tblPr firstRow="1" bandRow="1">
                <a:tableStyleId>{5C22544A-7EE6-4342-B048-85BDC9FD1C3A}</a:tableStyleId>
              </a:tblPr>
              <a:tblGrid>
                <a:gridCol w="1522512"/>
                <a:gridCol w="3483608"/>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eine Anleitung von Peter Baumgartner</a:t>
                      </a: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Ellipse 2"/>
          <p:cNvSpPr/>
          <p:nvPr/>
        </p:nvSpPr>
        <p:spPr>
          <a:xfrm>
            <a:off x="1907704" y="620688"/>
            <a:ext cx="3888432" cy="3744416"/>
          </a:xfrm>
          <a:prstGeom prst="ellipse">
            <a:avLst/>
          </a:prstGeom>
          <a:solidFill>
            <a:srgbClr val="867B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3412210" y="2321294"/>
            <a:ext cx="735403" cy="74523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6258" y="1100825"/>
            <a:ext cx="2439798" cy="1160055"/>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sp>
        <p:nvSpPr>
          <p:cNvPr id="6" name="Titel 5"/>
          <p:cNvSpPr>
            <a:spLocks noGrp="1"/>
          </p:cNvSpPr>
          <p:nvPr>
            <p:ph type="title"/>
          </p:nvPr>
        </p:nvSpPr>
        <p:spPr/>
        <p:txBody>
          <a:bodyPr/>
          <a:lstStyle/>
          <a:p>
            <a:r>
              <a:rPr lang="de-DE" dirty="0"/>
              <a:t>Nominalphrasen -2-</a:t>
            </a:r>
          </a:p>
        </p:txBody>
      </p:sp>
    </p:spTree>
    <p:extLst>
      <p:ext uri="{BB962C8B-B14F-4D97-AF65-F5344CB8AC3E}">
        <p14:creationId xmlns:p14="http://schemas.microsoft.com/office/powerpoint/2010/main" val="19856980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-3-</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3139549119"/>
              </p:ext>
            </p:extLst>
          </p:nvPr>
        </p:nvGraphicFramePr>
        <p:xfrm>
          <a:off x="395536" y="3789040"/>
          <a:ext cx="8424935" cy="1628484"/>
        </p:xfrm>
        <a:graphic>
          <a:graphicData uri="http://schemas.openxmlformats.org/drawingml/2006/table">
            <a:tbl>
              <a:tblPr firstRow="1" bandRow="1">
                <a:tableStyleId>{5C22544A-7EE6-4342-B048-85BDC9FD1C3A}</a:tableStyleId>
              </a:tblPr>
              <a:tblGrid>
                <a:gridCol w="1522512"/>
                <a:gridCol w="3483608"/>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play</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by</a:t>
                      </a:r>
                      <a:r>
                        <a:rPr lang="de-DE" baseline="0" dirty="0" smtClean="0">
                          <a:latin typeface="Verdana" panose="020B0604030504040204" pitchFamily="34" charset="0"/>
                          <a:ea typeface="Verdana" panose="020B0604030504040204" pitchFamily="34" charset="0"/>
                          <a:cs typeface="Verdana" panose="020B0604030504040204" pitchFamily="34" charset="0"/>
                        </a:rPr>
                        <a:t> J. Alexander </a:t>
                      </a:r>
                      <a:r>
                        <a:rPr lang="de-DE" baseline="0" dirty="0" err="1" smtClean="0">
                          <a:latin typeface="Verdana" panose="020B0604030504040204" pitchFamily="34" charset="0"/>
                          <a:ea typeface="Verdana" panose="020B0604030504040204" pitchFamily="34" charset="0"/>
                          <a:cs typeface="Verdana" panose="020B0604030504040204" pitchFamily="34" charset="0"/>
                        </a:rPr>
                        <a:t>Gunn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196752"/>
            <a:ext cx="5155205" cy="1451647"/>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3129772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389238"/>
          </a:xfrm>
        </p:spPr>
        <p:txBody>
          <a:bodyPr/>
          <a:lstStyle/>
          <a:p>
            <a:pPr algn="ctr"/>
            <a:r>
              <a:rPr lang="de-DE" dirty="0" smtClean="0"/>
              <a:t>1. Grundsätzliches</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30.11.2016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32215420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a:t>
            </a:r>
            <a:r>
              <a:rPr lang="de-DE" dirty="0" smtClean="0"/>
              <a:t>-4-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969789921"/>
              </p:ext>
            </p:extLst>
          </p:nvPr>
        </p:nvGraphicFramePr>
        <p:xfrm>
          <a:off x="384730" y="3501008"/>
          <a:ext cx="8424935" cy="2837524"/>
        </p:xfrm>
        <a:graphic>
          <a:graphicData uri="http://schemas.openxmlformats.org/drawingml/2006/table">
            <a:tbl>
              <a:tblPr firstRow="1" bandRow="1">
                <a:tableStyleId>{5C22544A-7EE6-4342-B048-85BDC9FD1C3A}</a:tableStyleId>
              </a:tblPr>
              <a:tblGrid>
                <a:gridCol w="1522512"/>
                <a:gridCol w="3950096"/>
                <a:gridCol w="295232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poem</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i="0" dirty="0" err="1" smtClean="0">
                          <a:latin typeface="Verdana" panose="020B0604030504040204" pitchFamily="34" charset="0"/>
                          <a:ea typeface="Verdana" panose="020B0604030504040204" pitchFamily="34" charset="0"/>
                          <a:cs typeface="Verdana" panose="020B0604030504040204" pitchFamily="34" charset="0"/>
                        </a:rPr>
                        <a:t>by</a:t>
                      </a:r>
                      <a:r>
                        <a:rPr lang="de-DE" b="0" i="0" baseline="0" dirty="0" smtClean="0">
                          <a:latin typeface="Verdana" panose="020B0604030504040204" pitchFamily="34" charset="0"/>
                          <a:ea typeface="Verdana" panose="020B0604030504040204" pitchFamily="34" charset="0"/>
                          <a:cs typeface="Verdana" panose="020B0604030504040204" pitchFamily="34" charset="0"/>
                        </a:rPr>
                        <a:t> </a:t>
                      </a:r>
                      <a:r>
                        <a:rPr lang="de-DE" b="0" i="0" baseline="0" dirty="0" err="1" smtClean="0">
                          <a:latin typeface="Verdana" panose="020B0604030504040204" pitchFamily="34" charset="0"/>
                          <a:ea typeface="Verdana" panose="020B0604030504040204" pitchFamily="34" charset="0"/>
                          <a:cs typeface="Verdana" panose="020B0604030504040204" pitchFamily="34" charset="0"/>
                        </a:rPr>
                        <a:t>Flexmore</a:t>
                      </a:r>
                      <a:r>
                        <a:rPr lang="de-DE" b="0" i="0" baseline="0" dirty="0" smtClean="0">
                          <a:latin typeface="Verdana" panose="020B0604030504040204" pitchFamily="34" charset="0"/>
                          <a:ea typeface="Verdana" panose="020B0604030504040204" pitchFamily="34" charset="0"/>
                          <a:cs typeface="Verdana" panose="020B0604030504040204" pitchFamily="34" charset="0"/>
                        </a:rPr>
                        <a:t> Hudson</a:t>
                      </a:r>
                      <a:endParaRPr lang="de-DE" b="0" i="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361" y="1556792"/>
            <a:ext cx="4896544" cy="1761562"/>
          </a:xfrm>
          <a:prstGeom prst="rect">
            <a:avLst/>
          </a:prstGeom>
          <a:ln w="3175">
            <a:solidFill>
              <a:schemeClr val="tx1"/>
            </a:solidFill>
          </a:ln>
        </p:spPr>
      </p:pic>
      <p:sp>
        <p:nvSpPr>
          <p:cNvPr id="5" name="Rechteck 4"/>
          <p:cNvSpPr/>
          <p:nvPr/>
        </p:nvSpPr>
        <p:spPr>
          <a:xfrm>
            <a:off x="420669" y="962417"/>
            <a:ext cx="1631051" cy="461665"/>
          </a:xfrm>
          <a:prstGeom prst="rect">
            <a:avLst/>
          </a:prstGeom>
        </p:spPr>
        <p:txBody>
          <a:bodyPr wrap="square">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Aber:</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6" name="Foliennummernplatzhalter 5"/>
          <p:cNvSpPr>
            <a:spLocks noGrp="1"/>
          </p:cNvSpPr>
          <p:nvPr>
            <p:ph type="sldNum" sz="quarter" idx="4"/>
          </p:nvPr>
        </p:nvSpPr>
        <p:spPr/>
        <p:txBody>
          <a:bodyPr/>
          <a:lstStyle/>
          <a:p>
            <a:fld id="{8A6690F1-7CA1-4166-A522-500460961984}" type="slidenum">
              <a:rPr lang="de-DE" smtClean="0"/>
              <a:pPr/>
              <a:t>40</a:t>
            </a:fld>
            <a:endParaRPr lang="de-DE"/>
          </a:p>
        </p:txBody>
      </p:sp>
    </p:spTree>
    <p:extLst>
      <p:ext uri="{BB962C8B-B14F-4D97-AF65-F5344CB8AC3E}">
        <p14:creationId xmlns:p14="http://schemas.microsoft.com/office/powerpoint/2010/main" val="3717617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4037310"/>
          </a:xfrm>
        </p:spPr>
        <p:txBody>
          <a:bodyPr/>
          <a:lstStyle/>
          <a:p>
            <a:pPr algn="ctr"/>
            <a:r>
              <a:rPr lang="de-DE" dirty="0" smtClean="0"/>
              <a:t>4. Verantwortlichkeitsangabe, die sich auf den Haupttitel bezieht</a:t>
            </a:r>
            <a:br>
              <a:rPr lang="de-DE" dirty="0" smtClean="0"/>
            </a:br>
            <a:r>
              <a:rPr lang="de-DE" dirty="0" smtClean="0"/>
              <a:t>RDA 2.4.2</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mtClean="0"/>
              <a:t>AG RDA Schulungsunterlagen – Modul 3.02.02: Verantwortlichkeitsangabe | Stand: 30.11.2016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41</a:t>
            </a:fld>
            <a:endParaRPr lang="de-DE"/>
          </a:p>
        </p:txBody>
      </p:sp>
    </p:spTree>
    <p:extLst>
      <p:ext uri="{BB962C8B-B14F-4D97-AF65-F5344CB8AC3E}">
        <p14:creationId xmlns:p14="http://schemas.microsoft.com/office/powerpoint/2010/main" val="2048326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71810"/>
            <a:ext cx="8640960" cy="364902"/>
          </a:xfrm>
        </p:spPr>
        <p:txBody>
          <a:bodyPr/>
          <a:lstStyle/>
          <a:p>
            <a:r>
              <a:rPr lang="de-DE" dirty="0" smtClean="0"/>
              <a:t>Verantwortlichkeitsangabe, die sich auf den Haupttitel bezieht -1-</a:t>
            </a:r>
            <a:endParaRPr lang="de-DE" dirty="0"/>
          </a:p>
        </p:txBody>
      </p:sp>
      <p:sp>
        <p:nvSpPr>
          <p:cNvPr id="3" name="Textplatzhalter 2"/>
          <p:cNvSpPr>
            <a:spLocks noGrp="1"/>
          </p:cNvSpPr>
          <p:nvPr>
            <p:ph type="body" sz="quarter" idx="13"/>
          </p:nvPr>
        </p:nvSpPr>
        <p:spPr>
          <a:xfrm>
            <a:off x="251520" y="1196752"/>
            <a:ext cx="8640960" cy="5112568"/>
          </a:xfrm>
        </p:spPr>
        <p:txBody>
          <a:bodyPr wrap="square"/>
          <a:lstStyle/>
          <a:p>
            <a:r>
              <a:rPr lang="de-DE" dirty="0" smtClean="0"/>
              <a:t>Bei mehreren ist nur eine Verantwortlichkeitsangabe  Standardelement</a:t>
            </a:r>
          </a:p>
          <a:p>
            <a:r>
              <a:rPr lang="de-DE" dirty="0" smtClean="0"/>
              <a:t>Reihenfolge für die wichtigste Verantwortlichkeits-angabe (RDA 2.4.2.3 D-A-CH):</a:t>
            </a:r>
          </a:p>
          <a:p>
            <a:pPr lvl="1"/>
            <a:r>
              <a:rPr lang="de-DE" dirty="0" smtClean="0"/>
              <a:t>Verantwortlichkeitsangabe, die den geistigen Schöpfer nennt</a:t>
            </a:r>
          </a:p>
          <a:p>
            <a:pPr lvl="1"/>
            <a:r>
              <a:rPr lang="de-DE" dirty="0" smtClean="0"/>
              <a:t>Verantwortlichkeitsangabe, die den Herausgeber nennt</a:t>
            </a:r>
          </a:p>
          <a:p>
            <a:pPr lvl="1"/>
            <a:r>
              <a:rPr lang="de-DE" dirty="0" smtClean="0"/>
              <a:t>Die hervorgehobene oder zuerst genannte Verantwortlichkeitsangabe</a:t>
            </a:r>
          </a:p>
          <a:p>
            <a:r>
              <a:rPr lang="de-DE" dirty="0" smtClean="0"/>
              <a:t>Außerdem möglichst immer eine Verantwortlich-</a:t>
            </a:r>
            <a:r>
              <a:rPr lang="de-DE" dirty="0" err="1" smtClean="0"/>
              <a:t>keitsangabe</a:t>
            </a:r>
            <a:r>
              <a:rPr lang="de-DE" smtClean="0"/>
              <a:t> oder </a:t>
            </a:r>
            <a:r>
              <a:rPr lang="de-DE" dirty="0" smtClean="0"/>
              <a:t>Anmerkung erfassen, wenn eine Beziehung angelegt </a:t>
            </a:r>
            <a:r>
              <a:rPr lang="de-DE" dirty="0"/>
              <a:t>wird (RDA 2.4.2.3 </a:t>
            </a:r>
            <a:r>
              <a:rPr lang="de-DE" dirty="0" smtClean="0"/>
              <a:t>D-A-CH)</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a:p>
        </p:txBody>
      </p:sp>
    </p:spTree>
    <p:extLst>
      <p:ext uri="{BB962C8B-B14F-4D97-AF65-F5344CB8AC3E}">
        <p14:creationId xmlns:p14="http://schemas.microsoft.com/office/powerpoint/2010/main" val="28560183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fik 1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294126" y="3453573"/>
            <a:ext cx="5068008" cy="724001"/>
          </a:xfrm>
          <a:prstGeom prst="rect">
            <a:avLst/>
          </a:prstGeom>
        </p:spPr>
      </p:pic>
      <p:sp>
        <p:nvSpPr>
          <p:cNvPr id="4" name="Fußzeilenplatzhalter 3"/>
          <p:cNvSpPr>
            <a:spLocks noGrp="1"/>
          </p:cNvSpPr>
          <p:nvPr>
            <p:ph type="ftr" sz="quarter" idx="14"/>
          </p:nvPr>
        </p:nvSpPr>
        <p:spPr>
          <a:xfrm>
            <a:off x="467543" y="6381328"/>
            <a:ext cx="7848873"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537563892"/>
              </p:ext>
            </p:extLst>
          </p:nvPr>
        </p:nvGraphicFramePr>
        <p:xfrm>
          <a:off x="272937" y="4331493"/>
          <a:ext cx="8620051" cy="2121843"/>
        </p:xfrm>
        <a:graphic>
          <a:graphicData uri="http://schemas.openxmlformats.org/drawingml/2006/table">
            <a:tbl>
              <a:tblPr firstRow="1" bandRow="1">
                <a:tableStyleId>{5C22544A-7EE6-4342-B048-85BDC9FD1C3A}</a:tableStyleId>
              </a:tblPr>
              <a:tblGrid>
                <a:gridCol w="1379080"/>
                <a:gridCol w="4288352"/>
                <a:gridCol w="2952619"/>
              </a:tblGrid>
              <a:tr h="33523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3924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Elizabeth</a:t>
                      </a:r>
                      <a:r>
                        <a:rPr lang="de-DE" baseline="0" dirty="0" smtClean="0">
                          <a:latin typeface="Verdana" panose="020B0604030504040204" pitchFamily="34" charset="0"/>
                          <a:ea typeface="Verdana" panose="020B0604030504040204" pitchFamily="34" charset="0"/>
                          <a:cs typeface="Verdana" panose="020B0604030504040204" pitchFamily="34" charset="0"/>
                        </a:rPr>
                        <a:t> George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7917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Übersetzung: Mechthild Sandberg-</a:t>
                      </a:r>
                      <a:r>
                        <a:rPr lang="de-DE" dirty="0" err="1" smtClean="0">
                          <a:latin typeface="Verdana" panose="020B0604030504040204" pitchFamily="34" charset="0"/>
                          <a:ea typeface="Verdana" panose="020B0604030504040204" pitchFamily="34" charset="0"/>
                          <a:cs typeface="Verdana" panose="020B0604030504040204" pitchFamily="34" charset="0"/>
                        </a:rPr>
                        <a:t>Ciletti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3766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gelesen von Miroslav Nemec</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640960" cy="508918"/>
          </a:xfrm>
        </p:spPr>
        <p:txBody>
          <a:bodyPr/>
          <a:lstStyle/>
          <a:p>
            <a:r>
              <a:rPr lang="de-DE" dirty="0" smtClean="0"/>
              <a:t>Verantwortlichkeitsangabe, </a:t>
            </a:r>
            <a:r>
              <a:rPr lang="de-DE" dirty="0"/>
              <a:t>die sich auf den Haupttitel </a:t>
            </a:r>
            <a:r>
              <a:rPr lang="de-DE" dirty="0" smtClean="0"/>
              <a:t>bezieht -2-</a:t>
            </a:r>
            <a:endParaRPr lang="de-DE" dirty="0"/>
          </a:p>
        </p:txBody>
      </p:sp>
      <p:pic>
        <p:nvPicPr>
          <p:cNvPr id="2" name="Grafik 1"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67744" y="1085612"/>
            <a:ext cx="2642879" cy="2373865"/>
          </a:xfrm>
          <a:prstGeom prst="rect">
            <a:avLst/>
          </a:prstGeom>
        </p:spPr>
      </p:pic>
      <p:pic>
        <p:nvPicPr>
          <p:cNvPr id="3" name="Grafik 2"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38788" y="1592119"/>
            <a:ext cx="3335203" cy="2379334"/>
          </a:xfrm>
          <a:prstGeom prst="rect">
            <a:avLst/>
          </a:prstGeom>
        </p:spPr>
      </p:pic>
      <p:sp>
        <p:nvSpPr>
          <p:cNvPr id="5" name="Textfeld 4"/>
          <p:cNvSpPr txBox="1"/>
          <p:nvPr/>
        </p:nvSpPr>
        <p:spPr>
          <a:xfrm>
            <a:off x="5580112" y="1107463"/>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Booklet:</a:t>
            </a:r>
          </a:p>
        </p:txBody>
      </p:sp>
      <p:sp>
        <p:nvSpPr>
          <p:cNvPr id="7" name="Foliennummernplatzhalter 6"/>
          <p:cNvSpPr>
            <a:spLocks noGrp="1"/>
          </p:cNvSpPr>
          <p:nvPr>
            <p:ph type="sldNum" sz="quarter" idx="4"/>
          </p:nvPr>
        </p:nvSpPr>
        <p:spPr/>
        <p:txBody>
          <a:bodyPr/>
          <a:lstStyle/>
          <a:p>
            <a:fld id="{8A6690F1-7CA1-4166-A522-500460961984}" type="slidenum">
              <a:rPr lang="de-DE" smtClean="0"/>
              <a:pPr/>
              <a:t>43</a:t>
            </a:fld>
            <a:endParaRPr lang="de-DE"/>
          </a:p>
        </p:txBody>
      </p:sp>
      <p:sp>
        <p:nvSpPr>
          <p:cNvPr id="14" name="Textfeld 13"/>
          <p:cNvSpPr txBox="1"/>
          <p:nvPr/>
        </p:nvSpPr>
        <p:spPr>
          <a:xfrm>
            <a:off x="299183" y="2952014"/>
            <a:ext cx="1488850"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Ausschnitt:</a:t>
            </a:r>
          </a:p>
        </p:txBody>
      </p:sp>
      <p:sp>
        <p:nvSpPr>
          <p:cNvPr id="16" name="Textfeld 15"/>
          <p:cNvSpPr txBox="1"/>
          <p:nvPr/>
        </p:nvSpPr>
        <p:spPr>
          <a:xfrm>
            <a:off x="1266306" y="1404346"/>
            <a:ext cx="641398"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CD:</a:t>
            </a:r>
          </a:p>
        </p:txBody>
      </p:sp>
      <p:sp>
        <p:nvSpPr>
          <p:cNvPr id="12" name="Pfeil nach rechts 11"/>
          <p:cNvSpPr/>
          <p:nvPr/>
        </p:nvSpPr>
        <p:spPr>
          <a:xfrm>
            <a:off x="148335" y="3843862"/>
            <a:ext cx="602490" cy="433316"/>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1159234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81328"/>
            <a:ext cx="7488832" cy="365125"/>
          </a:xfrm>
        </p:spPr>
        <p:txBody>
          <a:bodyPr/>
          <a:lstStyle/>
          <a:p>
            <a:r>
              <a:rPr lang="de-DE" smtClean="0"/>
              <a:t>AG RDA Schulungsunterlagen – Modul 3.02.02: Verantwortlichkeitsangabe | Stand: 30.11.2016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256103598"/>
              </p:ext>
            </p:extLst>
          </p:nvPr>
        </p:nvGraphicFramePr>
        <p:xfrm>
          <a:off x="2679601" y="1115541"/>
          <a:ext cx="6264695" cy="4119632"/>
        </p:xfrm>
        <a:graphic>
          <a:graphicData uri="http://schemas.openxmlformats.org/drawingml/2006/table">
            <a:tbl>
              <a:tblPr firstRow="1" bandRow="1">
                <a:tableStyleId>{5C22544A-7EE6-4342-B048-85BDC9FD1C3A}</a:tableStyleId>
              </a:tblPr>
              <a:tblGrid>
                <a:gridCol w="956295"/>
                <a:gridCol w="2766204"/>
                <a:gridCol w="2542196"/>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4243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Herausgeber Egon Stephan, Wolfgang</a:t>
                      </a:r>
                      <a:r>
                        <a:rPr lang="de-DE" baseline="0" dirty="0" smtClean="0">
                          <a:latin typeface="Verdana" panose="020B0604030504040204" pitchFamily="34" charset="0"/>
                          <a:ea typeface="Verdana" panose="020B0604030504040204" pitchFamily="34" charset="0"/>
                          <a:cs typeface="Verdana" panose="020B0604030504040204" pitchFamily="34" charset="0"/>
                        </a:rPr>
                        <a:t>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8722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Verantwortlichkeitsan</a:t>
                      </a:r>
                      <a:r>
                        <a:rPr lang="de-DE" dirty="0" smtClean="0">
                          <a:latin typeface="Verdana" panose="020B0604030504040204" pitchFamily="34" charset="0"/>
                          <a:ea typeface="Verdana" panose="020B0604030504040204" pitchFamily="34" charset="0"/>
                          <a:cs typeface="Verdana" panose="020B0604030504040204" pitchFamily="34" charset="0"/>
                        </a:rPr>
                        <a:t>-gabe,</a:t>
                      </a:r>
                      <a:r>
                        <a:rPr lang="de-DE"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640960" cy="508918"/>
          </a:xfrm>
        </p:spPr>
        <p:txBody>
          <a:bodyPr/>
          <a:lstStyle/>
          <a:p>
            <a:r>
              <a:rPr lang="de-DE" dirty="0" smtClean="0"/>
              <a:t>Verantwortlichkeitsangabe, </a:t>
            </a:r>
            <a:r>
              <a:rPr lang="de-DE" dirty="0"/>
              <a:t>die sich auf den Haupttitel </a:t>
            </a:r>
            <a:r>
              <a:rPr lang="de-DE" dirty="0" smtClean="0"/>
              <a:t>bezieht -3-</a:t>
            </a:r>
            <a:endParaRPr lang="de-DE" dirty="0"/>
          </a:p>
        </p:txBody>
      </p:sp>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606930"/>
            <a:ext cx="2439777" cy="3136855"/>
          </a:xfrm>
          <a:prstGeom prst="rect">
            <a:avLst/>
          </a:prstGeom>
          <a:ln>
            <a:solidFill>
              <a:schemeClr val="tx1"/>
            </a:solidFill>
          </a:ln>
        </p:spPr>
      </p:pic>
      <p:sp>
        <p:nvSpPr>
          <p:cNvPr id="8" name="Textfeld 7"/>
          <p:cNvSpPr txBox="1"/>
          <p:nvPr/>
        </p:nvSpPr>
        <p:spPr>
          <a:xfrm>
            <a:off x="395536" y="5373216"/>
            <a:ext cx="8568952"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bibliographische Informationen:</a:t>
            </a:r>
          </a:p>
          <a:p>
            <a:r>
              <a:rPr lang="de-DE" dirty="0" smtClean="0">
                <a:latin typeface="Verdana" panose="020B0604030504040204" pitchFamily="34" charset="0"/>
                <a:ea typeface="Verdana" panose="020B0604030504040204" pitchFamily="34" charset="0"/>
                <a:cs typeface="Verdana" panose="020B0604030504040204" pitchFamily="34" charset="0"/>
              </a:rPr>
              <a:t>Aufsatzband, die Verfasser sind nur geistige Schöpfer ihrer einzelnen Aufsätze, aber nicht geistige Schöpfer des Gesamtwerks</a:t>
            </a:r>
          </a:p>
        </p:txBody>
      </p:sp>
      <p:sp>
        <p:nvSpPr>
          <p:cNvPr id="2" name="Foliennummernplatzhalter 1"/>
          <p:cNvSpPr>
            <a:spLocks noGrp="1"/>
          </p:cNvSpPr>
          <p:nvPr>
            <p:ph type="sldNum" sz="quarter" idx="4"/>
          </p:nvPr>
        </p:nvSpPr>
        <p:spPr/>
        <p:txBody>
          <a:bodyPr/>
          <a:lstStyle/>
          <a:p>
            <a:fld id="{8A6690F1-7CA1-4166-A522-500460961984}" type="slidenum">
              <a:rPr lang="de-DE" smtClean="0"/>
              <a:pPr/>
              <a:t>44</a:t>
            </a:fld>
            <a:endParaRPr lang="de-DE"/>
          </a:p>
        </p:txBody>
      </p:sp>
    </p:spTree>
    <p:extLst>
      <p:ext uri="{BB962C8B-B14F-4D97-AF65-F5344CB8AC3E}">
        <p14:creationId xmlns:p14="http://schemas.microsoft.com/office/powerpoint/2010/main" val="15642844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a:t>Verantwortlichkeitsangabe, die sich auf den Haupttitel bezieht </a:t>
            </a:r>
            <a:r>
              <a:rPr lang="de-DE" dirty="0" smtClean="0"/>
              <a:t>-4-</a:t>
            </a:r>
            <a:endParaRPr lang="de-DE" dirty="0"/>
          </a:p>
        </p:txBody>
      </p:sp>
      <p:sp>
        <p:nvSpPr>
          <p:cNvPr id="3" name="Textplatzhalter 2"/>
          <p:cNvSpPr>
            <a:spLocks noGrp="1"/>
          </p:cNvSpPr>
          <p:nvPr>
            <p:ph type="body" sz="quarter" idx="13"/>
          </p:nvPr>
        </p:nvSpPr>
        <p:spPr>
          <a:xfrm>
            <a:off x="4355976" y="1355886"/>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1726031077"/>
              </p:ext>
            </p:extLst>
          </p:nvPr>
        </p:nvGraphicFramePr>
        <p:xfrm>
          <a:off x="473113" y="4509120"/>
          <a:ext cx="8117246" cy="1916082"/>
        </p:xfrm>
        <a:graphic>
          <a:graphicData uri="http://schemas.openxmlformats.org/drawingml/2006/table">
            <a:tbl>
              <a:tblPr firstRow="1" bandRow="1">
                <a:tableStyleId>{5C22544A-7EE6-4342-B048-85BDC9FD1C3A}</a:tableStyleId>
              </a:tblPr>
              <a:tblGrid>
                <a:gridCol w="1394795"/>
                <a:gridCol w="3370751"/>
                <a:gridCol w="3351700"/>
              </a:tblGrid>
              <a:tr h="12667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928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a:t>
                      </a:r>
                      <a:r>
                        <a:rPr lang="de-DE" baseline="0" dirty="0" smtClean="0">
                          <a:latin typeface="Verdana" panose="020B0604030504040204" pitchFamily="34" charset="0"/>
                          <a:ea typeface="Verdana" panose="020B0604030504040204" pitchFamily="34" charset="0"/>
                          <a:cs typeface="Verdana" panose="020B0604030504040204" pitchFamily="34" charset="0"/>
                        </a:rPr>
                        <a:t>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570005" y="99941"/>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1739311"/>
            <a:ext cx="2755908" cy="2697801"/>
          </a:xfrm>
          <a:prstGeom prst="rect">
            <a:avLst/>
          </a:prstGeom>
          <a:ln w="3175">
            <a:solidFill>
              <a:schemeClr val="tx1"/>
            </a:solidFill>
          </a:ln>
        </p:spPr>
      </p:pic>
      <p:sp>
        <p:nvSpPr>
          <p:cNvPr id="13" name="Textplatzhalter 2"/>
          <p:cNvSpPr txBox="1">
            <a:spLocks/>
          </p:cNvSpPr>
          <p:nvPr/>
        </p:nvSpPr>
        <p:spPr>
          <a:xfrm>
            <a:off x="775180" y="1307262"/>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45</a:t>
            </a:fld>
            <a:endParaRPr lang="de-DE"/>
          </a:p>
        </p:txBody>
      </p:sp>
    </p:spTree>
    <p:extLst>
      <p:ext uri="{BB962C8B-B14F-4D97-AF65-F5344CB8AC3E}">
        <p14:creationId xmlns:p14="http://schemas.microsoft.com/office/powerpoint/2010/main" val="187773551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5. Anmerkung zur Verantwortlichkeitsangabe</a:t>
            </a:r>
            <a:br>
              <a:rPr lang="de-DE" dirty="0" smtClean="0"/>
            </a:br>
            <a:r>
              <a:rPr lang="de-DE" dirty="0" smtClean="0"/>
              <a:t>RDA 2.17.3</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3.02.02: Verantwortlichkeitsangabe | Stand: 30.11.2016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46</a:t>
            </a:fld>
            <a:endParaRPr lang="de-DE"/>
          </a:p>
        </p:txBody>
      </p:sp>
    </p:spTree>
    <p:extLst>
      <p:ext uri="{BB962C8B-B14F-4D97-AF65-F5344CB8AC3E}">
        <p14:creationId xmlns:p14="http://schemas.microsoft.com/office/powerpoint/2010/main" val="728482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Anmerkung zur Verantwortlichkeitsangabe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Abweichende Namensformen</a:t>
            </a:r>
          </a:p>
          <a:p>
            <a:endParaRPr lang="de-DE" dirty="0"/>
          </a:p>
          <a:p>
            <a:r>
              <a:rPr lang="de-DE" dirty="0" smtClean="0"/>
              <a:t>Sonstige Informationen, die nicht in der Verantwortlichkeitsangabe untergebracht werden können oder sollen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47</a:t>
            </a:fld>
            <a:endParaRPr lang="de-DE"/>
          </a:p>
        </p:txBody>
      </p:sp>
    </p:spTree>
    <p:extLst>
      <p:ext uri="{BB962C8B-B14F-4D97-AF65-F5344CB8AC3E}">
        <p14:creationId xmlns:p14="http://schemas.microsoft.com/office/powerpoint/2010/main" val="24169931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 zur Verantwortlichkeitsangabe -2-</a:t>
            </a:r>
            <a:endParaRPr lang="de-DE" dirty="0"/>
          </a:p>
        </p:txBody>
      </p:sp>
      <p:sp>
        <p:nvSpPr>
          <p:cNvPr id="3" name="Textplatzhalter 2"/>
          <p:cNvSpPr>
            <a:spLocks noGrp="1"/>
          </p:cNvSpPr>
          <p:nvPr>
            <p:ph type="body" sz="quarter" idx="13"/>
          </p:nvPr>
        </p:nvSpPr>
        <p:spPr>
          <a:xfrm>
            <a:off x="611560" y="1628800"/>
            <a:ext cx="2008663" cy="504056"/>
          </a:xfrm>
        </p:spPr>
        <p:txBody>
          <a:bodyPr wrap="square"/>
          <a:lstStyle/>
          <a:p>
            <a:pPr marL="0" indent="0">
              <a:buNone/>
            </a:pPr>
            <a:r>
              <a:rPr lang="de-DE" sz="2000" dirty="0" smtClean="0"/>
              <a:t>Druckfehler:</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3483131081"/>
              </p:ext>
            </p:extLst>
          </p:nvPr>
        </p:nvGraphicFramePr>
        <p:xfrm>
          <a:off x="611560" y="3501008"/>
          <a:ext cx="7571184" cy="2224027"/>
        </p:xfrm>
        <a:graphic>
          <a:graphicData uri="http://schemas.openxmlformats.org/drawingml/2006/table">
            <a:tbl>
              <a:tblPr firstRow="1" bandRow="1">
                <a:tableStyleId>{5C22544A-7EE6-4342-B048-85BDC9FD1C3A}</a:tableStyleId>
              </a:tblPr>
              <a:tblGrid>
                <a:gridCol w="1224136"/>
                <a:gridCol w="3274683"/>
                <a:gridCol w="307236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von Hermann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Richtiger Name des Verfassers:</a:t>
                      </a:r>
                      <a:r>
                        <a:rPr lang="de-DE" baseline="0" dirty="0" smtClean="0">
                          <a:latin typeface="Verdana" panose="020B0604030504040204" pitchFamily="34" charset="0"/>
                          <a:ea typeface="Verdana" panose="020B0604030504040204" pitchFamily="34" charset="0"/>
                          <a:cs typeface="Verdana" panose="020B0604030504040204" pitchFamily="34" charset="0"/>
                        </a:rPr>
                        <a:t> Hermann Schmid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204864"/>
            <a:ext cx="2095793" cy="676369"/>
          </a:xfrm>
          <a:prstGeom prst="rect">
            <a:avLst/>
          </a:prstGeom>
          <a:ln w="3175">
            <a:solidFill>
              <a:schemeClr val="tx1"/>
            </a:solidFill>
          </a:ln>
        </p:spPr>
      </p:pic>
      <p:sp>
        <p:nvSpPr>
          <p:cNvPr id="8" name="Textplatzhalter 2"/>
          <p:cNvSpPr txBox="1">
            <a:spLocks/>
          </p:cNvSpPr>
          <p:nvPr/>
        </p:nvSpPr>
        <p:spPr>
          <a:xfrm>
            <a:off x="3419872" y="1624080"/>
            <a:ext cx="1728192" cy="9189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Richtig ist:</a:t>
            </a:r>
          </a:p>
          <a:p>
            <a:pPr marL="0" indent="0">
              <a:buFont typeface="Arial" panose="020B0604020202020204" pitchFamily="34" charset="0"/>
              <a:buNone/>
            </a:pPr>
            <a:r>
              <a:rPr lang="de-DE" sz="2000" dirty="0" smtClean="0"/>
              <a:t>Schmid</a:t>
            </a:r>
          </a:p>
          <a:p>
            <a:endParaRPr lang="de-DE" dirty="0" smtClean="0"/>
          </a:p>
          <a:p>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48</a:t>
            </a:fld>
            <a:endParaRPr lang="de-DE"/>
          </a:p>
        </p:txBody>
      </p:sp>
    </p:spTree>
    <p:extLst>
      <p:ext uri="{BB962C8B-B14F-4D97-AF65-F5344CB8AC3E}">
        <p14:creationId xmlns:p14="http://schemas.microsoft.com/office/powerpoint/2010/main" val="26013429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Anmerkung zur Verantwortlichkeitsangabe  -3-</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3534727954"/>
              </p:ext>
            </p:extLst>
          </p:nvPr>
        </p:nvGraphicFramePr>
        <p:xfrm>
          <a:off x="513377" y="4110640"/>
          <a:ext cx="8117246" cy="2142051"/>
        </p:xfrm>
        <a:graphic>
          <a:graphicData uri="http://schemas.openxmlformats.org/drawingml/2006/table">
            <a:tbl>
              <a:tblPr firstRow="1" bandRow="1">
                <a:tableStyleId>{5C22544A-7EE6-4342-B048-85BDC9FD1C3A}</a:tableStyleId>
              </a:tblPr>
              <a:tblGrid>
                <a:gridCol w="1394795"/>
                <a:gridCol w="3370751"/>
                <a:gridCol w="3351700"/>
              </a:tblGrid>
              <a:tr h="12667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82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0746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49</a:t>
            </a:fld>
            <a:endParaRPr lang="de-DE"/>
          </a:p>
        </p:txBody>
      </p:sp>
    </p:spTree>
    <p:extLst>
      <p:ext uri="{BB962C8B-B14F-4D97-AF65-F5344CB8AC3E}">
        <p14:creationId xmlns:p14="http://schemas.microsoft.com/office/powerpoint/2010/main" val="1530979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Merkmal einer Manifestation (RDA 0.6.2)</a:t>
            </a:r>
          </a:p>
          <a:p>
            <a:endParaRPr lang="de-DE" dirty="0" smtClean="0"/>
          </a:p>
          <a:p>
            <a:r>
              <a:rPr lang="de-DE" dirty="0" smtClean="0"/>
              <a:t>Dient der </a:t>
            </a:r>
            <a:r>
              <a:rPr lang="de-DE" dirty="0"/>
              <a:t>Identifizierung oder der Bestimmung der Funktion von Personen, Familien oder </a:t>
            </a:r>
            <a:r>
              <a:rPr lang="de-DE" dirty="0" smtClean="0"/>
              <a:t>Körperschaften (RDA 2.4.1.1)</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Anmerkung zur Verantwortlichkeitsangabe  -4-</a:t>
            </a:r>
            <a:endParaRPr lang="de-DE" dirty="0"/>
          </a:p>
        </p:txBody>
      </p:sp>
      <p:sp>
        <p:nvSpPr>
          <p:cNvPr id="3" name="Textplatzhalter 2"/>
          <p:cNvSpPr>
            <a:spLocks noGrp="1"/>
          </p:cNvSpPr>
          <p:nvPr>
            <p:ph type="body" sz="quarter" idx="13"/>
          </p:nvPr>
        </p:nvSpPr>
        <p:spPr>
          <a:xfrm>
            <a:off x="539552" y="692697"/>
            <a:ext cx="3888431" cy="45697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1623662458"/>
              </p:ext>
            </p:extLst>
          </p:nvPr>
        </p:nvGraphicFramePr>
        <p:xfrm>
          <a:off x="395536" y="3284984"/>
          <a:ext cx="8400011" cy="3089808"/>
        </p:xfrm>
        <a:graphic>
          <a:graphicData uri="http://schemas.openxmlformats.org/drawingml/2006/table">
            <a:tbl>
              <a:tblPr firstRow="1" bandRow="1">
                <a:tableStyleId>{5C22544A-7EE6-4342-B048-85BDC9FD1C3A}</a:tableStyleId>
              </a:tblPr>
              <a:tblGrid>
                <a:gridCol w="1443383"/>
                <a:gridCol w="3488171"/>
                <a:gridCol w="3468457"/>
              </a:tblGrid>
              <a:tr h="58178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360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Weitere Darsteller: Denis Lawson, Fulton </a:t>
                      </a:r>
                      <a:r>
                        <a:rPr lang="de-DE" dirty="0" err="1" smtClean="0">
                          <a:latin typeface="Verdana" panose="020B0604030504040204" pitchFamily="34" charset="0"/>
                          <a:ea typeface="Verdana" panose="020B0604030504040204" pitchFamily="34" charset="0"/>
                          <a:cs typeface="Verdana" panose="020B0604030504040204" pitchFamily="34" charset="0"/>
                        </a:rPr>
                        <a:t>Mackay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Musik: Mark </a:t>
                      </a:r>
                      <a:r>
                        <a:rPr lang="de-DE" dirty="0" err="1" smtClean="0">
                          <a:latin typeface="Verdana" panose="020B0604030504040204" pitchFamily="34" charset="0"/>
                          <a:ea typeface="Verdana" panose="020B0604030504040204" pitchFamily="34" charset="0"/>
                          <a:cs typeface="Verdana" panose="020B0604030504040204" pitchFamily="34" charset="0"/>
                        </a:rPr>
                        <a:t>Knopfler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a:t>
                      </a: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Produzent: David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Puttnam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994400" y="1052736"/>
            <a:ext cx="4016140" cy="2088232"/>
          </a:xfrm>
          <a:prstGeom prst="rect">
            <a:avLst/>
          </a:prstGeom>
          <a:ln w="3175">
            <a:solidFill>
              <a:schemeClr val="tx1"/>
            </a:solidFill>
          </a:ln>
        </p:spPr>
      </p:pic>
      <p:pic>
        <p:nvPicPr>
          <p:cNvPr id="8" name="Grafik 7"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1999266" y="-478987"/>
            <a:ext cx="1211294" cy="4274738"/>
          </a:xfrm>
          <a:prstGeom prst="rect">
            <a:avLst/>
          </a:prstGeom>
          <a:ln w="3175">
            <a:solidFill>
              <a:schemeClr val="tx1"/>
            </a:solidFill>
          </a:ln>
        </p:spPr>
      </p:pic>
      <p:sp>
        <p:nvSpPr>
          <p:cNvPr id="12" name="Textplatzhalter 2"/>
          <p:cNvSpPr txBox="1">
            <a:spLocks/>
          </p:cNvSpPr>
          <p:nvPr/>
        </p:nvSpPr>
        <p:spPr>
          <a:xfrm>
            <a:off x="5173547" y="673596"/>
            <a:ext cx="3657847" cy="49006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1800" dirty="0" smtClean="0"/>
              <a:t>Rückseite des Behältnisses:</a:t>
            </a:r>
          </a:p>
          <a:p>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50</a:t>
            </a:fld>
            <a:endParaRPr lang="de-DE"/>
          </a:p>
        </p:txBody>
      </p:sp>
    </p:spTree>
    <p:extLst>
      <p:ext uri="{BB962C8B-B14F-4D97-AF65-F5344CB8AC3E}">
        <p14:creationId xmlns:p14="http://schemas.microsoft.com/office/powerpoint/2010/main" val="315167094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Anmerkung zur Verantwortlichkeitsangabe  -5-</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sp>
        <p:nvSpPr>
          <p:cNvPr id="11" name="Textplatzhalter 10"/>
          <p:cNvSpPr>
            <a:spLocks noGrp="1"/>
          </p:cNvSpPr>
          <p:nvPr>
            <p:ph type="body" sz="quarter" idx="13"/>
          </p:nvPr>
        </p:nvSpPr>
        <p:spPr>
          <a:xfrm>
            <a:off x="251520" y="836712"/>
            <a:ext cx="8640960" cy="5256584"/>
          </a:xfrm>
        </p:spPr>
        <p:txBody>
          <a:bodyPr/>
          <a:lstStyle/>
          <a:p>
            <a:endParaRPr lang="de-DE" dirty="0" smtClean="0">
              <a:ea typeface="Verdana" panose="020B0604030504040204" pitchFamily="34" charset="0"/>
              <a:cs typeface="Verdana" panose="020B0604030504040204" pitchFamily="34" charset="0"/>
            </a:endParaRPr>
          </a:p>
          <a:p>
            <a:endParaRPr lang="de-DE" dirty="0">
              <a:ea typeface="Verdana" panose="020B0604030504040204" pitchFamily="34" charset="0"/>
              <a:cs typeface="Verdana" panose="020B0604030504040204" pitchFamily="34" charset="0"/>
            </a:endParaRPr>
          </a:p>
          <a:p>
            <a:r>
              <a:rPr lang="de-DE" dirty="0" smtClean="0">
                <a:ea typeface="Verdana" panose="020B0604030504040204" pitchFamily="34" charset="0"/>
                <a:cs typeface="Verdana" panose="020B0604030504040204" pitchFamily="34" charset="0"/>
              </a:rPr>
              <a:t>Alternativ </a:t>
            </a:r>
            <a:r>
              <a:rPr lang="de-DE" dirty="0">
                <a:ea typeface="Verdana" panose="020B0604030504040204" pitchFamily="34" charset="0"/>
                <a:cs typeface="Verdana" panose="020B0604030504040204" pitchFamily="34" charset="0"/>
              </a:rPr>
              <a:t>könnten diese Personen auch in weiteren </a:t>
            </a:r>
            <a:r>
              <a:rPr lang="de-DE" dirty="0" smtClean="0">
                <a:ea typeface="Verdana" panose="020B0604030504040204" pitchFamily="34" charset="0"/>
                <a:cs typeface="Verdana" panose="020B0604030504040204" pitchFamily="34" charset="0"/>
              </a:rPr>
              <a:t>Verantwortlichkeitsangaben </a:t>
            </a:r>
            <a:r>
              <a:rPr lang="de-DE" dirty="0">
                <a:ea typeface="Verdana" panose="020B0604030504040204" pitchFamily="34" charset="0"/>
                <a:cs typeface="Verdana" panose="020B0604030504040204" pitchFamily="34" charset="0"/>
              </a:rPr>
              <a:t>erfasst werden</a:t>
            </a:r>
          </a:p>
          <a:p>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51</a:t>
            </a:fld>
            <a:endParaRPr lang="de-DE"/>
          </a:p>
        </p:txBody>
      </p:sp>
    </p:spTree>
    <p:extLst>
      <p:ext uri="{BB962C8B-B14F-4D97-AF65-F5344CB8AC3E}">
        <p14:creationId xmlns:p14="http://schemas.microsoft.com/office/powerpoint/2010/main" val="72828779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01206"/>
          </a:xfrm>
        </p:spPr>
        <p:txBody>
          <a:bodyPr/>
          <a:lstStyle/>
          <a:p>
            <a:pPr algn="ctr"/>
            <a:r>
              <a:rPr lang="de-DE" dirty="0" smtClean="0"/>
              <a:t>6. Zusammenfassung</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mtClean="0"/>
              <a:t>AG RDA Schulungsunterlagen – Modul 3.02.02: Verantwortlichkeitsangabe | Stand: 30.11.2016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52</a:t>
            </a:fld>
            <a:endParaRPr lang="de-DE"/>
          </a:p>
        </p:txBody>
      </p:sp>
    </p:spTree>
    <p:extLst>
      <p:ext uri="{BB962C8B-B14F-4D97-AF65-F5344CB8AC3E}">
        <p14:creationId xmlns:p14="http://schemas.microsoft.com/office/powerpoint/2010/main" val="137924158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-1-</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Große Freiheit für die Katalogisierenden im Hinblick auf Umfang der Erfassung</a:t>
            </a:r>
          </a:p>
          <a:p>
            <a:endParaRPr lang="de-DE" dirty="0" smtClean="0"/>
          </a:p>
          <a:p>
            <a:r>
              <a:rPr lang="de-DE" dirty="0" smtClean="0"/>
              <a:t>Standardelement ist nur die zuerst erfasste Verantwortlichkeitsangabe, die sich auf den Haupttitel bezieht</a:t>
            </a:r>
          </a:p>
          <a:p>
            <a:endParaRPr lang="de-DE" dirty="0" smtClean="0"/>
          </a:p>
          <a:p>
            <a:r>
              <a:rPr lang="de-DE" dirty="0" smtClean="0"/>
              <a:t>Bei mehreren Angaben zum Haupttitel Präzisierung in RDA 2.4.2.3 und RDA 2.4.2.3 D-A-CH, welche vorrangig zu erfassen ist</a:t>
            </a:r>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spTree>
    <p:extLst>
      <p:ext uri="{BB962C8B-B14F-4D97-AF65-F5344CB8AC3E}">
        <p14:creationId xmlns:p14="http://schemas.microsoft.com/office/powerpoint/2010/main" val="20726034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-2-</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Innerhalb einer Verantwortlichkeitsangabe nach Grundregel Erfassung aller Personen, Familien und Körperschaften vorgesehen, aber optional auch Weglassungen möglich	</a:t>
            </a:r>
          </a:p>
          <a:p>
            <a:endParaRPr lang="de-DE" dirty="0" smtClean="0"/>
          </a:p>
          <a:p>
            <a:r>
              <a:rPr lang="de-DE" dirty="0" smtClean="0"/>
              <a:t>Nach den Anwendungsrichtlinien Weglassungen nur, wenn umfangreiche Aufzählungen vorhanden sind</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54</a:t>
            </a:fld>
            <a:endParaRPr lang="de-DE"/>
          </a:p>
        </p:txBody>
      </p:sp>
    </p:spTree>
    <p:extLst>
      <p:ext uri="{BB962C8B-B14F-4D97-AF65-F5344CB8AC3E}">
        <p14:creationId xmlns:p14="http://schemas.microsoft.com/office/powerpoint/2010/main" val="28276377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-2-</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Sie kann vorkommen in Verbindung mit:</a:t>
            </a:r>
          </a:p>
          <a:p>
            <a:pPr marL="0" indent="0">
              <a:buNone/>
            </a:pPr>
            <a:endParaRPr lang="de-DE" dirty="0" smtClean="0"/>
          </a:p>
          <a:p>
            <a:r>
              <a:rPr lang="de-DE" dirty="0" smtClean="0"/>
              <a:t>Einem Haupttitel</a:t>
            </a:r>
          </a:p>
          <a:p>
            <a:endParaRPr lang="de-DE" dirty="0" smtClean="0"/>
          </a:p>
          <a:p>
            <a:r>
              <a:rPr lang="de-DE" dirty="0" smtClean="0"/>
              <a:t>Einer Ausgabebezeichnung bzw. einer Ausgabebezeichnung einer näher erläuterten Überarbeitung</a:t>
            </a:r>
          </a:p>
          <a:p>
            <a:endParaRPr lang="de-DE" dirty="0" smtClean="0"/>
          </a:p>
          <a:p>
            <a:r>
              <a:rPr lang="de-DE" dirty="0" smtClean="0"/>
              <a:t>Einer Reihe bzw. einer Unterreihe</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328073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73214"/>
          </a:xfrm>
        </p:spPr>
        <p:txBody>
          <a:bodyPr/>
          <a:lstStyle/>
          <a:p>
            <a:pPr algn="ctr"/>
            <a:r>
              <a:rPr lang="de-DE" dirty="0" smtClean="0"/>
              <a:t>2. Informationsquellen</a:t>
            </a:r>
            <a:br>
              <a:rPr lang="de-DE" dirty="0" smtClean="0"/>
            </a:br>
            <a:r>
              <a:rPr lang="de-DE" dirty="0" smtClean="0"/>
              <a:t>RDA 2.4.1.2</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30.11.2016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33124984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 </a:t>
            </a:r>
            <a:endParaRPr lang="de-DE" dirty="0"/>
          </a:p>
        </p:txBody>
      </p:sp>
      <p:sp>
        <p:nvSpPr>
          <p:cNvPr id="3" name="Textplatzhalter 2"/>
          <p:cNvSpPr>
            <a:spLocks noGrp="1"/>
          </p:cNvSpPr>
          <p:nvPr>
            <p:ph type="body" sz="quarter" idx="13"/>
          </p:nvPr>
        </p:nvSpPr>
        <p:spPr/>
        <p:txBody>
          <a:bodyPr wrap="square"/>
          <a:lstStyle/>
          <a:p>
            <a:r>
              <a:rPr lang="de-DE" dirty="0" smtClean="0"/>
              <a:t>Verantwortlichkeitsangabe, die sich auf den Haupttitel bezieht</a:t>
            </a:r>
          </a:p>
          <a:p>
            <a:endParaRPr lang="de-DE" dirty="0" smtClean="0"/>
          </a:p>
          <a:p>
            <a:pPr lvl="1"/>
            <a:r>
              <a:rPr lang="de-DE" dirty="0" smtClean="0"/>
              <a:t>Dieselbe Quelle wie für den Haupttitel</a:t>
            </a:r>
          </a:p>
          <a:p>
            <a:pPr lvl="1"/>
            <a:r>
              <a:rPr lang="de-DE" dirty="0" smtClean="0"/>
              <a:t>Eine andere Quelle innerhalb der Ressource</a:t>
            </a:r>
          </a:p>
          <a:p>
            <a:pPr lvl="1"/>
            <a:r>
              <a:rPr lang="de-DE" dirty="0" smtClean="0"/>
              <a:t>Eine andere Informationsquelle</a:t>
            </a:r>
          </a:p>
          <a:p>
            <a:pPr lvl="2"/>
            <a:r>
              <a:rPr lang="de-DE" sz="1800" dirty="0" smtClean="0"/>
              <a:t>Informationsquellen von außerhalb der Ressource werden eckig geklammert (RDA 2.2.4 D-A-CH)</a:t>
            </a:r>
          </a:p>
          <a:p>
            <a:pPr lvl="2"/>
            <a:endParaRPr lang="de-DE" sz="1800" dirty="0"/>
          </a:p>
          <a:p>
            <a:r>
              <a:rPr lang="de-DE" dirty="0" smtClean="0"/>
              <a:t>Alle anderen Verantwortlichkeitsangaben</a:t>
            </a:r>
          </a:p>
          <a:p>
            <a:endParaRPr lang="de-DE" dirty="0" smtClean="0"/>
          </a:p>
          <a:p>
            <a:pPr lvl="1"/>
            <a:r>
              <a:rPr lang="de-DE" dirty="0" smtClean="0"/>
              <a:t>Dieselbe Quelle wie für das zugehörige Element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229993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05262"/>
          </a:xfrm>
        </p:spPr>
        <p:txBody>
          <a:bodyPr/>
          <a:lstStyle/>
          <a:p>
            <a:pPr algn="ctr"/>
            <a:r>
              <a:rPr lang="de-DE" dirty="0" smtClean="0"/>
              <a:t>3.1 Erfassen allgemein</a:t>
            </a:r>
            <a:br>
              <a:rPr lang="de-DE" dirty="0" smtClean="0"/>
            </a:br>
            <a:r>
              <a:rPr lang="de-DE" dirty="0" smtClean="0"/>
              <a:t>RDA 2.4.1.4</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mtClean="0"/>
              <a:t>AG RDA Schulungsunterlagen – Modul 3.02.02: Verantwortlichkeitsangabe | Stand: 30.11.2016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195643492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2956</Words>
  <Application>Microsoft Office PowerPoint</Application>
  <PresentationFormat>Bildschirmpräsentation (4:3)</PresentationFormat>
  <Paragraphs>578</Paragraphs>
  <Slides>54</Slides>
  <Notes>16</Notes>
  <HiddenSlides>0</HiddenSlides>
  <MMClips>0</MMClips>
  <ScaleCrop>false</ScaleCrop>
  <HeadingPairs>
    <vt:vector size="4" baseType="variant">
      <vt:variant>
        <vt:lpstr>Design</vt:lpstr>
      </vt:variant>
      <vt:variant>
        <vt:i4>1</vt:i4>
      </vt:variant>
      <vt:variant>
        <vt:lpstr>Folientitel</vt:lpstr>
      </vt:variant>
      <vt:variant>
        <vt:i4>54</vt:i4>
      </vt:variant>
    </vt:vector>
  </HeadingPairs>
  <TitlesOfParts>
    <vt:vector size="55" baseType="lpstr">
      <vt:lpstr>Larissa</vt:lpstr>
      <vt:lpstr>Schulungsunterlagen der AG RDA</vt:lpstr>
      <vt:lpstr>Teil 2.02, Beschreibung der Manifestation Verantwortlichkeitsangabe (RDA 2.4) </vt:lpstr>
      <vt:lpstr>Inhalt</vt:lpstr>
      <vt:lpstr>1. Grundsätzliches</vt:lpstr>
      <vt:lpstr>Grundsätzliches -1-</vt:lpstr>
      <vt:lpstr>Grundsätzliches -2-</vt:lpstr>
      <vt:lpstr>2. Informationsquellen RDA 2.4.1.2</vt:lpstr>
      <vt:lpstr>Informationsquellen </vt:lpstr>
      <vt:lpstr>3.1 Erfassen allgemein RDA 2.4.1.4</vt:lpstr>
      <vt:lpstr>Erfassen allgemein -1-</vt:lpstr>
      <vt:lpstr>Erfassen allgemein -2-</vt:lpstr>
      <vt:lpstr>Erfassen allgemein -3-</vt:lpstr>
      <vt:lpstr>Erfassen allgemein -4-</vt:lpstr>
      <vt:lpstr>Erfassen allgemein -5-</vt:lpstr>
      <vt:lpstr>3.2 Mehrere Personen, Familien oder Körperschaften in einer  Verantwortlichkeitsangabe RDA 2.4.1.5</vt:lpstr>
      <vt:lpstr>Mehrere Personen usw. in einer Angabe -1-</vt:lpstr>
      <vt:lpstr>Mehrere Personen usw. in einer Angabe -2-</vt:lpstr>
      <vt:lpstr>Mehrere Personen usw. in einer Angabe -3-</vt:lpstr>
      <vt:lpstr>Mehrere Personen usw. in einer Angabe -4-</vt:lpstr>
      <vt:lpstr>Satzzeichen innerhalb der Verantwortlichkeits-angabe (RDA 2.4.1.5 D-A-CH) -1-</vt:lpstr>
      <vt:lpstr>Satzzeichen innerhalb der Verantwortlichkeits-angabe -2-</vt:lpstr>
      <vt:lpstr>Satzzeichen innerhalb der Verantwortlichkeits-angabe -3-</vt:lpstr>
      <vt:lpstr>Mehr als 3 Personen usw. in einer Angabe </vt:lpstr>
      <vt:lpstr>Mehr als 3 Personen usw. in einer Angabe, Erfassen aller Personen usw. -1-</vt:lpstr>
      <vt:lpstr>Mehr als 3 Personen usw. in einer Angabe, Erfassen aller Personen usw. -2-</vt:lpstr>
      <vt:lpstr>Mehr als 3 Personen usw. in einer Angabe, Umfangreiche Aufzählung</vt:lpstr>
      <vt:lpstr>Optionale Weglassungen bei umfangreichen Aufzählungen</vt:lpstr>
      <vt:lpstr>3.3 Mehrere Verantwortlichkeitsangaben RDA 2.4.1.6</vt:lpstr>
      <vt:lpstr>Mehrere Verantwortlichkeitsangaben -1-</vt:lpstr>
      <vt:lpstr>Mehrere Verantwortlichkeitsangaben -2-</vt:lpstr>
      <vt:lpstr>Mehrere Verantwortlichkeitsangaben -3-</vt:lpstr>
      <vt:lpstr>Mehrere Verantwortlichkeitsangaben -5-</vt:lpstr>
      <vt:lpstr>Mehrere Verantwortlichkeitsangaben -4-</vt:lpstr>
      <vt:lpstr>Mehrere Verantwortlichkeitsangaben -6-</vt:lpstr>
      <vt:lpstr>Mehrere Verantwortlichkeitsangaben -7-</vt:lpstr>
      <vt:lpstr>3.4 Nominalphrasen RDA 2.4.1.8</vt:lpstr>
      <vt:lpstr>Nominalphrasen -1-</vt:lpstr>
      <vt:lpstr>Nominalphrasen -2-</vt:lpstr>
      <vt:lpstr>Nominalphrasen -3-</vt:lpstr>
      <vt:lpstr>Nominalphrasen -4-</vt:lpstr>
      <vt:lpstr>4. Verantwortlichkeitsangabe, die sich auf den Haupttitel bezieht RDA 2.4.2</vt:lpstr>
      <vt:lpstr>Verantwortlichkeitsangabe, die sich auf den Haupttitel bezieht -1-</vt:lpstr>
      <vt:lpstr>Verantwortlichkeitsangabe, die sich auf den Haupttitel bezieht -2-</vt:lpstr>
      <vt:lpstr>Verantwortlichkeitsangabe, die sich auf den Haupttitel bezieht -3-</vt:lpstr>
      <vt:lpstr>Verantwortlichkeitsangabe, die sich auf den Haupttitel bezieht -4-</vt:lpstr>
      <vt:lpstr>5. Anmerkung zur Verantwortlichkeitsangabe RDA 2.17.3</vt:lpstr>
      <vt:lpstr>Anmerkung zur Verantwortlichkeitsangabe -1-</vt:lpstr>
      <vt:lpstr>Anmerkung zur Verantwortlichkeitsangabe -2-</vt:lpstr>
      <vt:lpstr>Anmerkung zur Verantwortlichkeitsangabe  -3-</vt:lpstr>
      <vt:lpstr>Anmerkung zur Verantwortlichkeitsangabe  -4-</vt:lpstr>
      <vt:lpstr>Anmerkung zur Verantwortlichkeitsangabe  -5-</vt:lpstr>
      <vt:lpstr>6. Zusammenfassung</vt:lpstr>
      <vt:lpstr>Zusammenfassung -1-</vt:lpstr>
      <vt:lpstr>Zusammenfassung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231</cp:revision>
  <cp:lastPrinted>2015-03-09T12:50:56Z</cp:lastPrinted>
  <dcterms:created xsi:type="dcterms:W3CDTF">2014-02-18T07:01:40Z</dcterms:created>
  <dcterms:modified xsi:type="dcterms:W3CDTF">2016-12-14T13:31:43Z</dcterms:modified>
</cp:coreProperties>
</file>