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6"/>
  </p:notesMasterIdLst>
  <p:handoutMasterIdLst>
    <p:handoutMasterId r:id="rId97"/>
  </p:handoutMasterIdLst>
  <p:sldIdLst>
    <p:sldId id="285" r:id="rId2"/>
    <p:sldId id="259" r:id="rId3"/>
    <p:sldId id="311" r:id="rId4"/>
    <p:sldId id="320" r:id="rId5"/>
    <p:sldId id="287" r:id="rId6"/>
    <p:sldId id="399" r:id="rId7"/>
    <p:sldId id="400" r:id="rId8"/>
    <p:sldId id="401" r:id="rId9"/>
    <p:sldId id="402" r:id="rId10"/>
    <p:sldId id="403" r:id="rId11"/>
    <p:sldId id="404" r:id="rId12"/>
    <p:sldId id="405" r:id="rId13"/>
    <p:sldId id="406" r:id="rId14"/>
    <p:sldId id="321" r:id="rId15"/>
    <p:sldId id="302" r:id="rId16"/>
    <p:sldId id="322" r:id="rId17"/>
    <p:sldId id="323" r:id="rId18"/>
    <p:sldId id="312" r:id="rId19"/>
    <p:sldId id="313" r:id="rId20"/>
    <p:sldId id="315" r:id="rId21"/>
    <p:sldId id="314" r:id="rId22"/>
    <p:sldId id="316" r:id="rId23"/>
    <p:sldId id="318" r:id="rId24"/>
    <p:sldId id="319" r:id="rId25"/>
    <p:sldId id="324" r:id="rId26"/>
    <p:sldId id="317" r:id="rId27"/>
    <p:sldId id="325" r:id="rId28"/>
    <p:sldId id="326" r:id="rId29"/>
    <p:sldId id="327" r:id="rId30"/>
    <p:sldId id="328" r:id="rId31"/>
    <p:sldId id="329" r:id="rId32"/>
    <p:sldId id="330" r:id="rId33"/>
    <p:sldId id="331" r:id="rId34"/>
    <p:sldId id="332" r:id="rId35"/>
    <p:sldId id="334" r:id="rId36"/>
    <p:sldId id="335" r:id="rId37"/>
    <p:sldId id="336" r:id="rId38"/>
    <p:sldId id="340" r:id="rId39"/>
    <p:sldId id="341" r:id="rId40"/>
    <p:sldId id="342" r:id="rId41"/>
    <p:sldId id="343" r:id="rId42"/>
    <p:sldId id="344" r:id="rId43"/>
    <p:sldId id="345" r:id="rId44"/>
    <p:sldId id="346" r:id="rId45"/>
    <p:sldId id="347" r:id="rId46"/>
    <p:sldId id="348" r:id="rId47"/>
    <p:sldId id="349" r:id="rId48"/>
    <p:sldId id="350" r:id="rId49"/>
    <p:sldId id="351" r:id="rId50"/>
    <p:sldId id="352" r:id="rId51"/>
    <p:sldId id="353" r:id="rId52"/>
    <p:sldId id="354" r:id="rId53"/>
    <p:sldId id="355" r:id="rId54"/>
    <p:sldId id="356" r:id="rId55"/>
    <p:sldId id="357" r:id="rId56"/>
    <p:sldId id="358" r:id="rId57"/>
    <p:sldId id="359" r:id="rId58"/>
    <p:sldId id="360" r:id="rId59"/>
    <p:sldId id="361" r:id="rId60"/>
    <p:sldId id="392" r:id="rId61"/>
    <p:sldId id="362" r:id="rId62"/>
    <p:sldId id="363" r:id="rId63"/>
    <p:sldId id="364" r:id="rId64"/>
    <p:sldId id="365" r:id="rId65"/>
    <p:sldId id="366" r:id="rId66"/>
    <p:sldId id="367" r:id="rId67"/>
    <p:sldId id="368" r:id="rId68"/>
    <p:sldId id="369" r:id="rId69"/>
    <p:sldId id="370" r:id="rId70"/>
    <p:sldId id="371" r:id="rId71"/>
    <p:sldId id="372" r:id="rId72"/>
    <p:sldId id="374" r:id="rId73"/>
    <p:sldId id="375" r:id="rId74"/>
    <p:sldId id="376" r:id="rId75"/>
    <p:sldId id="377" r:id="rId76"/>
    <p:sldId id="378" r:id="rId77"/>
    <p:sldId id="379" r:id="rId78"/>
    <p:sldId id="380" r:id="rId79"/>
    <p:sldId id="381" r:id="rId80"/>
    <p:sldId id="382" r:id="rId81"/>
    <p:sldId id="383" r:id="rId82"/>
    <p:sldId id="384" r:id="rId83"/>
    <p:sldId id="385" r:id="rId84"/>
    <p:sldId id="386" r:id="rId85"/>
    <p:sldId id="387" r:id="rId86"/>
    <p:sldId id="388" r:id="rId87"/>
    <p:sldId id="389" r:id="rId88"/>
    <p:sldId id="390" r:id="rId89"/>
    <p:sldId id="391" r:id="rId90"/>
    <p:sldId id="394" r:id="rId91"/>
    <p:sldId id="395" r:id="rId92"/>
    <p:sldId id="396" r:id="rId93"/>
    <p:sldId id="397" r:id="rId94"/>
    <p:sldId id="398" r:id="rId9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4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Helle Formatvorlage 3 - Akz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A111915-BE36-4E01-A7E5-04B1672EAD32}" styleName="Helle Formatvorlage 2 - Akz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90" autoAdjust="0"/>
    <p:restoredTop sz="92189" autoAdjust="0"/>
  </p:normalViewPr>
  <p:slideViewPr>
    <p:cSldViewPr>
      <p:cViewPr>
        <p:scale>
          <a:sx n="100" d="100"/>
          <a:sy n="100" d="100"/>
        </p:scale>
        <p:origin x="-1524" y="-17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24.09.2015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24.09.2015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Der Paralleltitel mit der aufgelösten Abkürzung am Anfang sowie die alternative Transliteration des Haupttitels sollten ebenfalls </a:t>
            </a:r>
            <a:r>
              <a:rPr lang="de-DE" sz="1200" kern="1200" dirty="0" err="1" smtClean="0">
                <a:solidFill>
                  <a:schemeClr val="tx1"/>
                </a:solidFill>
                <a:latin typeface="+mn-lt"/>
                <a:ea typeface="+mn-ea"/>
                <a:cs typeface="+mn-cs"/>
              </a:rPr>
              <a:t>suchbar</a:t>
            </a:r>
            <a:r>
              <a:rPr lang="de-DE" sz="1200" kern="1200" dirty="0" smtClean="0">
                <a:solidFill>
                  <a:schemeClr val="tx1"/>
                </a:solidFill>
                <a:latin typeface="+mn-lt"/>
                <a:ea typeface="+mn-ea"/>
                <a:cs typeface="+mn-cs"/>
              </a:rPr>
              <a:t> sein.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77</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Der Teil des Haupttitels "Bergisches Land" kann, da er aufgrund der Typografie hervorsticht, als eigenständiger Titel aufgefasst werden.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78</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Der Anlass der Veröffentlichung der Ressource kann nicht als Titelzusatz erfasst werden, da er nicht in derselben Informationsquelle wie der Haupttitel erscheint (s. RDA 2.3.4). Die Erfassung als abweichender Titel bietet sich an, damit die Angabe </a:t>
            </a:r>
            <a:r>
              <a:rPr lang="de-DE" sz="1200" kern="1200" dirty="0" err="1" smtClean="0">
                <a:solidFill>
                  <a:schemeClr val="tx1"/>
                </a:solidFill>
                <a:latin typeface="+mn-lt"/>
                <a:ea typeface="+mn-ea"/>
                <a:cs typeface="+mn-cs"/>
              </a:rPr>
              <a:t>suchbar</a:t>
            </a:r>
            <a:r>
              <a:rPr lang="de-DE" sz="1200" kern="1200" dirty="0" smtClean="0">
                <a:solidFill>
                  <a:schemeClr val="tx1"/>
                </a:solidFill>
                <a:latin typeface="+mn-lt"/>
                <a:ea typeface="+mn-ea"/>
                <a:cs typeface="+mn-cs"/>
              </a:rPr>
              <a:t> ist. Anmerkung: Als Alternative oder zusätzlich können die Angaben zur Ausstellung zusammen mit dem normierten Begriff "Ausstellungskatalog" in strukturierter Form im Element Art des Inhalts (RDA 7.2) erfasst werden (s. Schulungsunterlage Modul 5A - Bildbände, Kunst- und Ausstellungsmaterialien).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79</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Die Ressource ist eine PDF-Datei mit Text auf einer CD-ROM. Die Ressource besteht aus Bildern von mehreren Seiten. Folglich gilt das Bild der Titelseite in der PDF-Datei als bevorzugte Informationsquelle (RDA 2.2.2.2).</a:t>
            </a:r>
          </a:p>
          <a:p>
            <a:r>
              <a:rPr lang="de-DE" sz="1200" i="1" kern="1200" dirty="0" smtClean="0">
                <a:solidFill>
                  <a:schemeClr val="tx1"/>
                </a:solidFill>
                <a:latin typeface="+mn-lt"/>
                <a:ea typeface="+mn-ea"/>
                <a:cs typeface="+mn-cs"/>
              </a:rPr>
              <a:t>Vollständig ausgearbeitetes Beispiel in der Beispielsammlung: Modul 3.04 TL.</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Die Ressource besteht aus Audiodaten mit gesprochenem Text auf einer CD. Das aufgedruckte CD-Etikett, das einen Titel angibt, ist die bevorzugte Informationsquelle (RDA 2.2.2.4.1).</a:t>
            </a:r>
          </a:p>
          <a:p>
            <a:r>
              <a:rPr lang="de-DE" sz="1200" i="1" kern="1200" dirty="0" smtClean="0">
                <a:solidFill>
                  <a:schemeClr val="tx1"/>
                </a:solidFill>
                <a:latin typeface="+mn-lt"/>
                <a:ea typeface="+mn-ea"/>
                <a:cs typeface="+mn-cs"/>
              </a:rPr>
              <a:t>Vollständig ausgearbeitetes Beispiel in der Beispielsammlung: Modul 3.05 TL.</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Unteres</a:t>
            </a:r>
            <a:r>
              <a:rPr lang="de-DE" sz="1200"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Beispiel: "EnWG" erscheint zuerst und ist hervorgehoben - deshalb wird diese Form zum Haupttitel bestimmt (s. Titel in mehr als einer Form). "Energiewirtschaftsgesetz" könnte als 1. Titelzusatz berücksichtigt werden (s. RDA 2.3.2.5), aber weil "Kommentar" sich auf beide Titelformen bezieht, wurde nur diese Angabe als Titelzusatz erfasst. "Energiewirtschaftsgesetz" kann alternativ als abweichender Titel aufgenommen werden.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40</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Beispiel Ausnahme: Die vollständige Form des Titels, also die ausgeschriebene, wird als Haupttitel erfasst, da eine fortlaufende Ressource vorliegt. Die Initialform kann als Titelzusatz (oder als abweichender Titel) angegeben werden, wenn die Katalogisierenden diese Information für die Identifizierung oder das Finden der Ressource für wichtig halten (RDA 2.3.2.5 - Ausnahme für fortlaufende Ressourcen und integrierende Ressourcen). Deshalb kann der Titelzusatz bei Initialformen des Haupttitels kein Standardelement sein.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Oberes Beispiel: Der Hauptinhalt ist in spanischer Sprache.</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74</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Oberes Beispiel: Der nicht als Haupttitel erfasste Titel sollte ebenfalls </a:t>
            </a:r>
            <a:r>
              <a:rPr lang="de-DE" sz="1200" kern="1200" dirty="0" err="1" smtClean="0">
                <a:solidFill>
                  <a:schemeClr val="tx1"/>
                </a:solidFill>
                <a:latin typeface="+mn-lt"/>
                <a:ea typeface="+mn-ea"/>
                <a:cs typeface="+mn-cs"/>
              </a:rPr>
              <a:t>suchbar</a:t>
            </a:r>
            <a:r>
              <a:rPr lang="de-DE" sz="1200" kern="1200" dirty="0" smtClean="0">
                <a:solidFill>
                  <a:schemeClr val="tx1"/>
                </a:solidFill>
                <a:latin typeface="+mn-lt"/>
                <a:ea typeface="+mn-ea"/>
                <a:cs typeface="+mn-cs"/>
              </a:rPr>
              <a:t> sein. Da er - abgesehen vom Unterschied in der typografischen Gestaltung - in der Informationsquelle gleichrangig wirkt, d. h. er erscheint abgesetzt und nicht in nachgeordneter Verbindung mit dem Haupttitel, scheint die Erfassung als abweichender Titel passender als die Erfassung als Titelzusatz (s. RDA 2.3.2.5).</a:t>
            </a:r>
          </a:p>
          <a:p>
            <a:endParaRPr lang="de-DE"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Unteres Beispiel: Der nicht als Haupttitel erfasste Titel sollte ebenfalls </a:t>
            </a:r>
            <a:r>
              <a:rPr lang="de-DE" sz="1200" kern="1200" dirty="0" err="1" smtClean="0">
                <a:solidFill>
                  <a:schemeClr val="tx1"/>
                </a:solidFill>
                <a:latin typeface="+mn-lt"/>
                <a:ea typeface="+mn-ea"/>
                <a:cs typeface="+mn-cs"/>
              </a:rPr>
              <a:t>suchbar</a:t>
            </a:r>
            <a:r>
              <a:rPr lang="de-DE" sz="1200" kern="1200" dirty="0" smtClean="0">
                <a:solidFill>
                  <a:schemeClr val="tx1"/>
                </a:solidFill>
                <a:latin typeface="+mn-lt"/>
                <a:ea typeface="+mn-ea"/>
                <a:cs typeface="+mn-cs"/>
              </a:rPr>
              <a:t> sein. Es wäre alternativ möglich, ihn als (ersten) Titelzusatz zu erfassen (s. RDA 2.3.2.5), aber der Titelzusatz "Kommentar" bezieht sich vom Layout aus betrachtet auf beide Formen des Titels, was eher für die Berücksichtigung als abweichender Titel spricht. Die Entscheidung liegt im Ermessen der Katalogisierenden.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76</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3.02.01: Titel | Aleph | Stand: 10.09.2015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4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7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37.png"/><Relationship Id="rId4" Type="http://schemas.openxmlformats.org/officeDocument/2006/relationships/image" Target="../media/image29.png"/></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8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-6-</a:t>
            </a:r>
            <a:endParaRPr lang="de-DE" dirty="0"/>
          </a:p>
        </p:txBody>
      </p:sp>
      <p:sp>
        <p:nvSpPr>
          <p:cNvPr id="3" name="Textplatzhalter 2"/>
          <p:cNvSpPr>
            <a:spLocks noGrp="1"/>
          </p:cNvSpPr>
          <p:nvPr>
            <p:ph type="body" sz="quarter" idx="13"/>
          </p:nvPr>
        </p:nvSpPr>
        <p:spPr>
          <a:xfrm>
            <a:off x="251520" y="836712"/>
            <a:ext cx="8640960" cy="2664296"/>
          </a:xfrm>
        </p:spPr>
        <p:txBody>
          <a:bodyPr wrap="square"/>
          <a:lstStyle/>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Fortlaufende Ressource: Angaben im Titel, die von Ausgabe zu Ausgabe variieren, werden weggelassen ("…"), z. B. Berichtsjahre u. ä.</a:t>
            </a:r>
          </a:p>
          <a:p>
            <a:pPr marL="758825" lvl="2" indent="-358775">
              <a:buFont typeface="Symbol" pitchFamily="18" charset="2"/>
              <a:buChar char="-"/>
            </a:pPr>
            <a:endParaRPr lang="de-DE" sz="2000" dirty="0" smtClean="0"/>
          </a:p>
          <a:p>
            <a:pPr marL="358775" lvl="1" indent="-358775">
              <a:buNone/>
            </a:pPr>
            <a:r>
              <a:rPr lang="de-DE" sz="2400" dirty="0" smtClean="0"/>
              <a:t>Beispiele 5:</a:t>
            </a:r>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6" y="3574682"/>
          <a:ext cx="8352929" cy="1925996"/>
        </p:xfrm>
        <a:graphic>
          <a:graphicData uri="http://schemas.openxmlformats.org/drawingml/2006/table">
            <a:tbl>
              <a:tblPr firstRow="1" bandRow="1">
                <a:tableStyleId>{5C22544A-7EE6-4342-B048-85BDC9FD1C3A}</a:tableStyleId>
              </a:tblPr>
              <a:tblGrid>
                <a:gridCol w="4032450"/>
                <a:gridCol w="4320479"/>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1. Jahresbericht 2013</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dirty="0" smtClean="0">
                          <a:latin typeface="Verdana" pitchFamily="34" charset="0"/>
                          <a:ea typeface="Verdana" pitchFamily="34" charset="0"/>
                          <a:cs typeface="Verdana" pitchFamily="34" charset="0"/>
                        </a:rPr>
                        <a:t>… Jahresbericht ...</a:t>
                      </a:r>
                      <a:endParaRPr lang="de-DE" b="0"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err="1" smtClean="0">
                          <a:solidFill>
                            <a:schemeClr val="tx1"/>
                          </a:solidFill>
                          <a:latin typeface="Verdana" pitchFamily="34" charset="0"/>
                          <a:ea typeface="Verdana" pitchFamily="34" charset="0"/>
                          <a:cs typeface="Verdana" pitchFamily="34" charset="0"/>
                        </a:rPr>
                        <a:t>Sessionsheft</a:t>
                      </a:r>
                      <a:r>
                        <a:rPr lang="de-DE" sz="1800" dirty="0" smtClean="0">
                          <a:solidFill>
                            <a:schemeClr val="tx1"/>
                          </a:solidFill>
                          <a:latin typeface="Verdana" pitchFamily="34" charset="0"/>
                          <a:ea typeface="Verdana" pitchFamily="34" charset="0"/>
                          <a:cs typeface="Verdana" pitchFamily="34" charset="0"/>
                        </a:rPr>
                        <a:t> 2013 und Ausblick</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dirty="0" err="1" smtClean="0">
                          <a:latin typeface="Verdana" pitchFamily="34" charset="0"/>
                          <a:ea typeface="Verdana" pitchFamily="34" charset="0"/>
                          <a:cs typeface="Verdana" pitchFamily="34" charset="0"/>
                        </a:rPr>
                        <a:t>Sessionsheft</a:t>
                      </a:r>
                      <a:r>
                        <a:rPr lang="de-DE" sz="1800" dirty="0" smtClean="0">
                          <a:latin typeface="Verdana" pitchFamily="34" charset="0"/>
                          <a:ea typeface="Verdana" pitchFamily="34" charset="0"/>
                          <a:cs typeface="Verdana" pitchFamily="34" charset="0"/>
                        </a:rPr>
                        <a:t> … und Ausblick</a:t>
                      </a:r>
                      <a:endParaRPr lang="de-DE" b="0"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Allensbacher Jahrbuch der Demoskopie 2003-2009</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Allensbacher Jahrbuch der Demoskopie …</a:t>
                      </a: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10</a:t>
            </a:fld>
            <a:endParaRPr lang="de-DE"/>
          </a:p>
        </p:txBody>
      </p:sp>
      <p:sp>
        <p:nvSpPr>
          <p:cNvPr id="10" name="Fußzeilenplatzhalter 9"/>
          <p:cNvSpPr>
            <a:spLocks noGrp="1"/>
          </p:cNvSpPr>
          <p:nvPr>
            <p:ph type="ftr" sz="quarter" idx="14"/>
          </p:nvPr>
        </p:nvSpPr>
        <p:spPr>
          <a:xfrm>
            <a:off x="467544" y="6376243"/>
            <a:ext cx="6840760"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-7-</a:t>
            </a:r>
            <a:endParaRPr lang="de-DE" dirty="0"/>
          </a:p>
        </p:txBody>
      </p:sp>
      <p:sp>
        <p:nvSpPr>
          <p:cNvPr id="3" name="Textplatzhalter 2"/>
          <p:cNvSpPr>
            <a:spLocks noGrp="1"/>
          </p:cNvSpPr>
          <p:nvPr>
            <p:ph type="body" sz="quarter" idx="13"/>
          </p:nvPr>
        </p:nvSpPr>
        <p:spPr>
          <a:xfrm>
            <a:off x="251520" y="836712"/>
            <a:ext cx="8640960" cy="2808312"/>
          </a:xfrm>
        </p:spPr>
        <p:txBody>
          <a:bodyPr wrap="square"/>
          <a:lstStyle/>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Lange Titel dürfen abgekürzt werden, wenn keine wesentlichen Informationen verlorengehen ("…"). Die ersten fünf Wörter dürfen nicht weggelassen werden.</a:t>
            </a:r>
          </a:p>
          <a:p>
            <a:pPr marL="758825" lvl="2" indent="-358775">
              <a:buFont typeface="Symbol" pitchFamily="18" charset="2"/>
              <a:buChar char="-"/>
            </a:pPr>
            <a:endParaRPr lang="de-DE" sz="2000" dirty="0" smtClean="0"/>
          </a:p>
          <a:p>
            <a:pPr marL="358775" lvl="1" indent="-358775">
              <a:buNone/>
            </a:pPr>
            <a:r>
              <a:rPr lang="de-DE" sz="2400" dirty="0" smtClean="0"/>
              <a:t>Beispiele 6:</a:t>
            </a:r>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6" y="3574682"/>
          <a:ext cx="8352929" cy="2103120"/>
        </p:xfrm>
        <a:graphic>
          <a:graphicData uri="http://schemas.openxmlformats.org/drawingml/2006/table">
            <a:tbl>
              <a:tblPr firstRow="1" bandRow="1">
                <a:tableStyleId>{5C22544A-7EE6-4342-B048-85BDC9FD1C3A}</a:tableStyleId>
              </a:tblPr>
              <a:tblGrid>
                <a:gridCol w="4032450"/>
                <a:gridCol w="4320479"/>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Wunderbare Reise zu Wasser und zu Lande und lustige Abenteuer des Freiherrn von Münchhausen, wie er dieselben bei der Flasche im Zirkel seiner Freunde zu erzählen pflegte</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buNone/>
                      </a:pPr>
                      <a:r>
                        <a:rPr lang="de-DE" sz="1800" dirty="0" smtClean="0">
                          <a:latin typeface="Verdana" pitchFamily="34" charset="0"/>
                          <a:ea typeface="Verdana" pitchFamily="34" charset="0"/>
                          <a:cs typeface="Verdana" pitchFamily="34" charset="0"/>
                        </a:rPr>
                        <a:t>Wunderbare Reise zu Wasser und zu Lande und lustige Abenteuer des Freiherrn von Münchhausen …</a:t>
                      </a: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11</a:t>
            </a:fld>
            <a:endParaRPr lang="de-DE"/>
          </a:p>
        </p:txBody>
      </p:sp>
      <p:sp>
        <p:nvSpPr>
          <p:cNvPr id="10" name="Fußzeilenplatzhalter 9"/>
          <p:cNvSpPr>
            <a:spLocks noGrp="1"/>
          </p:cNvSpPr>
          <p:nvPr>
            <p:ph type="ftr" sz="quarter" idx="14"/>
          </p:nvPr>
        </p:nvSpPr>
        <p:spPr>
          <a:xfrm>
            <a:off x="467544" y="6376243"/>
            <a:ext cx="7056784"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-8-</a:t>
            </a:r>
            <a:endParaRPr lang="de-DE" dirty="0"/>
          </a:p>
        </p:txBody>
      </p:sp>
      <p:sp>
        <p:nvSpPr>
          <p:cNvPr id="3" name="Textplatzhalter 2"/>
          <p:cNvSpPr>
            <a:spLocks noGrp="1"/>
          </p:cNvSpPr>
          <p:nvPr>
            <p:ph type="body" sz="quarter" idx="13"/>
          </p:nvPr>
        </p:nvSpPr>
        <p:spPr>
          <a:xfrm>
            <a:off x="251520" y="836712"/>
            <a:ext cx="8640960" cy="3312368"/>
          </a:xfrm>
        </p:spPr>
        <p:txBody>
          <a:bodyPr wrap="square"/>
          <a:lstStyle/>
          <a:p>
            <a:pPr marL="358775" lvl="2" indent="-358775"/>
            <a:r>
              <a:rPr lang="de-DE" sz="2400" dirty="0" smtClean="0"/>
              <a:t>Namen von Personen, Familien, Körperschaften (RDA 2.3.1.5 + RDA 2.3.1.5 D-A-CH)</a:t>
            </a:r>
          </a:p>
          <a:p>
            <a:pPr marL="815975" lvl="3" indent="-358775"/>
            <a:r>
              <a:rPr lang="de-DE" sz="2000" dirty="0" smtClean="0"/>
              <a:t>Name wird als Titel erfasst, wenn Titel = Name</a:t>
            </a:r>
          </a:p>
          <a:p>
            <a:pPr marL="815975" lvl="3" indent="-358775"/>
            <a:r>
              <a:rPr lang="de-DE" sz="2000" dirty="0" smtClean="0"/>
              <a:t>Name von geistigem Schöpfer, Mitwirkendem, Verlag o. ä. wird als Teil des Titels erfasst, wenn fest mit dem Titel verbunden, z. B. am Anfang mit dem Titel grammatisch verbunden</a:t>
            </a:r>
          </a:p>
          <a:p>
            <a:pPr marL="815975" lvl="3" indent="-358775"/>
            <a:endParaRPr lang="de-DE" sz="2000" dirty="0" smtClean="0"/>
          </a:p>
          <a:p>
            <a:pPr marL="358775" lvl="2" indent="-358775">
              <a:buNone/>
            </a:pPr>
            <a:r>
              <a:rPr lang="de-DE" sz="2400" dirty="0" smtClean="0"/>
              <a:t>Beispiele 7:</a:t>
            </a:r>
            <a:endParaRPr lang="de-DE" sz="2200" dirty="0" smtClean="0"/>
          </a:p>
          <a:p>
            <a:pPr marL="758825" lvl="2" indent="-358775">
              <a:buFont typeface="Symbol" pitchFamily="18" charset="2"/>
              <a:buChar char="-"/>
            </a:pPr>
            <a:endParaRPr lang="de-DE" dirty="0" smtClean="0"/>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8" y="4293096"/>
          <a:ext cx="8640961" cy="1645920"/>
        </p:xfrm>
        <a:graphic>
          <a:graphicData uri="http://schemas.openxmlformats.org/drawingml/2006/table">
            <a:tbl>
              <a:tblPr firstRow="1" bandRow="1">
                <a:tableStyleId>{5C22544A-7EE6-4342-B048-85BDC9FD1C3A}</a:tableStyleId>
              </a:tblPr>
              <a:tblGrid>
                <a:gridCol w="2808312"/>
                <a:gridCol w="2376264"/>
                <a:gridCol w="3456385"/>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es-ES" sz="1800" dirty="0" smtClean="0">
                          <a:solidFill>
                            <a:schemeClr val="tx1"/>
                          </a:solidFill>
                          <a:latin typeface="Verdana" pitchFamily="34" charset="0"/>
                          <a:ea typeface="Verdana" pitchFamily="34" charset="0"/>
                          <a:cs typeface="Verdana" pitchFamily="34" charset="0"/>
                        </a:rPr>
                        <a:t>C. G. Jung</a:t>
                      </a:r>
                    </a:p>
                  </a:txBody>
                  <a:tcPr anchor="ctr"/>
                </a:tc>
                <a:tc>
                  <a:txBody>
                    <a:bodyPr/>
                    <a:lstStyle/>
                    <a:p>
                      <a:pPr marL="0" indent="0">
                        <a:lnSpc>
                          <a:spcPct val="100000"/>
                        </a:lnSpc>
                        <a:spcBef>
                          <a:spcPts val="0"/>
                        </a:spcBef>
                        <a:spcAft>
                          <a:spcPts val="0"/>
                        </a:spcAft>
                      </a:pPr>
                      <a:r>
                        <a:rPr lang="es-ES" sz="1800" dirty="0" smtClean="0">
                          <a:latin typeface="Verdana" pitchFamily="34" charset="0"/>
                          <a:ea typeface="Verdana" pitchFamily="34" charset="0"/>
                          <a:cs typeface="Verdana" pitchFamily="34" charset="0"/>
                        </a:rPr>
                        <a:t>C.G. Jung</a:t>
                      </a:r>
                      <a:endParaRPr lang="de-DE" b="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Name = Titel</a:t>
                      </a:r>
                    </a:p>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(Initialen ohne Leerzeichen)</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Brill's Encyclopedia of Hinduism</a:t>
                      </a:r>
                    </a:p>
                  </a:txBody>
                  <a:tcPr anchor="ctr"/>
                </a:tc>
                <a:tc>
                  <a:txBody>
                    <a:bodyPr/>
                    <a:lstStyle/>
                    <a:p>
                      <a:pPr marL="0" lvl="2" indent="0">
                        <a:buNone/>
                      </a:pPr>
                      <a:r>
                        <a:rPr lang="es-ES" sz="1800" dirty="0" smtClean="0">
                          <a:latin typeface="Verdana" pitchFamily="34" charset="0"/>
                          <a:ea typeface="Verdana" pitchFamily="34" charset="0"/>
                          <a:cs typeface="Verdana" pitchFamily="34" charset="0"/>
                        </a:rPr>
                        <a:t>Brill's encyclopedia of Hinduism</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Verlag mit</a:t>
                      </a:r>
                      <a:r>
                        <a:rPr lang="de-DE" baseline="0" dirty="0" smtClean="0">
                          <a:latin typeface="Verdana" pitchFamily="34" charset="0"/>
                          <a:ea typeface="Verdana" pitchFamily="34" charset="0"/>
                          <a:cs typeface="Verdana" pitchFamily="34" charset="0"/>
                        </a:rPr>
                        <a:t> Titel verbunden</a:t>
                      </a:r>
                      <a:endParaRPr lang="de-DE" dirty="0" smtClean="0">
                        <a:latin typeface="Verdana" pitchFamily="34" charset="0"/>
                        <a:ea typeface="Verdana" pitchFamily="34" charset="0"/>
                        <a:cs typeface="Verdana" pitchFamily="34" charset="0"/>
                      </a:endParaRPr>
                    </a:p>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(Großschreibung)</a:t>
                      </a:r>
                      <a:endParaRPr lang="de-DE" dirty="0">
                        <a:latin typeface="Verdana" pitchFamily="34" charset="0"/>
                        <a:ea typeface="Verdana" pitchFamily="34" charset="0"/>
                        <a:cs typeface="Verdana" pitchFamily="34" charset="0"/>
                      </a:endParaRP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12</a:t>
            </a:fld>
            <a:endParaRPr lang="de-DE"/>
          </a:p>
        </p:txBody>
      </p:sp>
      <p:sp>
        <p:nvSpPr>
          <p:cNvPr id="10" name="Fußzeilenplatzhalter 9"/>
          <p:cNvSpPr>
            <a:spLocks noGrp="1"/>
          </p:cNvSpPr>
          <p:nvPr>
            <p:ph type="ftr" sz="quarter" idx="14"/>
          </p:nvPr>
        </p:nvSpPr>
        <p:spPr>
          <a:xfrm>
            <a:off x="467544" y="6376243"/>
            <a:ext cx="6696744"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-9-</a:t>
            </a:r>
            <a:endParaRPr lang="de-DE" dirty="0"/>
          </a:p>
        </p:txBody>
      </p:sp>
      <p:sp>
        <p:nvSpPr>
          <p:cNvPr id="3" name="Textplatzhalter 2"/>
          <p:cNvSpPr>
            <a:spLocks noGrp="1"/>
          </p:cNvSpPr>
          <p:nvPr>
            <p:ph type="body" sz="quarter" idx="13"/>
          </p:nvPr>
        </p:nvSpPr>
        <p:spPr>
          <a:xfrm>
            <a:off x="251520" y="836712"/>
            <a:ext cx="8640960" cy="3312368"/>
          </a:xfrm>
        </p:spPr>
        <p:txBody>
          <a:bodyPr wrap="square"/>
          <a:lstStyle/>
          <a:p>
            <a:pPr marL="358775" lvl="3" indent="-358775">
              <a:buFont typeface="Arial" pitchFamily="34" charset="0"/>
              <a:buChar char="•"/>
            </a:pPr>
            <a:r>
              <a:rPr lang="de-DE" sz="2400" dirty="0" smtClean="0"/>
              <a:t>Wörter u. ä., die den Titel nur einleiten (RDA 2.3.1.6 + RDA 2.3.1.6 D-A-CH)</a:t>
            </a:r>
          </a:p>
          <a:p>
            <a:pPr marL="815975" lvl="4" indent="-358775">
              <a:buFont typeface="Symbol" pitchFamily="18" charset="2"/>
              <a:buChar char="-"/>
            </a:pPr>
            <a:r>
              <a:rPr lang="de-DE" dirty="0" smtClean="0"/>
              <a:t>Werden ohne Kennzeichnung weggelassen</a:t>
            </a:r>
          </a:p>
          <a:p>
            <a:pPr marL="815975" lvl="4" indent="-358775">
              <a:buFont typeface="Symbol" pitchFamily="18" charset="2"/>
              <a:buChar char="-"/>
            </a:pPr>
            <a:r>
              <a:rPr lang="de-DE" dirty="0" smtClean="0"/>
              <a:t>Der Titel mit der Einleitung kann als abweichender Titel erfasst werden.</a:t>
            </a:r>
          </a:p>
          <a:p>
            <a:pPr marL="815975" lvl="4" indent="-358775">
              <a:buFont typeface="Symbol" pitchFamily="18" charset="2"/>
              <a:buChar char="-"/>
            </a:pPr>
            <a:r>
              <a:rPr lang="de-DE" dirty="0" smtClean="0"/>
              <a:t>Ausnahme: Wendungen wie "Hier beginnt …", "Hier hebt sich an …" werden nicht weggelassen.</a:t>
            </a:r>
          </a:p>
          <a:p>
            <a:pPr marL="815975" lvl="3" indent="-358775"/>
            <a:endParaRPr lang="de-DE" sz="1800" dirty="0" smtClean="0"/>
          </a:p>
          <a:p>
            <a:pPr marL="358775" lvl="1" indent="-358775">
              <a:buNone/>
            </a:pPr>
            <a:r>
              <a:rPr lang="de-DE" sz="2400" dirty="0" smtClean="0"/>
              <a:t>Beispiele 8:</a:t>
            </a:r>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8" y="4276294"/>
          <a:ext cx="8640961" cy="1672986"/>
        </p:xfrm>
        <a:graphic>
          <a:graphicData uri="http://schemas.openxmlformats.org/drawingml/2006/table">
            <a:tbl>
              <a:tblPr firstRow="1" bandRow="1">
                <a:tableStyleId>{5C22544A-7EE6-4342-B048-85BDC9FD1C3A}</a:tableStyleId>
              </a:tblPr>
              <a:tblGrid>
                <a:gridCol w="3024336"/>
                <a:gridCol w="3096344"/>
                <a:gridCol w="2520281"/>
              </a:tblGrid>
              <a:tr h="39364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279342">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EMI PRESENTS THE GREAT BIG SCOTTISH SONGBOOK</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buNone/>
                      </a:pPr>
                      <a:r>
                        <a:rPr lang="de-DE" sz="1800" dirty="0" smtClean="0">
                          <a:latin typeface="Verdana" pitchFamily="34" charset="0"/>
                          <a:ea typeface="Verdana" pitchFamily="34" charset="0"/>
                          <a:cs typeface="Verdana" pitchFamily="34" charset="0"/>
                        </a:rPr>
                        <a:t>The </a:t>
                      </a:r>
                      <a:r>
                        <a:rPr lang="de-DE" sz="1800" dirty="0" err="1" smtClean="0">
                          <a:latin typeface="Verdana" pitchFamily="34" charset="0"/>
                          <a:ea typeface="Verdana" pitchFamily="34" charset="0"/>
                          <a:cs typeface="Verdana" pitchFamily="34" charset="0"/>
                        </a:rPr>
                        <a:t>great</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big</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Scottish</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songbook</a:t>
                      </a:r>
                      <a:endParaRPr lang="de-DE" sz="1800" dirty="0" smtClean="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Einleitende Wörter</a:t>
                      </a:r>
                    </a:p>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(Großschreibung)</a:t>
                      </a:r>
                      <a:endParaRPr lang="de-DE" dirty="0">
                        <a:latin typeface="Verdana" pitchFamily="34" charset="0"/>
                        <a:ea typeface="Verdana" pitchFamily="34" charset="0"/>
                        <a:cs typeface="Verdana" pitchFamily="34" charset="0"/>
                      </a:endParaRP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13</a:t>
            </a:fld>
            <a:endParaRPr lang="de-DE"/>
          </a:p>
        </p:txBody>
      </p:sp>
      <p:sp>
        <p:nvSpPr>
          <p:cNvPr id="10" name="Fußzeilenplatzhalter 9"/>
          <p:cNvSpPr>
            <a:spLocks noGrp="1"/>
          </p:cNvSpPr>
          <p:nvPr>
            <p:ph type="ftr" sz="quarter" idx="14"/>
          </p:nvPr>
        </p:nvSpPr>
        <p:spPr>
          <a:xfrm>
            <a:off x="467544" y="6376243"/>
            <a:ext cx="6768752"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2. Haupttitel</a:t>
            </a:r>
          </a:p>
          <a:p>
            <a:pPr algn="ctr">
              <a:buNone/>
            </a:pPr>
            <a:r>
              <a:rPr lang="de-DE" sz="2800" dirty="0" smtClean="0">
                <a:solidFill>
                  <a:schemeClr val="accent1">
                    <a:lumMod val="75000"/>
                  </a:schemeClr>
                </a:solidFill>
              </a:rPr>
              <a:t>(RDA 2.3.2)</a:t>
            </a:r>
            <a:r>
              <a:rPr lang="de-DE" sz="2800" dirty="0" smtClean="0"/>
              <a:t/>
            </a:r>
            <a:br>
              <a:rPr lang="de-DE" sz="2800" dirty="0" smtClean="0"/>
            </a:br>
            <a:endParaRPr lang="de-DE" sz="2800"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14</a:t>
            </a:fld>
            <a:endParaRPr lang="de-DE"/>
          </a:p>
        </p:txBody>
      </p:sp>
      <p:sp>
        <p:nvSpPr>
          <p:cNvPr id="10" name="Fußzeilenplatzhalter 9"/>
          <p:cNvSpPr>
            <a:spLocks noGrp="1"/>
          </p:cNvSpPr>
          <p:nvPr>
            <p:ph type="ftr" sz="quarter" idx="14"/>
          </p:nvPr>
        </p:nvSpPr>
        <p:spPr>
          <a:xfrm>
            <a:off x="467544" y="6376243"/>
            <a:ext cx="6696744" cy="365125"/>
          </a:xfrm>
        </p:spPr>
        <p:txBody>
          <a:bodyPr/>
          <a:lstStyle/>
          <a:p>
            <a:r>
              <a:rPr lang="de-DE" smtClean="0"/>
              <a:t>AG RDA Schulungsunterlagen – Modul 3.02.01: Titel | Aleph | Stand: 10.09.2015 | CC BY-NC-SA</a:t>
            </a:r>
            <a:endParaRPr lang="de-DE"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-1-</a:t>
            </a:r>
            <a:endParaRPr lang="de-DE" dirty="0"/>
          </a:p>
        </p:txBody>
      </p:sp>
      <p:sp>
        <p:nvSpPr>
          <p:cNvPr id="3" name="Textplatzhalter 2"/>
          <p:cNvSpPr>
            <a:spLocks noGrp="1"/>
          </p:cNvSpPr>
          <p:nvPr>
            <p:ph type="body" sz="quarter" idx="13"/>
          </p:nvPr>
        </p:nvSpPr>
        <p:spPr/>
        <p:txBody>
          <a:bodyPr wrap="square"/>
          <a:lstStyle/>
          <a:p>
            <a:r>
              <a:rPr lang="de-DE" dirty="0" smtClean="0"/>
              <a:t>Hauptsächliche Bezeichnung einer Ressource (RDA 2.3.2.1)</a:t>
            </a:r>
          </a:p>
          <a:p>
            <a:endParaRPr lang="de-DE" dirty="0" smtClean="0"/>
          </a:p>
          <a:p>
            <a:r>
              <a:rPr lang="de-DE" dirty="0" smtClean="0"/>
              <a:t>Informationsquellen (RDA 2.3.2.2)</a:t>
            </a:r>
          </a:p>
          <a:p>
            <a:pPr lvl="1"/>
            <a:r>
              <a:rPr lang="de-DE" dirty="0" smtClean="0"/>
              <a:t>Bevorzugte Informationsquelle: s. RDA 2.2.2.-2.2.3 </a:t>
            </a:r>
            <a:r>
              <a:rPr lang="de-DE" dirty="0" smtClean="0">
                <a:solidFill>
                  <a:schemeClr val="accent1">
                    <a:lumMod val="75000"/>
                  </a:schemeClr>
                </a:solidFill>
              </a:rPr>
              <a:t>(in Modul 2)</a:t>
            </a:r>
          </a:p>
          <a:p>
            <a:pPr lvl="1"/>
            <a:r>
              <a:rPr lang="de-DE" dirty="0" smtClean="0"/>
              <a:t>Ressource ohne Titel:</a:t>
            </a:r>
          </a:p>
          <a:p>
            <a:pPr lvl="2"/>
            <a:r>
              <a:rPr lang="de-DE" sz="1800" dirty="0" smtClean="0"/>
              <a:t>Textanfang als Titel (</a:t>
            </a:r>
            <a:r>
              <a:rPr lang="de-DE" sz="1800" smtClean="0"/>
              <a:t>RDA 2.3.2.10 </a:t>
            </a:r>
            <a:r>
              <a:rPr lang="de-DE" sz="1800" dirty="0" smtClean="0"/>
              <a:t>D-A-CH)</a:t>
            </a:r>
          </a:p>
          <a:p>
            <a:pPr lvl="2"/>
            <a:r>
              <a:rPr lang="de-DE" sz="1800" dirty="0" smtClean="0"/>
              <a:t>Wenn Textanfang ungeeignet, sonstige Informationsquellen zum Ermitteln eines Haupttitels (s. RDA 2.2.4): z. B. Werbeflyer, veröffentlichte Rezension, Nachschlagewerk. Ermittelter Haupttitel wird in eckigen Klammern erfasst (RDA 2.2.4 D-A-CH).</a:t>
            </a:r>
          </a:p>
          <a:p>
            <a:pPr lvl="2"/>
            <a:r>
              <a:rPr lang="de-DE" sz="1800" dirty="0" smtClean="0"/>
              <a:t>Wenn kein Titel ermittelbar, wird der Haupttitel fingiert in von der Agentur bevorzugter Sprache und Schrift (RDA 2.3.2.11 + RDA 2.3.2.11 D-A-CH).</a:t>
            </a:r>
          </a:p>
        </p:txBody>
      </p:sp>
      <p:sp>
        <p:nvSpPr>
          <p:cNvPr id="8" name="Foliennummernplatzhalter 7"/>
          <p:cNvSpPr>
            <a:spLocks noGrp="1"/>
          </p:cNvSpPr>
          <p:nvPr>
            <p:ph type="sldNum" sz="quarter" idx="4"/>
          </p:nvPr>
        </p:nvSpPr>
        <p:spPr/>
        <p:txBody>
          <a:bodyPr/>
          <a:lstStyle/>
          <a:p>
            <a:fld id="{8A6690F1-7CA1-4166-A522-500460961984}" type="slidenum">
              <a:rPr lang="de-DE" smtClean="0"/>
              <a:pPr/>
              <a:t>15</a:t>
            </a:fld>
            <a:endParaRPr lang="de-DE"/>
          </a:p>
        </p:txBody>
      </p:sp>
      <p:sp>
        <p:nvSpPr>
          <p:cNvPr id="9" name="Fußzeilenplatzhalter 8"/>
          <p:cNvSpPr>
            <a:spLocks noGrp="1"/>
          </p:cNvSpPr>
          <p:nvPr>
            <p:ph type="ftr" sz="quarter" idx="14"/>
          </p:nvPr>
        </p:nvSpPr>
        <p:spPr>
          <a:xfrm>
            <a:off x="467544" y="6376243"/>
            <a:ext cx="6696744"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-2-</a:t>
            </a:r>
            <a:endParaRPr lang="de-DE" dirty="0"/>
          </a:p>
        </p:txBody>
      </p:sp>
      <p:sp>
        <p:nvSpPr>
          <p:cNvPr id="8" name="Textplatzhalter 2"/>
          <p:cNvSpPr>
            <a:spLocks noGrp="1"/>
          </p:cNvSpPr>
          <p:nvPr>
            <p:ph type="body" sz="quarter" idx="13"/>
          </p:nvPr>
        </p:nvSpPr>
        <p:spPr>
          <a:xfrm>
            <a:off x="251520" y="836712"/>
            <a:ext cx="8640960" cy="792088"/>
          </a:xfrm>
        </p:spPr>
        <p:txBody>
          <a:bodyPr wrap="square"/>
          <a:lstStyle/>
          <a:p>
            <a:pPr marL="0" indent="0" algn="just">
              <a:buNone/>
            </a:pPr>
            <a:r>
              <a:rPr lang="de-DE" dirty="0" smtClean="0"/>
              <a:t>Beispiele: Präsentationsformat und bevorzugte Informationsquelle</a:t>
            </a:r>
            <a:endParaRPr lang="de-DE" dirty="0"/>
          </a:p>
        </p:txBody>
      </p:sp>
      <p:pic>
        <p:nvPicPr>
          <p:cNvPr id="9" name="Picture 3"/>
          <p:cNvPicPr>
            <a:picLocks noChangeAspect="1" noChangeArrowheads="1"/>
          </p:cNvPicPr>
          <p:nvPr/>
        </p:nvPicPr>
        <p:blipFill>
          <a:blip r:embed="rId3" cstate="print"/>
          <a:srcRect/>
          <a:stretch>
            <a:fillRect/>
          </a:stretch>
        </p:blipFill>
        <p:spPr bwMode="auto">
          <a:xfrm>
            <a:off x="179512" y="1916832"/>
            <a:ext cx="4275533" cy="4248472"/>
          </a:xfrm>
          <a:prstGeom prst="rect">
            <a:avLst/>
          </a:prstGeom>
          <a:noFill/>
          <a:ln w="9525">
            <a:noFill/>
            <a:miter lim="800000"/>
            <a:headEnd/>
            <a:tailEnd/>
          </a:ln>
        </p:spPr>
      </p:pic>
      <p:pic>
        <p:nvPicPr>
          <p:cNvPr id="10" name="Picture 2"/>
          <p:cNvPicPr>
            <a:picLocks noChangeAspect="1" noChangeArrowheads="1"/>
          </p:cNvPicPr>
          <p:nvPr/>
        </p:nvPicPr>
        <p:blipFill>
          <a:blip r:embed="rId4" cstate="print"/>
          <a:srcRect l="7770" t="21915" r="9089" b="30809"/>
          <a:stretch>
            <a:fillRect/>
          </a:stretch>
        </p:blipFill>
        <p:spPr bwMode="auto">
          <a:xfrm>
            <a:off x="4499992" y="2420888"/>
            <a:ext cx="4248472" cy="3528392"/>
          </a:xfrm>
          <a:prstGeom prst="rect">
            <a:avLst/>
          </a:prstGeom>
          <a:noFill/>
          <a:ln w="9525">
            <a:solidFill>
              <a:schemeClr val="tx1"/>
            </a:solidFill>
            <a:miter lim="800000"/>
            <a:headEnd/>
            <a:tailEnd/>
          </a:ln>
        </p:spPr>
      </p:pic>
      <p:sp>
        <p:nvSpPr>
          <p:cNvPr id="11" name="Textfeld 10"/>
          <p:cNvSpPr txBox="1"/>
          <p:nvPr/>
        </p:nvSpPr>
        <p:spPr>
          <a:xfrm>
            <a:off x="4427984" y="1938318"/>
            <a:ext cx="1800200" cy="338554"/>
          </a:xfrm>
          <a:prstGeom prst="rect">
            <a:avLst/>
          </a:prstGeom>
          <a:noFill/>
        </p:spPr>
        <p:txBody>
          <a:bodyPr wrap="square" rtlCol="0">
            <a:spAutoFit/>
          </a:bodyPr>
          <a:lstStyle/>
          <a:p>
            <a:r>
              <a:rPr lang="de-DE" sz="1600" dirty="0" smtClean="0">
                <a:latin typeface="Verdana" pitchFamily="34" charset="0"/>
                <a:ea typeface="Verdana" pitchFamily="34" charset="0"/>
                <a:cs typeface="Verdana" pitchFamily="34" charset="0"/>
              </a:rPr>
              <a:t>Titelseite PDF:</a:t>
            </a:r>
            <a:endParaRPr lang="de-DE" sz="1600" dirty="0">
              <a:latin typeface="Verdana" pitchFamily="34" charset="0"/>
              <a:ea typeface="Verdana" pitchFamily="34" charset="0"/>
              <a:cs typeface="Verdana" pitchFamily="34" charset="0"/>
            </a:endParaRPr>
          </a:p>
        </p:txBody>
      </p:sp>
      <p:sp>
        <p:nvSpPr>
          <p:cNvPr id="12" name="Rechteck 11"/>
          <p:cNvSpPr/>
          <p:nvPr/>
        </p:nvSpPr>
        <p:spPr>
          <a:xfrm>
            <a:off x="4572000" y="2636912"/>
            <a:ext cx="4104456" cy="129614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Foliennummernplatzhalter 14"/>
          <p:cNvSpPr>
            <a:spLocks noGrp="1"/>
          </p:cNvSpPr>
          <p:nvPr>
            <p:ph type="sldNum" sz="quarter" idx="4"/>
          </p:nvPr>
        </p:nvSpPr>
        <p:spPr/>
        <p:txBody>
          <a:bodyPr/>
          <a:lstStyle/>
          <a:p>
            <a:fld id="{8A6690F1-7CA1-4166-A522-500460961984}" type="slidenum">
              <a:rPr lang="de-DE" smtClean="0"/>
              <a:pPr/>
              <a:t>16</a:t>
            </a:fld>
            <a:endParaRPr lang="de-DE"/>
          </a:p>
        </p:txBody>
      </p:sp>
      <p:sp>
        <p:nvSpPr>
          <p:cNvPr id="16" name="Fußzeilenplatzhalter 15"/>
          <p:cNvSpPr>
            <a:spLocks noGrp="1"/>
          </p:cNvSpPr>
          <p:nvPr>
            <p:ph type="ftr" sz="quarter" idx="14"/>
          </p:nvPr>
        </p:nvSpPr>
        <p:spPr>
          <a:xfrm>
            <a:off x="467544" y="6376243"/>
            <a:ext cx="6696744"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1620" r="1175"/>
          <a:stretch>
            <a:fillRect/>
          </a:stretch>
        </p:blipFill>
        <p:spPr bwMode="auto">
          <a:xfrm>
            <a:off x="179512" y="1844824"/>
            <a:ext cx="4248472" cy="4346451"/>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tretch>
            <a:fillRect/>
          </a:stretch>
        </p:blipFill>
        <p:spPr bwMode="auto">
          <a:xfrm>
            <a:off x="4644534" y="2159037"/>
            <a:ext cx="3959389" cy="3934259"/>
          </a:xfrm>
          <a:prstGeom prst="rect">
            <a:avLst/>
          </a:prstGeom>
          <a:noFill/>
          <a:ln w="9525">
            <a:noFill/>
            <a:miter lim="800000"/>
            <a:headEnd/>
            <a:tailEnd/>
          </a:ln>
        </p:spPr>
      </p:pic>
      <p:sp>
        <p:nvSpPr>
          <p:cNvPr id="2" name="Titel 1"/>
          <p:cNvSpPr>
            <a:spLocks noGrp="1"/>
          </p:cNvSpPr>
          <p:nvPr>
            <p:ph type="title"/>
          </p:nvPr>
        </p:nvSpPr>
        <p:spPr/>
        <p:txBody>
          <a:bodyPr/>
          <a:lstStyle/>
          <a:p>
            <a:r>
              <a:rPr lang="de-DE" dirty="0" smtClean="0"/>
              <a:t>Titel: Haupttitel (Standardelement) -3-</a:t>
            </a:r>
            <a:endParaRPr lang="de-DE" dirty="0"/>
          </a:p>
        </p:txBody>
      </p:sp>
      <p:sp>
        <p:nvSpPr>
          <p:cNvPr id="8" name="Textplatzhalter 2"/>
          <p:cNvSpPr>
            <a:spLocks noGrp="1"/>
          </p:cNvSpPr>
          <p:nvPr>
            <p:ph type="body" sz="quarter" idx="13"/>
          </p:nvPr>
        </p:nvSpPr>
        <p:spPr>
          <a:xfrm>
            <a:off x="251520" y="836712"/>
            <a:ext cx="8640960" cy="792088"/>
          </a:xfrm>
        </p:spPr>
        <p:txBody>
          <a:bodyPr wrap="square"/>
          <a:lstStyle/>
          <a:p>
            <a:pPr marL="0" indent="0" algn="just">
              <a:buNone/>
            </a:pPr>
            <a:r>
              <a:rPr lang="de-DE" dirty="0" smtClean="0"/>
              <a:t>Beispiele: Präsentationsformat und bevorzugte Informationsquelle</a:t>
            </a:r>
            <a:endParaRPr lang="de-DE" dirty="0"/>
          </a:p>
        </p:txBody>
      </p:sp>
      <p:sp>
        <p:nvSpPr>
          <p:cNvPr id="11" name="Textfeld 10"/>
          <p:cNvSpPr txBox="1"/>
          <p:nvPr/>
        </p:nvSpPr>
        <p:spPr>
          <a:xfrm>
            <a:off x="4572000" y="1794302"/>
            <a:ext cx="1800200" cy="338554"/>
          </a:xfrm>
          <a:prstGeom prst="rect">
            <a:avLst/>
          </a:prstGeom>
          <a:noFill/>
        </p:spPr>
        <p:txBody>
          <a:bodyPr wrap="square" rtlCol="0">
            <a:spAutoFit/>
          </a:bodyPr>
          <a:lstStyle/>
          <a:p>
            <a:r>
              <a:rPr lang="de-DE" sz="1600" dirty="0" smtClean="0">
                <a:latin typeface="Verdana" pitchFamily="34" charset="0"/>
                <a:ea typeface="Verdana" pitchFamily="34" charset="0"/>
                <a:cs typeface="Verdana" pitchFamily="34" charset="0"/>
              </a:rPr>
              <a:t>Einleger vorn:</a:t>
            </a:r>
            <a:endParaRPr lang="de-DE" sz="1600" dirty="0">
              <a:latin typeface="Verdana" pitchFamily="34" charset="0"/>
              <a:ea typeface="Verdana" pitchFamily="34" charset="0"/>
              <a:cs typeface="Verdana" pitchFamily="34" charset="0"/>
            </a:endParaRPr>
          </a:p>
        </p:txBody>
      </p:sp>
      <p:sp>
        <p:nvSpPr>
          <p:cNvPr id="12" name="Rechteck 11"/>
          <p:cNvSpPr/>
          <p:nvPr/>
        </p:nvSpPr>
        <p:spPr>
          <a:xfrm>
            <a:off x="3059832" y="3861048"/>
            <a:ext cx="1224136" cy="432048"/>
          </a:xfrm>
          <a:prstGeom prst="rect">
            <a:avLst/>
          </a:prstGeom>
          <a:noFill/>
          <a:ln w="38100">
            <a:solidFill>
              <a:srgbClr val="0094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Foliennummernplatzhalter 13"/>
          <p:cNvSpPr>
            <a:spLocks noGrp="1"/>
          </p:cNvSpPr>
          <p:nvPr>
            <p:ph type="sldNum" sz="quarter" idx="4"/>
          </p:nvPr>
        </p:nvSpPr>
        <p:spPr/>
        <p:txBody>
          <a:bodyPr/>
          <a:lstStyle/>
          <a:p>
            <a:fld id="{8A6690F1-7CA1-4166-A522-500460961984}" type="slidenum">
              <a:rPr lang="de-DE" smtClean="0"/>
              <a:pPr/>
              <a:t>17</a:t>
            </a:fld>
            <a:endParaRPr lang="de-DE"/>
          </a:p>
        </p:txBody>
      </p:sp>
      <p:sp>
        <p:nvSpPr>
          <p:cNvPr id="15" name="Fußzeilenplatzhalter 14"/>
          <p:cNvSpPr>
            <a:spLocks noGrp="1"/>
          </p:cNvSpPr>
          <p:nvPr>
            <p:ph type="ftr" sz="quarter" idx="14"/>
          </p:nvPr>
        </p:nvSpPr>
        <p:spPr>
          <a:xfrm>
            <a:off x="467544" y="6376243"/>
            <a:ext cx="6696744"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-4-</a:t>
            </a:r>
            <a:endParaRPr lang="de-DE" dirty="0"/>
          </a:p>
        </p:txBody>
      </p:sp>
      <p:sp>
        <p:nvSpPr>
          <p:cNvPr id="3" name="Textplatzhalter 2"/>
          <p:cNvSpPr>
            <a:spLocks noGrp="1"/>
          </p:cNvSpPr>
          <p:nvPr>
            <p:ph type="body" sz="quarter" idx="13"/>
          </p:nvPr>
        </p:nvSpPr>
        <p:spPr/>
        <p:txBody>
          <a:bodyPr wrap="square"/>
          <a:lstStyle/>
          <a:p>
            <a:pPr algn="just"/>
            <a:r>
              <a:rPr lang="de-DE" spc="-100" dirty="0" smtClean="0"/>
              <a:t>Titel in mehreren Sprachen/Schriften in der Informationsquelle (RDA 2.3.2.4 + RDA 2.3.2.4 D-A-CH)</a:t>
            </a:r>
          </a:p>
          <a:p>
            <a:pPr lvl="1"/>
            <a:r>
              <a:rPr lang="de-DE" dirty="0" smtClean="0"/>
              <a:t>Inhalt geschrieben/gesprochen/gesungen:</a:t>
            </a:r>
          </a:p>
          <a:p>
            <a:pPr lvl="2"/>
            <a:r>
              <a:rPr lang="de-DE" sz="1800" dirty="0" smtClean="0"/>
              <a:t>Haupttitel in der Sprache oder Schrift, die den Hauptinhalt der Ressource ausmacht</a:t>
            </a:r>
          </a:p>
          <a:p>
            <a:pPr lvl="2"/>
            <a:r>
              <a:rPr lang="de-DE" sz="1800" dirty="0" smtClean="0"/>
              <a:t>Haupttitel anhand Reihenfolge, Layout, Typografie, wenn es keinen Hauptinhalt in einer einzelnen Sprache gibt </a:t>
            </a:r>
            <a:r>
              <a:rPr lang="de-DE" sz="1800" dirty="0" smtClean="0">
                <a:solidFill>
                  <a:srgbClr val="FF0000"/>
                </a:solidFill>
              </a:rPr>
              <a:t>(gilt grundsätzlich bei fortlaufenden Ressourcen)</a:t>
            </a:r>
          </a:p>
          <a:p>
            <a:pPr lvl="1"/>
            <a:r>
              <a:rPr lang="de-DE" dirty="0" smtClean="0"/>
              <a:t>Anderer Inhalt:</a:t>
            </a:r>
          </a:p>
          <a:p>
            <a:pPr lvl="2"/>
            <a:r>
              <a:rPr lang="de-DE" sz="1800" dirty="0" smtClean="0"/>
              <a:t>Haupttitel anhand Reihenfolge, Layout, Typografie</a:t>
            </a:r>
          </a:p>
          <a:p>
            <a:r>
              <a:rPr lang="de-DE" dirty="0" smtClean="0"/>
              <a:t>Titel in mehreren Formen und in einer Sprache/ Schrift in der Informationsquelle (RDA 2.3.2.5)</a:t>
            </a:r>
          </a:p>
          <a:p>
            <a:pPr lvl="1"/>
            <a:r>
              <a:rPr lang="de-DE" dirty="0" smtClean="0"/>
              <a:t>Haupttitel anhand Reihenfolge, Layout, Typografie</a:t>
            </a:r>
          </a:p>
          <a:p>
            <a:pPr lvl="1"/>
            <a:r>
              <a:rPr lang="de-DE" dirty="0" smtClean="0"/>
              <a:t>Im Zweifelsfall: umfassendster Titel = Haupttitel</a:t>
            </a:r>
          </a:p>
          <a:p>
            <a:pPr lvl="1"/>
            <a:r>
              <a:rPr lang="de-DE" dirty="0" smtClean="0"/>
              <a:t>Fortl./integrierende Ressource: Titel in vollständiger Form + Kurzform: Vollständige Form = Haupttitel</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18</a:t>
            </a:fld>
            <a:endParaRPr lang="de-DE"/>
          </a:p>
        </p:txBody>
      </p:sp>
      <p:sp>
        <p:nvSpPr>
          <p:cNvPr id="9" name="Fußzeilenplatzhalter 8"/>
          <p:cNvSpPr>
            <a:spLocks noGrp="1"/>
          </p:cNvSpPr>
          <p:nvPr>
            <p:ph type="ftr" sz="quarter" idx="14"/>
          </p:nvPr>
        </p:nvSpPr>
        <p:spPr>
          <a:xfrm>
            <a:off x="467544" y="6376243"/>
            <a:ext cx="6984776"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e Legende 11"/>
          <p:cNvSpPr/>
          <p:nvPr/>
        </p:nvSpPr>
        <p:spPr>
          <a:xfrm>
            <a:off x="323528" y="1556792"/>
            <a:ext cx="2520280" cy="1440160"/>
          </a:xfrm>
          <a:prstGeom prst="wedgeEllipseCallout">
            <a:avLst>
              <a:gd name="adj1" fmla="val 58702"/>
              <a:gd name="adj2" fmla="val -57214"/>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de-DE" dirty="0" smtClean="0">
                <a:solidFill>
                  <a:schemeClr val="tx1"/>
                </a:solidFill>
                <a:latin typeface="Verdana" pitchFamily="34" charset="0"/>
                <a:ea typeface="Verdana" pitchFamily="34" charset="0"/>
                <a:cs typeface="Verdana" pitchFamily="34" charset="0"/>
              </a:rPr>
              <a:t>11 Beiträge in Deutsch, 6 in Französisch</a:t>
            </a:r>
            <a:endParaRPr lang="de-DE" dirty="0">
              <a:solidFill>
                <a:schemeClr val="tx1"/>
              </a:solidFill>
              <a:latin typeface="Verdana" pitchFamily="34" charset="0"/>
              <a:ea typeface="Verdana" pitchFamily="34" charset="0"/>
              <a:cs typeface="Verdana" pitchFamily="34" charset="0"/>
            </a:endParaRPr>
          </a:p>
        </p:txBody>
      </p:sp>
      <p:sp>
        <p:nvSpPr>
          <p:cNvPr id="2" name="Titel 1"/>
          <p:cNvSpPr>
            <a:spLocks noGrp="1"/>
          </p:cNvSpPr>
          <p:nvPr>
            <p:ph type="title"/>
          </p:nvPr>
        </p:nvSpPr>
        <p:spPr/>
        <p:txBody>
          <a:bodyPr/>
          <a:lstStyle/>
          <a:p>
            <a:r>
              <a:rPr lang="de-DE" dirty="0" smtClean="0"/>
              <a:t>Titel: Haupttitel (Standardelement) -5-</a:t>
            </a:r>
            <a:endParaRPr lang="de-DE" dirty="0"/>
          </a:p>
        </p:txBody>
      </p:sp>
      <p:sp>
        <p:nvSpPr>
          <p:cNvPr id="3" name="Textplatzhalter 2"/>
          <p:cNvSpPr>
            <a:spLocks noGrp="1"/>
          </p:cNvSpPr>
          <p:nvPr>
            <p:ph type="body" sz="quarter" idx="13"/>
          </p:nvPr>
        </p:nvSpPr>
        <p:spPr>
          <a:xfrm>
            <a:off x="251520" y="836712"/>
            <a:ext cx="8640960" cy="504056"/>
          </a:xfrm>
        </p:spPr>
        <p:txBody>
          <a:bodyPr wrap="square"/>
          <a:lstStyle/>
          <a:p>
            <a:pPr algn="just">
              <a:buNone/>
            </a:pPr>
            <a:r>
              <a:rPr lang="de-DE" dirty="0" smtClean="0"/>
              <a:t>Beispiele: Titel in mehreren Sprachen oder Schriften</a:t>
            </a:r>
            <a:endParaRPr lang="de-DE" dirty="0"/>
          </a:p>
        </p:txBody>
      </p:sp>
      <p:sp>
        <p:nvSpPr>
          <p:cNvPr id="13" name="Ovale Legende 12"/>
          <p:cNvSpPr/>
          <p:nvPr/>
        </p:nvSpPr>
        <p:spPr>
          <a:xfrm>
            <a:off x="539552" y="5085184"/>
            <a:ext cx="2952328" cy="1368152"/>
          </a:xfrm>
          <a:prstGeom prst="wedgeEllipseCallout">
            <a:avLst>
              <a:gd name="adj1" fmla="val -51253"/>
              <a:gd name="adj2" fmla="val -62358"/>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de-DE" dirty="0" smtClean="0">
                <a:solidFill>
                  <a:schemeClr val="tx1"/>
                </a:solidFill>
                <a:latin typeface="Verdana" pitchFamily="34" charset="0"/>
                <a:ea typeface="Verdana" pitchFamily="34" charset="0"/>
                <a:cs typeface="Verdana" pitchFamily="34" charset="0"/>
              </a:rPr>
              <a:t>Text in syrischer Schrift, Vorwort in Französisch</a:t>
            </a:r>
            <a:endParaRPr lang="de-DE" dirty="0">
              <a:solidFill>
                <a:schemeClr val="tx1"/>
              </a:solidFill>
              <a:latin typeface="Verdana" pitchFamily="34" charset="0"/>
              <a:ea typeface="Verdana" pitchFamily="34" charset="0"/>
              <a:cs typeface="Verdana" pitchFamily="34" charset="0"/>
            </a:endParaRPr>
          </a:p>
        </p:txBody>
      </p:sp>
      <p:sp>
        <p:nvSpPr>
          <p:cNvPr id="14" name="Ovale Legende 13"/>
          <p:cNvSpPr/>
          <p:nvPr/>
        </p:nvSpPr>
        <p:spPr>
          <a:xfrm>
            <a:off x="6084168" y="1628800"/>
            <a:ext cx="2808312" cy="1224136"/>
          </a:xfrm>
          <a:prstGeom prst="wedgeEllipseCallout">
            <a:avLst>
              <a:gd name="adj1" fmla="val -41914"/>
              <a:gd name="adj2" fmla="val 72294"/>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de-DE" dirty="0" smtClean="0">
                <a:solidFill>
                  <a:schemeClr val="tx1"/>
                </a:solidFill>
                <a:latin typeface="Verdana" pitchFamily="34" charset="0"/>
                <a:ea typeface="Verdana" pitchFamily="34" charset="0"/>
                <a:cs typeface="Verdana" pitchFamily="34" charset="0"/>
              </a:rPr>
              <a:t>Text in Französisch und Deutsch</a:t>
            </a:r>
            <a:endParaRPr lang="de-DE" dirty="0">
              <a:solidFill>
                <a:schemeClr val="tx1"/>
              </a:solidFill>
              <a:latin typeface="Verdana" pitchFamily="34" charset="0"/>
              <a:ea typeface="Verdana" pitchFamily="34" charset="0"/>
              <a:cs typeface="Verdana" pitchFamily="34" charset="0"/>
            </a:endParaRPr>
          </a:p>
        </p:txBody>
      </p:sp>
      <p:grpSp>
        <p:nvGrpSpPr>
          <p:cNvPr id="16" name="Gruppieren 15"/>
          <p:cNvGrpSpPr/>
          <p:nvPr/>
        </p:nvGrpSpPr>
        <p:grpSpPr>
          <a:xfrm>
            <a:off x="3131840" y="1340768"/>
            <a:ext cx="2520280" cy="1514950"/>
            <a:chOff x="3131840" y="1340768"/>
            <a:chExt cx="2520280" cy="1514950"/>
          </a:xfrm>
        </p:grpSpPr>
        <p:pic>
          <p:nvPicPr>
            <p:cNvPr id="1029" name="Picture 5"/>
            <p:cNvPicPr>
              <a:picLocks noChangeAspect="1" noChangeArrowheads="1"/>
            </p:cNvPicPr>
            <p:nvPr/>
          </p:nvPicPr>
          <p:blipFill>
            <a:blip r:embed="rId2" cstate="print"/>
            <a:srcRect/>
            <a:stretch>
              <a:fillRect/>
            </a:stretch>
          </p:blipFill>
          <p:spPr bwMode="auto">
            <a:xfrm>
              <a:off x="3131840" y="1340768"/>
              <a:ext cx="2520280" cy="1514950"/>
            </a:xfrm>
            <a:prstGeom prst="rect">
              <a:avLst/>
            </a:prstGeom>
            <a:noFill/>
            <a:ln w="9525">
              <a:solidFill>
                <a:schemeClr val="tx1"/>
              </a:solidFill>
              <a:miter lim="800000"/>
              <a:headEnd/>
              <a:tailEnd/>
            </a:ln>
          </p:spPr>
        </p:pic>
        <p:sp>
          <p:nvSpPr>
            <p:cNvPr id="15" name="Rechteck 14"/>
            <p:cNvSpPr/>
            <p:nvPr/>
          </p:nvSpPr>
          <p:spPr>
            <a:xfrm>
              <a:off x="3203848" y="1412776"/>
              <a:ext cx="2376264" cy="57606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20" name="Gruppieren 19"/>
          <p:cNvGrpSpPr/>
          <p:nvPr/>
        </p:nvGrpSpPr>
        <p:grpSpPr>
          <a:xfrm>
            <a:off x="323528" y="3078218"/>
            <a:ext cx="2809837" cy="1791479"/>
            <a:chOff x="323528" y="3078218"/>
            <a:chExt cx="2809837" cy="1791479"/>
          </a:xfrm>
        </p:grpSpPr>
        <p:pic>
          <p:nvPicPr>
            <p:cNvPr id="1030" name="Picture 6"/>
            <p:cNvPicPr>
              <a:picLocks noChangeAspect="1" noChangeArrowheads="1"/>
            </p:cNvPicPr>
            <p:nvPr/>
          </p:nvPicPr>
          <p:blipFill>
            <a:blip r:embed="rId3" cstate="print"/>
            <a:stretch>
              <a:fillRect/>
            </a:stretch>
          </p:blipFill>
          <p:spPr bwMode="auto">
            <a:xfrm>
              <a:off x="323528" y="3078218"/>
              <a:ext cx="2809837" cy="1791479"/>
            </a:xfrm>
            <a:prstGeom prst="rect">
              <a:avLst/>
            </a:prstGeom>
            <a:noFill/>
            <a:ln>
              <a:solidFill>
                <a:schemeClr val="tx1"/>
              </a:solidFill>
            </a:ln>
          </p:spPr>
        </p:pic>
        <p:sp>
          <p:nvSpPr>
            <p:cNvPr id="18" name="Rechteck 17"/>
            <p:cNvSpPr/>
            <p:nvPr/>
          </p:nvSpPr>
          <p:spPr>
            <a:xfrm>
              <a:off x="395536" y="3140968"/>
              <a:ext cx="2664296" cy="72008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7" name="Gruppieren 16"/>
          <p:cNvGrpSpPr/>
          <p:nvPr/>
        </p:nvGrpSpPr>
        <p:grpSpPr>
          <a:xfrm>
            <a:off x="3851920" y="3212976"/>
            <a:ext cx="4928952" cy="3096344"/>
            <a:chOff x="3851920" y="3212976"/>
            <a:chExt cx="4928952" cy="3096344"/>
          </a:xfrm>
        </p:grpSpPr>
        <p:pic>
          <p:nvPicPr>
            <p:cNvPr id="1028" name="Picture 4"/>
            <p:cNvPicPr>
              <a:picLocks noChangeAspect="1" noChangeArrowheads="1"/>
            </p:cNvPicPr>
            <p:nvPr/>
          </p:nvPicPr>
          <p:blipFill>
            <a:blip r:embed="rId4" cstate="print"/>
            <a:srcRect/>
            <a:stretch>
              <a:fillRect/>
            </a:stretch>
          </p:blipFill>
          <p:spPr bwMode="auto">
            <a:xfrm>
              <a:off x="3851920" y="3212976"/>
              <a:ext cx="4928952" cy="3096344"/>
            </a:xfrm>
            <a:prstGeom prst="rect">
              <a:avLst/>
            </a:prstGeom>
            <a:noFill/>
            <a:ln w="9525">
              <a:solidFill>
                <a:schemeClr val="tx1"/>
              </a:solidFill>
              <a:miter lim="800000"/>
              <a:headEnd/>
              <a:tailEnd/>
            </a:ln>
          </p:spPr>
        </p:pic>
        <p:sp>
          <p:nvSpPr>
            <p:cNvPr id="19" name="Rechteck 18"/>
            <p:cNvSpPr/>
            <p:nvPr/>
          </p:nvSpPr>
          <p:spPr>
            <a:xfrm>
              <a:off x="3995936" y="3284984"/>
              <a:ext cx="4536504" cy="57606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3" name="Foliennummernplatzhalter 22"/>
          <p:cNvSpPr>
            <a:spLocks noGrp="1"/>
          </p:cNvSpPr>
          <p:nvPr>
            <p:ph type="sldNum" sz="quarter" idx="4"/>
          </p:nvPr>
        </p:nvSpPr>
        <p:spPr/>
        <p:txBody>
          <a:bodyPr/>
          <a:lstStyle/>
          <a:p>
            <a:fld id="{8A6690F1-7CA1-4166-A522-500460961984}" type="slidenum">
              <a:rPr lang="de-DE" smtClean="0"/>
              <a:pPr/>
              <a:t>19</a:t>
            </a:fld>
            <a:endParaRPr lang="de-DE"/>
          </a:p>
        </p:txBody>
      </p:sp>
      <p:sp>
        <p:nvSpPr>
          <p:cNvPr id="24" name="Fußzeilenplatzhalter 23"/>
          <p:cNvSpPr>
            <a:spLocks noGrp="1"/>
          </p:cNvSpPr>
          <p:nvPr>
            <p:ph type="ftr" sz="quarter" idx="14"/>
          </p:nvPr>
        </p:nvSpPr>
        <p:spPr>
          <a:xfrm>
            <a:off x="467544" y="6376243"/>
            <a:ext cx="6552728"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Teil 2.01, Beschreibung der Manifestation:</a:t>
            </a:r>
            <a:br>
              <a:rPr lang="de-DE" sz="2800" dirty="0" smtClean="0"/>
            </a:br>
            <a:r>
              <a:rPr lang="de-DE" sz="2800" dirty="0" smtClean="0"/>
              <a:t/>
            </a:r>
            <a:br>
              <a:rPr lang="de-DE" sz="2800" dirty="0" smtClean="0"/>
            </a:br>
            <a:r>
              <a:rPr lang="de-DE" dirty="0" smtClean="0"/>
              <a:t>Titel</a:t>
            </a:r>
            <a:br>
              <a:rPr lang="de-DE" dirty="0" smtClean="0"/>
            </a:br>
            <a:r>
              <a:rPr lang="de-DE" dirty="0" smtClean="0"/>
              <a:t>(RDA 2.3)</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056784" cy="365125"/>
          </a:xfrm>
        </p:spPr>
        <p:txBody>
          <a:bodyPr/>
          <a:lstStyle/>
          <a:p>
            <a:r>
              <a:rPr lang="de-DE" dirty="0" smtClean="0"/>
              <a:t>AG RDA Schulungsunterlagen – Modul 3.02.01: Titel </a:t>
            </a:r>
            <a:r>
              <a:rPr lang="de-DE" dirty="0" smtClean="0"/>
              <a:t>| </a:t>
            </a:r>
            <a:r>
              <a:rPr lang="de-DE" dirty="0" err="1" smtClean="0"/>
              <a:t>Aleph</a:t>
            </a:r>
            <a:r>
              <a:rPr lang="de-DE" dirty="0" smtClean="0"/>
              <a:t> | Stand: 10.09.2015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-6-</a:t>
            </a:r>
            <a:endParaRPr lang="de-DE" dirty="0"/>
          </a:p>
        </p:txBody>
      </p:sp>
      <p:sp>
        <p:nvSpPr>
          <p:cNvPr id="3" name="Textplatzhalter 2"/>
          <p:cNvSpPr>
            <a:spLocks noGrp="1"/>
          </p:cNvSpPr>
          <p:nvPr>
            <p:ph type="body" sz="quarter" idx="13"/>
          </p:nvPr>
        </p:nvSpPr>
        <p:spPr>
          <a:xfrm>
            <a:off x="251520" y="836712"/>
            <a:ext cx="8640960" cy="504056"/>
          </a:xfrm>
        </p:spPr>
        <p:txBody>
          <a:bodyPr wrap="square"/>
          <a:lstStyle/>
          <a:p>
            <a:pPr algn="just">
              <a:buNone/>
            </a:pPr>
            <a:r>
              <a:rPr lang="de-DE" dirty="0" smtClean="0"/>
              <a:t>Beispiele: Titel in mehreren Formen</a:t>
            </a:r>
            <a:endParaRPr lang="de-DE" dirty="0"/>
          </a:p>
        </p:txBody>
      </p:sp>
      <p:grpSp>
        <p:nvGrpSpPr>
          <p:cNvPr id="14" name="Gruppieren 13"/>
          <p:cNvGrpSpPr/>
          <p:nvPr/>
        </p:nvGrpSpPr>
        <p:grpSpPr>
          <a:xfrm>
            <a:off x="251520" y="1412776"/>
            <a:ext cx="3456384" cy="3384376"/>
            <a:chOff x="323528" y="1412776"/>
            <a:chExt cx="3456384" cy="3384376"/>
          </a:xfrm>
        </p:grpSpPr>
        <p:pic>
          <p:nvPicPr>
            <p:cNvPr id="1027" name="Picture 3"/>
            <p:cNvPicPr>
              <a:picLocks noChangeAspect="1" noChangeArrowheads="1"/>
            </p:cNvPicPr>
            <p:nvPr/>
          </p:nvPicPr>
          <p:blipFill>
            <a:blip r:embed="rId2" cstate="print"/>
            <a:srcRect l="4492" r="4739"/>
            <a:stretch>
              <a:fillRect/>
            </a:stretch>
          </p:blipFill>
          <p:spPr bwMode="auto">
            <a:xfrm>
              <a:off x="323528" y="1412776"/>
              <a:ext cx="3456384" cy="3384376"/>
            </a:xfrm>
            <a:prstGeom prst="rect">
              <a:avLst/>
            </a:prstGeom>
            <a:noFill/>
            <a:ln w="9525">
              <a:solidFill>
                <a:schemeClr val="tx1"/>
              </a:solidFill>
              <a:miter lim="800000"/>
              <a:headEnd/>
              <a:tailEnd/>
            </a:ln>
          </p:spPr>
        </p:pic>
        <p:sp>
          <p:nvSpPr>
            <p:cNvPr id="20" name="Rechteck 19"/>
            <p:cNvSpPr/>
            <p:nvPr/>
          </p:nvSpPr>
          <p:spPr>
            <a:xfrm>
              <a:off x="827584" y="1556792"/>
              <a:ext cx="2376264" cy="57606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6" name="Gruppieren 15"/>
          <p:cNvGrpSpPr/>
          <p:nvPr/>
        </p:nvGrpSpPr>
        <p:grpSpPr>
          <a:xfrm>
            <a:off x="5508104" y="1412776"/>
            <a:ext cx="3347940" cy="2664296"/>
            <a:chOff x="251520" y="1340768"/>
            <a:chExt cx="3347940" cy="2664296"/>
          </a:xfrm>
        </p:grpSpPr>
        <p:pic>
          <p:nvPicPr>
            <p:cNvPr id="7" name="Picture 2"/>
            <p:cNvPicPr>
              <a:picLocks noChangeAspect="1" noChangeArrowheads="1"/>
            </p:cNvPicPr>
            <p:nvPr/>
          </p:nvPicPr>
          <p:blipFill>
            <a:blip r:embed="rId3" cstate="print"/>
            <a:srcRect b="27451"/>
            <a:stretch>
              <a:fillRect/>
            </a:stretch>
          </p:blipFill>
          <p:spPr bwMode="auto">
            <a:xfrm>
              <a:off x="251520" y="1340768"/>
              <a:ext cx="3347940" cy="2664296"/>
            </a:xfrm>
            <a:prstGeom prst="rect">
              <a:avLst/>
            </a:prstGeom>
            <a:noFill/>
            <a:ln w="9525">
              <a:solidFill>
                <a:schemeClr val="tx1"/>
              </a:solidFill>
              <a:miter lim="800000"/>
              <a:headEnd/>
              <a:tailEnd/>
            </a:ln>
          </p:spPr>
        </p:pic>
        <p:sp>
          <p:nvSpPr>
            <p:cNvPr id="21" name="Rechteck 20"/>
            <p:cNvSpPr/>
            <p:nvPr/>
          </p:nvSpPr>
          <p:spPr>
            <a:xfrm>
              <a:off x="287092" y="3068960"/>
              <a:ext cx="3312367" cy="66103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grpSp>
        <p:nvGrpSpPr>
          <p:cNvPr id="13" name="Gruppieren 12"/>
          <p:cNvGrpSpPr/>
          <p:nvPr/>
        </p:nvGrpSpPr>
        <p:grpSpPr>
          <a:xfrm>
            <a:off x="3635896" y="4005064"/>
            <a:ext cx="2664296" cy="2376264"/>
            <a:chOff x="3203848" y="4005064"/>
            <a:chExt cx="2664296" cy="2376264"/>
          </a:xfrm>
        </p:grpSpPr>
        <p:pic>
          <p:nvPicPr>
            <p:cNvPr id="6" name="Picture 4"/>
            <p:cNvPicPr>
              <a:picLocks noChangeAspect="1" noChangeArrowheads="1"/>
            </p:cNvPicPr>
            <p:nvPr/>
          </p:nvPicPr>
          <p:blipFill>
            <a:blip r:embed="rId4" cstate="print"/>
            <a:srcRect l="12910" t="10587" r="12374" b="19540"/>
            <a:stretch>
              <a:fillRect/>
            </a:stretch>
          </p:blipFill>
          <p:spPr bwMode="auto">
            <a:xfrm>
              <a:off x="3203848" y="4005064"/>
              <a:ext cx="2664296" cy="2376264"/>
            </a:xfrm>
            <a:prstGeom prst="rect">
              <a:avLst/>
            </a:prstGeom>
            <a:noFill/>
            <a:ln w="9525">
              <a:solidFill>
                <a:schemeClr val="tx1"/>
              </a:solidFill>
              <a:miter lim="800000"/>
              <a:headEnd/>
              <a:tailEnd/>
            </a:ln>
          </p:spPr>
        </p:pic>
        <p:sp>
          <p:nvSpPr>
            <p:cNvPr id="22" name="Rechteck 21"/>
            <p:cNvSpPr/>
            <p:nvPr/>
          </p:nvSpPr>
          <p:spPr>
            <a:xfrm>
              <a:off x="3419872" y="4653136"/>
              <a:ext cx="2376264" cy="36004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8" name="Foliennummernplatzhalter 17"/>
          <p:cNvSpPr>
            <a:spLocks noGrp="1"/>
          </p:cNvSpPr>
          <p:nvPr>
            <p:ph type="sldNum" sz="quarter" idx="4"/>
          </p:nvPr>
        </p:nvSpPr>
        <p:spPr/>
        <p:txBody>
          <a:bodyPr/>
          <a:lstStyle/>
          <a:p>
            <a:fld id="{8A6690F1-7CA1-4166-A522-500460961984}" type="slidenum">
              <a:rPr lang="de-DE" smtClean="0"/>
              <a:pPr/>
              <a:t>20</a:t>
            </a:fld>
            <a:endParaRPr lang="de-DE"/>
          </a:p>
        </p:txBody>
      </p:sp>
      <p:sp>
        <p:nvSpPr>
          <p:cNvPr id="19" name="Fußzeilenplatzhalter 18"/>
          <p:cNvSpPr>
            <a:spLocks noGrp="1"/>
          </p:cNvSpPr>
          <p:nvPr>
            <p:ph type="ftr" sz="quarter" idx="14"/>
          </p:nvPr>
        </p:nvSpPr>
        <p:spPr>
          <a:xfrm>
            <a:off x="467544" y="6376243"/>
            <a:ext cx="6768752"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-7-</a:t>
            </a:r>
            <a:endParaRPr lang="de-DE" dirty="0"/>
          </a:p>
        </p:txBody>
      </p:sp>
      <p:sp>
        <p:nvSpPr>
          <p:cNvPr id="3" name="Textplatzhalter 2"/>
          <p:cNvSpPr>
            <a:spLocks noGrp="1"/>
          </p:cNvSpPr>
          <p:nvPr>
            <p:ph type="body" sz="quarter" idx="13"/>
          </p:nvPr>
        </p:nvSpPr>
        <p:spPr/>
        <p:txBody>
          <a:bodyPr wrap="square"/>
          <a:lstStyle/>
          <a:p>
            <a:pPr marL="358775" lvl="1" indent="-358775">
              <a:buFont typeface="Arial" pitchFamily="34" charset="0"/>
              <a:buChar char="•"/>
            </a:pPr>
            <a:r>
              <a:rPr lang="de-DE" sz="2400" dirty="0" smtClean="0"/>
              <a:t>Erfassung nach den Grundregeln (RDA 2.3.2.7), d. h. so wie der Titel in der Informationsquelle erscheint (s. RDA 2.3.1)</a:t>
            </a:r>
          </a:p>
          <a:p>
            <a:pPr lvl="1"/>
            <a:r>
              <a:rPr lang="de-DE" dirty="0" smtClean="0"/>
              <a:t>Mehrere Angaben, die grammatisch verbunden sind (auch Appositionen), bilden zusammen den Haupttitel. Das gilt auch wenn sie auf mehreren Zeilen geschrieben und/oder typografisch voneinander abgehoben sind (RDA 2.3.2.7 D-A-CH).</a:t>
            </a:r>
          </a:p>
          <a:p>
            <a:pPr lvl="1"/>
            <a:r>
              <a:rPr lang="de-DE" dirty="0" smtClean="0"/>
              <a:t>Versionsnummer/Jahr als Angabe zum Stand einer Software oder einer elektronischen Ressource = Teil des Haupttitels, wenn durch das Layout begründet (RDA 2.3.2.7 D-A-CH + RDA 2.5.2.3 D-A-CH)</a:t>
            </a:r>
          </a:p>
          <a:p>
            <a:pPr lvl="1"/>
            <a:r>
              <a:rPr lang="de-DE" dirty="0" smtClean="0"/>
              <a:t>Alternativtitel = Teil des Haupttitels. Das erste Wort eines Alternativtitels wird großgeschrieben (RDA 2.3.2.7 D-A-CH).</a:t>
            </a:r>
          </a:p>
          <a:p>
            <a:pPr>
              <a:buNone/>
            </a:pPr>
            <a:endParaRPr lang="de-DE" dirty="0" smtClean="0"/>
          </a:p>
          <a:p>
            <a:pPr>
              <a:buNone/>
            </a:pPr>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21</a:t>
            </a:fld>
            <a:endParaRPr lang="de-DE"/>
          </a:p>
        </p:txBody>
      </p:sp>
      <p:sp>
        <p:nvSpPr>
          <p:cNvPr id="9" name="Fußzeilenplatzhalter 8"/>
          <p:cNvSpPr>
            <a:spLocks noGrp="1"/>
          </p:cNvSpPr>
          <p:nvPr>
            <p:ph type="ftr" sz="quarter" idx="14"/>
          </p:nvPr>
        </p:nvSpPr>
        <p:spPr>
          <a:xfrm>
            <a:off x="467544" y="6376243"/>
            <a:ext cx="6768752"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-8-</a:t>
            </a:r>
            <a:endParaRPr lang="de-DE" dirty="0"/>
          </a:p>
        </p:txBody>
      </p:sp>
      <p:sp>
        <p:nvSpPr>
          <p:cNvPr id="3" name="Textplatzhalter 2"/>
          <p:cNvSpPr>
            <a:spLocks noGrp="1"/>
          </p:cNvSpPr>
          <p:nvPr>
            <p:ph type="body" sz="quarter" idx="13"/>
          </p:nvPr>
        </p:nvSpPr>
        <p:spPr/>
        <p:txBody>
          <a:bodyPr wrap="square"/>
          <a:lstStyle/>
          <a:p>
            <a:pPr algn="just">
              <a:buNone/>
            </a:pPr>
            <a:r>
              <a:rPr lang="de-DE" dirty="0" smtClean="0"/>
              <a:t>Beispiele 1</a:t>
            </a:r>
          </a:p>
        </p:txBody>
      </p:sp>
      <p:sp>
        <p:nvSpPr>
          <p:cNvPr id="7" name="Textfeld 6"/>
          <p:cNvSpPr txBox="1"/>
          <p:nvPr/>
        </p:nvSpPr>
        <p:spPr>
          <a:xfrm>
            <a:off x="2915816" y="1412776"/>
            <a:ext cx="2880320"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Quellen zur Geschichte</a:t>
            </a:r>
          </a:p>
          <a:p>
            <a:r>
              <a:rPr lang="de-DE" dirty="0" smtClean="0">
                <a:latin typeface="Verdana" pitchFamily="34" charset="0"/>
                <a:ea typeface="Verdana" pitchFamily="34" charset="0"/>
                <a:cs typeface="Verdana" pitchFamily="34" charset="0"/>
              </a:rPr>
              <a:t>Russlands</a:t>
            </a:r>
            <a:endParaRPr lang="de-DE" dirty="0">
              <a:latin typeface="Verdana" pitchFamily="34" charset="0"/>
              <a:ea typeface="Verdana" pitchFamily="34" charset="0"/>
              <a:cs typeface="Verdana"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251520" y="2132857"/>
          <a:ext cx="8640961" cy="909261"/>
        </p:xfrm>
        <a:graphic>
          <a:graphicData uri="http://schemas.openxmlformats.org/drawingml/2006/table">
            <a:tbl>
              <a:tblPr firstRow="1" bandRow="1">
                <a:tableStyleId>{5C22544A-7EE6-4342-B048-85BDC9FD1C3A}</a:tableStyleId>
              </a:tblPr>
              <a:tblGrid>
                <a:gridCol w="960107"/>
                <a:gridCol w="960107"/>
                <a:gridCol w="1536170"/>
                <a:gridCol w="5184577"/>
              </a:tblGrid>
              <a:tr h="32059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Quellen</a:t>
                      </a:r>
                      <a:r>
                        <a:rPr lang="de-DE" baseline="0" dirty="0" smtClean="0">
                          <a:latin typeface="Verdana" panose="020B0604030504040204" pitchFamily="34" charset="0"/>
                          <a:ea typeface="Verdana" panose="020B0604030504040204" pitchFamily="34" charset="0"/>
                          <a:cs typeface="Verdana" panose="020B0604030504040204" pitchFamily="34" charset="0"/>
                        </a:rPr>
                        <a:t> zur Geschichte Russlands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extfeld 8"/>
          <p:cNvSpPr txBox="1"/>
          <p:nvPr/>
        </p:nvSpPr>
        <p:spPr>
          <a:xfrm>
            <a:off x="2555776" y="3142709"/>
            <a:ext cx="3600400"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Nikolai </a:t>
            </a:r>
            <a:r>
              <a:rPr lang="de-DE" dirty="0" err="1" smtClean="0">
                <a:latin typeface="Verdana" pitchFamily="34" charset="0"/>
                <a:ea typeface="Verdana" pitchFamily="34" charset="0"/>
                <a:cs typeface="Verdana" pitchFamily="34" charset="0"/>
              </a:rPr>
              <a:t>Bucharin</a:t>
            </a:r>
            <a:r>
              <a:rPr lang="de-DE" dirty="0" smtClean="0">
                <a:latin typeface="Verdana" pitchFamily="34" charset="0"/>
                <a:ea typeface="Verdana" pitchFamily="34" charset="0"/>
                <a:cs typeface="Verdana" pitchFamily="34" charset="0"/>
              </a:rPr>
              <a:t> </a:t>
            </a:r>
            <a:r>
              <a:rPr lang="de-DE" dirty="0" smtClean="0"/>
              <a:t>–</a:t>
            </a:r>
          </a:p>
          <a:p>
            <a:r>
              <a:rPr lang="de-DE" dirty="0" smtClean="0">
                <a:latin typeface="Verdana" pitchFamily="34" charset="0"/>
                <a:ea typeface="Verdana" pitchFamily="34" charset="0"/>
                <a:cs typeface="Verdana" pitchFamily="34" charset="0"/>
              </a:rPr>
              <a:t>Stalins tragischer Opponent</a:t>
            </a:r>
            <a:endParaRPr lang="de-DE" dirty="0">
              <a:latin typeface="Verdana" pitchFamily="34" charset="0"/>
              <a:ea typeface="Verdana" pitchFamily="34" charset="0"/>
              <a:cs typeface="Verdana" pitchFamily="34" charset="0"/>
            </a:endParaRPr>
          </a:p>
        </p:txBody>
      </p:sp>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251519" y="3861048"/>
          <a:ext cx="8640961" cy="863600"/>
        </p:xfrm>
        <a:graphic>
          <a:graphicData uri="http://schemas.openxmlformats.org/drawingml/2006/table">
            <a:tbl>
              <a:tblPr firstRow="1" bandRow="1">
                <a:tableStyleId>{5C22544A-7EE6-4342-B048-85BDC9FD1C3A}</a:tableStyleId>
              </a:tblPr>
              <a:tblGrid>
                <a:gridCol w="960107"/>
                <a:gridCol w="960107"/>
                <a:gridCol w="1536171"/>
                <a:gridCol w="5184576"/>
              </a:tblGrid>
              <a:tr h="31927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Nikolai</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Bucharin</a:t>
                      </a:r>
                      <a:r>
                        <a:rPr lang="de-DE" baseline="0" dirty="0" smtClean="0">
                          <a:latin typeface="Verdana" panose="020B0604030504040204" pitchFamily="34" charset="0"/>
                          <a:ea typeface="Verdana" panose="020B0604030504040204" pitchFamily="34" charset="0"/>
                          <a:cs typeface="Verdana" panose="020B0604030504040204" pitchFamily="34" charset="0"/>
                        </a:rPr>
                        <a:t> - Stalins tragischer Opponent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extfeld 10"/>
          <p:cNvSpPr txBox="1"/>
          <p:nvPr/>
        </p:nvSpPr>
        <p:spPr>
          <a:xfrm>
            <a:off x="2411760" y="4797152"/>
            <a:ext cx="3960440"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DAS FRÄULEIN VON SCUDERI</a:t>
            </a:r>
          </a:p>
          <a:p>
            <a:r>
              <a:rPr lang="de-DE" dirty="0" smtClean="0">
                <a:latin typeface="Verdana" pitchFamily="34" charset="0"/>
                <a:ea typeface="Verdana" pitchFamily="34" charset="0"/>
                <a:cs typeface="Verdana" pitchFamily="34" charset="0"/>
              </a:rPr>
              <a:t>und andere Erzählungen</a:t>
            </a:r>
            <a:endParaRPr lang="de-DE" dirty="0">
              <a:latin typeface="Verdana" pitchFamily="34" charset="0"/>
              <a:ea typeface="Verdana" pitchFamily="34" charset="0"/>
              <a:cs typeface="Verdana" pitchFamily="34" charset="0"/>
            </a:endParaRPr>
          </a:p>
        </p:txBody>
      </p:sp>
      <p:graphicFrame>
        <p:nvGraphicFramePr>
          <p:cNvPr id="12" name="Tabelle 11"/>
          <p:cNvGraphicFramePr>
            <a:graphicFrameLocks noGrp="1"/>
          </p:cNvGraphicFramePr>
          <p:nvPr>
            <p:extLst>
              <p:ext uri="{D42A27DB-BD31-4B8C-83A1-F6EECF244321}">
                <p14:modId xmlns:p14="http://schemas.microsoft.com/office/powerpoint/2010/main" val="86502536"/>
              </p:ext>
            </p:extLst>
          </p:nvPr>
        </p:nvGraphicFramePr>
        <p:xfrm>
          <a:off x="251520" y="5517232"/>
          <a:ext cx="8640961" cy="863600"/>
        </p:xfrm>
        <a:graphic>
          <a:graphicData uri="http://schemas.openxmlformats.org/drawingml/2006/table">
            <a:tbl>
              <a:tblPr firstRow="1" bandRow="1">
                <a:tableStyleId>{5C22544A-7EE6-4342-B048-85BDC9FD1C3A}</a:tableStyleId>
              </a:tblPr>
              <a:tblGrid>
                <a:gridCol w="960107"/>
                <a:gridCol w="960107"/>
                <a:gridCol w="1536170"/>
                <a:gridCol w="5184577"/>
              </a:tblGrid>
              <a:tr h="31927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dirty="0" smtClean="0">
                          <a:latin typeface="Verdana" panose="020B0604030504040204" pitchFamily="34" charset="0"/>
                          <a:ea typeface="Verdana" panose="020B0604030504040204" pitchFamily="34" charset="0"/>
                          <a:cs typeface="Verdana" panose="020B0604030504040204" pitchFamily="34" charset="0"/>
                        </a:rPr>
                        <a:t>Das</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dirty="0" smtClean="0">
                          <a:latin typeface="Verdana" panose="020B0604030504040204" pitchFamily="34" charset="0"/>
                          <a:ea typeface="Verdana" panose="020B0604030504040204" pitchFamily="34" charset="0"/>
                          <a:cs typeface="Verdana" panose="020B0604030504040204" pitchFamily="34" charset="0"/>
                        </a:rPr>
                        <a:t> Fräulein von </a:t>
                      </a:r>
                      <a:r>
                        <a:rPr lang="de-DE" dirty="0" err="1" smtClean="0">
                          <a:latin typeface="Verdana" panose="020B0604030504040204" pitchFamily="34" charset="0"/>
                          <a:ea typeface="Verdana" panose="020B0604030504040204" pitchFamily="34" charset="0"/>
                          <a:cs typeface="Verdana" panose="020B0604030504040204" pitchFamily="34" charset="0"/>
                        </a:rPr>
                        <a:t>Scuderi</a:t>
                      </a:r>
                      <a:r>
                        <a:rPr lang="de-DE" dirty="0" smtClean="0">
                          <a:latin typeface="Verdana" panose="020B0604030504040204" pitchFamily="34" charset="0"/>
                          <a:ea typeface="Verdana" panose="020B0604030504040204" pitchFamily="34" charset="0"/>
                          <a:cs typeface="Verdana" panose="020B0604030504040204" pitchFamily="34" charset="0"/>
                        </a:rPr>
                        <a:t> und andere</a:t>
                      </a:r>
                      <a:r>
                        <a:rPr lang="de-DE" baseline="0" dirty="0" smtClean="0">
                          <a:latin typeface="Verdana" panose="020B0604030504040204" pitchFamily="34" charset="0"/>
                          <a:ea typeface="Verdana" panose="020B0604030504040204" pitchFamily="34" charset="0"/>
                          <a:cs typeface="Verdana" panose="020B0604030504040204" pitchFamily="34" charset="0"/>
                        </a:rPr>
                        <a:t> Erzählungen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5" name="Foliennummernplatzhalter 14"/>
          <p:cNvSpPr>
            <a:spLocks noGrp="1"/>
          </p:cNvSpPr>
          <p:nvPr>
            <p:ph type="sldNum" sz="quarter" idx="4"/>
          </p:nvPr>
        </p:nvSpPr>
        <p:spPr/>
        <p:txBody>
          <a:bodyPr/>
          <a:lstStyle/>
          <a:p>
            <a:fld id="{8A6690F1-7CA1-4166-A522-500460961984}" type="slidenum">
              <a:rPr lang="de-DE" smtClean="0"/>
              <a:pPr/>
              <a:t>22</a:t>
            </a:fld>
            <a:endParaRPr lang="de-DE"/>
          </a:p>
        </p:txBody>
      </p:sp>
      <p:sp>
        <p:nvSpPr>
          <p:cNvPr id="16" name="Fußzeilenplatzhalter 15"/>
          <p:cNvSpPr>
            <a:spLocks noGrp="1"/>
          </p:cNvSpPr>
          <p:nvPr>
            <p:ph type="ftr" sz="quarter" idx="14"/>
          </p:nvPr>
        </p:nvSpPr>
        <p:spPr>
          <a:xfrm>
            <a:off x="467544" y="6376243"/>
            <a:ext cx="6480720"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-9-</a:t>
            </a:r>
            <a:endParaRPr lang="de-DE" dirty="0"/>
          </a:p>
        </p:txBody>
      </p:sp>
      <p:sp>
        <p:nvSpPr>
          <p:cNvPr id="3" name="Textplatzhalter 2"/>
          <p:cNvSpPr>
            <a:spLocks noGrp="1"/>
          </p:cNvSpPr>
          <p:nvPr>
            <p:ph type="body" sz="quarter" idx="13"/>
          </p:nvPr>
        </p:nvSpPr>
        <p:spPr/>
        <p:txBody>
          <a:bodyPr wrap="square"/>
          <a:lstStyle/>
          <a:p>
            <a:pPr algn="just">
              <a:buNone/>
            </a:pPr>
            <a:r>
              <a:rPr lang="de-DE" dirty="0" smtClean="0"/>
              <a:t>Beispiele 2</a:t>
            </a: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p:txBody>
      </p:sp>
      <p:sp>
        <p:nvSpPr>
          <p:cNvPr id="6" name="Textfeld 5"/>
          <p:cNvSpPr txBox="1"/>
          <p:nvPr/>
        </p:nvSpPr>
        <p:spPr>
          <a:xfrm>
            <a:off x="1656184" y="1412776"/>
            <a:ext cx="5364088"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QUADERNI</a:t>
            </a:r>
          </a:p>
          <a:p>
            <a:r>
              <a:rPr lang="de-DE" dirty="0" smtClean="0">
                <a:latin typeface="Verdana" pitchFamily="34" charset="0"/>
                <a:ea typeface="Verdana" pitchFamily="34" charset="0"/>
                <a:cs typeface="Verdana" pitchFamily="34" charset="0"/>
              </a:rPr>
              <a:t>della </a:t>
            </a:r>
            <a:r>
              <a:rPr lang="de-DE" dirty="0" err="1" smtClean="0">
                <a:latin typeface="Verdana" pitchFamily="34" charset="0"/>
                <a:ea typeface="Verdana" pitchFamily="34" charset="0"/>
                <a:cs typeface="Verdana" pitchFamily="34" charset="0"/>
              </a:rPr>
              <a:t>Libera</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Università</a:t>
            </a:r>
            <a:r>
              <a:rPr lang="de-DE" dirty="0" smtClean="0">
                <a:latin typeface="Verdana" pitchFamily="34" charset="0"/>
                <a:ea typeface="Verdana" pitchFamily="34" charset="0"/>
                <a:cs typeface="Verdana" pitchFamily="34" charset="0"/>
              </a:rPr>
              <a:t> «Maria SS. Assunta»</a:t>
            </a:r>
            <a:endParaRPr lang="de-DE" dirty="0">
              <a:latin typeface="Verdana" pitchFamily="34" charset="0"/>
              <a:ea typeface="Verdana" pitchFamily="34" charset="0"/>
              <a:cs typeface="Verdana"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251520" y="2159699"/>
          <a:ext cx="8640961" cy="909261"/>
        </p:xfrm>
        <a:graphic>
          <a:graphicData uri="http://schemas.openxmlformats.org/drawingml/2006/table">
            <a:tbl>
              <a:tblPr firstRow="1" bandRow="1">
                <a:tableStyleId>{5C22544A-7EE6-4342-B048-85BDC9FD1C3A}</a:tableStyleId>
              </a:tblPr>
              <a:tblGrid>
                <a:gridCol w="960107"/>
                <a:gridCol w="960107"/>
                <a:gridCol w="1536170"/>
                <a:gridCol w="5184577"/>
              </a:tblGrid>
              <a:tr h="32059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Quaderni</a:t>
                      </a:r>
                      <a:r>
                        <a:rPr lang="de-DE" dirty="0" smtClean="0">
                          <a:latin typeface="Verdana" panose="020B0604030504040204" pitchFamily="34" charset="0"/>
                          <a:ea typeface="Verdana" panose="020B0604030504040204" pitchFamily="34" charset="0"/>
                          <a:cs typeface="Verdana" panose="020B0604030504040204" pitchFamily="34" charset="0"/>
                        </a:rPr>
                        <a:t> della </a:t>
                      </a:r>
                      <a:r>
                        <a:rPr lang="de-DE" dirty="0" err="1" smtClean="0">
                          <a:latin typeface="Verdana" panose="020B0604030504040204" pitchFamily="34" charset="0"/>
                          <a:ea typeface="Verdana" panose="020B0604030504040204" pitchFamily="34" charset="0"/>
                          <a:cs typeface="Verdana" panose="020B0604030504040204" pitchFamily="34" charset="0"/>
                        </a:rPr>
                        <a:t>Libera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università</a:t>
                      </a:r>
                      <a:r>
                        <a:rPr lang="de-DE" dirty="0" smtClean="0">
                          <a:latin typeface="Verdana" panose="020B0604030504040204" pitchFamily="34" charset="0"/>
                          <a:ea typeface="Verdana" panose="020B0604030504040204" pitchFamily="34" charset="0"/>
                          <a:cs typeface="Verdana" panose="020B0604030504040204" pitchFamily="34" charset="0"/>
                        </a:rPr>
                        <a:t> "Maria SS. Assunta"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2987824" y="3214717"/>
            <a:ext cx="2448272" cy="646331"/>
          </a:xfrm>
          <a:prstGeom prst="rect">
            <a:avLst/>
          </a:prstGeom>
          <a:solidFill>
            <a:schemeClr val="bg1"/>
          </a:solidFill>
          <a:ln>
            <a:solidFill>
              <a:schemeClr val="tx1"/>
            </a:solidFill>
          </a:ln>
        </p:spPr>
        <p:txBody>
          <a:bodyPr wrap="square" rtlCol="0">
            <a:spAutoFit/>
          </a:bodyPr>
          <a:lstStyle/>
          <a:p>
            <a:pPr algn="ctr"/>
            <a:r>
              <a:rPr lang="de-DE" dirty="0" smtClean="0">
                <a:latin typeface="Verdana" pitchFamily="34" charset="0"/>
                <a:ea typeface="Verdana" pitchFamily="34" charset="0"/>
                <a:cs typeface="Verdana" pitchFamily="34" charset="0"/>
              </a:rPr>
              <a:t>DICTIONNAIRE</a:t>
            </a:r>
          </a:p>
          <a:p>
            <a:pPr algn="ctr"/>
            <a:r>
              <a:rPr lang="de-DE" dirty="0" smtClean="0">
                <a:latin typeface="Verdana" pitchFamily="34" charset="0"/>
                <a:ea typeface="Verdana" pitchFamily="34" charset="0"/>
                <a:cs typeface="Verdana" pitchFamily="34" charset="0"/>
              </a:rPr>
              <a:t>FRANÇAIS-NIÇOIS</a:t>
            </a:r>
            <a:endParaRPr lang="en-US" dirty="0" smtClean="0">
              <a:latin typeface="Verdana" pitchFamily="34" charset="0"/>
              <a:ea typeface="Verdana" pitchFamily="34" charset="0"/>
              <a:cs typeface="Verdana"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251520" y="4005064"/>
          <a:ext cx="8640961" cy="909261"/>
        </p:xfrm>
        <a:graphic>
          <a:graphicData uri="http://schemas.openxmlformats.org/drawingml/2006/table">
            <a:tbl>
              <a:tblPr firstRow="1" bandRow="1">
                <a:tableStyleId>{5C22544A-7EE6-4342-B048-85BDC9FD1C3A}</a:tableStyleId>
              </a:tblPr>
              <a:tblGrid>
                <a:gridCol w="960107"/>
                <a:gridCol w="960107"/>
                <a:gridCol w="1536170"/>
                <a:gridCol w="5184577"/>
              </a:tblGrid>
              <a:tr h="32059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Dictionnaire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fran</a:t>
                      </a:r>
                      <a:r>
                        <a:rPr lang="en-US" sz="1800" dirty="0" err="1" smtClean="0">
                          <a:latin typeface="Verdana" pitchFamily="34" charset="0"/>
                          <a:ea typeface="Verdana" pitchFamily="34" charset="0"/>
                          <a:cs typeface="Verdana" pitchFamily="34" charset="0"/>
                        </a:rPr>
                        <a:t>çais</a:t>
                      </a:r>
                      <a:r>
                        <a:rPr lang="en-US" sz="1800" dirty="0" smtClean="0">
                          <a:latin typeface="Verdana" pitchFamily="34" charset="0"/>
                          <a:ea typeface="Verdana" pitchFamily="34" charset="0"/>
                          <a:cs typeface="Verdana" pitchFamily="34" charset="0"/>
                        </a:rPr>
                        <a:t> - </a:t>
                      </a:r>
                      <a:r>
                        <a:rPr lang="en-US" sz="1800" dirty="0" err="1" smtClean="0">
                          <a:latin typeface="Verdana" pitchFamily="34" charset="0"/>
                          <a:ea typeface="Verdana" pitchFamily="34" charset="0"/>
                          <a:cs typeface="Verdana" pitchFamily="34" charset="0"/>
                        </a:rPr>
                        <a:t>niçois</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Textfeld 9"/>
          <p:cNvSpPr txBox="1"/>
          <p:nvPr/>
        </p:nvSpPr>
        <p:spPr>
          <a:xfrm>
            <a:off x="3347864" y="5013176"/>
            <a:ext cx="1872208"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Cinema 4D 13</a:t>
            </a:r>
            <a:endParaRPr lang="en-US" dirty="0" smtClean="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251520" y="5472067"/>
          <a:ext cx="8640961" cy="909261"/>
        </p:xfrm>
        <a:graphic>
          <a:graphicData uri="http://schemas.openxmlformats.org/drawingml/2006/table">
            <a:tbl>
              <a:tblPr firstRow="1" bandRow="1">
                <a:tableStyleId>{5C22544A-7EE6-4342-B048-85BDC9FD1C3A}</a:tableStyleId>
              </a:tblPr>
              <a:tblGrid>
                <a:gridCol w="960107"/>
                <a:gridCol w="960107"/>
                <a:gridCol w="1536170"/>
                <a:gridCol w="5184577"/>
              </a:tblGrid>
              <a:tr h="32059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Cinema 4D 13</a:t>
                      </a:r>
                      <a:endParaRPr lang="de-DE" dirty="0">
                        <a:latin typeface="Verdana" pitchFamily="34" charset="0"/>
                        <a:ea typeface="Verdana" pitchFamily="34" charset="0"/>
                        <a:cs typeface="Verdana" pitchFamily="34" charset="0"/>
                      </a:endParaRPr>
                    </a:p>
                  </a:txBody>
                  <a:tcPr anchor="ctr"/>
                </a:tc>
              </a:tr>
            </a:tbl>
          </a:graphicData>
        </a:graphic>
      </p:graphicFrame>
      <p:sp>
        <p:nvSpPr>
          <p:cNvPr id="14" name="Foliennummernplatzhalter 13"/>
          <p:cNvSpPr>
            <a:spLocks noGrp="1"/>
          </p:cNvSpPr>
          <p:nvPr>
            <p:ph type="sldNum" sz="quarter" idx="4"/>
          </p:nvPr>
        </p:nvSpPr>
        <p:spPr/>
        <p:txBody>
          <a:bodyPr/>
          <a:lstStyle/>
          <a:p>
            <a:fld id="{8A6690F1-7CA1-4166-A522-500460961984}" type="slidenum">
              <a:rPr lang="de-DE" smtClean="0"/>
              <a:pPr/>
              <a:t>23</a:t>
            </a:fld>
            <a:endParaRPr lang="de-DE"/>
          </a:p>
        </p:txBody>
      </p:sp>
      <p:sp>
        <p:nvSpPr>
          <p:cNvPr id="15" name="Fußzeilenplatzhalter 14"/>
          <p:cNvSpPr>
            <a:spLocks noGrp="1"/>
          </p:cNvSpPr>
          <p:nvPr>
            <p:ph type="ftr" sz="quarter" idx="14"/>
          </p:nvPr>
        </p:nvSpPr>
        <p:spPr>
          <a:xfrm>
            <a:off x="467544" y="6376243"/>
            <a:ext cx="6696744"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-10-</a:t>
            </a:r>
            <a:endParaRPr lang="de-DE" dirty="0"/>
          </a:p>
        </p:txBody>
      </p:sp>
      <p:sp>
        <p:nvSpPr>
          <p:cNvPr id="3" name="Textplatzhalter 2"/>
          <p:cNvSpPr>
            <a:spLocks noGrp="1"/>
          </p:cNvSpPr>
          <p:nvPr>
            <p:ph type="body" sz="quarter" idx="13"/>
          </p:nvPr>
        </p:nvSpPr>
        <p:spPr/>
        <p:txBody>
          <a:bodyPr wrap="square"/>
          <a:lstStyle/>
          <a:p>
            <a:pPr algn="just">
              <a:buNone/>
            </a:pPr>
            <a:r>
              <a:rPr lang="de-DE" dirty="0" smtClean="0"/>
              <a:t>Beispiele 3</a:t>
            </a: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p:txBody>
      </p:sp>
      <p:sp>
        <p:nvSpPr>
          <p:cNvPr id="6" name="Textfeld 5"/>
          <p:cNvSpPr txBox="1"/>
          <p:nvPr/>
        </p:nvSpPr>
        <p:spPr>
          <a:xfrm>
            <a:off x="3059832" y="1340768"/>
            <a:ext cx="2448272" cy="1200329"/>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LEXIKON</a:t>
            </a:r>
          </a:p>
          <a:p>
            <a:r>
              <a:rPr lang="de-DE" dirty="0" smtClean="0">
                <a:latin typeface="Verdana" pitchFamily="34" charset="0"/>
                <a:ea typeface="Verdana" pitchFamily="34" charset="0"/>
                <a:cs typeface="Verdana" pitchFamily="34" charset="0"/>
              </a:rPr>
              <a:t>BUCH</a:t>
            </a:r>
          </a:p>
          <a:p>
            <a:r>
              <a:rPr lang="de-DE" dirty="0" smtClean="0">
                <a:latin typeface="Verdana" pitchFamily="34" charset="0"/>
                <a:ea typeface="Verdana" pitchFamily="34" charset="0"/>
                <a:cs typeface="Verdana" pitchFamily="34" charset="0"/>
              </a:rPr>
              <a:t>DRUCK</a:t>
            </a:r>
          </a:p>
          <a:p>
            <a:r>
              <a:rPr lang="de-DE" dirty="0" smtClean="0">
                <a:latin typeface="Verdana" pitchFamily="34" charset="0"/>
                <a:ea typeface="Verdana" pitchFamily="34" charset="0"/>
                <a:cs typeface="Verdana" pitchFamily="34" charset="0"/>
              </a:rPr>
              <a:t>PAPIER</a:t>
            </a:r>
            <a:endParaRPr lang="en-US" dirty="0" smtClean="0">
              <a:latin typeface="Verdana" pitchFamily="34" charset="0"/>
              <a:ea typeface="Verdana" pitchFamily="34" charset="0"/>
              <a:cs typeface="Verdana"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251520" y="2708920"/>
          <a:ext cx="8640961" cy="909261"/>
        </p:xfrm>
        <a:graphic>
          <a:graphicData uri="http://schemas.openxmlformats.org/drawingml/2006/table">
            <a:tbl>
              <a:tblPr firstRow="1" bandRow="1">
                <a:tableStyleId>{5C22544A-7EE6-4342-B048-85BDC9FD1C3A}</a:tableStyleId>
              </a:tblPr>
              <a:tblGrid>
                <a:gridCol w="960107"/>
                <a:gridCol w="960107"/>
                <a:gridCol w="1536170"/>
                <a:gridCol w="5184577"/>
              </a:tblGrid>
              <a:tr h="32059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Lexikon Buch, Druck, Papier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2411760" y="3905180"/>
            <a:ext cx="3816424" cy="1107996"/>
          </a:xfrm>
          <a:prstGeom prst="rect">
            <a:avLst/>
          </a:prstGeom>
          <a:solidFill>
            <a:schemeClr val="bg1"/>
          </a:solidFill>
          <a:ln>
            <a:solidFill>
              <a:schemeClr val="tx1"/>
            </a:solidFill>
          </a:ln>
        </p:spPr>
        <p:txBody>
          <a:bodyPr wrap="square" rtlCol="0">
            <a:spAutoFit/>
          </a:bodyPr>
          <a:lstStyle/>
          <a:p>
            <a:pPr algn="ctr"/>
            <a:r>
              <a:rPr lang="de-DE" sz="2000" dirty="0" smtClean="0">
                <a:latin typeface="Verdana" pitchFamily="34" charset="0"/>
                <a:ea typeface="Verdana" pitchFamily="34" charset="0"/>
                <a:cs typeface="Verdana" pitchFamily="34" charset="0"/>
              </a:rPr>
              <a:t>IL DISSOLUTO PUNITO</a:t>
            </a:r>
          </a:p>
          <a:p>
            <a:pPr algn="ctr"/>
            <a:r>
              <a:rPr lang="de-DE" dirty="0" smtClean="0">
                <a:latin typeface="Verdana" pitchFamily="34" charset="0"/>
                <a:ea typeface="Verdana" pitchFamily="34" charset="0"/>
                <a:cs typeface="Verdana" pitchFamily="34" charset="0"/>
              </a:rPr>
              <a:t>OSIA</a:t>
            </a:r>
          </a:p>
          <a:p>
            <a:pPr algn="ctr"/>
            <a:r>
              <a:rPr lang="de-DE" sz="2800" dirty="0" smtClean="0">
                <a:latin typeface="Verdana" pitchFamily="34" charset="0"/>
                <a:ea typeface="Verdana" pitchFamily="34" charset="0"/>
                <a:cs typeface="Verdana" pitchFamily="34" charset="0"/>
              </a:rPr>
              <a:t>IL DON GIOVANNI</a:t>
            </a:r>
            <a:endParaRPr lang="en-US" sz="2800" dirty="0" smtClean="0">
              <a:latin typeface="Verdana" pitchFamily="34" charset="0"/>
              <a:ea typeface="Verdana" pitchFamily="34" charset="0"/>
              <a:cs typeface="Verdana"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251520" y="5112027"/>
          <a:ext cx="8640961" cy="909261"/>
        </p:xfrm>
        <a:graphic>
          <a:graphicData uri="http://schemas.openxmlformats.org/drawingml/2006/table">
            <a:tbl>
              <a:tblPr firstRow="1" bandRow="1">
                <a:tableStyleId>{5C22544A-7EE6-4342-B048-85BDC9FD1C3A}</a:tableStyleId>
              </a:tblPr>
              <a:tblGrid>
                <a:gridCol w="960107"/>
                <a:gridCol w="960107"/>
                <a:gridCol w="1536170"/>
                <a:gridCol w="5184577"/>
              </a:tblGrid>
              <a:tr h="32059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dirty="0" smtClean="0">
                          <a:latin typeface="Verdana" panose="020B0604030504040204" pitchFamily="34" charset="0"/>
                          <a:ea typeface="Verdana" panose="020B0604030504040204" pitchFamily="34" charset="0"/>
                          <a:cs typeface="Verdana" panose="020B0604030504040204" pitchFamily="34" charset="0"/>
                        </a:rPr>
                        <a:t>Il</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dissoluto</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punito</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osia</a:t>
                      </a:r>
                      <a:r>
                        <a:rPr lang="de-DE" dirty="0" smtClean="0">
                          <a:latin typeface="Verdana" panose="020B0604030504040204" pitchFamily="34" charset="0"/>
                          <a:ea typeface="Verdana" panose="020B0604030504040204" pitchFamily="34" charset="0"/>
                          <a:cs typeface="Verdana" panose="020B0604030504040204" pitchFamily="34" charset="0"/>
                        </a:rPr>
                        <a:t> Il </a:t>
                      </a:r>
                      <a:r>
                        <a:rPr lang="de-DE" dirty="0" err="1" smtClean="0">
                          <a:latin typeface="Verdana" panose="020B0604030504040204" pitchFamily="34" charset="0"/>
                          <a:ea typeface="Verdana" panose="020B0604030504040204" pitchFamily="34" charset="0"/>
                          <a:cs typeface="Verdana" panose="020B0604030504040204" pitchFamily="34" charset="0"/>
                        </a:rPr>
                        <a:t>don</a:t>
                      </a:r>
                      <a:r>
                        <a:rPr lang="de-DE" dirty="0" smtClean="0">
                          <a:latin typeface="Verdana" panose="020B0604030504040204" pitchFamily="34" charset="0"/>
                          <a:ea typeface="Verdana" panose="020B0604030504040204" pitchFamily="34" charset="0"/>
                          <a:cs typeface="Verdana" panose="020B0604030504040204" pitchFamily="34" charset="0"/>
                        </a:rPr>
                        <a:t> Giovanni</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2" name="Foliennummernplatzhalter 11"/>
          <p:cNvSpPr>
            <a:spLocks noGrp="1"/>
          </p:cNvSpPr>
          <p:nvPr>
            <p:ph type="sldNum" sz="quarter" idx="4"/>
          </p:nvPr>
        </p:nvSpPr>
        <p:spPr/>
        <p:txBody>
          <a:bodyPr/>
          <a:lstStyle/>
          <a:p>
            <a:fld id="{8A6690F1-7CA1-4166-A522-500460961984}" type="slidenum">
              <a:rPr lang="de-DE" smtClean="0"/>
              <a:pPr/>
              <a:t>24</a:t>
            </a:fld>
            <a:endParaRPr lang="de-DE"/>
          </a:p>
        </p:txBody>
      </p:sp>
      <p:sp>
        <p:nvSpPr>
          <p:cNvPr id="13" name="Fußzeilenplatzhalter 12"/>
          <p:cNvSpPr>
            <a:spLocks noGrp="1"/>
          </p:cNvSpPr>
          <p:nvPr>
            <p:ph type="ftr" sz="quarter" idx="14"/>
          </p:nvPr>
        </p:nvSpPr>
        <p:spPr>
          <a:xfrm>
            <a:off x="467544" y="6376243"/>
            <a:ext cx="6552728"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3. Paralleltitel</a:t>
            </a:r>
          </a:p>
          <a:p>
            <a:pPr algn="ctr">
              <a:buNone/>
            </a:pPr>
            <a:r>
              <a:rPr lang="de-DE" sz="2800" dirty="0" smtClean="0">
                <a:solidFill>
                  <a:schemeClr val="accent1">
                    <a:lumMod val="75000"/>
                  </a:schemeClr>
                </a:solidFill>
              </a:rPr>
              <a:t>(RDA 2.3.3)</a:t>
            </a:r>
            <a:r>
              <a:rPr lang="de-DE" sz="2800" dirty="0" smtClean="0"/>
              <a:t/>
            </a:r>
            <a:br>
              <a:rPr lang="de-DE" sz="2800" dirty="0" smtClean="0"/>
            </a:br>
            <a:endParaRPr lang="de-DE" sz="2800"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25</a:t>
            </a:fld>
            <a:endParaRPr lang="de-DE"/>
          </a:p>
        </p:txBody>
      </p:sp>
      <p:sp>
        <p:nvSpPr>
          <p:cNvPr id="10" name="Fußzeilenplatzhalter 9"/>
          <p:cNvSpPr>
            <a:spLocks noGrp="1"/>
          </p:cNvSpPr>
          <p:nvPr>
            <p:ph type="ftr" sz="quarter" idx="14"/>
          </p:nvPr>
        </p:nvSpPr>
        <p:spPr>
          <a:xfrm>
            <a:off x="467544" y="6376243"/>
            <a:ext cx="6552728" cy="365125"/>
          </a:xfrm>
        </p:spPr>
        <p:txBody>
          <a:bodyPr/>
          <a:lstStyle/>
          <a:p>
            <a:r>
              <a:rPr lang="de-DE" smtClean="0"/>
              <a:t>AG RDA Schulungsunterlagen – Modul 3.02.01: Titel | Aleph | Stand: 10.09.2015 | CC BY-NC-SA</a:t>
            </a:r>
            <a:endParaRPr lang="de-DE"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-1-</a:t>
            </a:r>
            <a:endParaRPr lang="de-DE" dirty="0"/>
          </a:p>
        </p:txBody>
      </p:sp>
      <p:sp>
        <p:nvSpPr>
          <p:cNvPr id="3" name="Textplatzhalter 2"/>
          <p:cNvSpPr>
            <a:spLocks noGrp="1"/>
          </p:cNvSpPr>
          <p:nvPr>
            <p:ph type="body" sz="quarter" idx="13"/>
          </p:nvPr>
        </p:nvSpPr>
        <p:spPr/>
        <p:txBody>
          <a:bodyPr wrap="square"/>
          <a:lstStyle/>
          <a:p>
            <a:pPr algn="just"/>
            <a:r>
              <a:rPr lang="de-DE" dirty="0" smtClean="0"/>
              <a:t>Haupttitel in anderer Sprache und/oder Schrift (RDA 2.3.3.1)</a:t>
            </a:r>
          </a:p>
          <a:p>
            <a:pPr algn="just"/>
            <a:r>
              <a:rPr lang="de-DE" dirty="0" smtClean="0"/>
              <a:t>Informationsquellen (RDA 2.3.3.2) </a:t>
            </a:r>
          </a:p>
          <a:p>
            <a:pPr lvl="1"/>
            <a:r>
              <a:rPr lang="de-DE" dirty="0" smtClean="0"/>
              <a:t>Beliebige Quellen innerhalb der Ressource</a:t>
            </a:r>
          </a:p>
          <a:p>
            <a:pPr lvl="1"/>
            <a:r>
              <a:rPr lang="de-DE" dirty="0" smtClean="0"/>
              <a:t>Aus derselben Quelle außerhalb der Ressource, aus der der Haupttitel stammt</a:t>
            </a:r>
          </a:p>
          <a:p>
            <a:pPr marL="358775" lvl="1" indent="-358775">
              <a:buFont typeface="Arial" pitchFamily="34" charset="0"/>
              <a:buChar char="•"/>
            </a:pPr>
            <a:r>
              <a:rPr lang="de-DE" sz="2400" dirty="0" smtClean="0"/>
              <a:t>Erfassung nach den Grundregeln (RDA 2.3.3.3), d. h. so wie der Titel in der Informationsquelle erscheint (s. RDA 2.3.1)</a:t>
            </a:r>
          </a:p>
          <a:p>
            <a:pPr lvl="1"/>
            <a:r>
              <a:rPr lang="de-DE" dirty="0" smtClean="0"/>
              <a:t>Mehrere Angaben, die grammatisch verbunden sind (auch Appositionen), bilden zusammen einen Paralleltitel. Das gilt auch wenn sie auf mehreren Zeilen geschrieben und/oder typografisch voneinander abgehoben sind (RDA 2.3.3.3. D-A-CH mit Verweis auf RDA 2.3.2.7 D-A-CH).</a:t>
            </a:r>
            <a:endParaRPr lang="de-DE" sz="1800"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26</a:t>
            </a:fld>
            <a:endParaRPr lang="de-DE"/>
          </a:p>
        </p:txBody>
      </p:sp>
      <p:sp>
        <p:nvSpPr>
          <p:cNvPr id="9" name="Fußzeilenplatzhalter 8"/>
          <p:cNvSpPr>
            <a:spLocks noGrp="1"/>
          </p:cNvSpPr>
          <p:nvPr>
            <p:ph type="ftr" sz="quarter" idx="14"/>
          </p:nvPr>
        </p:nvSpPr>
        <p:spPr>
          <a:xfrm>
            <a:off x="467544" y="6376243"/>
            <a:ext cx="6624736"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-2-</a:t>
            </a:r>
            <a:endParaRPr lang="de-DE" dirty="0"/>
          </a:p>
        </p:txBody>
      </p:sp>
      <p:sp>
        <p:nvSpPr>
          <p:cNvPr id="3" name="Textplatzhalter 2"/>
          <p:cNvSpPr>
            <a:spLocks noGrp="1"/>
          </p:cNvSpPr>
          <p:nvPr>
            <p:ph type="body" sz="quarter" idx="13"/>
          </p:nvPr>
        </p:nvSpPr>
        <p:spPr/>
        <p:txBody>
          <a:bodyPr wrap="square"/>
          <a:lstStyle/>
          <a:p>
            <a:pPr lvl="1"/>
            <a:r>
              <a:rPr lang="de-DE" dirty="0" smtClean="0"/>
              <a:t>Versionsnummer/Jahr als Angabe zum Stand einer Software oder einer elektronischen Ressource = Teil eines Paralleltitels, wenn durch das Layout begründet (RDA 2.3.3.3 D-A-CH mit Verweis auf 2.3.2.7 D-A-CH / RDA 2.5.2.3 D-A-CH)</a:t>
            </a:r>
          </a:p>
          <a:p>
            <a:pPr lvl="1"/>
            <a:r>
              <a:rPr lang="de-DE" dirty="0" smtClean="0"/>
              <a:t>Alternativtitel = Teil eines Paralleltitels. Das erste Wort eines Alternativtitels wird großgeschrieben (RDA 2.3.3.3 D-A-CH mit Verweis auf RDA 2.3.2.7 D-A-CH).</a:t>
            </a:r>
          </a:p>
          <a:p>
            <a:pPr lvl="1"/>
            <a:endParaRPr lang="de-DE" dirty="0" smtClean="0"/>
          </a:p>
          <a:p>
            <a:r>
              <a:rPr lang="de-DE" dirty="0" smtClean="0"/>
              <a:t>Mehrere Paralleltitel</a:t>
            </a:r>
          </a:p>
          <a:p>
            <a:pPr lvl="1"/>
            <a:r>
              <a:rPr lang="de-DE" dirty="0" smtClean="0"/>
              <a:t>Nur erster Paralleltitel und ggf. Paralleltitel in deutscher Sprache wird erfasst. Erfassung weiterer Paralleltitel im Ermessen des Katalogisierenden (RDA </a:t>
            </a:r>
            <a:r>
              <a:rPr lang="de-DE" smtClean="0"/>
              <a:t>2.3.3.3 D-A-CH).</a:t>
            </a:r>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27</a:t>
            </a:fld>
            <a:endParaRPr lang="de-DE"/>
          </a:p>
        </p:txBody>
      </p:sp>
      <p:sp>
        <p:nvSpPr>
          <p:cNvPr id="9" name="Fußzeilenplatzhalter 8"/>
          <p:cNvSpPr>
            <a:spLocks noGrp="1"/>
          </p:cNvSpPr>
          <p:nvPr>
            <p:ph type="ftr" sz="quarter" idx="14"/>
          </p:nvPr>
        </p:nvSpPr>
        <p:spPr>
          <a:xfrm>
            <a:off x="467544" y="6376243"/>
            <a:ext cx="6624736"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-3-</a:t>
            </a:r>
            <a:endParaRPr lang="de-DE" dirty="0"/>
          </a:p>
        </p:txBody>
      </p:sp>
      <p:sp>
        <p:nvSpPr>
          <p:cNvPr id="3" name="Textplatzhalter 2"/>
          <p:cNvSpPr>
            <a:spLocks noGrp="1"/>
          </p:cNvSpPr>
          <p:nvPr>
            <p:ph type="body" sz="quarter" idx="13"/>
          </p:nvPr>
        </p:nvSpPr>
        <p:spPr/>
        <p:txBody>
          <a:bodyPr wrap="square"/>
          <a:lstStyle/>
          <a:p>
            <a:r>
              <a:rPr lang="de-DE" dirty="0" smtClean="0"/>
              <a:t>Originaltitel = Paralleltitel</a:t>
            </a:r>
          </a:p>
          <a:p>
            <a:pPr lvl="1"/>
            <a:r>
              <a:rPr lang="de-DE" dirty="0" smtClean="0"/>
              <a:t>Wenn in anderer Sprache als Haupttitel und in der Informationsquelle als Entsprechung zum Haupttitel präsentiert (RDA 2.3.3.3)</a:t>
            </a:r>
          </a:p>
          <a:p>
            <a:endParaRPr lang="de-DE" dirty="0" smtClean="0"/>
          </a:p>
          <a:p>
            <a:r>
              <a:rPr lang="de-DE" dirty="0" smtClean="0"/>
              <a:t>Anmerkung zur Quelle</a:t>
            </a:r>
          </a:p>
          <a:p>
            <a:pPr lvl="1"/>
            <a:r>
              <a:rPr lang="de-DE" dirty="0" smtClean="0"/>
              <a:t>Wenn Paralleltitel aus anderer Quelle als Haupttitel stammt (RDA 2.3.3.3).</a:t>
            </a:r>
          </a:p>
          <a:p>
            <a:pPr lvl="1"/>
            <a:r>
              <a:rPr lang="de-DE" dirty="0" smtClean="0"/>
              <a:t>Angabe im Ermessen des Katalogisierenden</a:t>
            </a:r>
          </a:p>
        </p:txBody>
      </p:sp>
      <p:sp>
        <p:nvSpPr>
          <p:cNvPr id="8" name="Foliennummernplatzhalter 7"/>
          <p:cNvSpPr>
            <a:spLocks noGrp="1"/>
          </p:cNvSpPr>
          <p:nvPr>
            <p:ph type="sldNum" sz="quarter" idx="4"/>
          </p:nvPr>
        </p:nvSpPr>
        <p:spPr/>
        <p:txBody>
          <a:bodyPr/>
          <a:lstStyle/>
          <a:p>
            <a:fld id="{8A6690F1-7CA1-4166-A522-500460961984}" type="slidenum">
              <a:rPr lang="de-DE" smtClean="0"/>
              <a:pPr/>
              <a:t>28</a:t>
            </a:fld>
            <a:endParaRPr lang="de-DE"/>
          </a:p>
        </p:txBody>
      </p:sp>
      <p:sp>
        <p:nvSpPr>
          <p:cNvPr id="9" name="Fußzeilenplatzhalter 8"/>
          <p:cNvSpPr>
            <a:spLocks noGrp="1"/>
          </p:cNvSpPr>
          <p:nvPr>
            <p:ph type="ftr" sz="quarter" idx="14"/>
          </p:nvPr>
        </p:nvSpPr>
        <p:spPr>
          <a:xfrm>
            <a:off x="467544" y="6376243"/>
            <a:ext cx="6768752"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a:t>
            </a:r>
          </a:p>
        </p:txBody>
      </p:sp>
      <p:pic>
        <p:nvPicPr>
          <p:cNvPr id="6" name="Picture 5"/>
          <p:cNvPicPr>
            <a:picLocks noChangeAspect="1" noChangeArrowheads="1"/>
          </p:cNvPicPr>
          <p:nvPr/>
        </p:nvPicPr>
        <p:blipFill>
          <a:blip r:embed="rId2" cstate="print"/>
          <a:srcRect/>
          <a:stretch>
            <a:fillRect/>
          </a:stretch>
        </p:blipFill>
        <p:spPr bwMode="auto">
          <a:xfrm>
            <a:off x="251520" y="1412776"/>
            <a:ext cx="2520280" cy="1514950"/>
          </a:xfrm>
          <a:prstGeom prst="rect">
            <a:avLst/>
          </a:prstGeom>
          <a:noFill/>
          <a:ln w="9525">
            <a:solidFill>
              <a:schemeClr val="tx1"/>
            </a:solidFill>
            <a:miter lim="800000"/>
            <a:headEnd/>
            <a:tailEnd/>
          </a:ln>
        </p:spPr>
      </p:pic>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203848" y="1412776"/>
          <a:ext cx="5688630" cy="1728192"/>
        </p:xfrm>
        <a:graphic>
          <a:graphicData uri="http://schemas.openxmlformats.org/drawingml/2006/table">
            <a:tbl>
              <a:tblPr firstRow="1" bandRow="1">
                <a:tableStyleId>{5C22544A-7EE6-4342-B048-85BDC9FD1C3A}</a:tableStyleId>
              </a:tblPr>
              <a:tblGrid>
                <a:gridCol w="864096"/>
                <a:gridCol w="864096"/>
                <a:gridCol w="1224136"/>
                <a:gridCol w="2736302"/>
              </a:tblGrid>
              <a:tr h="406568">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660812">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pc="-100" dirty="0" smtClean="0">
                          <a:latin typeface="Verdana" panose="020B0604030504040204" pitchFamily="34" charset="0"/>
                          <a:ea typeface="Verdana" panose="020B0604030504040204" pitchFamily="34" charset="0"/>
                          <a:cs typeface="Verdana" panose="020B0604030504040204" pitchFamily="34" charset="0"/>
                        </a:rPr>
                        <a:t>Der</a:t>
                      </a: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spc="-100" dirty="0" smtClean="0">
                          <a:latin typeface="Verdana" panose="020B0604030504040204" pitchFamily="34" charset="0"/>
                          <a:ea typeface="Verdana" panose="020B0604030504040204" pitchFamily="34" charset="0"/>
                          <a:cs typeface="Verdana" panose="020B0604030504040204" pitchFamily="34" charset="0"/>
                        </a:rPr>
                        <a:t> deutsche Film im Kalten Krieg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nchor="ctr"/>
                </a:tc>
              </a:tr>
              <a:tr h="660812">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341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2.3.3</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Parallel 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b="0" spc="-100" dirty="0" err="1" smtClean="0">
                          <a:latin typeface="Verdana" panose="020B0604030504040204" pitchFamily="34" charset="0"/>
                          <a:ea typeface="Verdana" panose="020B0604030504040204" pitchFamily="34" charset="0"/>
                          <a:cs typeface="Verdana" panose="020B0604030504040204" pitchFamily="34" charset="0"/>
                        </a:rPr>
                        <a:t>Cinéma</a:t>
                      </a:r>
                      <a:r>
                        <a:rPr lang="de-DE" b="0" spc="-100" baseline="0" dirty="0" smtClean="0">
                          <a:latin typeface="Verdana" panose="020B0604030504040204" pitchFamily="34" charset="0"/>
                          <a:ea typeface="Verdana" panose="020B0604030504040204" pitchFamily="34" charset="0"/>
                          <a:cs typeface="Verdana" panose="020B0604030504040204" pitchFamily="34" charset="0"/>
                        </a:rPr>
                        <a:t> </a:t>
                      </a: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allemand</a:t>
                      </a:r>
                      <a:r>
                        <a:rPr lang="de-DE" b="0" spc="-100" baseline="0" dirty="0" smtClean="0">
                          <a:latin typeface="Verdana" panose="020B0604030504040204" pitchFamily="34" charset="0"/>
                          <a:ea typeface="Verdana" panose="020B0604030504040204" pitchFamily="34" charset="0"/>
                          <a:cs typeface="Verdana" panose="020B0604030504040204" pitchFamily="34" charset="0"/>
                        </a:rPr>
                        <a:t> et </a:t>
                      </a: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guerre</a:t>
                      </a:r>
                      <a:r>
                        <a:rPr lang="de-DE" b="0" spc="-100" baseline="0" dirty="0" smtClean="0">
                          <a:latin typeface="Verdana" panose="020B0604030504040204" pitchFamily="34" charset="0"/>
                          <a:ea typeface="Verdana" panose="020B0604030504040204" pitchFamily="34" charset="0"/>
                          <a:cs typeface="Verdana" panose="020B0604030504040204" pitchFamily="34" charset="0"/>
                        </a:rPr>
                        <a:t> </a:t>
                      </a: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froide</a:t>
                      </a: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179512" y="2998693"/>
            <a:ext cx="3024336"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11 Beiträge in Deutsch, 6 in Französisch</a:t>
            </a:r>
            <a:endParaRPr lang="de-DE" dirty="0">
              <a:latin typeface="Verdana" pitchFamily="34" charset="0"/>
              <a:ea typeface="Verdana" pitchFamily="34" charset="0"/>
              <a:cs typeface="Verdana" pitchFamily="34" charset="0"/>
            </a:endParaRPr>
          </a:p>
        </p:txBody>
      </p:sp>
      <p:pic>
        <p:nvPicPr>
          <p:cNvPr id="9" name="Picture 6"/>
          <p:cNvPicPr>
            <a:picLocks noChangeAspect="1" noChangeArrowheads="1"/>
          </p:cNvPicPr>
          <p:nvPr/>
        </p:nvPicPr>
        <p:blipFill>
          <a:blip r:embed="rId3" cstate="print"/>
          <a:stretch>
            <a:fillRect/>
          </a:stretch>
        </p:blipFill>
        <p:spPr bwMode="auto">
          <a:xfrm>
            <a:off x="251520" y="3933056"/>
            <a:ext cx="2809837" cy="1791479"/>
          </a:xfrm>
          <a:prstGeom prst="rect">
            <a:avLst/>
          </a:prstGeom>
          <a:noFill/>
          <a:ln>
            <a:solidFill>
              <a:schemeClr val="tx1"/>
            </a:solidFill>
          </a:ln>
        </p:spPr>
      </p:pic>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3203848" y="3933056"/>
          <a:ext cx="5688631" cy="1800201"/>
        </p:xfrm>
        <a:graphic>
          <a:graphicData uri="http://schemas.openxmlformats.org/drawingml/2006/table">
            <a:tbl>
              <a:tblPr firstRow="1" bandRow="1">
                <a:tableStyleId>{5C22544A-7EE6-4342-B048-85BDC9FD1C3A}</a:tableStyleId>
              </a:tblPr>
              <a:tblGrid>
                <a:gridCol w="864096"/>
                <a:gridCol w="864096"/>
                <a:gridCol w="1224136"/>
                <a:gridCol w="2736303"/>
              </a:tblGrid>
              <a:tr h="405450">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658995">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err="1" smtClean="0">
                          <a:solidFill>
                            <a:schemeClr val="dk1"/>
                          </a:solidFill>
                          <a:latin typeface="Verdana" pitchFamily="34" charset="0"/>
                          <a:ea typeface="Verdana" pitchFamily="34" charset="0"/>
                          <a:cs typeface="Verdana" pitchFamily="34" charset="0"/>
                        </a:rPr>
                        <a:t>Seyāmaw</a:t>
                      </a:r>
                      <a:r>
                        <a:rPr lang="de-DE" sz="1800" kern="1200" spc="-100" baseline="0" dirty="0" smtClean="0">
                          <a:solidFill>
                            <a:schemeClr val="dk1"/>
                          </a:solidFill>
                          <a:latin typeface="Verdana" pitchFamily="34" charset="0"/>
                          <a:ea typeface="Verdana" pitchFamily="34" charset="0"/>
                          <a:cs typeface="Verdana" pitchFamily="34" charset="0"/>
                        </a:rPr>
                        <a:t> de-</a:t>
                      </a:r>
                      <a:r>
                        <a:rPr lang="de-DE" sz="1800" kern="1200" spc="-100" baseline="0" dirty="0" err="1" smtClean="0">
                          <a:solidFill>
                            <a:schemeClr val="dk1"/>
                          </a:solidFill>
                          <a:latin typeface="Verdana" pitchFamily="34" charset="0"/>
                          <a:ea typeface="Verdana" pitchFamily="34" charset="0"/>
                          <a:cs typeface="Verdana" pitchFamily="34" charset="0"/>
                        </a:rPr>
                        <a:t>Mār</a:t>
                      </a:r>
                      <a:r>
                        <a:rPr lang="de-DE" sz="1800" kern="1200" spc="-100" baseline="0" dirty="0" smtClean="0">
                          <a:solidFill>
                            <a:schemeClr val="dk1"/>
                          </a:solidFill>
                          <a:latin typeface="Verdana" pitchFamily="34" charset="0"/>
                          <a:ea typeface="Verdana" pitchFamily="34" charset="0"/>
                          <a:cs typeface="Verdana" pitchFamily="34" charset="0"/>
                        </a:rPr>
                        <a:t> </a:t>
                      </a:r>
                      <a:r>
                        <a:rPr lang="de-DE" sz="1800" kern="1200" spc="-100" baseline="0" dirty="0" err="1" smtClean="0">
                          <a:solidFill>
                            <a:schemeClr val="dk1"/>
                          </a:solidFill>
                          <a:latin typeface="Verdana" pitchFamily="34" charset="0"/>
                          <a:ea typeface="Verdana" pitchFamily="34" charset="0"/>
                          <a:cs typeface="Verdana" pitchFamily="34" charset="0"/>
                        </a:rPr>
                        <a:t>Marṭūrīs</a:t>
                      </a:r>
                      <a:r>
                        <a:rPr lang="de-DE" sz="1800" kern="1200" spc="-100" baseline="0" dirty="0" smtClean="0">
                          <a:solidFill>
                            <a:schemeClr val="dk1"/>
                          </a:solidFill>
                          <a:latin typeface="Verdana" pitchFamily="34" charset="0"/>
                          <a:ea typeface="Verdana" pitchFamily="34" charset="0"/>
                          <a:cs typeface="Verdana" pitchFamily="34" charset="0"/>
                        </a:rPr>
                        <a:t> </a:t>
                      </a:r>
                      <a:r>
                        <a:rPr lang="de-DE" sz="1800" kern="1200" spc="-100" baseline="0" dirty="0" err="1" smtClean="0">
                          <a:solidFill>
                            <a:schemeClr val="dk1"/>
                          </a:solidFill>
                          <a:latin typeface="Verdana" pitchFamily="34" charset="0"/>
                          <a:ea typeface="Verdana" pitchFamily="34" charset="0"/>
                          <a:cs typeface="Verdana" pitchFamily="34" charset="0"/>
                        </a:rPr>
                        <a:t>aw</a:t>
                      </a:r>
                      <a:r>
                        <a:rPr lang="de-DE" sz="1800" kern="1200" spc="-100" baseline="0" dirty="0" smtClean="0">
                          <a:solidFill>
                            <a:schemeClr val="dk1"/>
                          </a:solidFill>
                          <a:latin typeface="Verdana" pitchFamily="34" charset="0"/>
                          <a:ea typeface="Verdana" pitchFamily="34" charset="0"/>
                          <a:cs typeface="Verdana" pitchFamily="34" charset="0"/>
                        </a:rPr>
                        <a:t> </a:t>
                      </a:r>
                      <a:r>
                        <a:rPr lang="de-DE" sz="1800" kern="1200" spc="-100" baseline="0" dirty="0" err="1" smtClean="0">
                          <a:solidFill>
                            <a:schemeClr val="dk1"/>
                          </a:solidFill>
                          <a:latin typeface="Verdana" pitchFamily="34" charset="0"/>
                          <a:ea typeface="Verdana" pitchFamily="34" charset="0"/>
                          <a:cs typeface="Verdana" pitchFamily="34" charset="0"/>
                        </a:rPr>
                        <a:t>Sahdōnā</a:t>
                      </a:r>
                      <a:endParaRPr lang="de-DE" spc="-100" baseline="0" dirty="0">
                        <a:latin typeface="Verdana" pitchFamily="34" charset="0"/>
                        <a:ea typeface="Verdana" pitchFamily="34" charset="0"/>
                        <a:cs typeface="Verdana" pitchFamily="34" charset="0"/>
                      </a:endParaRPr>
                    </a:p>
                  </a:txBody>
                  <a:tcPr anchor="ctr"/>
                </a:tc>
              </a:tr>
              <a:tr h="735756">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341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Parallel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S. </a:t>
                      </a:r>
                      <a:r>
                        <a:rPr lang="en-US" sz="1800" kern="1200" spc="-100" baseline="0" dirty="0" err="1" smtClean="0">
                          <a:solidFill>
                            <a:schemeClr val="dk1"/>
                          </a:solidFill>
                          <a:latin typeface="Verdana" pitchFamily="34" charset="0"/>
                          <a:ea typeface="Verdana" pitchFamily="34" charset="0"/>
                          <a:cs typeface="Verdana" pitchFamily="34" charset="0"/>
                        </a:rPr>
                        <a:t>Martyrii</a:t>
                      </a:r>
                      <a:r>
                        <a:rPr lang="en-US" sz="1800" kern="1200" spc="-100" baseline="0" dirty="0" smtClean="0">
                          <a:solidFill>
                            <a:schemeClr val="dk1"/>
                          </a:solidFill>
                          <a:latin typeface="Verdana" pitchFamily="34" charset="0"/>
                          <a:ea typeface="Verdana" pitchFamily="34" charset="0"/>
                          <a:cs typeface="Verdana" pitchFamily="34" charset="0"/>
                        </a:rPr>
                        <a:t>, qui et </a:t>
                      </a:r>
                      <a:r>
                        <a:rPr lang="en-US" sz="1800" kern="1200" spc="-100" baseline="0" dirty="0" err="1" smtClean="0">
                          <a:solidFill>
                            <a:schemeClr val="dk1"/>
                          </a:solidFill>
                          <a:latin typeface="Verdana" pitchFamily="34" charset="0"/>
                          <a:ea typeface="Verdana" pitchFamily="34" charset="0"/>
                          <a:cs typeface="Verdana" pitchFamily="34" charset="0"/>
                        </a:rPr>
                        <a:t>Sahdona</a:t>
                      </a:r>
                      <a:r>
                        <a:rPr lang="en-US" sz="1800" kern="1200" spc="-100" baseline="0" dirty="0" smtClean="0">
                          <a:solidFill>
                            <a:schemeClr val="dk1"/>
                          </a:solidFill>
                          <a:latin typeface="Verdana" pitchFamily="34" charset="0"/>
                          <a:ea typeface="Verdana" pitchFamily="34" charset="0"/>
                          <a:cs typeface="Verdana" pitchFamily="34" charset="0"/>
                        </a:rPr>
                        <a:t>, quae </a:t>
                      </a:r>
                      <a:r>
                        <a:rPr lang="en-US" sz="1800" kern="1200" spc="-100" baseline="0" dirty="0" err="1" smtClean="0">
                          <a:solidFill>
                            <a:schemeClr val="dk1"/>
                          </a:solidFill>
                          <a:latin typeface="Verdana" pitchFamily="34" charset="0"/>
                          <a:ea typeface="Verdana" pitchFamily="34" charset="0"/>
                          <a:cs typeface="Verdana" pitchFamily="34" charset="0"/>
                        </a:rPr>
                        <a:t>supersunt</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omnia</a:t>
                      </a:r>
                      <a:endParaRPr lang="de-DE" b="0" spc="-100" baseline="0" dirty="0">
                        <a:latin typeface="Verdana" pitchFamily="34" charset="0"/>
                        <a:ea typeface="Verdana" pitchFamily="34" charset="0"/>
                        <a:cs typeface="Verdana" pitchFamily="34" charset="0"/>
                      </a:endParaRPr>
                    </a:p>
                  </a:txBody>
                  <a:tcPr anchor="ctr"/>
                </a:tc>
              </a:tr>
            </a:tbl>
          </a:graphicData>
        </a:graphic>
      </p:graphicFrame>
      <p:sp>
        <p:nvSpPr>
          <p:cNvPr id="11" name="Textfeld 10"/>
          <p:cNvSpPr txBox="1"/>
          <p:nvPr/>
        </p:nvSpPr>
        <p:spPr>
          <a:xfrm>
            <a:off x="179512" y="5807005"/>
            <a:ext cx="3168352"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Text in syrischer Schrift, Vorwort in Französisch</a:t>
            </a:r>
            <a:endParaRPr lang="de-DE" dirty="0">
              <a:latin typeface="Verdana" pitchFamily="34" charset="0"/>
              <a:ea typeface="Verdana" pitchFamily="34" charset="0"/>
              <a:cs typeface="Verdana" pitchFamily="34" charset="0"/>
            </a:endParaRPr>
          </a:p>
        </p:txBody>
      </p:sp>
      <p:sp>
        <p:nvSpPr>
          <p:cNvPr id="14" name="Foliennummernplatzhalter 13"/>
          <p:cNvSpPr>
            <a:spLocks noGrp="1"/>
          </p:cNvSpPr>
          <p:nvPr>
            <p:ph type="sldNum" sz="quarter" idx="4"/>
          </p:nvPr>
        </p:nvSpPr>
        <p:spPr/>
        <p:txBody>
          <a:bodyPr/>
          <a:lstStyle/>
          <a:p>
            <a:fld id="{8A6690F1-7CA1-4166-A522-500460961984}" type="slidenum">
              <a:rPr lang="de-DE" smtClean="0"/>
              <a:pPr/>
              <a:t>29</a:t>
            </a:fld>
            <a:endParaRPr lang="de-DE"/>
          </a:p>
        </p:txBody>
      </p:sp>
      <p:sp>
        <p:nvSpPr>
          <p:cNvPr id="15" name="Fußzeilenplatzhalter 14"/>
          <p:cNvSpPr>
            <a:spLocks noGrp="1"/>
          </p:cNvSpPr>
          <p:nvPr>
            <p:ph type="ftr" sz="quarter" idx="14"/>
          </p:nvPr>
        </p:nvSpPr>
        <p:spPr>
          <a:xfrm>
            <a:off x="467544" y="6376243"/>
            <a:ext cx="6552728"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Inhalt</a:t>
            </a:r>
            <a:endParaRPr lang="de-DE" dirty="0"/>
          </a:p>
        </p:txBody>
      </p:sp>
      <p:sp>
        <p:nvSpPr>
          <p:cNvPr id="3" name="Textplatzhalter 2"/>
          <p:cNvSpPr>
            <a:spLocks noGrp="1"/>
          </p:cNvSpPr>
          <p:nvPr>
            <p:ph type="body" sz="quarter" idx="13"/>
          </p:nvPr>
        </p:nvSpPr>
        <p:spPr/>
        <p:txBody>
          <a:bodyPr/>
          <a:lstStyle/>
          <a:p>
            <a:pPr marL="457200" indent="-457200">
              <a:buFont typeface="+mj-lt"/>
              <a:buAutoNum type="arabicPeriod"/>
            </a:pPr>
            <a:r>
              <a:rPr lang="de-DE" dirty="0" smtClean="0"/>
              <a:t>Grundregeln zum Erfassen von Titeln (RDA 2.3.1)</a:t>
            </a:r>
          </a:p>
          <a:p>
            <a:pPr marL="457200" indent="-457200">
              <a:buFont typeface="+mj-lt"/>
              <a:buAutoNum type="arabicPeriod"/>
            </a:pPr>
            <a:r>
              <a:rPr lang="de-DE" dirty="0" smtClean="0"/>
              <a:t>Haupttitel (RDA 2.3.2)</a:t>
            </a:r>
          </a:p>
          <a:p>
            <a:pPr marL="457200" indent="-457200">
              <a:buFont typeface="+mj-lt"/>
              <a:buAutoNum type="arabicPeriod"/>
            </a:pPr>
            <a:r>
              <a:rPr lang="de-DE" dirty="0" smtClean="0"/>
              <a:t>Paralleltitel (RDA 2.3.3)</a:t>
            </a:r>
          </a:p>
          <a:p>
            <a:pPr marL="457200" indent="-457200">
              <a:buFont typeface="+mj-lt"/>
              <a:buAutoNum type="arabicPeriod"/>
            </a:pPr>
            <a:r>
              <a:rPr lang="de-DE" dirty="0" smtClean="0"/>
              <a:t>Titelzusatz (RDA 2.3.4)</a:t>
            </a:r>
          </a:p>
          <a:p>
            <a:pPr marL="457200" indent="-457200">
              <a:buFont typeface="+mj-lt"/>
              <a:buAutoNum type="arabicPeriod"/>
            </a:pPr>
            <a:r>
              <a:rPr lang="de-DE" dirty="0" smtClean="0"/>
              <a:t>Paralleler Titelzusatz (RDA 2.3.5)</a:t>
            </a:r>
          </a:p>
          <a:p>
            <a:pPr marL="457200" indent="-457200">
              <a:buFont typeface="+mj-lt"/>
              <a:buAutoNum type="arabicPeriod"/>
            </a:pPr>
            <a:r>
              <a:rPr lang="de-DE" dirty="0" smtClean="0"/>
              <a:t>Abweichender Titel (RDA 2.3.6)</a:t>
            </a:r>
          </a:p>
          <a:p>
            <a:pPr marL="457200" indent="-457200">
              <a:buFont typeface="+mj-lt"/>
              <a:buAutoNum type="arabicPeriod"/>
            </a:pPr>
            <a:r>
              <a:rPr lang="de-DE" dirty="0" smtClean="0"/>
              <a:t>Anmerkung zum Titel (RDA 2.17.2)</a:t>
            </a:r>
          </a:p>
          <a:p>
            <a:pPr marL="457200" indent="-457200">
              <a:buFont typeface="+mj-lt"/>
              <a:buAutoNum type="arabicPeriod"/>
            </a:pPr>
            <a:r>
              <a:rPr lang="de-DE" smtClean="0"/>
              <a:t>Zusammenfassung</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3</a:t>
            </a:fld>
            <a:endParaRPr lang="de-DE"/>
          </a:p>
        </p:txBody>
      </p:sp>
      <p:sp>
        <p:nvSpPr>
          <p:cNvPr id="9" name="Fußzeilenplatzhalter 8"/>
          <p:cNvSpPr>
            <a:spLocks noGrp="1"/>
          </p:cNvSpPr>
          <p:nvPr>
            <p:ph type="ftr" sz="quarter" idx="14"/>
          </p:nvPr>
        </p:nvSpPr>
        <p:spPr>
          <a:xfrm>
            <a:off x="467544" y="6376243"/>
            <a:ext cx="6768752" cy="365125"/>
          </a:xfrm>
        </p:spPr>
        <p:txBody>
          <a:bodyPr/>
          <a:lstStyle/>
          <a:p>
            <a:r>
              <a:rPr lang="de-DE" smtClean="0"/>
              <a:t>AG RDA Schulungsunterlagen – Modul 3.02.01: Titel | Aleph | Stand: 10.09.2015 | CC BY-NC-SA</a:t>
            </a:r>
            <a:endParaRPr lang="de-DE"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4644008" y="1772816"/>
          <a:ext cx="4355977" cy="3240360"/>
        </p:xfrm>
        <a:graphic>
          <a:graphicData uri="http://schemas.openxmlformats.org/drawingml/2006/table">
            <a:tbl>
              <a:tblPr firstRow="1" bandRow="1">
                <a:tableStyleId>{5C22544A-7EE6-4342-B048-85BDC9FD1C3A}</a:tableStyleId>
              </a:tblPr>
              <a:tblGrid>
                <a:gridCol w="864096"/>
                <a:gridCol w="792088"/>
                <a:gridCol w="1152128"/>
                <a:gridCol w="1547665"/>
              </a:tblGrid>
              <a:tr h="518580">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1360890">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 </a:t>
                      </a: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err="1" smtClean="0">
                          <a:solidFill>
                            <a:schemeClr val="dk1"/>
                          </a:solidFill>
                          <a:latin typeface="Verdana" pitchFamily="34" charset="0"/>
                          <a:ea typeface="Verdana" pitchFamily="34" charset="0"/>
                          <a:cs typeface="Verdana" pitchFamily="34" charset="0"/>
                        </a:rPr>
                        <a:t>Feuille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d'affiches</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annonces</a:t>
                      </a:r>
                      <a:r>
                        <a:rPr lang="en-US" sz="1800" kern="1200" spc="-100" baseline="0" dirty="0" smtClean="0">
                          <a:solidFill>
                            <a:schemeClr val="dk1"/>
                          </a:solidFill>
                          <a:latin typeface="Verdana" pitchFamily="34" charset="0"/>
                          <a:ea typeface="Verdana" pitchFamily="34" charset="0"/>
                          <a:cs typeface="Verdana" pitchFamily="34" charset="0"/>
                        </a:rPr>
                        <a:t> et avis divers de Bonn</a:t>
                      </a:r>
                      <a:endParaRPr lang="de-DE" spc="-100" baseline="0" dirty="0">
                        <a:latin typeface="Verdana" pitchFamily="34" charset="0"/>
                        <a:ea typeface="Verdana" pitchFamily="34" charset="0"/>
                        <a:cs typeface="Verdana" pitchFamily="34" charset="0"/>
                      </a:endParaRPr>
                    </a:p>
                  </a:txBody>
                  <a:tcPr anchor="ctr"/>
                </a:tc>
              </a:tr>
              <a:tr h="1360890">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341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Parallel </a:t>
                      </a: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Bonner </a:t>
                      </a:r>
                      <a:r>
                        <a:rPr lang="de-DE" sz="1800" kern="1200" spc="-100" baseline="0" dirty="0" err="1" smtClean="0">
                          <a:solidFill>
                            <a:schemeClr val="dk1"/>
                          </a:solidFill>
                          <a:latin typeface="Verdana" pitchFamily="34" charset="0"/>
                          <a:ea typeface="Verdana" pitchFamily="34" charset="0"/>
                          <a:cs typeface="Verdana" pitchFamily="34" charset="0"/>
                        </a:rPr>
                        <a:t>Nachrichts</a:t>
                      </a:r>
                      <a:r>
                        <a:rPr lang="de-DE" sz="1800" kern="1200" spc="-100" baseline="0" dirty="0" smtClean="0">
                          <a:solidFill>
                            <a:schemeClr val="dk1"/>
                          </a:solidFill>
                          <a:latin typeface="Verdana" pitchFamily="34" charset="0"/>
                          <a:ea typeface="Verdana" pitchFamily="34" charset="0"/>
                          <a:cs typeface="Verdana" pitchFamily="34" charset="0"/>
                        </a:rPr>
                        <a:t>- und Anzeige-Blatt</a:t>
                      </a:r>
                      <a:endParaRPr lang="de-DE" b="0" spc="-100" baseline="0" dirty="0">
                        <a:latin typeface="Verdana" pitchFamily="34" charset="0"/>
                        <a:ea typeface="Verdana" pitchFamily="34" charset="0"/>
                        <a:cs typeface="Verdana" pitchFamily="34" charset="0"/>
                      </a:endParaRPr>
                    </a:p>
                  </a:txBody>
                  <a:tcPr anchor="ctr"/>
                </a:tc>
              </a:tr>
            </a:tbl>
          </a:graphicData>
        </a:graphic>
      </p:graphicFrame>
      <p:pic>
        <p:nvPicPr>
          <p:cNvPr id="13" name="Picture 4"/>
          <p:cNvPicPr>
            <a:picLocks noChangeAspect="1" noChangeArrowheads="1"/>
          </p:cNvPicPr>
          <p:nvPr/>
        </p:nvPicPr>
        <p:blipFill>
          <a:blip r:embed="rId2" cstate="print"/>
          <a:srcRect l="4383" r="6501"/>
          <a:stretch>
            <a:fillRect/>
          </a:stretch>
        </p:blipFill>
        <p:spPr bwMode="auto">
          <a:xfrm>
            <a:off x="251520" y="1772816"/>
            <a:ext cx="4392488" cy="3096344"/>
          </a:xfrm>
          <a:prstGeom prst="rect">
            <a:avLst/>
          </a:prstGeom>
          <a:noFill/>
          <a:ln w="9525">
            <a:solidFill>
              <a:schemeClr val="tx1"/>
            </a:solidFill>
            <a:miter lim="800000"/>
            <a:headEnd/>
            <a:tailEnd/>
          </a:ln>
        </p:spPr>
      </p:pic>
      <p:sp>
        <p:nvSpPr>
          <p:cNvPr id="8" name="Textfeld 7"/>
          <p:cNvSpPr txBox="1"/>
          <p:nvPr/>
        </p:nvSpPr>
        <p:spPr>
          <a:xfrm>
            <a:off x="539552" y="4653136"/>
            <a:ext cx="388843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Text in Französisch und Deutsch</a:t>
            </a:r>
            <a:endParaRPr lang="de-DE" dirty="0">
              <a:latin typeface="Verdana" pitchFamily="34" charset="0"/>
              <a:ea typeface="Verdana" pitchFamily="34" charset="0"/>
              <a:cs typeface="Verdana" pitchFamily="34" charset="0"/>
            </a:endParaRPr>
          </a:p>
        </p:txBody>
      </p:sp>
      <p:sp>
        <p:nvSpPr>
          <p:cNvPr id="11" name="Foliennummernplatzhalter 10"/>
          <p:cNvSpPr>
            <a:spLocks noGrp="1"/>
          </p:cNvSpPr>
          <p:nvPr>
            <p:ph type="sldNum" sz="quarter" idx="4"/>
          </p:nvPr>
        </p:nvSpPr>
        <p:spPr/>
        <p:txBody>
          <a:bodyPr/>
          <a:lstStyle/>
          <a:p>
            <a:fld id="{8A6690F1-7CA1-4166-A522-500460961984}" type="slidenum">
              <a:rPr lang="de-DE" smtClean="0"/>
              <a:pPr/>
              <a:t>30</a:t>
            </a:fld>
            <a:endParaRPr lang="de-DE"/>
          </a:p>
        </p:txBody>
      </p:sp>
      <p:sp>
        <p:nvSpPr>
          <p:cNvPr id="12" name="Fußzeilenplatzhalter 11"/>
          <p:cNvSpPr>
            <a:spLocks noGrp="1"/>
          </p:cNvSpPr>
          <p:nvPr>
            <p:ph type="ftr" sz="quarter" idx="14"/>
          </p:nvPr>
        </p:nvSpPr>
        <p:spPr>
          <a:xfrm>
            <a:off x="467544" y="6376243"/>
            <a:ext cx="6624736"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3</a:t>
            </a:r>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995936" y="1561336"/>
          <a:ext cx="5040562" cy="3811880"/>
        </p:xfrm>
        <a:graphic>
          <a:graphicData uri="http://schemas.openxmlformats.org/drawingml/2006/table">
            <a:tbl>
              <a:tblPr firstRow="1" bandRow="1">
                <a:tableStyleId>{5C22544A-7EE6-4342-B048-85BDC9FD1C3A}</a:tableStyleId>
              </a:tblPr>
              <a:tblGrid>
                <a:gridCol w="864096"/>
                <a:gridCol w="792088"/>
                <a:gridCol w="1142469"/>
                <a:gridCol w="2241909"/>
              </a:tblGrid>
              <a:tr h="585730">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1199348">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err="1" smtClean="0">
                          <a:solidFill>
                            <a:schemeClr val="dk1"/>
                          </a:solidFill>
                          <a:latin typeface="Verdana" pitchFamily="34" charset="0"/>
                          <a:ea typeface="Verdana" pitchFamily="34" charset="0"/>
                          <a:cs typeface="Verdana" pitchFamily="34" charset="0"/>
                        </a:rPr>
                        <a:t>Idyllische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Landschaftsreise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Bergisches</a:t>
                      </a:r>
                      <a:r>
                        <a:rPr lang="en-US" sz="1800" kern="1200" spc="-100" baseline="0" dirty="0" smtClean="0">
                          <a:solidFill>
                            <a:schemeClr val="dk1"/>
                          </a:solidFill>
                          <a:latin typeface="Verdana" pitchFamily="34" charset="0"/>
                          <a:ea typeface="Verdana" pitchFamily="34" charset="0"/>
                          <a:cs typeface="Verdana" pitchFamily="34" charset="0"/>
                        </a:rPr>
                        <a:t> Land</a:t>
                      </a:r>
                      <a:endParaRPr lang="de-DE" spc="-100" baseline="0" dirty="0">
                        <a:latin typeface="Verdana" pitchFamily="34" charset="0"/>
                        <a:ea typeface="Verdana" pitchFamily="34" charset="0"/>
                        <a:cs typeface="Verdana" pitchFamily="34" charset="0"/>
                      </a:endParaRPr>
                    </a:p>
                  </a:txBody>
                  <a:tcPr anchor="ctr"/>
                </a:tc>
              </a:tr>
              <a:tr h="1013401">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341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Parallel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Journey through the idyllic landscape </a:t>
                      </a:r>
                      <a:r>
                        <a:rPr lang="en-US" sz="1800" kern="1200" spc="-100" baseline="0" dirty="0" err="1" smtClean="0">
                          <a:solidFill>
                            <a:schemeClr val="dk1"/>
                          </a:solidFill>
                          <a:latin typeface="Verdana" pitchFamily="34" charset="0"/>
                          <a:ea typeface="Verdana" pitchFamily="34" charset="0"/>
                          <a:cs typeface="Verdana" pitchFamily="34" charset="0"/>
                        </a:rPr>
                        <a:t>Bergisch</a:t>
                      </a:r>
                      <a:r>
                        <a:rPr lang="en-US" sz="1800" kern="1200" spc="-100" baseline="0" dirty="0" smtClean="0">
                          <a:solidFill>
                            <a:schemeClr val="dk1"/>
                          </a:solidFill>
                          <a:latin typeface="Verdana" pitchFamily="34" charset="0"/>
                          <a:ea typeface="Verdana" pitchFamily="34" charset="0"/>
                          <a:cs typeface="Verdana" pitchFamily="34" charset="0"/>
                        </a:rPr>
                        <a:t> Land</a:t>
                      </a:r>
                      <a:endParaRPr lang="de-DE" b="0" spc="-100" baseline="0" dirty="0">
                        <a:latin typeface="Verdana" pitchFamily="34" charset="0"/>
                        <a:ea typeface="Verdana" pitchFamily="34" charset="0"/>
                        <a:cs typeface="Verdana" pitchFamily="34" charset="0"/>
                      </a:endParaRPr>
                    </a:p>
                  </a:txBody>
                  <a:tcPr anchor="ctr"/>
                </a:tc>
              </a:tr>
              <a:tr h="1013401">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345</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Parallel</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Voyage à </a:t>
                      </a:r>
                      <a:r>
                        <a:rPr lang="en-US" sz="1800" kern="1200" spc="-100" baseline="0" dirty="0" err="1" smtClean="0">
                          <a:solidFill>
                            <a:schemeClr val="dk1"/>
                          </a:solidFill>
                          <a:latin typeface="Verdana" pitchFamily="34" charset="0"/>
                          <a:ea typeface="Verdana" pitchFamily="34" charset="0"/>
                          <a:cs typeface="Verdana" pitchFamily="34" charset="0"/>
                        </a:rPr>
                        <a:t>travers</a:t>
                      </a:r>
                      <a:r>
                        <a:rPr lang="en-US" sz="1800" kern="1200" spc="-100" baseline="0" dirty="0" smtClean="0">
                          <a:solidFill>
                            <a:schemeClr val="dk1"/>
                          </a:solidFill>
                          <a:latin typeface="Verdana" pitchFamily="34" charset="0"/>
                          <a:ea typeface="Verdana" pitchFamily="34" charset="0"/>
                          <a:cs typeface="Verdana" pitchFamily="34" charset="0"/>
                        </a:rPr>
                        <a:t> le </a:t>
                      </a:r>
                      <a:r>
                        <a:rPr lang="en-US" sz="1800" kern="1200" spc="-100" baseline="0" dirty="0" err="1" smtClean="0">
                          <a:solidFill>
                            <a:schemeClr val="dk1"/>
                          </a:solidFill>
                          <a:latin typeface="Verdana" pitchFamily="34" charset="0"/>
                          <a:ea typeface="Verdana" pitchFamily="34" charset="0"/>
                          <a:cs typeface="Verdana" pitchFamily="34" charset="0"/>
                        </a:rPr>
                        <a:t>paysage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idyllique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Bergische</a:t>
                      </a:r>
                      <a:r>
                        <a:rPr lang="en-US" sz="1800" kern="1200" spc="-100" baseline="0" dirty="0" smtClean="0">
                          <a:solidFill>
                            <a:schemeClr val="dk1"/>
                          </a:solidFill>
                          <a:latin typeface="Verdana" pitchFamily="34" charset="0"/>
                          <a:ea typeface="Verdana" pitchFamily="34" charset="0"/>
                          <a:cs typeface="Verdana" pitchFamily="34" charset="0"/>
                        </a:rPr>
                        <a:t> Land</a:t>
                      </a:r>
                      <a:endParaRPr lang="de-DE" b="0" spc="-100" baseline="0" dirty="0">
                        <a:latin typeface="Verdana" pitchFamily="34" charset="0"/>
                        <a:ea typeface="Verdana" pitchFamily="34" charset="0"/>
                        <a:cs typeface="Verdana" pitchFamily="34" charset="0"/>
                      </a:endParaRPr>
                    </a:p>
                  </a:txBody>
                  <a:tcPr anchor="ctr"/>
                </a:tc>
              </a:tr>
            </a:tbl>
          </a:graphicData>
        </a:graphic>
      </p:graphicFrame>
      <p:pic>
        <p:nvPicPr>
          <p:cNvPr id="1026" name="Picture 2"/>
          <p:cNvPicPr>
            <a:picLocks noChangeAspect="1" noChangeArrowheads="1"/>
          </p:cNvPicPr>
          <p:nvPr/>
        </p:nvPicPr>
        <p:blipFill>
          <a:blip r:embed="rId2" cstate="print">
            <a:biLevel thresh="50000"/>
          </a:blip>
          <a:srcRect l="7058" r="6499"/>
          <a:stretch>
            <a:fillRect/>
          </a:stretch>
        </p:blipFill>
        <p:spPr bwMode="auto">
          <a:xfrm>
            <a:off x="395536" y="1556792"/>
            <a:ext cx="3528392" cy="1583651"/>
          </a:xfrm>
          <a:prstGeom prst="rect">
            <a:avLst/>
          </a:prstGeom>
          <a:noFill/>
          <a:ln>
            <a:solidFill>
              <a:schemeClr val="tx1"/>
            </a:solidFill>
          </a:ln>
        </p:spPr>
      </p:pic>
      <p:pic>
        <p:nvPicPr>
          <p:cNvPr id="1027" name="Picture 3"/>
          <p:cNvPicPr>
            <a:picLocks noChangeAspect="1" noChangeArrowheads="1"/>
          </p:cNvPicPr>
          <p:nvPr/>
        </p:nvPicPr>
        <p:blipFill>
          <a:blip r:embed="rId3" cstate="print">
            <a:biLevel thresh="50000"/>
          </a:blip>
          <a:srcRect l="3434" t="9504" r="49990" b="54928"/>
          <a:stretch>
            <a:fillRect/>
          </a:stretch>
        </p:blipFill>
        <p:spPr bwMode="auto">
          <a:xfrm>
            <a:off x="107504" y="3429000"/>
            <a:ext cx="3816424" cy="2544283"/>
          </a:xfrm>
          <a:prstGeom prst="rect">
            <a:avLst/>
          </a:prstGeom>
          <a:noFill/>
          <a:ln w="9525">
            <a:solidFill>
              <a:schemeClr val="tx1"/>
            </a:solidFill>
            <a:miter lim="800000"/>
            <a:headEnd/>
            <a:tailEnd/>
          </a:ln>
        </p:spPr>
      </p:pic>
      <p:sp>
        <p:nvSpPr>
          <p:cNvPr id="11" name="Foliennummernplatzhalter 10"/>
          <p:cNvSpPr>
            <a:spLocks noGrp="1"/>
          </p:cNvSpPr>
          <p:nvPr>
            <p:ph type="sldNum" sz="quarter" idx="4"/>
          </p:nvPr>
        </p:nvSpPr>
        <p:spPr/>
        <p:txBody>
          <a:bodyPr/>
          <a:lstStyle/>
          <a:p>
            <a:fld id="{8A6690F1-7CA1-4166-A522-500460961984}" type="slidenum">
              <a:rPr lang="de-DE" smtClean="0"/>
              <a:pPr/>
              <a:t>31</a:t>
            </a:fld>
            <a:endParaRPr lang="de-DE"/>
          </a:p>
        </p:txBody>
      </p:sp>
      <p:sp>
        <p:nvSpPr>
          <p:cNvPr id="12" name="Fußzeilenplatzhalter 11"/>
          <p:cNvSpPr>
            <a:spLocks noGrp="1"/>
          </p:cNvSpPr>
          <p:nvPr>
            <p:ph type="ftr" sz="quarter" idx="14"/>
          </p:nvPr>
        </p:nvSpPr>
        <p:spPr>
          <a:xfrm>
            <a:off x="467544" y="6376243"/>
            <a:ext cx="6552728"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-7-</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4</a:t>
            </a:r>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888433" y="1340768"/>
          <a:ext cx="5220071" cy="3384375"/>
        </p:xfrm>
        <a:graphic>
          <a:graphicData uri="http://schemas.openxmlformats.org/drawingml/2006/table">
            <a:tbl>
              <a:tblPr firstRow="1" bandRow="1">
                <a:tableStyleId>{5C22544A-7EE6-4342-B048-85BDC9FD1C3A}</a:tableStyleId>
              </a:tblPr>
              <a:tblGrid>
                <a:gridCol w="894869"/>
                <a:gridCol w="820297"/>
                <a:gridCol w="1193159"/>
                <a:gridCol w="2311746"/>
              </a:tblGrid>
              <a:tr h="616556">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1446695">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err="1" smtClean="0">
                          <a:solidFill>
                            <a:schemeClr val="dk1"/>
                          </a:solidFill>
                          <a:latin typeface="Verdana" pitchFamily="34" charset="0"/>
                          <a:ea typeface="Verdana" pitchFamily="34" charset="0"/>
                          <a:cs typeface="Verdana" pitchFamily="34" charset="0"/>
                        </a:rPr>
                        <a:t>Texto</a:t>
                      </a:r>
                      <a:r>
                        <a:rPr lang="en-US" sz="1800" kern="1200" spc="-100" baseline="0" dirty="0" smtClean="0">
                          <a:solidFill>
                            <a:schemeClr val="dk1"/>
                          </a:solidFill>
                          <a:latin typeface="Verdana" pitchFamily="34" charset="0"/>
                          <a:ea typeface="Verdana" pitchFamily="34" charset="0"/>
                          <a:cs typeface="Verdana" pitchFamily="34" charset="0"/>
                        </a:rPr>
                        <a:t> y </a:t>
                      </a:r>
                      <a:r>
                        <a:rPr lang="en-US" sz="1800" kern="1200" spc="-100" baseline="0" dirty="0" err="1" smtClean="0">
                          <a:solidFill>
                            <a:schemeClr val="dk1"/>
                          </a:solidFill>
                          <a:latin typeface="Verdana" pitchFamily="34" charset="0"/>
                          <a:ea typeface="Verdana" pitchFamily="34" charset="0"/>
                          <a:cs typeface="Verdana" pitchFamily="34" charset="0"/>
                        </a:rPr>
                        <a:t>contexto</a:t>
                      </a:r>
                      <a:r>
                        <a:rPr lang="en-US" sz="1800" kern="1200" spc="-100" baseline="0" dirty="0" smtClean="0">
                          <a:solidFill>
                            <a:schemeClr val="dk1"/>
                          </a:solidFill>
                          <a:latin typeface="Verdana" pitchFamily="34" charset="0"/>
                          <a:ea typeface="Verdana" pitchFamily="34" charset="0"/>
                          <a:cs typeface="Verdana" pitchFamily="34" charset="0"/>
                        </a:rPr>
                        <a:t>: la </a:t>
                      </a:r>
                      <a:r>
                        <a:rPr lang="en-US" sz="1800" kern="1200" spc="-100" baseline="0" dirty="0" err="1" smtClean="0">
                          <a:solidFill>
                            <a:schemeClr val="dk1"/>
                          </a:solidFill>
                          <a:latin typeface="Verdana" pitchFamily="34" charset="0"/>
                          <a:ea typeface="Verdana" pitchFamily="34" charset="0"/>
                          <a:cs typeface="Verdana" pitchFamily="34" charset="0"/>
                        </a:rPr>
                        <a:t>literatura</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maya</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Yucateca</a:t>
                      </a:r>
                      <a:r>
                        <a:rPr lang="en-US" sz="1800" kern="1200" spc="-100" baseline="0" dirty="0" smtClean="0">
                          <a:solidFill>
                            <a:schemeClr val="dk1"/>
                          </a:solidFill>
                          <a:latin typeface="Verdana" pitchFamily="34" charset="0"/>
                          <a:ea typeface="Verdana" pitchFamily="34" charset="0"/>
                          <a:cs typeface="Verdana" pitchFamily="34" charset="0"/>
                        </a:rPr>
                        <a:t> en </a:t>
                      </a:r>
                      <a:r>
                        <a:rPr lang="en-US" sz="1800" kern="1200" spc="-100" baseline="0" dirty="0" err="1" smtClean="0">
                          <a:solidFill>
                            <a:schemeClr val="dk1"/>
                          </a:solidFill>
                          <a:latin typeface="Verdana" pitchFamily="34" charset="0"/>
                          <a:ea typeface="Verdana" pitchFamily="34" charset="0"/>
                          <a:cs typeface="Verdana" pitchFamily="34" charset="0"/>
                        </a:rPr>
                        <a:t>perspectiva</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diacrónica</a:t>
                      </a:r>
                      <a:endParaRPr lang="de-DE" spc="-100" baseline="0" dirty="0">
                        <a:latin typeface="Verdana" pitchFamily="34" charset="0"/>
                        <a:ea typeface="Verdana" pitchFamily="34" charset="0"/>
                        <a:cs typeface="Verdana" pitchFamily="34" charset="0"/>
                      </a:endParaRPr>
                    </a:p>
                  </a:txBody>
                  <a:tcPr anchor="ctr"/>
                </a:tc>
              </a:tr>
              <a:tr h="1321124">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341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Parallel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Text and context: </a:t>
                      </a:r>
                      <a:r>
                        <a:rPr lang="en-US" sz="1800" kern="1200" spc="-100" baseline="0" dirty="0" err="1" smtClean="0">
                          <a:solidFill>
                            <a:schemeClr val="dk1"/>
                          </a:solidFill>
                          <a:latin typeface="Verdana" pitchFamily="34" charset="0"/>
                          <a:ea typeface="Verdana" pitchFamily="34" charset="0"/>
                          <a:cs typeface="Verdana" pitchFamily="34" charset="0"/>
                        </a:rPr>
                        <a:t>Yucatec</a:t>
                      </a:r>
                      <a:r>
                        <a:rPr lang="en-US" sz="1800" kern="1200" spc="-100" baseline="0" dirty="0" smtClean="0">
                          <a:solidFill>
                            <a:schemeClr val="dk1"/>
                          </a:solidFill>
                          <a:latin typeface="Verdana" pitchFamily="34" charset="0"/>
                          <a:ea typeface="Verdana" pitchFamily="34" charset="0"/>
                          <a:cs typeface="Verdana" pitchFamily="34" charset="0"/>
                        </a:rPr>
                        <a:t> Maya literature in a diachronic perspective</a:t>
                      </a:r>
                      <a:endParaRPr lang="de-DE" b="0" spc="-100" baseline="0" dirty="0">
                        <a:latin typeface="Verdana" pitchFamily="34" charset="0"/>
                        <a:ea typeface="Verdana" pitchFamily="34" charset="0"/>
                        <a:cs typeface="Verdana" pitchFamily="34" charset="0"/>
                      </a:endParaRPr>
                    </a:p>
                  </a:txBody>
                  <a:tcPr anchor="ctr"/>
                </a:tc>
              </a:tr>
            </a:tbl>
          </a:graphicData>
        </a:graphic>
      </p:graphicFrame>
      <p:pic>
        <p:nvPicPr>
          <p:cNvPr id="2050" name="Picture 2"/>
          <p:cNvPicPr>
            <a:picLocks noChangeAspect="1" noChangeArrowheads="1"/>
          </p:cNvPicPr>
          <p:nvPr/>
        </p:nvPicPr>
        <p:blipFill>
          <a:blip r:embed="rId2" cstate="print"/>
          <a:srcRect l="1891" t="5088" r="3564" b="7148"/>
          <a:stretch>
            <a:fillRect/>
          </a:stretch>
        </p:blipFill>
        <p:spPr bwMode="auto">
          <a:xfrm>
            <a:off x="251520" y="1340768"/>
            <a:ext cx="3600400" cy="4968552"/>
          </a:xfrm>
          <a:prstGeom prst="rect">
            <a:avLst/>
          </a:prstGeom>
          <a:noFill/>
          <a:ln w="9525">
            <a:solidFill>
              <a:schemeClr val="tx1"/>
            </a:solidFill>
            <a:miter lim="800000"/>
            <a:headEnd/>
            <a:tailEnd/>
          </a:ln>
        </p:spPr>
      </p:pic>
      <p:sp>
        <p:nvSpPr>
          <p:cNvPr id="11" name="Textfeld 10"/>
          <p:cNvSpPr txBox="1"/>
          <p:nvPr/>
        </p:nvSpPr>
        <p:spPr>
          <a:xfrm>
            <a:off x="3491880" y="5013176"/>
            <a:ext cx="2808312"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5 Beiträge in Englisch, 9 Beiträge in Spanisch</a:t>
            </a:r>
            <a:endParaRPr lang="de-DE" dirty="0">
              <a:latin typeface="Verdana" pitchFamily="34" charset="0"/>
              <a:ea typeface="Verdana" pitchFamily="34" charset="0"/>
              <a:cs typeface="Verdana" pitchFamily="34" charset="0"/>
            </a:endParaRPr>
          </a:p>
        </p:txBody>
      </p:sp>
      <p:sp>
        <p:nvSpPr>
          <p:cNvPr id="12" name="Rechteck 11"/>
          <p:cNvSpPr/>
          <p:nvPr/>
        </p:nvSpPr>
        <p:spPr>
          <a:xfrm>
            <a:off x="323528" y="3212976"/>
            <a:ext cx="3024336" cy="1872208"/>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Foliennummernplatzhalter 13"/>
          <p:cNvSpPr>
            <a:spLocks noGrp="1"/>
          </p:cNvSpPr>
          <p:nvPr>
            <p:ph type="sldNum" sz="quarter" idx="4"/>
          </p:nvPr>
        </p:nvSpPr>
        <p:spPr/>
        <p:txBody>
          <a:bodyPr/>
          <a:lstStyle/>
          <a:p>
            <a:fld id="{8A6690F1-7CA1-4166-A522-500460961984}" type="slidenum">
              <a:rPr lang="de-DE" smtClean="0"/>
              <a:pPr/>
              <a:t>32</a:t>
            </a:fld>
            <a:endParaRPr lang="de-DE"/>
          </a:p>
        </p:txBody>
      </p:sp>
      <p:sp>
        <p:nvSpPr>
          <p:cNvPr id="15" name="Fußzeilenplatzhalter 14"/>
          <p:cNvSpPr>
            <a:spLocks noGrp="1"/>
          </p:cNvSpPr>
          <p:nvPr>
            <p:ph type="ftr" sz="quarter" idx="14"/>
          </p:nvPr>
        </p:nvSpPr>
        <p:spPr>
          <a:xfrm>
            <a:off x="467544" y="6376243"/>
            <a:ext cx="6696744"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-8-</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5</a:t>
            </a:r>
          </a:p>
        </p:txBody>
      </p:sp>
      <p:pic>
        <p:nvPicPr>
          <p:cNvPr id="2050" name="Picture 2"/>
          <p:cNvPicPr>
            <a:picLocks noChangeAspect="1" noChangeArrowheads="1"/>
          </p:cNvPicPr>
          <p:nvPr/>
        </p:nvPicPr>
        <p:blipFill>
          <a:blip r:embed="rId2" cstate="print"/>
          <a:srcRect l="1891" t="5088" r="3564" b="7148"/>
          <a:stretch>
            <a:fillRect/>
          </a:stretch>
        </p:blipFill>
        <p:spPr bwMode="auto">
          <a:xfrm>
            <a:off x="251520" y="1340768"/>
            <a:ext cx="3600400" cy="4968552"/>
          </a:xfrm>
          <a:prstGeom prst="rect">
            <a:avLst/>
          </a:prstGeom>
          <a:noFill/>
          <a:ln w="9525">
            <a:solidFill>
              <a:schemeClr val="tx1"/>
            </a:solidFill>
            <a:miter lim="800000"/>
            <a:headEnd/>
            <a:tailEnd/>
          </a:ln>
        </p:spPr>
      </p:pic>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3888432" y="1340768"/>
          <a:ext cx="5220072" cy="4032448"/>
        </p:xfrm>
        <a:graphic>
          <a:graphicData uri="http://schemas.openxmlformats.org/drawingml/2006/table">
            <a:tbl>
              <a:tblPr firstRow="1" bandRow="1">
                <a:tableStyleId>{5C22544A-7EE6-4342-B048-85BDC9FD1C3A}</a:tableStyleId>
              </a:tblPr>
              <a:tblGrid>
                <a:gridCol w="887132"/>
                <a:gridCol w="887132"/>
                <a:gridCol w="1330698"/>
                <a:gridCol w="2115110"/>
              </a:tblGrid>
              <a:tr h="381716">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731622">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4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40" baseline="0" dirty="0" smtClean="0">
                          <a:solidFill>
                            <a:schemeClr val="dk1"/>
                          </a:solidFill>
                          <a:latin typeface="Verdana" pitchFamily="34" charset="0"/>
                          <a:ea typeface="Verdana" pitchFamily="34" charset="0"/>
                          <a:cs typeface="Verdana" pitchFamily="34" charset="0"/>
                        </a:rPr>
                        <a:t>Bonner amerikanistische Studien</a:t>
                      </a:r>
                      <a:endParaRPr lang="de-DE" spc="-140" baseline="0" dirty="0">
                        <a:latin typeface="Verdana" pitchFamily="34" charset="0"/>
                        <a:ea typeface="Verdana" pitchFamily="34" charset="0"/>
                        <a:cs typeface="Verdana" pitchFamily="34" charset="0"/>
                      </a:endParaRPr>
                    </a:p>
                  </a:txBody>
                  <a:tcPr anchor="ctr"/>
                </a:tc>
              </a:tr>
              <a:tr h="650734">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341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Parallel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4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40" baseline="0" dirty="0" smtClean="0">
                          <a:solidFill>
                            <a:schemeClr val="dk1"/>
                          </a:solidFill>
                          <a:latin typeface="Verdana" pitchFamily="34" charset="0"/>
                          <a:ea typeface="Verdana" pitchFamily="34" charset="0"/>
                          <a:cs typeface="Verdana" pitchFamily="34" charset="0"/>
                        </a:rPr>
                        <a:t>Bonn </a:t>
                      </a:r>
                      <a:r>
                        <a:rPr lang="de-DE" sz="1800" kern="1200" spc="-140" baseline="0" dirty="0" err="1" smtClean="0">
                          <a:solidFill>
                            <a:schemeClr val="dk1"/>
                          </a:solidFill>
                          <a:latin typeface="Verdana" pitchFamily="34" charset="0"/>
                          <a:ea typeface="Verdana" pitchFamily="34" charset="0"/>
                          <a:cs typeface="Verdana" pitchFamily="34" charset="0"/>
                        </a:rPr>
                        <a:t>Americanist</a:t>
                      </a:r>
                      <a:r>
                        <a:rPr lang="de-DE" sz="1800" kern="1200" spc="-140" baseline="0" dirty="0" smtClean="0">
                          <a:solidFill>
                            <a:schemeClr val="dk1"/>
                          </a:solidFill>
                          <a:latin typeface="Verdana" pitchFamily="34" charset="0"/>
                          <a:ea typeface="Verdana" pitchFamily="34" charset="0"/>
                          <a:cs typeface="Verdana" pitchFamily="34" charset="0"/>
                        </a:rPr>
                        <a:t> </a:t>
                      </a:r>
                      <a:r>
                        <a:rPr lang="de-DE" sz="1800" kern="1200" spc="-140" baseline="0" dirty="0" err="1" smtClean="0">
                          <a:solidFill>
                            <a:schemeClr val="dk1"/>
                          </a:solidFill>
                          <a:latin typeface="Verdana" pitchFamily="34" charset="0"/>
                          <a:ea typeface="Verdana" pitchFamily="34" charset="0"/>
                          <a:cs typeface="Verdana" pitchFamily="34" charset="0"/>
                        </a:rPr>
                        <a:t>studies</a:t>
                      </a:r>
                      <a:endParaRPr lang="de-DE" b="0" spc="-140" baseline="0" dirty="0">
                        <a:latin typeface="Verdana" pitchFamily="34" charset="0"/>
                        <a:ea typeface="Verdana" pitchFamily="34" charset="0"/>
                        <a:cs typeface="Verdana" pitchFamily="34" charset="0"/>
                      </a:endParaRPr>
                    </a:p>
                  </a:txBody>
                  <a:tcPr anchor="ctr"/>
                </a:tc>
              </a:tr>
              <a:tr h="731622">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345</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Parallel titel</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4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40" baseline="0" dirty="0" err="1" smtClean="0">
                          <a:solidFill>
                            <a:schemeClr val="dk1"/>
                          </a:solidFill>
                          <a:latin typeface="Verdana" pitchFamily="34" charset="0"/>
                          <a:ea typeface="Verdana" pitchFamily="34" charset="0"/>
                          <a:cs typeface="Verdana" pitchFamily="34" charset="0"/>
                        </a:rPr>
                        <a:t>Estudios</a:t>
                      </a:r>
                      <a:r>
                        <a:rPr lang="de-DE" sz="1800" kern="1200" spc="-140" baseline="0" dirty="0" smtClean="0">
                          <a:solidFill>
                            <a:schemeClr val="dk1"/>
                          </a:solidFill>
                          <a:latin typeface="Verdana" pitchFamily="34" charset="0"/>
                          <a:ea typeface="Verdana" pitchFamily="34" charset="0"/>
                          <a:cs typeface="Verdana" pitchFamily="34" charset="0"/>
                        </a:rPr>
                        <a:t> </a:t>
                      </a:r>
                      <a:r>
                        <a:rPr lang="de-DE" sz="1800" kern="1200" spc="-140" baseline="0" dirty="0" err="1" smtClean="0">
                          <a:solidFill>
                            <a:schemeClr val="dk1"/>
                          </a:solidFill>
                          <a:latin typeface="Verdana" pitchFamily="34" charset="0"/>
                          <a:ea typeface="Verdana" pitchFamily="34" charset="0"/>
                          <a:cs typeface="Verdana" pitchFamily="34" charset="0"/>
                        </a:rPr>
                        <a:t>americanistas</a:t>
                      </a:r>
                      <a:r>
                        <a:rPr lang="de-DE" sz="1800" kern="1200" spc="-140" baseline="0" dirty="0" smtClean="0">
                          <a:solidFill>
                            <a:schemeClr val="dk1"/>
                          </a:solidFill>
                          <a:latin typeface="Verdana" pitchFamily="34" charset="0"/>
                          <a:ea typeface="Verdana" pitchFamily="34" charset="0"/>
                          <a:cs typeface="Verdana" pitchFamily="34" charset="0"/>
                        </a:rPr>
                        <a:t> de Bonn</a:t>
                      </a:r>
                      <a:endParaRPr lang="de-DE" b="0" spc="-140" baseline="0" dirty="0">
                        <a:latin typeface="Verdana" pitchFamily="34" charset="0"/>
                        <a:ea typeface="Verdana" pitchFamily="34" charset="0"/>
                        <a:cs typeface="Verdana" pitchFamily="34" charset="0"/>
                      </a:endParaRPr>
                    </a:p>
                  </a:txBody>
                  <a:tcPr anchor="ctr"/>
                </a:tc>
              </a:tr>
              <a:tr h="591398">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335</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2.3.4</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Titel </a:t>
                      </a: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b="0" spc="-100" baseline="0" dirty="0" smtClean="0">
                          <a:latin typeface="Verdana" pitchFamily="34" charset="0"/>
                          <a:ea typeface="Verdana" pitchFamily="34" charset="0"/>
                          <a:cs typeface="Verdana" pitchFamily="34" charset="0"/>
                        </a:rPr>
                        <a:t>BAS</a:t>
                      </a:r>
                      <a:endParaRPr lang="de-DE" b="0" spc="-100" baseline="0" dirty="0">
                        <a:latin typeface="Verdana" pitchFamily="34" charset="0"/>
                        <a:ea typeface="Verdana" pitchFamily="34" charset="0"/>
                        <a:cs typeface="Verdana" pitchFamily="34" charset="0"/>
                      </a:endParaRPr>
                    </a:p>
                  </a:txBody>
                  <a:tcPr anchor="ctr"/>
                </a:tc>
              </a:tr>
              <a:tr h="353958">
                <a:tc>
                  <a:txBody>
                    <a:bodyPr/>
                    <a:lstStyle/>
                    <a:p>
                      <a:pPr algn="l">
                        <a:lnSpc>
                          <a:spcPts val="1600"/>
                        </a:lnSpc>
                        <a:spcBef>
                          <a:spcPts val="600"/>
                        </a:spcBef>
                        <a:spcAft>
                          <a:spcPts val="600"/>
                        </a:spcAft>
                      </a:pP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gridSpan="3">
                  <a:txBody>
                    <a:bodyPr/>
                    <a:lstStyle/>
                    <a:p>
                      <a:pPr algn="l">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Oder:</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endParaRPr lang="de-DE"/>
                    </a:p>
                  </a:txBody>
                  <a:tcPr/>
                </a:tc>
                <a:tc hMerge="1">
                  <a:txBody>
                    <a:bodyPr/>
                    <a:lstStyle/>
                    <a:p>
                      <a:endParaRPr lang="de-DE"/>
                    </a:p>
                  </a:txBody>
                  <a:tcPr/>
                </a:tc>
              </a:tr>
              <a:tr h="591398">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370a</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2.3.6</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10" baseline="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spc="-11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b="0" spc="-100" baseline="0" dirty="0" smtClean="0">
                          <a:latin typeface="Verdana" pitchFamily="34" charset="0"/>
                          <a:ea typeface="Verdana" pitchFamily="34" charset="0"/>
                          <a:cs typeface="Verdana" pitchFamily="34" charset="0"/>
                        </a:rPr>
                        <a:t>BAS</a:t>
                      </a:r>
                      <a:endParaRPr lang="de-DE" b="0" spc="-100" baseline="0" dirty="0">
                        <a:latin typeface="Verdana" pitchFamily="34" charset="0"/>
                        <a:ea typeface="Verdana" pitchFamily="34" charset="0"/>
                        <a:cs typeface="Verdana" pitchFamily="34" charset="0"/>
                      </a:endParaRPr>
                    </a:p>
                  </a:txBody>
                  <a:tcPr anchor="ctr"/>
                </a:tc>
              </a:tr>
            </a:tbl>
          </a:graphicData>
        </a:graphic>
      </p:graphicFrame>
      <p:sp>
        <p:nvSpPr>
          <p:cNvPr id="9" name="Textfeld 8"/>
          <p:cNvSpPr txBox="1"/>
          <p:nvPr/>
        </p:nvSpPr>
        <p:spPr>
          <a:xfrm>
            <a:off x="3779912" y="5579948"/>
            <a:ext cx="280831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Monografische Reihe</a:t>
            </a:r>
            <a:endParaRPr lang="de-DE" dirty="0">
              <a:latin typeface="Verdana" pitchFamily="34" charset="0"/>
              <a:ea typeface="Verdana" pitchFamily="34" charset="0"/>
              <a:cs typeface="Verdana" pitchFamily="34" charset="0"/>
            </a:endParaRPr>
          </a:p>
        </p:txBody>
      </p:sp>
      <p:sp>
        <p:nvSpPr>
          <p:cNvPr id="11" name="Rechteck 10"/>
          <p:cNvSpPr/>
          <p:nvPr/>
        </p:nvSpPr>
        <p:spPr>
          <a:xfrm>
            <a:off x="323528" y="5373216"/>
            <a:ext cx="1944216" cy="864096"/>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Foliennummernplatzhalter 13"/>
          <p:cNvSpPr>
            <a:spLocks noGrp="1"/>
          </p:cNvSpPr>
          <p:nvPr>
            <p:ph type="sldNum" sz="quarter" idx="4"/>
          </p:nvPr>
        </p:nvSpPr>
        <p:spPr/>
        <p:txBody>
          <a:bodyPr/>
          <a:lstStyle/>
          <a:p>
            <a:fld id="{8A6690F1-7CA1-4166-A522-500460961984}" type="slidenum">
              <a:rPr lang="de-DE" smtClean="0"/>
              <a:pPr/>
              <a:t>33</a:t>
            </a:fld>
            <a:endParaRPr lang="de-DE"/>
          </a:p>
        </p:txBody>
      </p:sp>
      <p:sp>
        <p:nvSpPr>
          <p:cNvPr id="15" name="Fußzeilenplatzhalter 14"/>
          <p:cNvSpPr>
            <a:spLocks noGrp="1"/>
          </p:cNvSpPr>
          <p:nvPr>
            <p:ph type="ftr" sz="quarter" idx="14"/>
          </p:nvPr>
        </p:nvSpPr>
        <p:spPr>
          <a:xfrm>
            <a:off x="467544" y="6376243"/>
            <a:ext cx="6552728"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-9-</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6</a:t>
            </a:r>
          </a:p>
        </p:txBody>
      </p:sp>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4860032" y="1484784"/>
          <a:ext cx="4211959" cy="2736304"/>
        </p:xfrm>
        <a:graphic>
          <a:graphicData uri="http://schemas.openxmlformats.org/drawingml/2006/table">
            <a:tbl>
              <a:tblPr firstRow="1" bandRow="1">
                <a:tableStyleId>{5C22544A-7EE6-4342-B048-85BDC9FD1C3A}</a:tableStyleId>
              </a:tblPr>
              <a:tblGrid>
                <a:gridCol w="864096"/>
                <a:gridCol w="792088"/>
                <a:gridCol w="1152128"/>
                <a:gridCol w="1403647"/>
              </a:tblGrid>
              <a:tr h="572715">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1172702">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5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50" dirty="0" smtClean="0">
                          <a:solidFill>
                            <a:schemeClr val="dk1"/>
                          </a:solidFill>
                          <a:latin typeface="Verdana" pitchFamily="34" charset="0"/>
                          <a:ea typeface="Verdana" pitchFamily="34" charset="0"/>
                          <a:cs typeface="Verdana" pitchFamily="34" charset="0"/>
                        </a:rPr>
                        <a:t>Daniel Höxter spielt Mozart</a:t>
                      </a:r>
                      <a:endParaRPr lang="de-DE" spc="-150" dirty="0">
                        <a:latin typeface="Verdana" pitchFamily="34" charset="0"/>
                        <a:ea typeface="Verdana" pitchFamily="34" charset="0"/>
                        <a:cs typeface="Verdana" pitchFamily="34" charset="0"/>
                      </a:endParaRPr>
                    </a:p>
                  </a:txBody>
                  <a:tcPr anchor="ctr"/>
                </a:tc>
              </a:tr>
              <a:tr h="990887">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341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Parallel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5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50" dirty="0" smtClean="0">
                          <a:solidFill>
                            <a:schemeClr val="dk1"/>
                          </a:solidFill>
                          <a:latin typeface="Verdana" pitchFamily="34" charset="0"/>
                          <a:ea typeface="Verdana" pitchFamily="34" charset="0"/>
                          <a:cs typeface="Verdana" pitchFamily="34" charset="0"/>
                        </a:rPr>
                        <a:t>Daniel</a:t>
                      </a:r>
                      <a:r>
                        <a:rPr lang="de-DE" sz="1800" kern="1200" spc="-150" baseline="0" dirty="0" smtClean="0">
                          <a:solidFill>
                            <a:schemeClr val="dk1"/>
                          </a:solidFill>
                          <a:latin typeface="Verdana" pitchFamily="34" charset="0"/>
                          <a:ea typeface="Verdana" pitchFamily="34" charset="0"/>
                          <a:cs typeface="Verdana" pitchFamily="34" charset="0"/>
                        </a:rPr>
                        <a:t> Höxter </a:t>
                      </a:r>
                      <a:r>
                        <a:rPr lang="de-DE" sz="1800" kern="1200" spc="-150" baseline="0" dirty="0" err="1" smtClean="0">
                          <a:solidFill>
                            <a:schemeClr val="dk1"/>
                          </a:solidFill>
                          <a:latin typeface="Verdana" pitchFamily="34" charset="0"/>
                          <a:ea typeface="Verdana" pitchFamily="34" charset="0"/>
                          <a:cs typeface="Verdana" pitchFamily="34" charset="0"/>
                        </a:rPr>
                        <a:t>plays</a:t>
                      </a:r>
                      <a:r>
                        <a:rPr lang="de-DE" sz="1800" kern="1200" spc="-150" baseline="0" dirty="0" smtClean="0">
                          <a:solidFill>
                            <a:schemeClr val="dk1"/>
                          </a:solidFill>
                          <a:latin typeface="Verdana" pitchFamily="34" charset="0"/>
                          <a:ea typeface="Verdana" pitchFamily="34" charset="0"/>
                          <a:cs typeface="Verdana" pitchFamily="34" charset="0"/>
                        </a:rPr>
                        <a:t> Mozart</a:t>
                      </a:r>
                      <a:endParaRPr lang="de-DE" b="0" spc="-150" dirty="0">
                        <a:latin typeface="Verdana" pitchFamily="34" charset="0"/>
                        <a:ea typeface="Verdana" pitchFamily="34" charset="0"/>
                        <a:cs typeface="Verdana" pitchFamily="34" charset="0"/>
                      </a:endParaRPr>
                    </a:p>
                  </a:txBody>
                  <a:tcPr anchor="ctr"/>
                </a:tc>
              </a:tr>
            </a:tbl>
          </a:graphicData>
        </a:graphic>
      </p:graphicFrame>
      <p:sp>
        <p:nvSpPr>
          <p:cNvPr id="12" name="Textfeld 11"/>
          <p:cNvSpPr txBox="1"/>
          <p:nvPr/>
        </p:nvSpPr>
        <p:spPr>
          <a:xfrm>
            <a:off x="251520" y="1484784"/>
            <a:ext cx="4608512" cy="3456384"/>
          </a:xfrm>
          <a:prstGeom prst="rect">
            <a:avLst/>
          </a:prstGeom>
          <a:solidFill>
            <a:schemeClr val="bg1"/>
          </a:solidFill>
          <a:ln>
            <a:solidFill>
              <a:schemeClr val="tx1"/>
            </a:solidFill>
          </a:ln>
        </p:spPr>
        <p:txBody>
          <a:bodyPr wrap="square" rtlCol="0">
            <a:no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Daniel Höxter </a:t>
            </a:r>
            <a:r>
              <a:rPr lang="de-DE" sz="2000" baseline="30000" dirty="0" smtClean="0">
                <a:latin typeface="Verdana" panose="020B0604030504040204" pitchFamily="34" charset="0"/>
                <a:ea typeface="Verdana" panose="020B0604030504040204" pitchFamily="34" charset="0"/>
                <a:cs typeface="Verdana" panose="020B0604030504040204" pitchFamily="34" charset="0"/>
              </a:rPr>
              <a:t>spielt</a:t>
            </a:r>
            <a:r>
              <a:rPr lang="de-DE" sz="2000" dirty="0" smtClean="0">
                <a:latin typeface="Verdana" panose="020B0604030504040204" pitchFamily="34" charset="0"/>
                <a:ea typeface="Verdana" panose="020B0604030504040204" pitchFamily="34" charset="0"/>
                <a:cs typeface="Verdana" panose="020B0604030504040204" pitchFamily="34" charset="0"/>
              </a:rPr>
              <a:t>/</a:t>
            </a:r>
            <a:r>
              <a:rPr lang="de-DE" sz="2000" baseline="-25000" dirty="0" err="1" smtClean="0">
                <a:latin typeface="Verdana" panose="020B0604030504040204" pitchFamily="34" charset="0"/>
                <a:ea typeface="Verdana" panose="020B0604030504040204" pitchFamily="34" charset="0"/>
                <a:cs typeface="Verdana" panose="020B0604030504040204" pitchFamily="34" charset="0"/>
              </a:rPr>
              <a:t>plays</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sz="2400" dirty="0" smtClean="0">
                <a:latin typeface="Verdana" panose="020B0604030504040204" pitchFamily="34" charset="0"/>
                <a:ea typeface="Verdana" panose="020B0604030504040204" pitchFamily="34" charset="0"/>
                <a:cs typeface="Verdana" panose="020B0604030504040204" pitchFamily="34" charset="0"/>
              </a:rPr>
              <a:t>Mozart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Textfeld 8"/>
          <p:cNvSpPr txBox="1"/>
          <p:nvPr/>
        </p:nvSpPr>
        <p:spPr>
          <a:xfrm>
            <a:off x="827584" y="4869160"/>
            <a:ext cx="2736304"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CD mit Klavierstücken</a:t>
            </a:r>
            <a:endParaRPr lang="de-DE" dirty="0">
              <a:latin typeface="Verdana" pitchFamily="34" charset="0"/>
              <a:ea typeface="Verdana" pitchFamily="34" charset="0"/>
              <a:cs typeface="Verdana" pitchFamily="34" charset="0"/>
            </a:endParaRPr>
          </a:p>
        </p:txBody>
      </p:sp>
      <p:sp>
        <p:nvSpPr>
          <p:cNvPr id="14" name="Foliennummernplatzhalter 13"/>
          <p:cNvSpPr>
            <a:spLocks noGrp="1"/>
          </p:cNvSpPr>
          <p:nvPr>
            <p:ph type="sldNum" sz="quarter" idx="4"/>
          </p:nvPr>
        </p:nvSpPr>
        <p:spPr/>
        <p:txBody>
          <a:bodyPr/>
          <a:lstStyle/>
          <a:p>
            <a:fld id="{8A6690F1-7CA1-4166-A522-500460961984}" type="slidenum">
              <a:rPr lang="de-DE" smtClean="0"/>
              <a:pPr/>
              <a:t>34</a:t>
            </a:fld>
            <a:endParaRPr lang="de-DE"/>
          </a:p>
        </p:txBody>
      </p:sp>
      <p:sp>
        <p:nvSpPr>
          <p:cNvPr id="15" name="Fußzeilenplatzhalter 14"/>
          <p:cNvSpPr>
            <a:spLocks noGrp="1"/>
          </p:cNvSpPr>
          <p:nvPr>
            <p:ph type="ftr" sz="quarter" idx="14"/>
          </p:nvPr>
        </p:nvSpPr>
        <p:spPr>
          <a:xfrm>
            <a:off x="467544" y="6376243"/>
            <a:ext cx="6624736"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4. Titelzusatz</a:t>
            </a:r>
          </a:p>
          <a:p>
            <a:pPr algn="ctr">
              <a:buNone/>
            </a:pPr>
            <a:r>
              <a:rPr lang="de-DE" sz="2800" dirty="0" smtClean="0">
                <a:solidFill>
                  <a:schemeClr val="accent1">
                    <a:lumMod val="75000"/>
                  </a:schemeClr>
                </a:solidFill>
              </a:rPr>
              <a:t>(RDA 2.3.4)</a:t>
            </a:r>
            <a:r>
              <a:rPr lang="de-DE" sz="2800" dirty="0" smtClean="0"/>
              <a:t/>
            </a:r>
            <a:br>
              <a:rPr lang="de-DE" sz="2800" dirty="0" smtClean="0"/>
            </a:br>
            <a:endParaRPr lang="de-DE" sz="2800"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35</a:t>
            </a:fld>
            <a:endParaRPr lang="de-DE"/>
          </a:p>
        </p:txBody>
      </p:sp>
      <p:sp>
        <p:nvSpPr>
          <p:cNvPr id="10" name="Fußzeilenplatzhalter 9"/>
          <p:cNvSpPr>
            <a:spLocks noGrp="1"/>
          </p:cNvSpPr>
          <p:nvPr>
            <p:ph type="ftr" sz="quarter" idx="14"/>
          </p:nvPr>
        </p:nvSpPr>
        <p:spPr>
          <a:xfrm>
            <a:off x="467544" y="6376243"/>
            <a:ext cx="6624736" cy="365125"/>
          </a:xfrm>
        </p:spPr>
        <p:txBody>
          <a:bodyPr/>
          <a:lstStyle/>
          <a:p>
            <a:r>
              <a:rPr lang="de-DE" smtClean="0"/>
              <a:t>AG RDA Schulungsunterlagen – Modul 3.02.01: Titel | Aleph | Stand: 10.09.2015 | CC BY-NC-SA</a:t>
            </a:r>
            <a:endParaRPr lang="de-DE"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a:t>
            </a:r>
            <a:endParaRPr lang="de-DE" dirty="0"/>
          </a:p>
        </p:txBody>
      </p:sp>
      <p:sp>
        <p:nvSpPr>
          <p:cNvPr id="3" name="Textplatzhalter 2"/>
          <p:cNvSpPr>
            <a:spLocks noGrp="1"/>
          </p:cNvSpPr>
          <p:nvPr>
            <p:ph type="body" sz="quarter" idx="13"/>
          </p:nvPr>
        </p:nvSpPr>
        <p:spPr/>
        <p:txBody>
          <a:bodyPr wrap="square"/>
          <a:lstStyle/>
          <a:p>
            <a:pPr algn="just"/>
            <a:r>
              <a:rPr lang="de-DE" dirty="0" smtClean="0"/>
              <a:t>Information, die mit Haupttitel in Verbindung steht, und Charakter, Inhalte, Ziele oder Motivation der Ressource oder Anlass der Entstehung, Veröffentlichung usw. der Ressource angibt (RDA 2.3.4.1)</a:t>
            </a:r>
          </a:p>
          <a:p>
            <a:pPr lvl="1" algn="just"/>
            <a:r>
              <a:rPr lang="de-DE" dirty="0" smtClean="0"/>
              <a:t>Z. B. Untertitel, Erläuterungen und Ergänzungen</a:t>
            </a:r>
          </a:p>
          <a:p>
            <a:pPr lvl="1" algn="just"/>
            <a:r>
              <a:rPr lang="de-DE" dirty="0" smtClean="0"/>
              <a:t>Keine Variationen des Haupttitels, z. B. Titel auf Rücken von Buch oder CD-/DVD-Hülle, Umschlag oder Buchdeckel.</a:t>
            </a:r>
          </a:p>
          <a:p>
            <a:pPr lvl="1" algn="just">
              <a:buNone/>
            </a:pPr>
            <a:endParaRPr lang="de-DE" dirty="0" smtClean="0"/>
          </a:p>
          <a:p>
            <a:pPr algn="just"/>
            <a:r>
              <a:rPr lang="de-DE" dirty="0" smtClean="0"/>
              <a:t>Informationsquellen (RDA 2.3.4.2) </a:t>
            </a:r>
          </a:p>
          <a:p>
            <a:pPr lvl="1"/>
            <a:r>
              <a:rPr lang="de-DE" dirty="0" smtClean="0"/>
              <a:t>Quelle für Haupttitel = Quelle für Titelzusatz</a:t>
            </a:r>
          </a:p>
          <a:p>
            <a:pPr lvl="1"/>
            <a:r>
              <a:rPr lang="de-DE" dirty="0" smtClean="0"/>
              <a:t>Titelzusätze werden i. A. nicht ermittelt. Für eine kartografische Ressource/Ressource aus bewegten Bildern können Titelzusätze bei Bedarf ermittelt werden (RDA 2.3.4.1).</a:t>
            </a:r>
          </a:p>
        </p:txBody>
      </p:sp>
      <p:sp>
        <p:nvSpPr>
          <p:cNvPr id="8" name="Foliennummernplatzhalter 7"/>
          <p:cNvSpPr>
            <a:spLocks noGrp="1"/>
          </p:cNvSpPr>
          <p:nvPr>
            <p:ph type="sldNum" sz="quarter" idx="4"/>
          </p:nvPr>
        </p:nvSpPr>
        <p:spPr/>
        <p:txBody>
          <a:bodyPr/>
          <a:lstStyle/>
          <a:p>
            <a:fld id="{8A6690F1-7CA1-4166-A522-500460961984}" type="slidenum">
              <a:rPr lang="de-DE" smtClean="0"/>
              <a:pPr/>
              <a:t>36</a:t>
            </a:fld>
            <a:endParaRPr lang="de-DE"/>
          </a:p>
        </p:txBody>
      </p:sp>
      <p:sp>
        <p:nvSpPr>
          <p:cNvPr id="9" name="Fußzeilenplatzhalter 8"/>
          <p:cNvSpPr>
            <a:spLocks noGrp="1"/>
          </p:cNvSpPr>
          <p:nvPr>
            <p:ph type="ftr" sz="quarter" idx="14"/>
          </p:nvPr>
        </p:nvSpPr>
        <p:spPr>
          <a:xfrm>
            <a:off x="467544" y="6376243"/>
            <a:ext cx="6696744"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a:t>
            </a:r>
            <a:endParaRPr lang="de-DE" dirty="0"/>
          </a:p>
        </p:txBody>
      </p:sp>
      <p:sp>
        <p:nvSpPr>
          <p:cNvPr id="3" name="Textplatzhalter 2"/>
          <p:cNvSpPr>
            <a:spLocks noGrp="1"/>
          </p:cNvSpPr>
          <p:nvPr>
            <p:ph type="body" sz="quarter" idx="13"/>
          </p:nvPr>
        </p:nvSpPr>
        <p:spPr/>
        <p:txBody>
          <a:bodyPr wrap="square"/>
          <a:lstStyle/>
          <a:p>
            <a:r>
              <a:rPr lang="de-DE" dirty="0" smtClean="0"/>
              <a:t>Kein Titelzusatz = Information aus anderer Quelle innerhalb der Ressource als der des Haupttitels, die gleichfalls deren Charakter, Inhalte, Ziele usw. angibt.</a:t>
            </a:r>
          </a:p>
          <a:p>
            <a:pPr lvl="1"/>
            <a:r>
              <a:rPr lang="de-DE" dirty="0" smtClean="0"/>
              <a:t>Kann als Anmerkung zum Titel (s. RDA 2.17.2) oder abweichender Titel (s. RDA 2.3.6) erfasst werden.</a:t>
            </a:r>
          </a:p>
          <a:p>
            <a:pPr marL="358775" lvl="1" indent="-358775">
              <a:buFont typeface="Arial" pitchFamily="34" charset="0"/>
              <a:buChar char="•"/>
            </a:pPr>
            <a:r>
              <a:rPr lang="de-DE" sz="2400" dirty="0" smtClean="0"/>
              <a:t>Erfassung nach den Grundregeln (RDA 2.3.4.3), d. h. so wie der Titel in der Informationsquelle erscheint (s. RDA 2.3.1)</a:t>
            </a:r>
            <a:endParaRPr lang="de-DE" dirty="0" smtClean="0"/>
          </a:p>
          <a:p>
            <a:pPr marL="758825" lvl="2" indent="-358775">
              <a:buFont typeface="Symbol" pitchFamily="18" charset="2"/>
              <a:buChar char="-"/>
            </a:pPr>
            <a:r>
              <a:rPr lang="de-DE" sz="2000" dirty="0" smtClean="0"/>
              <a:t>Erstes Wort/Abkürzung des ersten Worts wird i. A. kleingeschrieben, außer RDA A.10-A.55 bzw. RDA B geben Großschreibung vor (s. RDA A.4.1).</a:t>
            </a:r>
          </a:p>
          <a:p>
            <a:pPr marL="758825" lvl="2" indent="-358775">
              <a:buFont typeface="Symbol" pitchFamily="18" charset="2"/>
              <a:buChar char="-"/>
            </a:pPr>
            <a:r>
              <a:rPr lang="de-DE" sz="2000" dirty="0" smtClean="0"/>
              <a:t>Ausnahme: Fortl. oder integrierende Ressource: Angabe über Häufigkeit des Erscheinens bzw. der Aktualisierungen = Erscheinungsfrequenz (s. RDA 2.14)</a:t>
            </a:r>
            <a:endParaRPr lang="de-DE" dirty="0" smtClean="0"/>
          </a:p>
          <a:p>
            <a:pPr>
              <a:buNone/>
            </a:pPr>
            <a:endParaRPr lang="de-DE" dirty="0" smtClean="0"/>
          </a:p>
          <a:p>
            <a:pPr>
              <a:buNone/>
            </a:pPr>
            <a:endParaRPr lang="de-DE" dirty="0" smtClean="0"/>
          </a:p>
          <a:p>
            <a:pPr>
              <a:buNone/>
            </a:pP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37</a:t>
            </a:fld>
            <a:endParaRPr lang="de-DE"/>
          </a:p>
        </p:txBody>
      </p:sp>
      <p:sp>
        <p:nvSpPr>
          <p:cNvPr id="9" name="Fußzeilenplatzhalter 8"/>
          <p:cNvSpPr>
            <a:spLocks noGrp="1"/>
          </p:cNvSpPr>
          <p:nvPr>
            <p:ph type="ftr" sz="quarter" idx="14"/>
          </p:nvPr>
        </p:nvSpPr>
        <p:spPr>
          <a:xfrm>
            <a:off x="467544" y="6376243"/>
            <a:ext cx="6624736"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-3-</a:t>
            </a:r>
            <a:endParaRPr lang="de-DE" dirty="0"/>
          </a:p>
        </p:txBody>
      </p:sp>
      <p:sp>
        <p:nvSpPr>
          <p:cNvPr id="3" name="Textplatzhalter 2"/>
          <p:cNvSpPr>
            <a:spLocks noGrp="1"/>
          </p:cNvSpPr>
          <p:nvPr>
            <p:ph type="body" sz="quarter" idx="13"/>
          </p:nvPr>
        </p:nvSpPr>
        <p:spPr/>
        <p:txBody>
          <a:bodyPr wrap="square"/>
          <a:lstStyle/>
          <a:p>
            <a:r>
              <a:rPr lang="de-DE" dirty="0" smtClean="0"/>
              <a:t>Mehrere Titelzusätze</a:t>
            </a:r>
          </a:p>
          <a:p>
            <a:pPr lvl="1">
              <a:buFont typeface="Symbol" pitchFamily="18" charset="2"/>
              <a:buChar char="-"/>
            </a:pPr>
            <a:r>
              <a:rPr lang="de-DE" dirty="0" smtClean="0"/>
              <a:t>Mindestens ein Titelzusatz muss erfasst werden.</a:t>
            </a:r>
          </a:p>
          <a:p>
            <a:pPr lvl="1">
              <a:buFont typeface="Symbol" pitchFamily="18" charset="2"/>
              <a:buChar char="-"/>
            </a:pPr>
            <a:r>
              <a:rPr lang="de-DE" dirty="0" smtClean="0"/>
              <a:t>Erfassung mehrerer/aller Titelzusätze in der Reihenfolge, wie durch Abfolge, Layout oder Typografie in der Informationsquelle vorgegeben (RDA 2.3.4.3)</a:t>
            </a:r>
          </a:p>
          <a:p>
            <a:pPr lvl="1">
              <a:buFont typeface="Symbol" pitchFamily="18" charset="2"/>
              <a:buChar char="-"/>
            </a:pPr>
            <a:r>
              <a:rPr lang="de-DE" dirty="0" smtClean="0"/>
              <a:t>Titelzusatz in mehreren Sprachen oder Schriften in der Informationsquelle: Nur Titelzusatz in der Sprache oder Schrift des Haupttitels wird erfasst, im Zweifelsfall der erste Titelzusatz (RDA 2.3.4.4). Nicht berücksichtigte Sprach- bzw. Schriftformen können als parallele Titelzusätze erfasst werden (s. RDA 2.3.5).</a:t>
            </a:r>
          </a:p>
          <a:p>
            <a:pPr lvl="1">
              <a:buFont typeface="Symbol" pitchFamily="18" charset="2"/>
              <a:buChar char="-"/>
            </a:pPr>
            <a:endParaRPr lang="de-DE" sz="1600" dirty="0" smtClean="0"/>
          </a:p>
          <a:p>
            <a:r>
              <a:rPr lang="de-DE" dirty="0" smtClean="0"/>
              <a:t>Originaltitel = Titelzusatz</a:t>
            </a:r>
          </a:p>
          <a:p>
            <a:pPr lvl="1"/>
            <a:r>
              <a:rPr lang="de-DE" dirty="0" smtClean="0"/>
              <a:t>Wenn in Informationsquelle für den Haupttitel und in derselben Sprache wie der Haupttitel (RDA 2.3.4.3).</a:t>
            </a:r>
          </a:p>
        </p:txBody>
      </p:sp>
      <p:sp>
        <p:nvSpPr>
          <p:cNvPr id="8" name="Foliennummernplatzhalter 7"/>
          <p:cNvSpPr>
            <a:spLocks noGrp="1"/>
          </p:cNvSpPr>
          <p:nvPr>
            <p:ph type="sldNum" sz="quarter" idx="4"/>
          </p:nvPr>
        </p:nvSpPr>
        <p:spPr/>
        <p:txBody>
          <a:bodyPr/>
          <a:lstStyle/>
          <a:p>
            <a:fld id="{8A6690F1-7CA1-4166-A522-500460961984}" type="slidenum">
              <a:rPr lang="de-DE" smtClean="0"/>
              <a:pPr/>
              <a:t>38</a:t>
            </a:fld>
            <a:endParaRPr lang="de-DE"/>
          </a:p>
        </p:txBody>
      </p:sp>
      <p:sp>
        <p:nvSpPr>
          <p:cNvPr id="9" name="Fußzeilenplatzhalter 8"/>
          <p:cNvSpPr>
            <a:spLocks noGrp="1"/>
          </p:cNvSpPr>
          <p:nvPr>
            <p:ph type="ftr" sz="quarter" idx="14"/>
          </p:nvPr>
        </p:nvSpPr>
        <p:spPr>
          <a:xfrm>
            <a:off x="467544" y="6376243"/>
            <a:ext cx="6696744"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-4-</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a:pPr>
            <a:r>
              <a:rPr lang="de-DE" dirty="0" smtClean="0"/>
              <a:t>Angaben im Zusammenhang mit dem Haupttitel, die nachgeordnet und nicht grammatisch mit ihm verbunden sind = Titelzusatz. Meist durch Layout (Schriftarten, Schriftgröße usw.) erkennbar. </a:t>
            </a:r>
          </a:p>
          <a:p>
            <a:pPr>
              <a:buNone/>
            </a:pPr>
            <a:endParaRPr lang="de-DE" dirty="0" smtClean="0"/>
          </a:p>
          <a:p>
            <a:pPr>
              <a:buNone/>
            </a:pPr>
            <a:r>
              <a:rPr lang="de-DE" dirty="0" smtClean="0"/>
              <a:t>Beispiele 1:</a:t>
            </a:r>
          </a:p>
          <a:p>
            <a:pPr>
              <a:buNone/>
            </a:pPr>
            <a:endParaRPr lang="de-DE" dirty="0" smtClean="0"/>
          </a:p>
          <a:p>
            <a:pPr>
              <a:buNone/>
            </a:pPr>
            <a:endParaRPr lang="de-DE" dirty="0" smtClean="0"/>
          </a:p>
          <a:p>
            <a:pPr>
              <a:buNone/>
            </a:pPr>
            <a:endParaRPr lang="de-DE" dirty="0" smtClean="0"/>
          </a:p>
          <a:p>
            <a:pPr>
              <a:buNone/>
            </a:pPr>
            <a:endParaRPr lang="de-DE" dirty="0" smtClean="0"/>
          </a:p>
        </p:txBody>
      </p:sp>
      <p:pic>
        <p:nvPicPr>
          <p:cNvPr id="6" name="Grafik 5" descr="Vor_der_Zeit_Titelseite.jpg"/>
          <p:cNvPicPr>
            <a:picLocks noChangeAspect="1"/>
          </p:cNvPicPr>
          <p:nvPr/>
        </p:nvPicPr>
        <p:blipFill>
          <a:blip r:embed="rId2" cstate="print"/>
          <a:srcRect b="63513"/>
          <a:stretch>
            <a:fillRect/>
          </a:stretch>
        </p:blipFill>
        <p:spPr>
          <a:xfrm>
            <a:off x="395536" y="3933056"/>
            <a:ext cx="2583132" cy="1944216"/>
          </a:xfrm>
          <a:prstGeom prst="rect">
            <a:avLst/>
          </a:prstGeom>
          <a:ln w="12700">
            <a:solidFill>
              <a:schemeClr val="tx1"/>
            </a:solidFill>
          </a:ln>
        </p:spPr>
      </p:pic>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131840" y="3933056"/>
          <a:ext cx="5616623" cy="1669779"/>
        </p:xfrm>
        <a:graphic>
          <a:graphicData uri="http://schemas.openxmlformats.org/drawingml/2006/table">
            <a:tbl>
              <a:tblPr firstRow="1" bandRow="1">
                <a:tableStyleId>{5C22544A-7EE6-4342-B048-85BDC9FD1C3A}</a:tableStyleId>
              </a:tblPr>
              <a:tblGrid>
                <a:gridCol w="1008112"/>
                <a:gridCol w="864096"/>
                <a:gridCol w="1368152"/>
                <a:gridCol w="2376263"/>
              </a:tblGrid>
              <a:tr h="432048">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Vor der Zeit</a:t>
                      </a:r>
                      <a:endParaRPr lang="de-DE" dirty="0">
                        <a:latin typeface="Verdana" pitchFamily="34" charset="0"/>
                        <a:ea typeface="Verdana" pitchFamily="34" charset="0"/>
                        <a:cs typeface="Verdana" pitchFamily="34" charset="0"/>
                      </a:endParaRPr>
                    </a:p>
                  </a:txBody>
                  <a:tcPr anchor="ctr"/>
                </a:tc>
              </a:tr>
              <a:tr h="66086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 </a:t>
                      </a: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Korrekturen</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39</a:t>
            </a:fld>
            <a:endParaRPr lang="de-DE"/>
          </a:p>
        </p:txBody>
      </p:sp>
      <p:sp>
        <p:nvSpPr>
          <p:cNvPr id="11" name="Fußzeilenplatzhalter 10"/>
          <p:cNvSpPr>
            <a:spLocks noGrp="1"/>
          </p:cNvSpPr>
          <p:nvPr>
            <p:ph type="ftr" sz="quarter" idx="14"/>
          </p:nvPr>
        </p:nvSpPr>
        <p:spPr>
          <a:xfrm>
            <a:off x="467544" y="6376243"/>
            <a:ext cx="6768752"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1. Grundregeln zum Erfassen von Titeln</a:t>
            </a:r>
          </a:p>
          <a:p>
            <a:pPr algn="ctr">
              <a:buNone/>
            </a:pPr>
            <a:r>
              <a:rPr lang="de-DE" sz="2800" dirty="0" smtClean="0">
                <a:solidFill>
                  <a:schemeClr val="accent1">
                    <a:lumMod val="75000"/>
                  </a:schemeClr>
                </a:solidFill>
              </a:rPr>
              <a:t>(RDA 2.3.1)</a:t>
            </a:r>
            <a:r>
              <a:rPr lang="de-DE" sz="2800" dirty="0" smtClean="0"/>
              <a:t/>
            </a:r>
            <a:br>
              <a:rPr lang="de-DE" sz="2800" dirty="0" smtClean="0"/>
            </a:br>
            <a:endParaRPr lang="de-DE" sz="2800"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4</a:t>
            </a:fld>
            <a:endParaRPr lang="de-DE"/>
          </a:p>
        </p:txBody>
      </p:sp>
      <p:sp>
        <p:nvSpPr>
          <p:cNvPr id="10" name="Fußzeilenplatzhalter 9"/>
          <p:cNvSpPr>
            <a:spLocks noGrp="1"/>
          </p:cNvSpPr>
          <p:nvPr>
            <p:ph type="ftr" sz="quarter" idx="14"/>
          </p:nvPr>
        </p:nvSpPr>
        <p:spPr>
          <a:xfrm>
            <a:off x="467544" y="6376243"/>
            <a:ext cx="6696744" cy="365125"/>
          </a:xfrm>
        </p:spPr>
        <p:txBody>
          <a:bodyPr/>
          <a:lstStyle/>
          <a:p>
            <a:r>
              <a:rPr lang="de-DE" smtClean="0"/>
              <a:t>AG RDA Schulungsunterlagen – Modul 3.02.01: Titel | Aleph | Stand: 10.09.2015 | CC BY-NC-SA</a:t>
            </a:r>
            <a:endParaRPr lang="de-DE"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419872" y="1412776"/>
          <a:ext cx="5616623" cy="2520280"/>
        </p:xfrm>
        <a:graphic>
          <a:graphicData uri="http://schemas.openxmlformats.org/drawingml/2006/table">
            <a:tbl>
              <a:tblPr firstRow="1" bandRow="1">
                <a:tableStyleId>{5C22544A-7EE6-4342-B048-85BDC9FD1C3A}</a:tableStyleId>
              </a:tblPr>
              <a:tblGrid>
                <a:gridCol w="1008112"/>
                <a:gridCol w="864096"/>
                <a:gridCol w="1296144"/>
                <a:gridCol w="2448271"/>
              </a:tblGrid>
              <a:tr h="469436">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678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Katalogisierung nach den RAK-WB</a:t>
                      </a:r>
                      <a:endParaRPr lang="de-DE" dirty="0">
                        <a:latin typeface="Verdana" pitchFamily="34" charset="0"/>
                        <a:ea typeface="Verdana" pitchFamily="34" charset="0"/>
                        <a:cs typeface="Verdana" pitchFamily="34" charset="0"/>
                      </a:endParaRPr>
                    </a:p>
                  </a:txBody>
                  <a:tcPr anchor="ctr"/>
                </a:tc>
              </a:tr>
              <a:tr h="142405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 </a:t>
                      </a: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eine Einführung in die Regeln für die alphabetische Katalogisierung in wissenschaftlichen</a:t>
                      </a:r>
                      <a:r>
                        <a:rPr lang="de-DE" baseline="0" dirty="0" smtClean="0">
                          <a:latin typeface="Verdana" pitchFamily="34" charset="0"/>
                          <a:ea typeface="Verdana" pitchFamily="34" charset="0"/>
                          <a:cs typeface="Verdana" pitchFamily="34" charset="0"/>
                        </a:rPr>
                        <a:t> Bibliotheken</a:t>
                      </a:r>
                      <a:endParaRPr lang="de-DE" dirty="0">
                        <a:latin typeface="Verdana" pitchFamily="34" charset="0"/>
                        <a:ea typeface="Verdana" pitchFamily="34" charset="0"/>
                        <a:cs typeface="Verdana" pitchFamily="34" charset="0"/>
                      </a:endParaRPr>
                    </a:p>
                  </a:txBody>
                  <a:tcPr anchor="ctr"/>
                </a:tc>
              </a:tr>
            </a:tbl>
          </a:graphicData>
        </a:graphic>
      </p:graphicFrame>
      <p:pic>
        <p:nvPicPr>
          <p:cNvPr id="8" name="Grafik 7" descr="Katalogisierung_nach_den_Rak-WB_Titelseite.jpg"/>
          <p:cNvPicPr>
            <a:picLocks noChangeAspect="1"/>
          </p:cNvPicPr>
          <p:nvPr/>
        </p:nvPicPr>
        <p:blipFill>
          <a:blip r:embed="rId3" cstate="print"/>
          <a:srcRect t="2873" b="46854"/>
          <a:stretch>
            <a:fillRect/>
          </a:stretch>
        </p:blipFill>
        <p:spPr>
          <a:xfrm>
            <a:off x="251520" y="1412776"/>
            <a:ext cx="3115238" cy="2520280"/>
          </a:xfrm>
          <a:prstGeom prst="rect">
            <a:avLst/>
          </a:prstGeom>
          <a:ln w="12700">
            <a:solidFill>
              <a:schemeClr val="tx1"/>
            </a:solidFill>
          </a:ln>
        </p:spPr>
      </p:pic>
      <p:pic>
        <p:nvPicPr>
          <p:cNvPr id="9" name="Picture 3"/>
          <p:cNvPicPr>
            <a:picLocks noChangeAspect="1" noChangeArrowheads="1"/>
          </p:cNvPicPr>
          <p:nvPr/>
        </p:nvPicPr>
        <p:blipFill>
          <a:blip r:embed="rId4" cstate="print"/>
          <a:srcRect l="10165" r="8521" b="34043"/>
          <a:stretch>
            <a:fillRect/>
          </a:stretch>
        </p:blipFill>
        <p:spPr bwMode="auto">
          <a:xfrm>
            <a:off x="251520" y="4149080"/>
            <a:ext cx="3096344" cy="2232248"/>
          </a:xfrm>
          <a:prstGeom prst="rect">
            <a:avLst/>
          </a:prstGeom>
          <a:noFill/>
          <a:ln w="9525">
            <a:solidFill>
              <a:schemeClr val="tx1"/>
            </a:solidFill>
            <a:miter lim="800000"/>
            <a:headEnd/>
            <a:tailEnd/>
          </a:ln>
        </p:spPr>
      </p:pic>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3419872" y="4149080"/>
          <a:ext cx="5616623" cy="1669779"/>
        </p:xfrm>
        <a:graphic>
          <a:graphicData uri="http://schemas.openxmlformats.org/drawingml/2006/table">
            <a:tbl>
              <a:tblPr firstRow="1" bandRow="1">
                <a:tableStyleId>{5C22544A-7EE6-4342-B048-85BDC9FD1C3A}</a:tableStyleId>
              </a:tblPr>
              <a:tblGrid>
                <a:gridCol w="1008112"/>
                <a:gridCol w="864096"/>
                <a:gridCol w="1296144"/>
                <a:gridCol w="2448271"/>
              </a:tblGrid>
              <a:tr h="432048">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EnWG</a:t>
                      </a:r>
                      <a:endParaRPr lang="de-DE" dirty="0">
                        <a:latin typeface="Verdana" pitchFamily="34" charset="0"/>
                        <a:ea typeface="Verdana" pitchFamily="34" charset="0"/>
                        <a:cs typeface="Verdana" pitchFamily="34" charset="0"/>
                      </a:endParaRPr>
                    </a:p>
                  </a:txBody>
                  <a:tcPr anchor="ctr"/>
                </a:tc>
              </a:tr>
              <a:tr h="66086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 </a:t>
                      </a: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Kommentar</a:t>
                      </a:r>
                      <a:endParaRPr lang="de-DE" dirty="0">
                        <a:latin typeface="Verdana" pitchFamily="34" charset="0"/>
                        <a:ea typeface="Verdana" pitchFamily="34" charset="0"/>
                        <a:cs typeface="Verdana" pitchFamily="34" charset="0"/>
                      </a:endParaRPr>
                    </a:p>
                  </a:txBody>
                  <a:tcPr anchor="ctr"/>
                </a:tc>
              </a:tr>
            </a:tbl>
          </a:graphicData>
        </a:graphic>
      </p:graphicFrame>
      <p:sp>
        <p:nvSpPr>
          <p:cNvPr id="13" name="Foliennummernplatzhalter 12"/>
          <p:cNvSpPr>
            <a:spLocks noGrp="1"/>
          </p:cNvSpPr>
          <p:nvPr>
            <p:ph type="sldNum" sz="quarter" idx="4"/>
          </p:nvPr>
        </p:nvSpPr>
        <p:spPr/>
        <p:txBody>
          <a:bodyPr/>
          <a:lstStyle/>
          <a:p>
            <a:fld id="{8A6690F1-7CA1-4166-A522-500460961984}" type="slidenum">
              <a:rPr lang="de-DE" smtClean="0"/>
              <a:pPr/>
              <a:t>40</a:t>
            </a:fld>
            <a:endParaRPr lang="de-DE"/>
          </a:p>
        </p:txBody>
      </p:sp>
      <p:sp>
        <p:nvSpPr>
          <p:cNvPr id="14" name="Fußzeilenplatzhalter 13"/>
          <p:cNvSpPr>
            <a:spLocks noGrp="1"/>
          </p:cNvSpPr>
          <p:nvPr>
            <p:ph type="ftr" sz="quarter" idx="14"/>
          </p:nvPr>
        </p:nvSpPr>
        <p:spPr>
          <a:xfrm>
            <a:off x="467544" y="6376243"/>
            <a:ext cx="6624736"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3:</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r>
              <a:rPr lang="de-DE" dirty="0" smtClean="0"/>
              <a:t>Richtlinien Abgrenzung Titelzusatz-Haupttitel (RDA 2.3.4.3 D-A-CH)</a:t>
            </a:r>
          </a:p>
          <a:p>
            <a:pPr marL="914400" lvl="1" indent="-457200">
              <a:buFont typeface="+mj-lt"/>
              <a:buAutoNum type="arabicPeriod" startAt="2"/>
            </a:pPr>
            <a:r>
              <a:rPr lang="de-DE" dirty="0" smtClean="0"/>
              <a:t>Im Zweifelsfall wird Sachaussage und Gestaltung beachtet, z. B.</a:t>
            </a:r>
          </a:p>
          <a:p>
            <a:pPr marL="1314450" lvl="2" indent="-457200"/>
            <a:r>
              <a:rPr lang="de-DE" sz="1800" dirty="0" smtClean="0"/>
              <a:t>Titel mit Doppelpunkt/Gedankenstrich</a:t>
            </a:r>
          </a:p>
          <a:p>
            <a:pPr marL="1314450" lvl="2" indent="-457200"/>
            <a:r>
              <a:rPr lang="de-DE" sz="1800" dirty="0" smtClean="0"/>
              <a:t>Angaben wie "anlässlich ...", "unter besonderer Berücksichtigung von ..." oder "in vier Bänden"</a:t>
            </a:r>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275856" y="1412776"/>
          <a:ext cx="5616623" cy="1630800"/>
        </p:xfrm>
        <a:graphic>
          <a:graphicData uri="http://schemas.openxmlformats.org/drawingml/2006/table">
            <a:tbl>
              <a:tblPr firstRow="1" bandRow="1">
                <a:tableStyleId>{5C22544A-7EE6-4342-B048-85BDC9FD1C3A}</a:tableStyleId>
              </a:tblPr>
              <a:tblGrid>
                <a:gridCol w="1008112"/>
                <a:gridCol w="864096"/>
                <a:gridCol w="1296144"/>
                <a:gridCol w="2448271"/>
              </a:tblGrid>
              <a:tr h="393069">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Klassiker auslegen</a:t>
                      </a:r>
                      <a:endParaRPr lang="de-DE" dirty="0">
                        <a:latin typeface="Verdana" pitchFamily="34" charset="0"/>
                        <a:ea typeface="Verdana" pitchFamily="34" charset="0"/>
                        <a:cs typeface="Verdana" pitchFamily="34" charset="0"/>
                      </a:endParaRPr>
                    </a:p>
                  </a:txBody>
                  <a:tcPr anchor="ctr"/>
                </a:tc>
              </a:tr>
              <a:tr h="660865">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335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 </a:t>
                      </a:r>
                      <a:r>
                        <a:rPr lang="de-DE" b="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b="0" dirty="0" smtClean="0">
                          <a:latin typeface="Verdana" pitchFamily="34" charset="0"/>
                          <a:ea typeface="Verdana" pitchFamily="34" charset="0"/>
                          <a:cs typeface="Verdana" pitchFamily="34" charset="0"/>
                        </a:rPr>
                        <a:t>KA</a:t>
                      </a:r>
                      <a:endParaRPr lang="de-DE" b="0" dirty="0">
                        <a:latin typeface="Verdana" pitchFamily="34" charset="0"/>
                        <a:ea typeface="Verdana" pitchFamily="34" charset="0"/>
                        <a:cs typeface="Verdana" pitchFamily="34" charset="0"/>
                      </a:endParaRPr>
                    </a:p>
                  </a:txBody>
                  <a:tcPr anchor="ctr"/>
                </a:tc>
              </a:tr>
            </a:tbl>
          </a:graphicData>
        </a:graphic>
      </p:graphicFrame>
      <p:pic>
        <p:nvPicPr>
          <p:cNvPr id="11" name="Picture 4"/>
          <p:cNvPicPr>
            <a:picLocks noChangeAspect="1" noChangeArrowheads="1"/>
          </p:cNvPicPr>
          <p:nvPr/>
        </p:nvPicPr>
        <p:blipFill>
          <a:blip r:embed="rId3" cstate="print"/>
          <a:srcRect l="12910" t="10587" r="12374" b="19540"/>
          <a:stretch>
            <a:fillRect/>
          </a:stretch>
        </p:blipFill>
        <p:spPr bwMode="auto">
          <a:xfrm>
            <a:off x="395536" y="1412776"/>
            <a:ext cx="2664296" cy="2376264"/>
          </a:xfrm>
          <a:prstGeom prst="rect">
            <a:avLst/>
          </a:prstGeom>
          <a:noFill/>
          <a:ln w="9525">
            <a:solidFill>
              <a:schemeClr val="tx1"/>
            </a:solidFill>
            <a:miter lim="800000"/>
            <a:headEnd/>
            <a:tailEnd/>
          </a:ln>
        </p:spPr>
      </p:pic>
      <p:sp>
        <p:nvSpPr>
          <p:cNvPr id="10" name="Foliennummernplatzhalter 9"/>
          <p:cNvSpPr>
            <a:spLocks noGrp="1"/>
          </p:cNvSpPr>
          <p:nvPr>
            <p:ph type="sldNum" sz="quarter" idx="4"/>
          </p:nvPr>
        </p:nvSpPr>
        <p:spPr/>
        <p:txBody>
          <a:bodyPr/>
          <a:lstStyle/>
          <a:p>
            <a:fld id="{8A6690F1-7CA1-4166-A522-500460961984}" type="slidenum">
              <a:rPr lang="de-DE" smtClean="0"/>
              <a:pPr/>
              <a:t>41</a:t>
            </a:fld>
            <a:endParaRPr lang="de-DE"/>
          </a:p>
        </p:txBody>
      </p:sp>
      <p:sp>
        <p:nvSpPr>
          <p:cNvPr id="12" name="Fußzeilenplatzhalter 11"/>
          <p:cNvSpPr>
            <a:spLocks noGrp="1"/>
          </p:cNvSpPr>
          <p:nvPr>
            <p:ph type="ftr" sz="quarter" idx="14"/>
          </p:nvPr>
        </p:nvSpPr>
        <p:spPr>
          <a:xfrm>
            <a:off x="467544" y="6376243"/>
            <a:ext cx="6768752"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-7-</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4:</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707904" y="1484784"/>
          <a:ext cx="5328592" cy="1336288"/>
        </p:xfrm>
        <a:graphic>
          <a:graphicData uri="http://schemas.openxmlformats.org/drawingml/2006/table">
            <a:tbl>
              <a:tblPr firstRow="1" bandRow="1">
                <a:tableStyleId>{5C22544A-7EE6-4342-B048-85BDC9FD1C3A}</a:tableStyleId>
              </a:tblPr>
              <a:tblGrid>
                <a:gridCol w="962107"/>
                <a:gridCol w="888099"/>
                <a:gridCol w="1305316"/>
                <a:gridCol w="2173070"/>
              </a:tblGrid>
              <a:tr h="432048">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653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t>
                      </a: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dirty="0" smtClean="0">
                          <a:solidFill>
                            <a:schemeClr val="dk1"/>
                          </a:solidFill>
                          <a:latin typeface="Verdana" pitchFamily="34" charset="0"/>
                          <a:ea typeface="Verdana" pitchFamily="34" charset="0"/>
                          <a:cs typeface="Verdana" pitchFamily="34" charset="0"/>
                        </a:rPr>
                        <a:t>Nikolai</a:t>
                      </a:r>
                      <a:r>
                        <a:rPr lang="de-DE" sz="1800" kern="1200" spc="-100" baseline="0" dirty="0" smtClean="0">
                          <a:solidFill>
                            <a:schemeClr val="dk1"/>
                          </a:solidFill>
                          <a:latin typeface="Verdana" pitchFamily="34" charset="0"/>
                          <a:ea typeface="Verdana" pitchFamily="34" charset="0"/>
                          <a:cs typeface="Verdana" pitchFamily="34" charset="0"/>
                        </a:rPr>
                        <a:t> </a:t>
                      </a:r>
                      <a:r>
                        <a:rPr lang="de-DE" sz="1800" kern="1200" spc="-100" baseline="0" dirty="0" err="1" smtClean="0">
                          <a:solidFill>
                            <a:schemeClr val="dk1"/>
                          </a:solidFill>
                          <a:latin typeface="Verdana" pitchFamily="34" charset="0"/>
                          <a:ea typeface="Verdana" pitchFamily="34" charset="0"/>
                          <a:cs typeface="Verdana" pitchFamily="34" charset="0"/>
                        </a:rPr>
                        <a:t>Bucharin</a:t>
                      </a:r>
                      <a:r>
                        <a:rPr lang="de-DE" sz="1800" kern="1200" spc="-100" baseline="0" dirty="0" smtClean="0">
                          <a:solidFill>
                            <a:schemeClr val="dk1"/>
                          </a:solidFill>
                          <a:latin typeface="Verdana" pitchFamily="34" charset="0"/>
                          <a:ea typeface="Verdana" pitchFamily="34" charset="0"/>
                          <a:cs typeface="Verdana" pitchFamily="34" charset="0"/>
                        </a:rPr>
                        <a:t> - Stalins tragischer Opponent</a:t>
                      </a:r>
                      <a:endParaRPr lang="de-DE" spc="-100"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251520" y="1484784"/>
            <a:ext cx="3384376" cy="3168352"/>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Nikolai </a:t>
            </a:r>
            <a:r>
              <a:rPr lang="de-DE" dirty="0" err="1" smtClean="0">
                <a:latin typeface="Verdana" pitchFamily="34" charset="0"/>
                <a:ea typeface="Verdana" pitchFamily="34" charset="0"/>
                <a:cs typeface="Verdana" pitchFamily="34" charset="0"/>
              </a:rPr>
              <a:t>Bucharin</a:t>
            </a:r>
            <a:r>
              <a:rPr lang="de-DE" dirty="0" smtClean="0">
                <a:latin typeface="Verdana" pitchFamily="34" charset="0"/>
                <a:ea typeface="Verdana" pitchFamily="34" charset="0"/>
                <a:cs typeface="Verdana" pitchFamily="34" charset="0"/>
              </a:rPr>
              <a:t> —</a:t>
            </a:r>
          </a:p>
          <a:p>
            <a:r>
              <a:rPr lang="de-DE" dirty="0" smtClean="0">
                <a:latin typeface="Verdana" pitchFamily="34" charset="0"/>
                <a:ea typeface="Verdana" pitchFamily="34" charset="0"/>
                <a:cs typeface="Verdana" pitchFamily="34" charset="0"/>
              </a:rPr>
              <a:t>Stalins tragischer Opponent</a:t>
            </a:r>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707904" y="3429000"/>
          <a:ext cx="5328592" cy="2162652"/>
        </p:xfrm>
        <a:graphic>
          <a:graphicData uri="http://schemas.openxmlformats.org/drawingml/2006/table">
            <a:tbl>
              <a:tblPr firstRow="1" bandRow="1">
                <a:tableStyleId>{5C22544A-7EE6-4342-B048-85BDC9FD1C3A}</a:tableStyleId>
              </a:tblPr>
              <a:tblGrid>
                <a:gridCol w="962107"/>
                <a:gridCol w="888099"/>
                <a:gridCol w="1305316"/>
                <a:gridCol w="2173070"/>
              </a:tblGrid>
              <a:tr h="432048">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653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Nikolai</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Bucharin</a:t>
                      </a:r>
                      <a:endParaRPr lang="de-DE" dirty="0">
                        <a:latin typeface="Verdana" pitchFamily="34" charset="0"/>
                        <a:ea typeface="Verdana" pitchFamily="34" charset="0"/>
                        <a:cs typeface="Verdana" pitchFamily="34" charset="0"/>
                      </a:endParaRPr>
                    </a:p>
                  </a:txBody>
                  <a:tcPr anchor="ctr"/>
                </a:tc>
              </a:tr>
              <a:tr h="8653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 </a:t>
                      </a: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Stalins tragischer Opponent</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Textfeld 9"/>
          <p:cNvSpPr txBox="1"/>
          <p:nvPr/>
        </p:nvSpPr>
        <p:spPr>
          <a:xfrm>
            <a:off x="5652120" y="2915652"/>
            <a:ext cx="1368152" cy="369332"/>
          </a:xfrm>
          <a:prstGeom prst="rect">
            <a:avLst/>
          </a:prstGeom>
          <a:solidFill>
            <a:schemeClr val="bg1"/>
          </a:solidFill>
          <a:ln>
            <a:noFill/>
          </a:ln>
        </p:spPr>
        <p:txBody>
          <a:bodyPr wrap="square" rtlCol="0">
            <a:spAutoFit/>
          </a:bodyPr>
          <a:lstStyle/>
          <a:p>
            <a:pPr algn="ctr"/>
            <a:r>
              <a:rPr lang="de-DE" dirty="0" smtClean="0">
                <a:latin typeface="Verdana" pitchFamily="34" charset="0"/>
                <a:ea typeface="Verdana" pitchFamily="34" charset="0"/>
                <a:cs typeface="Verdana" pitchFamily="34" charset="0"/>
              </a:rPr>
              <a:t>oder</a:t>
            </a:r>
            <a:endParaRPr lang="de-DE" dirty="0">
              <a:latin typeface="Verdana" pitchFamily="34" charset="0"/>
              <a:ea typeface="Verdana" pitchFamily="34" charset="0"/>
              <a:cs typeface="Verdana" pitchFamily="34" charset="0"/>
            </a:endParaRPr>
          </a:p>
        </p:txBody>
      </p:sp>
      <p:sp>
        <p:nvSpPr>
          <p:cNvPr id="13" name="Foliennummernplatzhalter 12"/>
          <p:cNvSpPr>
            <a:spLocks noGrp="1"/>
          </p:cNvSpPr>
          <p:nvPr>
            <p:ph type="sldNum" sz="quarter" idx="4"/>
          </p:nvPr>
        </p:nvSpPr>
        <p:spPr/>
        <p:txBody>
          <a:bodyPr/>
          <a:lstStyle/>
          <a:p>
            <a:fld id="{8A6690F1-7CA1-4166-A522-500460961984}" type="slidenum">
              <a:rPr lang="de-DE" smtClean="0"/>
              <a:pPr/>
              <a:t>42</a:t>
            </a:fld>
            <a:endParaRPr lang="de-DE"/>
          </a:p>
        </p:txBody>
      </p:sp>
      <p:sp>
        <p:nvSpPr>
          <p:cNvPr id="14" name="Fußzeilenplatzhalter 13"/>
          <p:cNvSpPr>
            <a:spLocks noGrp="1"/>
          </p:cNvSpPr>
          <p:nvPr>
            <p:ph type="ftr" sz="quarter" idx="14"/>
          </p:nvPr>
        </p:nvSpPr>
        <p:spPr>
          <a:xfrm>
            <a:off x="467544" y="6376243"/>
            <a:ext cx="6624736"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-8-</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5:</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23528" y="2132857"/>
          <a:ext cx="8064897" cy="1083258"/>
        </p:xfrm>
        <a:graphic>
          <a:graphicData uri="http://schemas.openxmlformats.org/drawingml/2006/table">
            <a:tbl>
              <a:tblPr firstRow="1" bandRow="1">
                <a:tableStyleId>{5C22544A-7EE6-4342-B048-85BDC9FD1C3A}</a:tableStyleId>
              </a:tblPr>
              <a:tblGrid>
                <a:gridCol w="936104"/>
                <a:gridCol w="936104"/>
                <a:gridCol w="1512168"/>
                <a:gridCol w="4680521"/>
              </a:tblGrid>
              <a:tr h="362621">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749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Köln engagiert sich - Ideen und Möglichkeiten für Ihr Ehrenamt</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683568" y="1412776"/>
            <a:ext cx="7560840" cy="576064"/>
          </a:xfrm>
          <a:prstGeom prst="rect">
            <a:avLst/>
          </a:prstGeom>
          <a:solidFill>
            <a:schemeClr val="bg1"/>
          </a:solidFill>
          <a:ln>
            <a:solidFill>
              <a:schemeClr val="tx1"/>
            </a:solidFill>
          </a:ln>
        </p:spPr>
        <p:txBody>
          <a:bodyPr wrap="square" rtlCol="0">
            <a:noAutofit/>
          </a:bodyPr>
          <a:lstStyle/>
          <a:p>
            <a:pPr algn="ctr"/>
            <a:r>
              <a:rPr lang="de-DE" dirty="0" smtClean="0">
                <a:latin typeface="Verdana" pitchFamily="34" charset="0"/>
                <a:ea typeface="Verdana" pitchFamily="34" charset="0"/>
                <a:cs typeface="Verdana" pitchFamily="34" charset="0"/>
              </a:rPr>
              <a:t>Köln engagiert sich - Ideen und Möglichkeiten für Ihr Ehrenamt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23528" y="4077072"/>
          <a:ext cx="8105508" cy="2357224"/>
        </p:xfrm>
        <a:graphic>
          <a:graphicData uri="http://schemas.openxmlformats.org/drawingml/2006/table">
            <a:tbl>
              <a:tblPr firstRow="1" bandRow="1">
                <a:tableStyleId>{5C22544A-7EE6-4342-B048-85BDC9FD1C3A}</a:tableStyleId>
              </a:tblPr>
              <a:tblGrid>
                <a:gridCol w="936104"/>
                <a:gridCol w="936104"/>
                <a:gridCol w="1584176"/>
                <a:gridCol w="4649124"/>
              </a:tblGrid>
              <a:tr h="304800">
                <a:tc>
                  <a:txBody>
                    <a:bodyPr/>
                    <a:lstStyle/>
                    <a:p>
                      <a:r>
                        <a:rPr lang="de-DE" b="1" spc="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0" dirty="0" smtClean="0">
                          <a:latin typeface="Verdana" panose="020B0604030504040204" pitchFamily="34" charset="0"/>
                          <a:ea typeface="Verdana" panose="020B0604030504040204" pitchFamily="34" charset="0"/>
                          <a:cs typeface="Verdana" panose="020B0604030504040204" pitchFamily="34" charset="0"/>
                        </a:rPr>
                        <a:t>RDA</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0" dirty="0" smtClean="0">
                          <a:latin typeface="Verdana" panose="020B0604030504040204" pitchFamily="34" charset="0"/>
                          <a:ea typeface="Verdana" panose="020B0604030504040204" pitchFamily="34" charset="0"/>
                          <a:cs typeface="Verdana" panose="020B0604030504040204" pitchFamily="34" charset="0"/>
                        </a:rPr>
                        <a:t>Element</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0" dirty="0" smtClean="0">
                          <a:latin typeface="Verdana" panose="020B0604030504040204" pitchFamily="34" charset="0"/>
                          <a:ea typeface="Verdana" panose="020B0604030504040204" pitchFamily="34" charset="0"/>
                          <a:cs typeface="Verdana" panose="020B0604030504040204" pitchFamily="34" charset="0"/>
                        </a:rPr>
                        <a:t>Erfassung</a:t>
                      </a:r>
                      <a:endParaRPr lang="de-DE" spc="0" dirty="0">
                        <a:latin typeface="Verdana" panose="020B0604030504040204" pitchFamily="34" charset="0"/>
                        <a:ea typeface="Verdana" panose="020B0604030504040204" pitchFamily="34" charset="0"/>
                        <a:cs typeface="Verdana" panose="020B0604030504040204" pitchFamily="34" charset="0"/>
                      </a:endParaRPr>
                    </a:p>
                  </a:txBody>
                  <a:tcPr/>
                </a:tc>
              </a:tr>
              <a:tr h="355273">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331</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2.3.2</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Haupttitel</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spc="0" dirty="0" smtClean="0">
                          <a:solidFill>
                            <a:schemeClr val="dk1"/>
                          </a:solidFill>
                          <a:latin typeface="Verdana" pitchFamily="34" charset="0"/>
                          <a:ea typeface="Verdana" pitchFamily="34" charset="0"/>
                          <a:cs typeface="Verdana" pitchFamily="34" charset="0"/>
                        </a:rPr>
                        <a:t>The</a:t>
                      </a:r>
                      <a:r>
                        <a:rPr lang="de-DE" sz="1800" kern="1200" spc="0" dirty="0" smtClean="0">
                          <a:solidFill>
                            <a:srgbClr val="FF0000"/>
                          </a:solidFill>
                          <a:latin typeface="Verdana" pitchFamily="34" charset="0"/>
                          <a:ea typeface="Verdana" pitchFamily="34" charset="0"/>
                          <a:cs typeface="Verdana" pitchFamily="34" charset="0"/>
                        </a:rPr>
                        <a:t>&gt;&gt;</a:t>
                      </a:r>
                      <a:r>
                        <a:rPr lang="de-DE" sz="1800" kern="1200" spc="0" dirty="0" smtClean="0">
                          <a:solidFill>
                            <a:schemeClr val="dk1"/>
                          </a:solidFill>
                          <a:latin typeface="Verdana" pitchFamily="34" charset="0"/>
                          <a:ea typeface="Verdana" pitchFamily="34" charset="0"/>
                          <a:cs typeface="Verdana" pitchFamily="34" charset="0"/>
                        </a:rPr>
                        <a:t> Tower</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of</a:t>
                      </a:r>
                      <a:r>
                        <a:rPr lang="de-DE" sz="1800" kern="1200" spc="0" baseline="0" dirty="0" smtClean="0">
                          <a:solidFill>
                            <a:schemeClr val="dk1"/>
                          </a:solidFill>
                          <a:latin typeface="Verdana" pitchFamily="34" charset="0"/>
                          <a:ea typeface="Verdana" pitchFamily="34" charset="0"/>
                          <a:cs typeface="Verdana" pitchFamily="34" charset="0"/>
                        </a:rPr>
                        <a:t> Babel in </a:t>
                      </a:r>
                      <a:r>
                        <a:rPr lang="de-DE" sz="1800" kern="1200" spc="0" baseline="0" dirty="0" err="1" smtClean="0">
                          <a:solidFill>
                            <a:schemeClr val="dk1"/>
                          </a:solidFill>
                          <a:latin typeface="Verdana" pitchFamily="34" charset="0"/>
                          <a:ea typeface="Verdana" pitchFamily="34" charset="0"/>
                          <a:cs typeface="Verdana" pitchFamily="34" charset="0"/>
                        </a:rPr>
                        <a:t>the</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classroom</a:t>
                      </a:r>
                      <a:endParaRPr lang="de-DE" spc="0" dirty="0">
                        <a:latin typeface="Verdana" pitchFamily="34" charset="0"/>
                        <a:ea typeface="Verdana" pitchFamily="34" charset="0"/>
                        <a:cs typeface="Verdana" pitchFamily="34" charset="0"/>
                      </a:endParaRPr>
                    </a:p>
                  </a:txBody>
                  <a:tcPr anchor="ctr"/>
                </a:tc>
              </a:tr>
              <a:tr h="480053">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335</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2.3.4</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Titelzusatz</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0" dirty="0" err="1" smtClean="0">
                          <a:latin typeface="Verdana" pitchFamily="34" charset="0"/>
                          <a:ea typeface="Verdana" pitchFamily="34" charset="0"/>
                          <a:cs typeface="Verdana" pitchFamily="34" charset="0"/>
                        </a:rPr>
                        <a:t>immigrants</a:t>
                      </a:r>
                      <a:r>
                        <a:rPr lang="de-DE" spc="0" dirty="0" smtClean="0">
                          <a:latin typeface="Verdana" pitchFamily="34" charset="0"/>
                          <a:ea typeface="Verdana" pitchFamily="34" charset="0"/>
                          <a:cs typeface="Verdana" pitchFamily="34" charset="0"/>
                        </a:rPr>
                        <a:t> </a:t>
                      </a:r>
                      <a:r>
                        <a:rPr lang="de-DE" spc="0" dirty="0" err="1" smtClean="0">
                          <a:latin typeface="Verdana" pitchFamily="34" charset="0"/>
                          <a:ea typeface="Verdana" pitchFamily="34" charset="0"/>
                          <a:cs typeface="Verdana" pitchFamily="34" charset="0"/>
                        </a:rPr>
                        <a:t>and</a:t>
                      </a:r>
                      <a:r>
                        <a:rPr lang="de-DE" spc="0" dirty="0" smtClean="0">
                          <a:latin typeface="Verdana" pitchFamily="34" charset="0"/>
                          <a:ea typeface="Verdana" pitchFamily="34" charset="0"/>
                          <a:cs typeface="Verdana" pitchFamily="34" charset="0"/>
                        </a:rPr>
                        <a:t> natives in </a:t>
                      </a:r>
                      <a:r>
                        <a:rPr lang="de-DE" spc="0" dirty="0" err="1" smtClean="0">
                          <a:latin typeface="Verdana" pitchFamily="34" charset="0"/>
                          <a:ea typeface="Verdana" pitchFamily="34" charset="0"/>
                          <a:cs typeface="Verdana" pitchFamily="34" charset="0"/>
                        </a:rPr>
                        <a:t>Italian</a:t>
                      </a:r>
                      <a:r>
                        <a:rPr lang="de-DE" spc="0" dirty="0" smtClean="0">
                          <a:latin typeface="Verdana" pitchFamily="34" charset="0"/>
                          <a:ea typeface="Verdana" pitchFamily="34" charset="0"/>
                          <a:cs typeface="Verdana" pitchFamily="34" charset="0"/>
                        </a:rPr>
                        <a:t> </a:t>
                      </a:r>
                      <a:r>
                        <a:rPr lang="de-DE" spc="0" dirty="0" err="1" smtClean="0">
                          <a:latin typeface="Verdana" pitchFamily="34" charset="0"/>
                          <a:ea typeface="Verdana" pitchFamily="34" charset="0"/>
                          <a:cs typeface="Verdana" pitchFamily="34" charset="0"/>
                        </a:rPr>
                        <a:t>schools</a:t>
                      </a:r>
                      <a:endParaRPr lang="de-DE" spc="0" dirty="0">
                        <a:latin typeface="Verdana" pitchFamily="34" charset="0"/>
                        <a:ea typeface="Verdana" pitchFamily="34" charset="0"/>
                        <a:cs typeface="Verdana" pitchFamily="34" charset="0"/>
                      </a:endParaRPr>
                    </a:p>
                  </a:txBody>
                  <a:tcPr anchor="ctr"/>
                </a:tc>
              </a:tr>
              <a:tr h="294744">
                <a:tc>
                  <a:txBody>
                    <a:bodyPr/>
                    <a:lstStyle/>
                    <a:p>
                      <a:pPr>
                        <a:lnSpc>
                          <a:spcPts val="1600"/>
                        </a:lnSpc>
                        <a:spcBef>
                          <a:spcPts val="600"/>
                        </a:spcBef>
                        <a:spcAft>
                          <a:spcPts val="600"/>
                        </a:spcAft>
                      </a:pPr>
                      <a:endParaRPr lang="de-DE" b="0" spc="0" dirty="0">
                        <a:latin typeface="Verdana" panose="020B0604030504040204" pitchFamily="34" charset="0"/>
                        <a:ea typeface="Verdana" panose="020B0604030504040204" pitchFamily="34" charset="0"/>
                        <a:cs typeface="Verdana" panose="020B0604030504040204" pitchFamily="34" charset="0"/>
                      </a:endParaRPr>
                    </a:p>
                  </a:txBody>
                  <a:tcPr anchor="ctr"/>
                </a:tc>
                <a:tc gridSpan="3">
                  <a:txBody>
                    <a:bodyPr/>
                    <a:lstStyle/>
                    <a:p>
                      <a:pPr>
                        <a:lnSpc>
                          <a:spcPts val="1600"/>
                        </a:lnSpc>
                        <a:spcBef>
                          <a:spcPts val="600"/>
                        </a:spcBef>
                        <a:spcAft>
                          <a:spcPts val="600"/>
                        </a:spcAft>
                      </a:pPr>
                      <a:r>
                        <a:rPr lang="de-DE" b="0" spc="0" dirty="0" smtClean="0">
                          <a:latin typeface="Verdana" panose="020B0604030504040204" pitchFamily="34" charset="0"/>
                          <a:ea typeface="Verdana" panose="020B0604030504040204" pitchFamily="34" charset="0"/>
                          <a:cs typeface="Verdana" panose="020B0604030504040204" pitchFamily="34" charset="0"/>
                        </a:rPr>
                        <a:t>Oder:</a:t>
                      </a:r>
                      <a:endParaRPr lang="de-DE" b="0" spc="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endParaRPr lang="de-DE"/>
                    </a:p>
                  </a:txBody>
                  <a:tcPr/>
                </a:tc>
                <a:tc hMerge="1">
                  <a:txBody>
                    <a:bodyPr/>
                    <a:lstStyle/>
                    <a:p>
                      <a:endParaRPr lang="de-DE"/>
                    </a:p>
                  </a:txBody>
                  <a:tcPr/>
                </a:tc>
              </a:tr>
              <a:tr h="641749">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331</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2.3.2</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Haupttitel</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spc="0" dirty="0" smtClean="0">
                          <a:solidFill>
                            <a:schemeClr val="dk1"/>
                          </a:solidFill>
                          <a:latin typeface="Verdana" pitchFamily="34" charset="0"/>
                          <a:ea typeface="Verdana" pitchFamily="34" charset="0"/>
                          <a:cs typeface="Verdana" pitchFamily="34" charset="0"/>
                        </a:rPr>
                        <a:t>The</a:t>
                      </a:r>
                      <a:r>
                        <a:rPr lang="de-DE" sz="1800" kern="1200" spc="0" dirty="0" smtClean="0">
                          <a:solidFill>
                            <a:srgbClr val="FF0000"/>
                          </a:solidFill>
                          <a:latin typeface="Verdana" pitchFamily="34" charset="0"/>
                          <a:ea typeface="Verdana" pitchFamily="34" charset="0"/>
                          <a:cs typeface="Verdana" pitchFamily="34" charset="0"/>
                        </a:rPr>
                        <a:t>&gt;&gt;</a:t>
                      </a:r>
                      <a:r>
                        <a:rPr lang="de-DE" sz="1800" kern="1200" spc="0" dirty="0" smtClean="0">
                          <a:solidFill>
                            <a:schemeClr val="dk1"/>
                          </a:solidFill>
                          <a:latin typeface="Verdana" pitchFamily="34" charset="0"/>
                          <a:ea typeface="Verdana" pitchFamily="34" charset="0"/>
                          <a:cs typeface="Verdana" pitchFamily="34" charset="0"/>
                        </a:rPr>
                        <a:t> Tower</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of</a:t>
                      </a:r>
                      <a:r>
                        <a:rPr lang="de-DE" sz="1800" kern="1200" spc="0" baseline="0" dirty="0" smtClean="0">
                          <a:solidFill>
                            <a:schemeClr val="dk1"/>
                          </a:solidFill>
                          <a:latin typeface="Verdana" pitchFamily="34" charset="0"/>
                          <a:ea typeface="Verdana" pitchFamily="34" charset="0"/>
                          <a:cs typeface="Verdana" pitchFamily="34" charset="0"/>
                        </a:rPr>
                        <a:t> Babel in </a:t>
                      </a:r>
                      <a:r>
                        <a:rPr lang="de-DE" sz="1800" kern="1200" spc="0" baseline="0" dirty="0" err="1" smtClean="0">
                          <a:solidFill>
                            <a:schemeClr val="dk1"/>
                          </a:solidFill>
                          <a:latin typeface="Verdana" pitchFamily="34" charset="0"/>
                          <a:ea typeface="Verdana" pitchFamily="34" charset="0"/>
                          <a:cs typeface="Verdana" pitchFamily="34" charset="0"/>
                        </a:rPr>
                        <a:t>the</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classroom</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immigrants</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and</a:t>
                      </a:r>
                      <a:r>
                        <a:rPr lang="de-DE" sz="1800" kern="1200" spc="0" baseline="0" dirty="0" smtClean="0">
                          <a:solidFill>
                            <a:schemeClr val="dk1"/>
                          </a:solidFill>
                          <a:latin typeface="Verdana" pitchFamily="34" charset="0"/>
                          <a:ea typeface="Verdana" pitchFamily="34" charset="0"/>
                          <a:cs typeface="Verdana" pitchFamily="34" charset="0"/>
                        </a:rPr>
                        <a:t> natives in </a:t>
                      </a:r>
                      <a:r>
                        <a:rPr lang="de-DE" sz="1800" kern="1200" spc="0" baseline="0" dirty="0" err="1" smtClean="0">
                          <a:solidFill>
                            <a:schemeClr val="dk1"/>
                          </a:solidFill>
                          <a:latin typeface="Verdana" pitchFamily="34" charset="0"/>
                          <a:ea typeface="Verdana" pitchFamily="34" charset="0"/>
                          <a:cs typeface="Verdana" pitchFamily="34" charset="0"/>
                        </a:rPr>
                        <a:t>Italian</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schools</a:t>
                      </a:r>
                      <a:endParaRPr lang="de-DE" spc="0" dirty="0" smtClean="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1691680" y="3356992"/>
            <a:ext cx="5112568" cy="648072"/>
          </a:xfrm>
          <a:prstGeom prst="rect">
            <a:avLst/>
          </a:prstGeom>
          <a:solidFill>
            <a:schemeClr val="bg1"/>
          </a:solidFill>
          <a:ln>
            <a:solidFill>
              <a:schemeClr val="tx1"/>
            </a:solidFill>
          </a:ln>
        </p:spPr>
        <p:txBody>
          <a:bodyPr wrap="square" rtlCol="0">
            <a:noAutofit/>
          </a:bodyPr>
          <a:lstStyle/>
          <a:p>
            <a:r>
              <a:rPr lang="en-US" dirty="0" smtClean="0">
                <a:latin typeface="Verdana" pitchFamily="34" charset="0"/>
                <a:ea typeface="Verdana" pitchFamily="34" charset="0"/>
                <a:cs typeface="Verdana" pitchFamily="34" charset="0"/>
              </a:rPr>
              <a:t>The Tower of Babel in the Classroom:</a:t>
            </a:r>
            <a:endParaRPr lang="de-DE" dirty="0" smtClean="0">
              <a:latin typeface="Verdana" pitchFamily="34" charset="0"/>
              <a:ea typeface="Verdana" pitchFamily="34" charset="0"/>
              <a:cs typeface="Verdana" pitchFamily="34" charset="0"/>
            </a:endParaRPr>
          </a:p>
          <a:p>
            <a:r>
              <a:rPr lang="en-US" dirty="0" smtClean="0">
                <a:latin typeface="Verdana" pitchFamily="34" charset="0"/>
                <a:ea typeface="Verdana" pitchFamily="34" charset="0"/>
                <a:cs typeface="Verdana" pitchFamily="34" charset="0"/>
              </a:rPr>
              <a:t>Immigrants and Natives in Italian Schools</a:t>
            </a:r>
            <a:endParaRPr lang="de-DE" dirty="0" smtClean="0">
              <a:latin typeface="Verdana" pitchFamily="34" charset="0"/>
              <a:ea typeface="Verdana" pitchFamily="34" charset="0"/>
              <a:cs typeface="Verdana"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2" name="Foliennummernplatzhalter 11"/>
          <p:cNvSpPr>
            <a:spLocks noGrp="1"/>
          </p:cNvSpPr>
          <p:nvPr>
            <p:ph type="sldNum" sz="quarter" idx="4"/>
          </p:nvPr>
        </p:nvSpPr>
        <p:spPr/>
        <p:txBody>
          <a:bodyPr/>
          <a:lstStyle/>
          <a:p>
            <a:fld id="{8A6690F1-7CA1-4166-A522-500460961984}" type="slidenum">
              <a:rPr lang="de-DE" smtClean="0"/>
              <a:pPr/>
              <a:t>43</a:t>
            </a:fld>
            <a:endParaRPr lang="de-DE"/>
          </a:p>
        </p:txBody>
      </p:sp>
      <p:sp>
        <p:nvSpPr>
          <p:cNvPr id="13" name="Fußzeilenplatzhalter 12"/>
          <p:cNvSpPr>
            <a:spLocks noGrp="1"/>
          </p:cNvSpPr>
          <p:nvPr>
            <p:ph type="ftr" sz="quarter" idx="14"/>
          </p:nvPr>
        </p:nvSpPr>
        <p:spPr>
          <a:xfrm>
            <a:off x="467544" y="6376243"/>
            <a:ext cx="6552728"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-9-</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6:</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pic>
        <p:nvPicPr>
          <p:cNvPr id="12" name="Picture 2"/>
          <p:cNvPicPr>
            <a:picLocks noChangeAspect="1" noChangeArrowheads="1"/>
          </p:cNvPicPr>
          <p:nvPr/>
        </p:nvPicPr>
        <p:blipFill>
          <a:blip r:embed="rId3" cstate="print"/>
          <a:srcRect l="3782" t="20351" r="16800" b="28771"/>
          <a:stretch>
            <a:fillRect/>
          </a:stretch>
        </p:blipFill>
        <p:spPr bwMode="auto">
          <a:xfrm>
            <a:off x="251520" y="1412776"/>
            <a:ext cx="3024336" cy="2880320"/>
          </a:xfrm>
          <a:prstGeom prst="rect">
            <a:avLst/>
          </a:prstGeom>
          <a:noFill/>
          <a:ln w="9525">
            <a:solidFill>
              <a:schemeClr val="tx1"/>
            </a:solidFill>
            <a:miter lim="800000"/>
            <a:headEnd/>
            <a:tailEnd/>
          </a:ln>
        </p:spPr>
      </p:pic>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347864" y="1412776"/>
          <a:ext cx="5724128" cy="2664295"/>
        </p:xfrm>
        <a:graphic>
          <a:graphicData uri="http://schemas.openxmlformats.org/drawingml/2006/table">
            <a:tbl>
              <a:tblPr firstRow="1" bandRow="1">
                <a:tableStyleId>{5C22544A-7EE6-4342-B048-85BDC9FD1C3A}</a:tableStyleId>
              </a:tblPr>
              <a:tblGrid>
                <a:gridCol w="892072"/>
                <a:gridCol w="817733"/>
                <a:gridCol w="1189429"/>
                <a:gridCol w="2824894"/>
              </a:tblGrid>
              <a:tr h="387273">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1138511">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dirty="0" err="1" smtClean="0">
                          <a:solidFill>
                            <a:schemeClr val="dk1"/>
                          </a:solidFill>
                          <a:latin typeface="Verdana" pitchFamily="34" charset="0"/>
                          <a:ea typeface="Verdana" pitchFamily="34" charset="0"/>
                          <a:cs typeface="Verdana" pitchFamily="34" charset="0"/>
                        </a:rPr>
                        <a:t>Texto</a:t>
                      </a:r>
                      <a:r>
                        <a:rPr lang="de-DE" sz="1800" kern="1200" spc="-100" dirty="0" smtClean="0">
                          <a:solidFill>
                            <a:schemeClr val="dk1"/>
                          </a:solidFill>
                          <a:latin typeface="Verdana" pitchFamily="34" charset="0"/>
                          <a:ea typeface="Verdana" pitchFamily="34" charset="0"/>
                          <a:cs typeface="Verdana" pitchFamily="34" charset="0"/>
                        </a:rPr>
                        <a:t> y </a:t>
                      </a:r>
                      <a:r>
                        <a:rPr lang="de-DE" sz="1800" kern="1200" spc="-100" dirty="0" err="1" smtClean="0">
                          <a:solidFill>
                            <a:schemeClr val="dk1"/>
                          </a:solidFill>
                          <a:latin typeface="Verdana" pitchFamily="34" charset="0"/>
                          <a:ea typeface="Verdana" pitchFamily="34" charset="0"/>
                          <a:cs typeface="Verdana" pitchFamily="34" charset="0"/>
                        </a:rPr>
                        <a:t>contexto</a:t>
                      </a:r>
                      <a:r>
                        <a:rPr lang="de-DE" sz="1800" kern="1200" spc="-100" dirty="0" smtClean="0">
                          <a:solidFill>
                            <a:schemeClr val="dk1"/>
                          </a:solidFill>
                          <a:latin typeface="Verdana" pitchFamily="34" charset="0"/>
                          <a:ea typeface="Verdana" pitchFamily="34" charset="0"/>
                          <a:cs typeface="Verdana" pitchFamily="34" charset="0"/>
                        </a:rPr>
                        <a:t>: la </a:t>
                      </a:r>
                      <a:r>
                        <a:rPr lang="de-DE" sz="1800" kern="1200" spc="-100" dirty="0" err="1" smtClean="0">
                          <a:solidFill>
                            <a:schemeClr val="dk1"/>
                          </a:solidFill>
                          <a:latin typeface="Verdana" pitchFamily="34" charset="0"/>
                          <a:ea typeface="Verdana" pitchFamily="34" charset="0"/>
                          <a:cs typeface="Verdana" pitchFamily="34" charset="0"/>
                        </a:rPr>
                        <a:t>literatura</a:t>
                      </a:r>
                      <a:r>
                        <a:rPr lang="de-DE" sz="1800" kern="1200" spc="-100" baseline="0" dirty="0" smtClean="0">
                          <a:solidFill>
                            <a:schemeClr val="dk1"/>
                          </a:solidFill>
                          <a:latin typeface="Verdana" pitchFamily="34" charset="0"/>
                          <a:ea typeface="Verdana" pitchFamily="34" charset="0"/>
                          <a:cs typeface="Verdana" pitchFamily="34" charset="0"/>
                        </a:rPr>
                        <a:t> </a:t>
                      </a:r>
                      <a:r>
                        <a:rPr lang="de-DE" sz="1800" kern="1200" spc="-100" baseline="0" dirty="0" err="1" smtClean="0">
                          <a:solidFill>
                            <a:schemeClr val="dk1"/>
                          </a:solidFill>
                          <a:latin typeface="Verdana" pitchFamily="34" charset="0"/>
                          <a:ea typeface="Verdana" pitchFamily="34" charset="0"/>
                          <a:cs typeface="Verdana" pitchFamily="34" charset="0"/>
                        </a:rPr>
                        <a:t>maya</a:t>
                      </a:r>
                      <a:r>
                        <a:rPr lang="de-DE" sz="1800" kern="1200" spc="-100" baseline="0" dirty="0" smtClean="0">
                          <a:solidFill>
                            <a:schemeClr val="dk1"/>
                          </a:solidFill>
                          <a:latin typeface="Verdana" pitchFamily="34" charset="0"/>
                          <a:ea typeface="Verdana" pitchFamily="34" charset="0"/>
                          <a:cs typeface="Verdana" pitchFamily="34" charset="0"/>
                        </a:rPr>
                        <a:t> </a:t>
                      </a:r>
                      <a:r>
                        <a:rPr lang="de-DE" sz="1800" kern="1200" spc="-100" baseline="0" dirty="0" err="1" smtClean="0">
                          <a:solidFill>
                            <a:schemeClr val="dk1"/>
                          </a:solidFill>
                          <a:latin typeface="Verdana" pitchFamily="34" charset="0"/>
                          <a:ea typeface="Verdana" pitchFamily="34" charset="0"/>
                          <a:cs typeface="Verdana" pitchFamily="34" charset="0"/>
                        </a:rPr>
                        <a:t>Yucateca</a:t>
                      </a:r>
                      <a:r>
                        <a:rPr lang="de-DE" sz="1800" kern="1200" spc="-100" baseline="0" dirty="0" smtClean="0">
                          <a:solidFill>
                            <a:schemeClr val="dk1"/>
                          </a:solidFill>
                          <a:latin typeface="Verdana" pitchFamily="34" charset="0"/>
                          <a:ea typeface="Verdana" pitchFamily="34" charset="0"/>
                          <a:cs typeface="Verdana" pitchFamily="34" charset="0"/>
                        </a:rPr>
                        <a:t> en </a:t>
                      </a:r>
                      <a:r>
                        <a:rPr lang="de-DE" sz="1800" kern="1200" spc="-100" baseline="0" dirty="0" err="1" smtClean="0">
                          <a:solidFill>
                            <a:schemeClr val="dk1"/>
                          </a:solidFill>
                          <a:latin typeface="Verdana" pitchFamily="34" charset="0"/>
                          <a:ea typeface="Verdana" pitchFamily="34" charset="0"/>
                          <a:cs typeface="Verdana" pitchFamily="34" charset="0"/>
                        </a:rPr>
                        <a:t>perspectiva</a:t>
                      </a:r>
                      <a:r>
                        <a:rPr lang="de-DE" sz="1800" kern="1200" spc="-100" baseline="0" dirty="0" smtClean="0">
                          <a:solidFill>
                            <a:schemeClr val="dk1"/>
                          </a:solidFill>
                          <a:latin typeface="Verdana" pitchFamily="34" charset="0"/>
                          <a:ea typeface="Verdana" pitchFamily="34" charset="0"/>
                          <a:cs typeface="Verdana" pitchFamily="34" charset="0"/>
                        </a:rPr>
                        <a:t> </a:t>
                      </a:r>
                      <a:r>
                        <a:rPr lang="de-DE" sz="1800" kern="1200" spc="-100" baseline="0" dirty="0" err="1" smtClean="0">
                          <a:solidFill>
                            <a:schemeClr val="dk1"/>
                          </a:solidFill>
                          <a:latin typeface="Verdana" pitchFamily="34" charset="0"/>
                          <a:ea typeface="Verdana" pitchFamily="34" charset="0"/>
                          <a:cs typeface="Verdana" pitchFamily="34" charset="0"/>
                        </a:rPr>
                        <a:t>diacrónica</a:t>
                      </a:r>
                      <a:endParaRPr lang="de-DE" spc="-100" dirty="0">
                        <a:latin typeface="Verdana" pitchFamily="34" charset="0"/>
                        <a:ea typeface="Verdana" pitchFamily="34" charset="0"/>
                        <a:cs typeface="Verdana" pitchFamily="34" charset="0"/>
                      </a:endParaRPr>
                    </a:p>
                  </a:txBody>
                  <a:tcPr anchor="ctr"/>
                </a:tc>
              </a:tr>
              <a:tr h="1138511">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341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2.3.3</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Parallel</a:t>
                      </a:r>
                      <a:br>
                        <a:rPr lang="de-DE" b="1" spc="-100" dirty="0" smtClean="0">
                          <a:latin typeface="Verdana" panose="020B0604030504040204" pitchFamily="34" charset="0"/>
                          <a:ea typeface="Verdana" panose="020B0604030504040204" pitchFamily="34" charset="0"/>
                          <a:cs typeface="Verdana" panose="020B0604030504040204" pitchFamily="34" charset="0"/>
                        </a:rPr>
                      </a:br>
                      <a:r>
                        <a:rPr lang="de-DE" b="1" spc="-10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00" dirty="0" smtClean="0">
                          <a:latin typeface="Verdana" pitchFamily="34" charset="0"/>
                          <a:ea typeface="Verdana" pitchFamily="34" charset="0"/>
                          <a:cs typeface="Verdana" pitchFamily="34" charset="0"/>
                        </a:rPr>
                        <a:t>Text</a:t>
                      </a:r>
                      <a:r>
                        <a:rPr lang="de-DE" spc="-100" baseline="0" dirty="0" smtClean="0">
                          <a:latin typeface="Verdana" pitchFamily="34" charset="0"/>
                          <a:ea typeface="Verdana" pitchFamily="34" charset="0"/>
                          <a:cs typeface="Verdana" pitchFamily="34" charset="0"/>
                        </a:rPr>
                        <a:t> </a:t>
                      </a:r>
                      <a:r>
                        <a:rPr lang="de-DE" spc="-100" baseline="0" dirty="0" err="1" smtClean="0">
                          <a:latin typeface="Verdana" pitchFamily="34" charset="0"/>
                          <a:ea typeface="Verdana" pitchFamily="34" charset="0"/>
                          <a:cs typeface="Verdana" pitchFamily="34" charset="0"/>
                        </a:rPr>
                        <a:t>and</a:t>
                      </a:r>
                      <a:r>
                        <a:rPr lang="de-DE" spc="-100" baseline="0" dirty="0" smtClean="0">
                          <a:latin typeface="Verdana" pitchFamily="34" charset="0"/>
                          <a:ea typeface="Verdana" pitchFamily="34" charset="0"/>
                          <a:cs typeface="Verdana" pitchFamily="34" charset="0"/>
                        </a:rPr>
                        <a:t> </a:t>
                      </a:r>
                      <a:r>
                        <a:rPr lang="de-DE" spc="-100" baseline="0" dirty="0" err="1" smtClean="0">
                          <a:latin typeface="Verdana" pitchFamily="34" charset="0"/>
                          <a:ea typeface="Verdana" pitchFamily="34" charset="0"/>
                          <a:cs typeface="Verdana" pitchFamily="34" charset="0"/>
                        </a:rPr>
                        <a:t>context</a:t>
                      </a:r>
                      <a:r>
                        <a:rPr lang="de-DE" spc="-100" baseline="0" dirty="0" smtClean="0">
                          <a:latin typeface="Verdana" pitchFamily="34" charset="0"/>
                          <a:ea typeface="Verdana" pitchFamily="34" charset="0"/>
                          <a:cs typeface="Verdana" pitchFamily="34" charset="0"/>
                        </a:rPr>
                        <a:t>: </a:t>
                      </a:r>
                      <a:r>
                        <a:rPr lang="de-DE" spc="-100" baseline="0" dirty="0" err="1" smtClean="0">
                          <a:latin typeface="Verdana" pitchFamily="34" charset="0"/>
                          <a:ea typeface="Verdana" pitchFamily="34" charset="0"/>
                          <a:cs typeface="Verdana" pitchFamily="34" charset="0"/>
                        </a:rPr>
                        <a:t>Yucatec</a:t>
                      </a:r>
                      <a:r>
                        <a:rPr lang="de-DE" spc="-100" baseline="0" dirty="0" smtClean="0">
                          <a:latin typeface="Verdana" pitchFamily="34" charset="0"/>
                          <a:ea typeface="Verdana" pitchFamily="34" charset="0"/>
                          <a:cs typeface="Verdana" pitchFamily="34" charset="0"/>
                        </a:rPr>
                        <a:t> Maya </a:t>
                      </a:r>
                      <a:r>
                        <a:rPr lang="de-DE" spc="-100" baseline="0" dirty="0" err="1" smtClean="0">
                          <a:latin typeface="Verdana" pitchFamily="34" charset="0"/>
                          <a:ea typeface="Verdana" pitchFamily="34" charset="0"/>
                          <a:cs typeface="Verdana" pitchFamily="34" charset="0"/>
                        </a:rPr>
                        <a:t>literature</a:t>
                      </a:r>
                      <a:r>
                        <a:rPr lang="de-DE" spc="-100" baseline="0" dirty="0" smtClean="0">
                          <a:latin typeface="Verdana" pitchFamily="34" charset="0"/>
                          <a:ea typeface="Verdana" pitchFamily="34" charset="0"/>
                          <a:cs typeface="Verdana" pitchFamily="34" charset="0"/>
                        </a:rPr>
                        <a:t> in a </a:t>
                      </a:r>
                      <a:r>
                        <a:rPr lang="de-DE" spc="-100" baseline="0" dirty="0" err="1" smtClean="0">
                          <a:latin typeface="Verdana" pitchFamily="34" charset="0"/>
                          <a:ea typeface="Verdana" pitchFamily="34" charset="0"/>
                          <a:cs typeface="Verdana" pitchFamily="34" charset="0"/>
                        </a:rPr>
                        <a:t>diachronic</a:t>
                      </a:r>
                      <a:r>
                        <a:rPr lang="de-DE" spc="-100" baseline="0" dirty="0" smtClean="0">
                          <a:latin typeface="Verdana" pitchFamily="34" charset="0"/>
                          <a:ea typeface="Verdana" pitchFamily="34" charset="0"/>
                          <a:cs typeface="Verdana" pitchFamily="34" charset="0"/>
                        </a:rPr>
                        <a:t> </a:t>
                      </a:r>
                      <a:r>
                        <a:rPr lang="de-DE" spc="-100" baseline="0" dirty="0" err="1" smtClean="0">
                          <a:latin typeface="Verdana" pitchFamily="34" charset="0"/>
                          <a:ea typeface="Verdana" pitchFamily="34" charset="0"/>
                          <a:cs typeface="Verdana" pitchFamily="34" charset="0"/>
                        </a:rPr>
                        <a:t>perspective</a:t>
                      </a:r>
                      <a:endParaRPr lang="de-DE" spc="-100" dirty="0">
                        <a:latin typeface="Verdana" pitchFamily="34" charset="0"/>
                        <a:ea typeface="Verdana" pitchFamily="34" charset="0"/>
                        <a:cs typeface="Verdana" pitchFamily="34" charset="0"/>
                      </a:endParaRPr>
                    </a:p>
                  </a:txBody>
                  <a:tcPr anchor="ctr"/>
                </a:tc>
              </a:tr>
            </a:tbl>
          </a:graphicData>
        </a:graphic>
      </p:graphicFrame>
      <p:graphicFrame>
        <p:nvGraphicFramePr>
          <p:cNvPr id="17" name="Tabelle 16"/>
          <p:cNvGraphicFramePr>
            <a:graphicFrameLocks noGrp="1"/>
          </p:cNvGraphicFramePr>
          <p:nvPr>
            <p:extLst>
              <p:ext uri="{D42A27DB-BD31-4B8C-83A1-F6EECF244321}">
                <p14:modId xmlns:p14="http://schemas.microsoft.com/office/powerpoint/2010/main" val="86502536"/>
              </p:ext>
            </p:extLst>
          </p:nvPr>
        </p:nvGraphicFramePr>
        <p:xfrm>
          <a:off x="3347864" y="4365104"/>
          <a:ext cx="5724128" cy="1965492"/>
        </p:xfrm>
        <a:graphic>
          <a:graphicData uri="http://schemas.openxmlformats.org/drawingml/2006/table">
            <a:tbl>
              <a:tblPr firstRow="1" bandRow="1">
                <a:tableStyleId>{5C22544A-7EE6-4342-B048-85BDC9FD1C3A}</a:tableStyleId>
              </a:tblPr>
              <a:tblGrid>
                <a:gridCol w="892072"/>
                <a:gridCol w="817732"/>
                <a:gridCol w="1189429"/>
                <a:gridCol w="2824895"/>
              </a:tblGrid>
              <a:tr h="347261">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695492">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10" baseline="0" dirty="0" smtClean="0">
                          <a:solidFill>
                            <a:schemeClr val="dk1"/>
                          </a:solidFill>
                          <a:latin typeface="Verdana" pitchFamily="34" charset="0"/>
                          <a:ea typeface="Verdana" pitchFamily="34" charset="0"/>
                          <a:cs typeface="Verdana" pitchFamily="34" charset="0"/>
                        </a:rPr>
                        <a:t>Klinische Schilddrüsensonographie</a:t>
                      </a:r>
                      <a:endParaRPr lang="de-DE" spc="-110" baseline="0" dirty="0">
                        <a:latin typeface="Verdana" pitchFamily="34" charset="0"/>
                        <a:ea typeface="Verdana" pitchFamily="34" charset="0"/>
                        <a:cs typeface="Verdana" pitchFamily="34" charset="0"/>
                      </a:endParaRPr>
                    </a:p>
                  </a:txBody>
                  <a:tcPr anchor="ctr"/>
                </a:tc>
              </a:tr>
              <a:tr h="726789">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335</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2.3.4</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unter besonderer Berücksichtigung der Histologie und Szintigraphie</a:t>
                      </a:r>
                      <a:endParaRPr lang="de-DE" spc="-100" baseline="0"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251520" y="4509120"/>
            <a:ext cx="3024336" cy="1800200"/>
          </a:xfrm>
          <a:prstGeom prst="rect">
            <a:avLst/>
          </a:prstGeom>
          <a:solidFill>
            <a:schemeClr val="bg1"/>
          </a:solidFill>
          <a:ln>
            <a:solidFill>
              <a:schemeClr val="tx1"/>
            </a:solidFill>
          </a:ln>
        </p:spPr>
        <p:txBody>
          <a:bodyPr wrap="square" rtlCol="0">
            <a:noAutofit/>
          </a:bodyPr>
          <a:lstStyle/>
          <a:p>
            <a:r>
              <a:rPr lang="de-DE" sz="1700" b="1" spc="-100" dirty="0" smtClean="0">
                <a:latin typeface="Verdana" panose="020B0604030504040204" pitchFamily="34" charset="0"/>
                <a:ea typeface="Verdana" panose="020B0604030504040204" pitchFamily="34" charset="0"/>
                <a:cs typeface="Verdana" panose="020B0604030504040204" pitchFamily="34" charset="0"/>
              </a:rPr>
              <a:t>Klinische Schilddrüsensonographie</a:t>
            </a: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sz="1700" spc="-100" dirty="0" smtClean="0">
                <a:latin typeface="Verdana" panose="020B0604030504040204" pitchFamily="34" charset="0"/>
                <a:ea typeface="Verdana" panose="020B0604030504040204" pitchFamily="34" charset="0"/>
                <a:cs typeface="Verdana" panose="020B0604030504040204" pitchFamily="34" charset="0"/>
              </a:rPr>
              <a:t>Unter besonderer Berücksichtigung der Histologie und Szintigraphie</a:t>
            </a: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3" name="Foliennummernplatzhalter 12"/>
          <p:cNvSpPr>
            <a:spLocks noGrp="1"/>
          </p:cNvSpPr>
          <p:nvPr>
            <p:ph type="sldNum" sz="quarter" idx="4"/>
          </p:nvPr>
        </p:nvSpPr>
        <p:spPr/>
        <p:txBody>
          <a:bodyPr/>
          <a:lstStyle/>
          <a:p>
            <a:fld id="{8A6690F1-7CA1-4166-A522-500460961984}" type="slidenum">
              <a:rPr lang="de-DE" smtClean="0"/>
              <a:pPr/>
              <a:t>44</a:t>
            </a:fld>
            <a:endParaRPr lang="de-DE"/>
          </a:p>
        </p:txBody>
      </p:sp>
      <p:sp>
        <p:nvSpPr>
          <p:cNvPr id="14" name="Fußzeilenplatzhalter 13"/>
          <p:cNvSpPr>
            <a:spLocks noGrp="1"/>
          </p:cNvSpPr>
          <p:nvPr>
            <p:ph type="ftr" sz="quarter" idx="14"/>
          </p:nvPr>
        </p:nvSpPr>
        <p:spPr>
          <a:xfrm>
            <a:off x="467544" y="6376243"/>
            <a:ext cx="6768752"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-10-</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7:</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491880" y="1412776"/>
          <a:ext cx="5472609" cy="2740517"/>
        </p:xfrm>
        <a:graphic>
          <a:graphicData uri="http://schemas.openxmlformats.org/drawingml/2006/table">
            <a:tbl>
              <a:tblPr firstRow="1" bandRow="1">
                <a:tableStyleId>{5C22544A-7EE6-4342-B048-85BDC9FD1C3A}</a:tableStyleId>
              </a:tblPr>
              <a:tblGrid>
                <a:gridCol w="864096"/>
                <a:gridCol w="792088"/>
                <a:gridCol w="1152128"/>
                <a:gridCol w="2664297"/>
              </a:tblGrid>
              <a:tr h="458313">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1174764">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spc="-100" dirty="0" smtClean="0">
                          <a:solidFill>
                            <a:schemeClr val="dk1"/>
                          </a:solidFill>
                          <a:latin typeface="Verdana" pitchFamily="34" charset="0"/>
                          <a:ea typeface="Verdana" pitchFamily="34" charset="0"/>
                          <a:cs typeface="Verdana" pitchFamily="34" charset="0"/>
                        </a:rPr>
                        <a:t>Das</a:t>
                      </a:r>
                      <a:r>
                        <a:rPr lang="de-DE" sz="1800" kern="1200" spc="-100" dirty="0" smtClean="0">
                          <a:solidFill>
                            <a:srgbClr val="FF0000"/>
                          </a:solidFill>
                          <a:latin typeface="Verdana" pitchFamily="34" charset="0"/>
                          <a:ea typeface="Verdana" pitchFamily="34" charset="0"/>
                          <a:cs typeface="Verdana" pitchFamily="34" charset="0"/>
                        </a:rPr>
                        <a:t>&gt;&gt;</a:t>
                      </a:r>
                      <a:r>
                        <a:rPr lang="de-DE" sz="1800" kern="1200" spc="-100" dirty="0" smtClean="0">
                          <a:solidFill>
                            <a:schemeClr val="dk1"/>
                          </a:solidFill>
                          <a:latin typeface="Verdana" pitchFamily="34" charset="0"/>
                          <a:ea typeface="Verdana" pitchFamily="34" charset="0"/>
                          <a:cs typeface="Verdana" pitchFamily="34" charset="0"/>
                        </a:rPr>
                        <a:t> englische Arbeitskampfrecht unter</a:t>
                      </a:r>
                      <a:r>
                        <a:rPr lang="de-DE" sz="1800" kern="1200" spc="-100" baseline="0" dirty="0" smtClean="0">
                          <a:solidFill>
                            <a:schemeClr val="dk1"/>
                          </a:solidFill>
                          <a:latin typeface="Verdana" pitchFamily="34" charset="0"/>
                          <a:ea typeface="Verdana" pitchFamily="34" charset="0"/>
                          <a:cs typeface="Verdana" pitchFamily="34" charset="0"/>
                        </a:rPr>
                        <a:t> besonderer Berücksichtigung der Entwicklung seit 1979</a:t>
                      </a:r>
                      <a:endParaRPr lang="de-DE" spc="-100" dirty="0">
                        <a:latin typeface="Verdana" pitchFamily="34" charset="0"/>
                        <a:ea typeface="Verdana" pitchFamily="34" charset="0"/>
                        <a:cs typeface="Verdana" pitchFamily="34" charset="0"/>
                      </a:endParaRPr>
                    </a:p>
                  </a:txBody>
                  <a:tcPr anchor="ctr"/>
                </a:tc>
              </a:tr>
              <a:tr h="959211">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335</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2.3.4</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Titel </a:t>
                      </a:r>
                      <a:r>
                        <a:rPr lang="de-DE" b="1"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00" dirty="0" smtClean="0">
                          <a:latin typeface="Verdana" pitchFamily="34" charset="0"/>
                          <a:ea typeface="Verdana" pitchFamily="34" charset="0"/>
                          <a:cs typeface="Verdana" pitchFamily="34" charset="0"/>
                        </a:rPr>
                        <a:t>zugleich: vergleichende Analyse der</a:t>
                      </a:r>
                      <a:r>
                        <a:rPr lang="de-DE" spc="-100" baseline="0" dirty="0" smtClean="0">
                          <a:latin typeface="Verdana" pitchFamily="34" charset="0"/>
                          <a:ea typeface="Verdana" pitchFamily="34" charset="0"/>
                          <a:cs typeface="Verdana" pitchFamily="34" charset="0"/>
                        </a:rPr>
                        <a:t> Rechtslage in Deutschland und England</a:t>
                      </a:r>
                      <a:endParaRPr lang="de-DE" spc="-100"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251520" y="1412776"/>
            <a:ext cx="3168352" cy="2592288"/>
          </a:xfrm>
          <a:prstGeom prst="rect">
            <a:avLst/>
          </a:prstGeom>
          <a:solidFill>
            <a:schemeClr val="bg1"/>
          </a:solidFill>
          <a:ln>
            <a:solidFill>
              <a:schemeClr val="tx1"/>
            </a:solidFill>
          </a:ln>
        </p:spPr>
        <p:txBody>
          <a:bodyPr wrap="square" rtlCol="0">
            <a:noAutofit/>
          </a:bodyPr>
          <a:lstStyle/>
          <a:p>
            <a:r>
              <a:rPr lang="de-DE" b="1" dirty="0" smtClean="0">
                <a:latin typeface="Verdana" pitchFamily="34" charset="0"/>
                <a:ea typeface="Verdana" pitchFamily="34" charset="0"/>
                <a:cs typeface="Verdana" pitchFamily="34" charset="0"/>
              </a:rPr>
              <a:t>Das englische Arbeitskampfrecht unter besonderer Berücksichtigung der Entwicklung seit 1979</a:t>
            </a:r>
          </a:p>
          <a:p>
            <a:endParaRPr lang="de-DE" dirty="0" smtClean="0">
              <a:latin typeface="Verdana" pitchFamily="34" charset="0"/>
              <a:ea typeface="Verdana" pitchFamily="34" charset="0"/>
              <a:cs typeface="Verdana" pitchFamily="34" charset="0"/>
            </a:endParaRPr>
          </a:p>
          <a:p>
            <a:r>
              <a:rPr lang="de-DE" dirty="0" smtClean="0">
                <a:latin typeface="Verdana" pitchFamily="34" charset="0"/>
                <a:ea typeface="Verdana" pitchFamily="34" charset="0"/>
                <a:cs typeface="Verdana" pitchFamily="34" charset="0"/>
              </a:rPr>
              <a:t>Zugleich: Vergleichende Analyse der Rechtslage in Deutschland und England</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extfeld 9"/>
          <p:cNvSpPr txBox="1"/>
          <p:nvPr/>
        </p:nvSpPr>
        <p:spPr>
          <a:xfrm>
            <a:off x="251520" y="4221088"/>
            <a:ext cx="3168352" cy="2016224"/>
          </a:xfrm>
          <a:prstGeom prst="rect">
            <a:avLst/>
          </a:prstGeom>
          <a:solidFill>
            <a:schemeClr val="bg1"/>
          </a:solidFill>
          <a:ln>
            <a:solidFill>
              <a:schemeClr val="tx1"/>
            </a:solidFill>
          </a:ln>
        </p:spPr>
        <p:txBody>
          <a:bodyPr wrap="square" rtlCol="0">
            <a:noAutofit/>
          </a:bodyPr>
          <a:lstStyle/>
          <a:p>
            <a:r>
              <a:rPr lang="de-DE" sz="2000" dirty="0" smtClean="0">
                <a:latin typeface="Verdana" pitchFamily="34" charset="0"/>
                <a:ea typeface="Verdana" pitchFamily="34" charset="0"/>
                <a:cs typeface="Verdana" pitchFamily="34" charset="0"/>
              </a:rPr>
              <a:t>Einblicke in </a:t>
            </a:r>
            <a:r>
              <a:rPr lang="de-DE" sz="2000" dirty="0" err="1" smtClean="0">
                <a:latin typeface="Verdana" pitchFamily="34" charset="0"/>
                <a:ea typeface="Verdana" pitchFamily="34" charset="0"/>
                <a:cs typeface="Verdana" pitchFamily="34" charset="0"/>
              </a:rPr>
              <a:t>Blochsche</a:t>
            </a:r>
            <a:r>
              <a:rPr lang="de-DE" sz="2000" dirty="0" smtClean="0">
                <a:latin typeface="Verdana" pitchFamily="34" charset="0"/>
                <a:ea typeface="Verdana" pitchFamily="34" charset="0"/>
                <a:cs typeface="Verdana" pitchFamily="34" charset="0"/>
              </a:rPr>
              <a:t> Philosophie</a:t>
            </a:r>
          </a:p>
          <a:p>
            <a:r>
              <a:rPr lang="de-DE" sz="2000" dirty="0" smtClean="0">
                <a:latin typeface="Verdana" pitchFamily="34" charset="0"/>
                <a:ea typeface="Verdana" pitchFamily="34" charset="0"/>
                <a:cs typeface="Verdana" pitchFamily="34" charset="0"/>
              </a:rPr>
              <a:t/>
            </a:r>
            <a:br>
              <a:rPr lang="de-DE" sz="2000" dirty="0" smtClean="0">
                <a:latin typeface="Verdana" pitchFamily="34" charset="0"/>
                <a:ea typeface="Verdana" pitchFamily="34" charset="0"/>
                <a:cs typeface="Verdana" pitchFamily="34" charset="0"/>
              </a:rPr>
            </a:br>
            <a:r>
              <a:rPr lang="de-DE" sz="2000" dirty="0" smtClean="0">
                <a:latin typeface="Verdana" pitchFamily="34" charset="0"/>
                <a:ea typeface="Verdana" pitchFamily="34" charset="0"/>
                <a:cs typeface="Verdana" pitchFamily="34" charset="0"/>
              </a:rPr>
              <a:t>Anlässlich des 70. Geburtstages von Gert </a:t>
            </a:r>
            <a:r>
              <a:rPr lang="de-DE" sz="2000" dirty="0" err="1" smtClean="0">
                <a:latin typeface="Verdana" pitchFamily="34" charset="0"/>
                <a:ea typeface="Verdana" pitchFamily="34" charset="0"/>
                <a:cs typeface="Verdana" pitchFamily="34" charset="0"/>
              </a:rPr>
              <a:t>Ueding</a:t>
            </a:r>
            <a:endParaRPr lang="de-DE" sz="20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3491880" y="4221088"/>
          <a:ext cx="5472609" cy="1915241"/>
        </p:xfrm>
        <a:graphic>
          <a:graphicData uri="http://schemas.openxmlformats.org/drawingml/2006/table">
            <a:tbl>
              <a:tblPr firstRow="1" bandRow="1">
                <a:tableStyleId>{5C22544A-7EE6-4342-B048-85BDC9FD1C3A}</a:tableStyleId>
              </a:tblPr>
              <a:tblGrid>
                <a:gridCol w="864096"/>
                <a:gridCol w="792088"/>
                <a:gridCol w="1152128"/>
                <a:gridCol w="2664297"/>
              </a:tblGrid>
              <a:tr h="331004">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848441">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dirty="0" smtClean="0">
                          <a:solidFill>
                            <a:schemeClr val="dk1"/>
                          </a:solidFill>
                          <a:latin typeface="Verdana" pitchFamily="34" charset="0"/>
                          <a:ea typeface="Verdana" pitchFamily="34" charset="0"/>
                          <a:cs typeface="Verdana" pitchFamily="34" charset="0"/>
                        </a:rPr>
                        <a:t>Einblicke in </a:t>
                      </a:r>
                      <a:r>
                        <a:rPr lang="de-DE" sz="1800" kern="1200" spc="-100" dirty="0" err="1" smtClean="0">
                          <a:solidFill>
                            <a:schemeClr val="dk1"/>
                          </a:solidFill>
                          <a:latin typeface="Verdana" pitchFamily="34" charset="0"/>
                          <a:ea typeface="Verdana" pitchFamily="34" charset="0"/>
                          <a:cs typeface="Verdana" pitchFamily="34" charset="0"/>
                        </a:rPr>
                        <a:t>Blochsche</a:t>
                      </a:r>
                      <a:r>
                        <a:rPr lang="de-DE" sz="1800" kern="1200" spc="-100" dirty="0" smtClean="0">
                          <a:solidFill>
                            <a:schemeClr val="dk1"/>
                          </a:solidFill>
                          <a:latin typeface="Verdana" pitchFamily="34" charset="0"/>
                          <a:ea typeface="Verdana" pitchFamily="34" charset="0"/>
                          <a:cs typeface="Verdana" pitchFamily="34" charset="0"/>
                        </a:rPr>
                        <a:t> Philosophie</a:t>
                      </a:r>
                      <a:endParaRPr lang="de-DE" spc="-100" dirty="0">
                        <a:latin typeface="Verdana" pitchFamily="34" charset="0"/>
                        <a:ea typeface="Verdana" pitchFamily="34" charset="0"/>
                        <a:cs typeface="Verdana" pitchFamily="34" charset="0"/>
                      </a:endParaRPr>
                    </a:p>
                  </a:txBody>
                  <a:tcPr anchor="ctr"/>
                </a:tc>
              </a:tr>
              <a:tr h="692763">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335</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2.3.4</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Titel </a:t>
                      </a:r>
                      <a:r>
                        <a:rPr lang="de-DE" b="1"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00" dirty="0" smtClean="0">
                          <a:latin typeface="Verdana" pitchFamily="34" charset="0"/>
                          <a:ea typeface="Verdana" pitchFamily="34" charset="0"/>
                          <a:cs typeface="Verdana" pitchFamily="34" charset="0"/>
                        </a:rPr>
                        <a:t>anlässlich</a:t>
                      </a:r>
                      <a:r>
                        <a:rPr lang="de-DE" spc="-100" baseline="0" dirty="0" smtClean="0">
                          <a:latin typeface="Verdana" pitchFamily="34" charset="0"/>
                          <a:ea typeface="Verdana" pitchFamily="34" charset="0"/>
                          <a:cs typeface="Verdana" pitchFamily="34" charset="0"/>
                        </a:rPr>
                        <a:t> des 70. Geburtstages von Gert </a:t>
                      </a:r>
                      <a:r>
                        <a:rPr lang="de-DE" spc="-100" baseline="0" dirty="0" err="1" smtClean="0">
                          <a:latin typeface="Verdana" pitchFamily="34" charset="0"/>
                          <a:ea typeface="Verdana" pitchFamily="34" charset="0"/>
                          <a:cs typeface="Verdana" pitchFamily="34" charset="0"/>
                        </a:rPr>
                        <a:t>Ueding</a:t>
                      </a:r>
                      <a:endParaRPr lang="de-DE" spc="-100" dirty="0">
                        <a:latin typeface="Verdana" pitchFamily="34" charset="0"/>
                        <a:ea typeface="Verdana" pitchFamily="34" charset="0"/>
                        <a:cs typeface="Verdana" pitchFamily="34" charset="0"/>
                      </a:endParaRPr>
                    </a:p>
                  </a:txBody>
                  <a:tcPr anchor="ctr"/>
                </a:tc>
              </a:tr>
            </a:tbl>
          </a:graphicData>
        </a:graphic>
      </p:graphicFrame>
      <p:sp>
        <p:nvSpPr>
          <p:cNvPr id="14" name="Foliennummernplatzhalter 13"/>
          <p:cNvSpPr>
            <a:spLocks noGrp="1"/>
          </p:cNvSpPr>
          <p:nvPr>
            <p:ph type="sldNum" sz="quarter" idx="4"/>
          </p:nvPr>
        </p:nvSpPr>
        <p:spPr/>
        <p:txBody>
          <a:bodyPr/>
          <a:lstStyle/>
          <a:p>
            <a:fld id="{8A6690F1-7CA1-4166-A522-500460961984}" type="slidenum">
              <a:rPr lang="de-DE" smtClean="0"/>
              <a:pPr/>
              <a:t>45</a:t>
            </a:fld>
            <a:endParaRPr lang="de-DE"/>
          </a:p>
        </p:txBody>
      </p:sp>
      <p:sp>
        <p:nvSpPr>
          <p:cNvPr id="17" name="Fußzeilenplatzhalter 16"/>
          <p:cNvSpPr>
            <a:spLocks noGrp="1"/>
          </p:cNvSpPr>
          <p:nvPr>
            <p:ph type="ftr" sz="quarter" idx="14"/>
          </p:nvPr>
        </p:nvSpPr>
        <p:spPr>
          <a:xfrm>
            <a:off x="467544" y="6376243"/>
            <a:ext cx="6696744"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-11-</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8:</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779912" y="1412777"/>
          <a:ext cx="5184576" cy="1051205"/>
        </p:xfrm>
        <a:graphic>
          <a:graphicData uri="http://schemas.openxmlformats.org/drawingml/2006/table">
            <a:tbl>
              <a:tblPr firstRow="1" bandRow="1">
                <a:tableStyleId>{5C22544A-7EE6-4342-B048-85BDC9FD1C3A}</a:tableStyleId>
              </a:tblPr>
              <a:tblGrid>
                <a:gridCol w="936104"/>
                <a:gridCol w="864096"/>
                <a:gridCol w="1296144"/>
                <a:gridCol w="2088232"/>
              </a:tblGrid>
              <a:tr h="322666">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544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Werke in fünf Bänden</a:t>
                      </a:r>
                      <a:endParaRPr lang="de-DE"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251520" y="1412776"/>
            <a:ext cx="3456384" cy="2592288"/>
          </a:xfrm>
          <a:prstGeom prst="rect">
            <a:avLst/>
          </a:prstGeom>
          <a:solidFill>
            <a:schemeClr val="bg1"/>
          </a:solidFill>
          <a:ln>
            <a:solidFill>
              <a:schemeClr val="tx1"/>
            </a:solidFill>
          </a:ln>
        </p:spPr>
        <p:txBody>
          <a:bodyPr wrap="square" rtlCol="0">
            <a:noAutofit/>
          </a:bodyPr>
          <a:lstStyle/>
          <a:p>
            <a:pPr algn="ctr"/>
            <a:r>
              <a:rPr lang="de-DE" sz="2000" dirty="0" smtClean="0">
                <a:latin typeface="Verdana" pitchFamily="34" charset="0"/>
                <a:ea typeface="Verdana" pitchFamily="34" charset="0"/>
                <a:cs typeface="Verdana" pitchFamily="34" charset="0"/>
              </a:rPr>
              <a:t>WERKE IN FÜNF BÄNDEN</a:t>
            </a:r>
          </a:p>
          <a:p>
            <a:pPr algn="ctr"/>
            <a:endParaRPr lang="de-DE" dirty="0" smtClean="0">
              <a:latin typeface="Verdana" pitchFamily="34" charset="0"/>
              <a:ea typeface="Verdana" pitchFamily="34" charset="0"/>
              <a:cs typeface="Verdana" pitchFamily="34" charset="0"/>
            </a:endParaRPr>
          </a:p>
          <a:p>
            <a:pPr algn="ctr"/>
            <a:r>
              <a:rPr lang="de-DE" sz="2000" dirty="0" smtClean="0">
                <a:latin typeface="Verdana" pitchFamily="34" charset="0"/>
                <a:ea typeface="Verdana" pitchFamily="34" charset="0"/>
                <a:cs typeface="Verdana" pitchFamily="34" charset="0"/>
              </a:rPr>
              <a:t>Heinrich Heine</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extfeld 9"/>
          <p:cNvSpPr txBox="1"/>
          <p:nvPr/>
        </p:nvSpPr>
        <p:spPr>
          <a:xfrm>
            <a:off x="251520" y="4221088"/>
            <a:ext cx="3456384" cy="2016224"/>
          </a:xfrm>
          <a:prstGeom prst="rect">
            <a:avLst/>
          </a:prstGeom>
          <a:solidFill>
            <a:schemeClr val="bg1"/>
          </a:solidFill>
          <a:ln>
            <a:solidFill>
              <a:schemeClr val="tx1"/>
            </a:solidFill>
          </a:ln>
        </p:spPr>
        <p:txBody>
          <a:bodyPr wrap="square" rtlCol="0">
            <a:noAutofit/>
          </a:bodyPr>
          <a:lstStyle/>
          <a:p>
            <a:r>
              <a:rPr lang="de-DE" b="1" dirty="0" smtClean="0">
                <a:latin typeface="Verdana" pitchFamily="34" charset="0"/>
                <a:ea typeface="Verdana" pitchFamily="34" charset="0"/>
                <a:cs typeface="Verdana" pitchFamily="34" charset="0"/>
              </a:rPr>
              <a:t>Lexikon der Geographie</a:t>
            </a:r>
          </a:p>
          <a:p>
            <a:pPr algn="ctr"/>
            <a:r>
              <a:rPr lang="de-DE" dirty="0" smtClean="0">
                <a:latin typeface="Verdana" pitchFamily="34" charset="0"/>
                <a:ea typeface="Verdana" pitchFamily="34" charset="0"/>
                <a:cs typeface="Verdana" pitchFamily="34" charset="0"/>
              </a:rPr>
              <a:t>in vier Bänden</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3851920" y="4250063"/>
          <a:ext cx="5112567" cy="1906964"/>
        </p:xfrm>
        <a:graphic>
          <a:graphicData uri="http://schemas.openxmlformats.org/drawingml/2006/table">
            <a:tbl>
              <a:tblPr firstRow="1" bandRow="1">
                <a:tableStyleId>{5C22544A-7EE6-4342-B048-85BDC9FD1C3A}</a:tableStyleId>
              </a:tblPr>
              <a:tblGrid>
                <a:gridCol w="936104"/>
                <a:gridCol w="864096"/>
                <a:gridCol w="1296144"/>
                <a:gridCol w="2016223"/>
              </a:tblGrid>
              <a:tr h="33100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84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Lexikon der Geographie</a:t>
                      </a:r>
                      <a:endParaRPr lang="de-DE" dirty="0">
                        <a:latin typeface="Verdana" pitchFamily="34" charset="0"/>
                        <a:ea typeface="Verdana" pitchFamily="34" charset="0"/>
                        <a:cs typeface="Verdana" pitchFamily="34" charset="0"/>
                      </a:endParaRPr>
                    </a:p>
                  </a:txBody>
                  <a:tcPr anchor="ctr"/>
                </a:tc>
              </a:tr>
              <a:tr h="69276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 </a:t>
                      </a: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in vier Bänden</a:t>
                      </a:r>
                      <a:endParaRPr lang="de-DE" dirty="0">
                        <a:latin typeface="Verdana" pitchFamily="34" charset="0"/>
                        <a:ea typeface="Verdana" pitchFamily="34" charset="0"/>
                        <a:cs typeface="Verdana" pitchFamily="34" charset="0"/>
                      </a:endParaRPr>
                    </a:p>
                  </a:txBody>
                  <a:tcPr anchor="ctr"/>
                </a:tc>
              </a:tr>
            </a:tbl>
          </a:graphicData>
        </a:graphic>
      </p:graphicFrame>
      <p:sp>
        <p:nvSpPr>
          <p:cNvPr id="14" name="Foliennummernplatzhalter 13"/>
          <p:cNvSpPr>
            <a:spLocks noGrp="1"/>
          </p:cNvSpPr>
          <p:nvPr>
            <p:ph type="sldNum" sz="quarter" idx="4"/>
          </p:nvPr>
        </p:nvSpPr>
        <p:spPr/>
        <p:txBody>
          <a:bodyPr/>
          <a:lstStyle/>
          <a:p>
            <a:fld id="{8A6690F1-7CA1-4166-A522-500460961984}" type="slidenum">
              <a:rPr lang="de-DE" smtClean="0"/>
              <a:pPr/>
              <a:t>46</a:t>
            </a:fld>
            <a:endParaRPr lang="de-DE"/>
          </a:p>
        </p:txBody>
      </p:sp>
      <p:sp>
        <p:nvSpPr>
          <p:cNvPr id="17" name="Fußzeilenplatzhalter 16"/>
          <p:cNvSpPr>
            <a:spLocks noGrp="1"/>
          </p:cNvSpPr>
          <p:nvPr>
            <p:ph type="ftr" sz="quarter" idx="14"/>
          </p:nvPr>
        </p:nvSpPr>
        <p:spPr>
          <a:xfrm>
            <a:off x="467544" y="6376243"/>
            <a:ext cx="6624736"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-12-</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startAt="3"/>
            </a:pPr>
            <a:r>
              <a:rPr lang="de-DE" dirty="0" smtClean="0"/>
              <a:t>Jahres-/Datumsangabe am Anfang/Ende des Haupttitels</a:t>
            </a:r>
          </a:p>
          <a:p>
            <a:pPr marL="1314450" lvl="2" indent="-457200"/>
            <a:r>
              <a:rPr lang="de-DE" sz="1800" dirty="0" smtClean="0"/>
              <a:t>In der Regel Teil des Haupttitels</a:t>
            </a:r>
          </a:p>
          <a:p>
            <a:pPr marL="1314450" lvl="2" indent="-457200"/>
            <a:r>
              <a:rPr lang="de-DE" sz="1800" dirty="0" smtClean="0"/>
              <a:t>Titelzusatz, wenn am Ende des Haupttitels und aufgrund Inhalt und Gestaltung naheliegend (im Ermessen des Katalogisierenden)</a:t>
            </a:r>
          </a:p>
          <a:p>
            <a:pPr marL="1314450" lvl="2" indent="-457200"/>
            <a:r>
              <a:rPr lang="de-DE" sz="1800" dirty="0" smtClean="0"/>
              <a:t>Fortl. Ressource: Formulierung am Ende des Haupttitels über Stand bzw. Zeitraum (z. B. "für das Jahr …", "im Jahr …" usw.) = Teil des Haupttitels. Das Jahr, die Jahre, der Stand usw. werden aber selbst weggelassen (s. RDA 2.3.1.4).</a:t>
            </a:r>
          </a:p>
          <a:p>
            <a:pPr marL="514350" indent="-457200">
              <a:buNone/>
            </a:pPr>
            <a:r>
              <a:rPr lang="de-DE" dirty="0" smtClean="0"/>
              <a:t>Beispiele 9:</a:t>
            </a:r>
          </a:p>
          <a:p>
            <a:pPr marL="514350" indent="-457200">
              <a:buNone/>
            </a:pPr>
            <a:endParaRPr lang="de-DE" sz="2600"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707904" y="4941143"/>
          <a:ext cx="5220073" cy="1440185"/>
        </p:xfrm>
        <a:graphic>
          <a:graphicData uri="http://schemas.openxmlformats.org/drawingml/2006/table">
            <a:tbl>
              <a:tblPr firstRow="1" bandRow="1">
                <a:tableStyleId>{5C22544A-7EE6-4342-B048-85BDC9FD1C3A}</a:tableStyleId>
              </a:tblPr>
              <a:tblGrid>
                <a:gridCol w="936104"/>
                <a:gridCol w="864096"/>
                <a:gridCol w="1296144"/>
                <a:gridCol w="2123729"/>
              </a:tblGrid>
              <a:tr h="342979">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7442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Jahresbericht</a:t>
                      </a:r>
                      <a:r>
                        <a:rPr lang="de-DE" sz="1800" kern="1200" baseline="0" dirty="0" smtClean="0">
                          <a:solidFill>
                            <a:schemeClr val="dk1"/>
                          </a:solidFill>
                          <a:latin typeface="Verdana" pitchFamily="34" charset="0"/>
                          <a:ea typeface="Verdana" pitchFamily="34" charset="0"/>
                          <a:cs typeface="Verdana" pitchFamily="34" charset="0"/>
                        </a:rPr>
                        <a:t> für das Geschäftsjahr …</a:t>
                      </a:r>
                      <a:endParaRPr lang="de-DE" dirty="0">
                        <a:latin typeface="Verdana" pitchFamily="34" charset="0"/>
                        <a:ea typeface="Verdana" pitchFamily="34" charset="0"/>
                        <a:cs typeface="Verdana" pitchFamily="34" charset="0"/>
                      </a:endParaRPr>
                    </a:p>
                  </a:txBody>
                  <a:tcPr anchor="ctr"/>
                </a:tc>
              </a:tr>
            </a:tbl>
          </a:graphicData>
        </a:graphic>
      </p:graphicFrame>
      <p:sp>
        <p:nvSpPr>
          <p:cNvPr id="7" name="Textfeld 6"/>
          <p:cNvSpPr txBox="1"/>
          <p:nvPr/>
        </p:nvSpPr>
        <p:spPr>
          <a:xfrm>
            <a:off x="179512" y="4941143"/>
            <a:ext cx="3456384" cy="1440160"/>
          </a:xfrm>
          <a:prstGeom prst="rect">
            <a:avLst/>
          </a:prstGeom>
          <a:solidFill>
            <a:schemeClr val="bg1"/>
          </a:solidFill>
          <a:ln>
            <a:solidFill>
              <a:schemeClr val="tx1"/>
            </a:solidFill>
          </a:ln>
        </p:spPr>
        <p:txBody>
          <a:bodyPr wrap="square" rtlCol="0">
            <a:noAutofit/>
          </a:bodyPr>
          <a:lstStyle/>
          <a:p>
            <a:r>
              <a:rPr lang="de-DE" sz="2000" dirty="0" smtClean="0">
                <a:latin typeface="Verdana" pitchFamily="34" charset="0"/>
                <a:ea typeface="Verdana" pitchFamily="34" charset="0"/>
                <a:cs typeface="Verdana" pitchFamily="34" charset="0"/>
              </a:rPr>
              <a:t>Jahresbericht</a:t>
            </a:r>
          </a:p>
          <a:p>
            <a:r>
              <a:rPr lang="de-DE" sz="2000" dirty="0" smtClean="0">
                <a:latin typeface="Verdana" pitchFamily="34" charset="0"/>
                <a:ea typeface="Verdana" pitchFamily="34" charset="0"/>
                <a:cs typeface="Verdana" pitchFamily="34" charset="0"/>
              </a:rPr>
              <a:t>für das Geschäftsjahr</a:t>
            </a:r>
          </a:p>
          <a:p>
            <a:r>
              <a:rPr lang="de-DE" sz="2000" dirty="0" smtClean="0">
                <a:latin typeface="Verdana" pitchFamily="34" charset="0"/>
                <a:ea typeface="Verdana" pitchFamily="34" charset="0"/>
                <a:cs typeface="Verdana" pitchFamily="34" charset="0"/>
              </a:rPr>
              <a:t>2012</a:t>
            </a:r>
            <a:endParaRPr lang="de-DE" sz="20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47</a:t>
            </a:fld>
            <a:endParaRPr lang="de-DE"/>
          </a:p>
        </p:txBody>
      </p:sp>
      <p:sp>
        <p:nvSpPr>
          <p:cNvPr id="11" name="Fußzeilenplatzhalter 10"/>
          <p:cNvSpPr>
            <a:spLocks noGrp="1"/>
          </p:cNvSpPr>
          <p:nvPr>
            <p:ph type="ftr" sz="quarter" idx="14"/>
          </p:nvPr>
        </p:nvSpPr>
        <p:spPr>
          <a:xfrm>
            <a:off x="467544" y="6376243"/>
            <a:ext cx="6840760"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-13-</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10:</a:t>
            </a:r>
          </a:p>
          <a:p>
            <a:endParaRPr lang="de-DE" sz="1800" dirty="0" smtClean="0"/>
          </a:p>
        </p:txBody>
      </p:sp>
      <p:pic>
        <p:nvPicPr>
          <p:cNvPr id="1027" name="Picture 3"/>
          <p:cNvPicPr>
            <a:picLocks noChangeAspect="1" noChangeArrowheads="1"/>
          </p:cNvPicPr>
          <p:nvPr/>
        </p:nvPicPr>
        <p:blipFill>
          <a:blip r:embed="rId2" cstate="print"/>
          <a:srcRect l="3174" r="4732" b="-29788"/>
          <a:stretch>
            <a:fillRect/>
          </a:stretch>
        </p:blipFill>
        <p:spPr bwMode="auto">
          <a:xfrm>
            <a:off x="179512" y="1340768"/>
            <a:ext cx="3600400" cy="4392488"/>
          </a:xfrm>
          <a:prstGeom prst="rect">
            <a:avLst/>
          </a:prstGeom>
          <a:noFill/>
          <a:ln w="9525">
            <a:solidFill>
              <a:schemeClr val="tx1"/>
            </a:solidFill>
            <a:miter lim="800000"/>
            <a:headEnd/>
            <a:tailEnd/>
          </a:ln>
        </p:spPr>
      </p:pic>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888432" y="1340768"/>
          <a:ext cx="5220073" cy="4064135"/>
        </p:xfrm>
        <a:graphic>
          <a:graphicData uri="http://schemas.openxmlformats.org/drawingml/2006/table">
            <a:tbl>
              <a:tblPr firstRow="1" bandRow="1">
                <a:tableStyleId>{5C22544A-7EE6-4342-B048-85BDC9FD1C3A}</a:tableStyleId>
              </a:tblPr>
              <a:tblGrid>
                <a:gridCol w="899592"/>
                <a:gridCol w="792088"/>
                <a:gridCol w="1152128"/>
                <a:gridCol w="2376265"/>
              </a:tblGrid>
              <a:tr h="360040">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930384">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dirty="0" smtClean="0">
                          <a:solidFill>
                            <a:schemeClr val="dk1"/>
                          </a:solidFill>
                          <a:latin typeface="Verdana" pitchFamily="34" charset="0"/>
                          <a:ea typeface="Verdana" pitchFamily="34" charset="0"/>
                          <a:cs typeface="Verdana" pitchFamily="34" charset="0"/>
                        </a:rPr>
                        <a:t>Prof. Dr. Friedrich Moritz</a:t>
                      </a:r>
                      <a:r>
                        <a:rPr lang="de-DE" sz="1800" kern="1200" spc="-100" baseline="0" dirty="0" smtClean="0">
                          <a:solidFill>
                            <a:schemeClr val="dk1"/>
                          </a:solidFill>
                          <a:latin typeface="Verdana" pitchFamily="34" charset="0"/>
                          <a:ea typeface="Verdana" pitchFamily="34" charset="0"/>
                          <a:cs typeface="Verdana" pitchFamily="34" charset="0"/>
                        </a:rPr>
                        <a:t> (1861-1938)</a:t>
                      </a:r>
                      <a:endParaRPr lang="de-DE" spc="-100" dirty="0">
                        <a:latin typeface="Verdana" pitchFamily="34" charset="0"/>
                        <a:ea typeface="Verdana" pitchFamily="34" charset="0"/>
                        <a:cs typeface="Verdana" pitchFamily="34" charset="0"/>
                      </a:endParaRPr>
                    </a:p>
                  </a:txBody>
                  <a:tcPr anchor="ctr"/>
                </a:tc>
              </a:tr>
              <a:tr h="1008112">
                <a:tc rowSpan="2">
                  <a:txBody>
                    <a:bodyPr/>
                    <a:lstStyle/>
                    <a:p>
                      <a:pPr algn="l">
                        <a:lnSpc>
                          <a:spcPts val="1600"/>
                        </a:lnSpc>
                        <a:spcBef>
                          <a:spcPts val="600"/>
                        </a:spcBef>
                        <a:spcAft>
                          <a:spcPts val="600"/>
                        </a:spcAft>
                      </a:pPr>
                      <a:endParaRPr lang="de-DE" b="1" spc="-100" dirty="0" smtClean="0">
                        <a:latin typeface="Verdana" panose="020B0604030504040204" pitchFamily="34" charset="0"/>
                        <a:ea typeface="Verdana" panose="020B0604030504040204" pitchFamily="34" charset="0"/>
                        <a:cs typeface="Verdana" panose="020B0604030504040204" pitchFamily="34" charset="0"/>
                      </a:endParaRPr>
                    </a:p>
                    <a:p>
                      <a:pPr algn="l">
                        <a:lnSpc>
                          <a:spcPts val="15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335</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2.3.4</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Titel </a:t>
                      </a:r>
                      <a:r>
                        <a:rPr lang="de-DE" b="1"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00" dirty="0" smtClean="0">
                          <a:latin typeface="Verdana" pitchFamily="34" charset="0"/>
                          <a:ea typeface="Verdana" pitchFamily="34" charset="0"/>
                          <a:cs typeface="Verdana" pitchFamily="34" charset="0"/>
                        </a:rPr>
                        <a:t>Arzt</a:t>
                      </a:r>
                      <a:r>
                        <a:rPr lang="de-DE" spc="-100" baseline="0" dirty="0" smtClean="0">
                          <a:latin typeface="Verdana" pitchFamily="34" charset="0"/>
                          <a:ea typeface="Verdana" pitchFamily="34" charset="0"/>
                          <a:cs typeface="Verdana" pitchFamily="34" charset="0"/>
                        </a:rPr>
                        <a:t> - Lehrer - Forscher</a:t>
                      </a:r>
                      <a:r>
                        <a:rPr lang="de-DE" spc="-100" baseline="0" dirty="0" smtClean="0">
                          <a:solidFill>
                            <a:srgbClr val="FF0000"/>
                          </a:solidFill>
                          <a:latin typeface="Verdana" pitchFamily="34" charset="0"/>
                          <a:ea typeface="Verdana" pitchFamily="34" charset="0"/>
                          <a:cs typeface="Verdana" pitchFamily="34" charset="0"/>
                        </a:rPr>
                        <a:t>_:_</a:t>
                      </a:r>
                      <a:endParaRPr lang="de-DE" spc="-100" dirty="0">
                        <a:solidFill>
                          <a:srgbClr val="FF0000"/>
                        </a:solidFill>
                        <a:latin typeface="Verdana" pitchFamily="34" charset="0"/>
                        <a:ea typeface="Verdana" pitchFamily="34" charset="0"/>
                        <a:cs typeface="Verdana" pitchFamily="34" charset="0"/>
                      </a:endParaRPr>
                    </a:p>
                  </a:txBody>
                  <a:tcPr anchor="ctr"/>
                </a:tc>
              </a:tr>
              <a:tr h="1759879">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dirty="0" smtClean="0">
                          <a:latin typeface="Verdana" panose="020B0604030504040204" pitchFamily="34" charset="0"/>
                          <a:ea typeface="Verdana" panose="020B0604030504040204" pitchFamily="34" charset="0"/>
                          <a:cs typeface="Verdana" panose="020B0604030504040204" pitchFamily="34" charset="0"/>
                        </a:rPr>
                        <a:t>2.3.4</a:t>
                      </a: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dirty="0" smtClean="0">
                          <a:latin typeface="Verdana" panose="020B0604030504040204" pitchFamily="34" charset="0"/>
                          <a:ea typeface="Verdana" panose="020B0604030504040204" pitchFamily="34" charset="0"/>
                          <a:cs typeface="Verdana" panose="020B0604030504040204" pitchFamily="34" charset="0"/>
                        </a:rPr>
                        <a:t>Titel </a:t>
                      </a:r>
                      <a:r>
                        <a:rPr lang="de-DE" b="0"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itchFamily="34" charset="0"/>
                          <a:ea typeface="Verdana" pitchFamily="34" charset="0"/>
                          <a:cs typeface="Verdana" pitchFamily="34" charset="0"/>
                        </a:rPr>
                        <a:t>Begleitheft zur Ausstellung </a:t>
                      </a:r>
                      <a:r>
                        <a:rPr lang="de-DE" spc="-100" dirty="0" err="1" smtClean="0">
                          <a:latin typeface="Verdana" pitchFamily="34" charset="0"/>
                          <a:ea typeface="Verdana" pitchFamily="34" charset="0"/>
                          <a:cs typeface="Verdana" pitchFamily="34" charset="0"/>
                        </a:rPr>
                        <a:t>anläßlich</a:t>
                      </a:r>
                      <a:r>
                        <a:rPr lang="de-DE" spc="-100" dirty="0" smtClean="0">
                          <a:latin typeface="Verdana" pitchFamily="34" charset="0"/>
                          <a:ea typeface="Verdana" pitchFamily="34" charset="0"/>
                          <a:cs typeface="Verdana" pitchFamily="34" charset="0"/>
                        </a:rPr>
                        <a:t> des 100jährigen Gründungsjubiläums der Kölner Akademie für Praktische Medizin</a:t>
                      </a:r>
                      <a:endParaRPr lang="de-DE" spc="-100" dirty="0">
                        <a:latin typeface="Verdana" pitchFamily="34" charset="0"/>
                        <a:ea typeface="Verdana" pitchFamily="34" charset="0"/>
                        <a:cs typeface="Verdana" pitchFamily="34" charset="0"/>
                      </a:endParaRPr>
                    </a:p>
                  </a:txBody>
                  <a:tcPr anchor="ctr"/>
                </a:tc>
              </a:tr>
            </a:tbl>
          </a:graphicData>
        </a:graphic>
      </p:graphicFrame>
      <p:sp>
        <p:nvSpPr>
          <p:cNvPr id="11" name="Foliennummernplatzhalter 10"/>
          <p:cNvSpPr>
            <a:spLocks noGrp="1"/>
          </p:cNvSpPr>
          <p:nvPr>
            <p:ph type="sldNum" sz="quarter" idx="4"/>
          </p:nvPr>
        </p:nvSpPr>
        <p:spPr/>
        <p:txBody>
          <a:bodyPr/>
          <a:lstStyle/>
          <a:p>
            <a:fld id="{8A6690F1-7CA1-4166-A522-500460961984}" type="slidenum">
              <a:rPr lang="de-DE" smtClean="0"/>
              <a:pPr/>
              <a:t>48</a:t>
            </a:fld>
            <a:endParaRPr lang="de-DE"/>
          </a:p>
        </p:txBody>
      </p:sp>
      <p:sp>
        <p:nvSpPr>
          <p:cNvPr id="12" name="Fußzeilenplatzhalter 11"/>
          <p:cNvSpPr>
            <a:spLocks noGrp="1"/>
          </p:cNvSpPr>
          <p:nvPr>
            <p:ph type="ftr" sz="quarter" idx="14"/>
          </p:nvPr>
        </p:nvSpPr>
        <p:spPr>
          <a:xfrm>
            <a:off x="467544" y="6376243"/>
            <a:ext cx="6552728"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11 (Variante):</a:t>
            </a:r>
          </a:p>
          <a:p>
            <a:endParaRPr lang="de-DE" sz="1800" dirty="0" smtClean="0"/>
          </a:p>
        </p:txBody>
      </p:sp>
      <p:pic>
        <p:nvPicPr>
          <p:cNvPr id="1027" name="Picture 3"/>
          <p:cNvPicPr>
            <a:picLocks noChangeAspect="1" noChangeArrowheads="1"/>
          </p:cNvPicPr>
          <p:nvPr/>
        </p:nvPicPr>
        <p:blipFill>
          <a:blip r:embed="rId2" cstate="print"/>
          <a:srcRect l="3174" r="4732" b="-29788"/>
          <a:stretch>
            <a:fillRect/>
          </a:stretch>
        </p:blipFill>
        <p:spPr bwMode="auto">
          <a:xfrm>
            <a:off x="179512" y="1340768"/>
            <a:ext cx="3600400" cy="4392488"/>
          </a:xfrm>
          <a:prstGeom prst="rect">
            <a:avLst/>
          </a:prstGeom>
          <a:noFill/>
          <a:ln w="9525">
            <a:solidFill>
              <a:schemeClr val="tx1"/>
            </a:solidFill>
            <a:miter lim="800000"/>
            <a:headEnd/>
            <a:tailEnd/>
          </a:ln>
        </p:spPr>
      </p:pic>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888432" y="1340768"/>
          <a:ext cx="5220073" cy="4393005"/>
        </p:xfrm>
        <a:graphic>
          <a:graphicData uri="http://schemas.openxmlformats.org/drawingml/2006/table">
            <a:tbl>
              <a:tblPr firstRow="1" bandRow="1">
                <a:tableStyleId>{5C22544A-7EE6-4342-B048-85BDC9FD1C3A}</a:tableStyleId>
              </a:tblPr>
              <a:tblGrid>
                <a:gridCol w="899592"/>
                <a:gridCol w="792088"/>
                <a:gridCol w="1152128"/>
                <a:gridCol w="2376265"/>
              </a:tblGrid>
              <a:tr h="417591">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878553">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dirty="0" smtClean="0">
                          <a:solidFill>
                            <a:schemeClr val="dk1"/>
                          </a:solidFill>
                          <a:latin typeface="Verdana" pitchFamily="34" charset="0"/>
                          <a:ea typeface="Verdana" pitchFamily="34" charset="0"/>
                          <a:cs typeface="Verdana" pitchFamily="34" charset="0"/>
                        </a:rPr>
                        <a:t>Prof. Dr. Friedrich Moritz</a:t>
                      </a:r>
                      <a:endParaRPr lang="de-DE" spc="-100" dirty="0">
                        <a:latin typeface="Verdana" pitchFamily="34" charset="0"/>
                        <a:ea typeface="Verdana" pitchFamily="34" charset="0"/>
                        <a:cs typeface="Verdana" pitchFamily="34" charset="0"/>
                      </a:endParaRPr>
                    </a:p>
                  </a:txBody>
                  <a:tcPr anchor="ctr"/>
                </a:tc>
              </a:tr>
              <a:tr h="792088">
                <a:tc rowSpan="3">
                  <a:txBody>
                    <a:bodyPr/>
                    <a:lstStyle/>
                    <a:p>
                      <a:pPr>
                        <a:lnSpc>
                          <a:spcPts val="17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
                      </a:r>
                      <a:br>
                        <a:rPr lang="de-DE" b="1" spc="-100" dirty="0" smtClean="0">
                          <a:latin typeface="Verdana" panose="020B0604030504040204" pitchFamily="34" charset="0"/>
                          <a:ea typeface="Verdana" panose="020B0604030504040204" pitchFamily="34" charset="0"/>
                          <a:cs typeface="Verdana" panose="020B0604030504040204" pitchFamily="34" charset="0"/>
                        </a:rPr>
                      </a:br>
                      <a:r>
                        <a:rPr lang="de-DE" b="1" spc="-100" dirty="0" smtClean="0">
                          <a:latin typeface="Verdana" panose="020B0604030504040204" pitchFamily="34" charset="0"/>
                          <a:ea typeface="Verdana" panose="020B0604030504040204" pitchFamily="34" charset="0"/>
                          <a:cs typeface="Verdana" panose="020B0604030504040204" pitchFamily="34" charset="0"/>
                        </a:rPr>
                        <a:t>335</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2.3.4</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Titel </a:t>
                      </a:r>
                      <a:r>
                        <a:rPr lang="de-DE" b="1"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00" dirty="0" smtClean="0">
                          <a:latin typeface="Verdana" pitchFamily="34" charset="0"/>
                          <a:ea typeface="Verdana" pitchFamily="34" charset="0"/>
                          <a:cs typeface="Verdana" pitchFamily="34" charset="0"/>
                        </a:rPr>
                        <a:t>(1861-1938)</a:t>
                      </a:r>
                      <a:r>
                        <a:rPr lang="de-DE" spc="-100" dirty="0" smtClean="0">
                          <a:solidFill>
                            <a:srgbClr val="FF0000"/>
                          </a:solidFill>
                          <a:latin typeface="Verdana" pitchFamily="34" charset="0"/>
                          <a:ea typeface="Verdana" pitchFamily="34" charset="0"/>
                          <a:cs typeface="Verdana" pitchFamily="34" charset="0"/>
                        </a:rPr>
                        <a:t>_:_</a:t>
                      </a:r>
                      <a:endParaRPr lang="de-DE" spc="-100" dirty="0">
                        <a:solidFill>
                          <a:srgbClr val="FF0000"/>
                        </a:solidFill>
                        <a:latin typeface="Verdana" pitchFamily="34" charset="0"/>
                        <a:ea typeface="Verdana" pitchFamily="34" charset="0"/>
                        <a:cs typeface="Verdana" pitchFamily="34" charset="0"/>
                      </a:endParaRPr>
                    </a:p>
                  </a:txBody>
                  <a:tcPr anchor="ctr"/>
                </a:tc>
              </a:tr>
              <a:tr h="790933">
                <a:tc vMerge="1">
                  <a:txBody>
                    <a:bodyPr/>
                    <a:lstStyle/>
                    <a:p>
                      <a:pPr>
                        <a:lnSpc>
                          <a:spcPts val="1600"/>
                        </a:lnSpc>
                        <a:spcBef>
                          <a:spcPts val="600"/>
                        </a:spcBef>
                        <a:spcAft>
                          <a:spcPts val="600"/>
                        </a:spcAft>
                      </a:pP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dirty="0" smtClean="0">
                          <a:latin typeface="Verdana" panose="020B0604030504040204" pitchFamily="34" charset="0"/>
                          <a:ea typeface="Verdana" panose="020B0604030504040204" pitchFamily="34" charset="0"/>
                          <a:cs typeface="Verdana" panose="020B0604030504040204" pitchFamily="34" charset="0"/>
                        </a:rPr>
                        <a:t>2.3.4</a:t>
                      </a: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dirty="0" smtClean="0">
                          <a:latin typeface="Verdana" panose="020B0604030504040204" pitchFamily="34" charset="0"/>
                          <a:ea typeface="Verdana" panose="020B0604030504040204" pitchFamily="34" charset="0"/>
                          <a:cs typeface="Verdana" panose="020B0604030504040204" pitchFamily="34" charset="0"/>
                        </a:rPr>
                        <a:t>Titel </a:t>
                      </a:r>
                      <a:r>
                        <a:rPr lang="de-DE" b="0"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itchFamily="34" charset="0"/>
                          <a:ea typeface="Verdana" pitchFamily="34" charset="0"/>
                          <a:cs typeface="Verdana" pitchFamily="34" charset="0"/>
                        </a:rPr>
                        <a:t>Arzt</a:t>
                      </a:r>
                      <a:r>
                        <a:rPr lang="de-DE" spc="-100" baseline="0" dirty="0" smtClean="0">
                          <a:latin typeface="Verdana" pitchFamily="34" charset="0"/>
                          <a:ea typeface="Verdana" pitchFamily="34" charset="0"/>
                          <a:cs typeface="Verdana" pitchFamily="34" charset="0"/>
                        </a:rPr>
                        <a:t> - Lehrer - Forscher</a:t>
                      </a:r>
                      <a:r>
                        <a:rPr lang="de-DE" spc="-100" baseline="0" dirty="0" smtClean="0">
                          <a:solidFill>
                            <a:srgbClr val="FF0000"/>
                          </a:solidFill>
                          <a:latin typeface="Verdana" pitchFamily="34" charset="0"/>
                          <a:ea typeface="Verdana" pitchFamily="34" charset="0"/>
                          <a:cs typeface="Verdana" pitchFamily="34" charset="0"/>
                        </a:rPr>
                        <a:t>_:_</a:t>
                      </a:r>
                      <a:endParaRPr lang="de-DE" spc="-100" dirty="0">
                        <a:solidFill>
                          <a:srgbClr val="FF0000"/>
                        </a:solidFill>
                        <a:latin typeface="Verdana" pitchFamily="34" charset="0"/>
                        <a:ea typeface="Verdana" pitchFamily="34" charset="0"/>
                        <a:cs typeface="Verdana" pitchFamily="34" charset="0"/>
                      </a:endParaRPr>
                    </a:p>
                  </a:txBody>
                  <a:tcPr anchor="ctr"/>
                </a:tc>
              </a:tr>
              <a:tr h="1496368">
                <a:tc vMerge="1">
                  <a:txBody>
                    <a:bodyPr/>
                    <a:lstStyle/>
                    <a:p>
                      <a:pPr>
                        <a:lnSpc>
                          <a:spcPts val="1600"/>
                        </a:lnSpc>
                        <a:spcBef>
                          <a:spcPts val="600"/>
                        </a:spcBef>
                        <a:spcAft>
                          <a:spcPts val="600"/>
                        </a:spcAft>
                      </a:pP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dirty="0" smtClean="0">
                          <a:latin typeface="Verdana" panose="020B0604030504040204" pitchFamily="34" charset="0"/>
                          <a:ea typeface="Verdana" panose="020B0604030504040204" pitchFamily="34" charset="0"/>
                          <a:cs typeface="Verdana" panose="020B0604030504040204" pitchFamily="34" charset="0"/>
                        </a:rPr>
                        <a:t>2.3.4</a:t>
                      </a: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dirty="0" smtClean="0">
                          <a:latin typeface="Verdana" panose="020B0604030504040204" pitchFamily="34" charset="0"/>
                          <a:ea typeface="Verdana" panose="020B0604030504040204" pitchFamily="34" charset="0"/>
                          <a:cs typeface="Verdana" panose="020B0604030504040204" pitchFamily="34" charset="0"/>
                        </a:rPr>
                        <a:t>Titel </a:t>
                      </a:r>
                      <a:r>
                        <a:rPr lang="de-DE" b="0"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itchFamily="34" charset="0"/>
                          <a:ea typeface="Verdana" pitchFamily="34" charset="0"/>
                          <a:cs typeface="Verdana" pitchFamily="34" charset="0"/>
                        </a:rPr>
                        <a:t>Begleitheft zur Ausstellung </a:t>
                      </a:r>
                      <a:r>
                        <a:rPr lang="de-DE" spc="-100" dirty="0" err="1" smtClean="0">
                          <a:latin typeface="Verdana" pitchFamily="34" charset="0"/>
                          <a:ea typeface="Verdana" pitchFamily="34" charset="0"/>
                          <a:cs typeface="Verdana" pitchFamily="34" charset="0"/>
                        </a:rPr>
                        <a:t>anläßlich</a:t>
                      </a:r>
                      <a:r>
                        <a:rPr lang="de-DE" spc="-100" dirty="0" smtClean="0">
                          <a:latin typeface="Verdana" pitchFamily="34" charset="0"/>
                          <a:ea typeface="Verdana" pitchFamily="34" charset="0"/>
                          <a:cs typeface="Verdana" pitchFamily="34" charset="0"/>
                        </a:rPr>
                        <a:t> des 100jährigen Gründungsjubiläums der Kölner Akademie für Praktische Medizin</a:t>
                      </a:r>
                      <a:endParaRPr lang="de-DE" spc="-100" dirty="0">
                        <a:latin typeface="Verdana" pitchFamily="34" charset="0"/>
                        <a:ea typeface="Verdana" pitchFamily="34" charset="0"/>
                        <a:cs typeface="Verdana" pitchFamily="34" charset="0"/>
                      </a:endParaRPr>
                    </a:p>
                  </a:txBody>
                  <a:tcPr anchor="ctr"/>
                </a:tc>
              </a:tr>
            </a:tbl>
          </a:graphicData>
        </a:graphic>
      </p:graphicFrame>
      <p:sp>
        <p:nvSpPr>
          <p:cNvPr id="11" name="Foliennummernplatzhalter 10"/>
          <p:cNvSpPr>
            <a:spLocks noGrp="1"/>
          </p:cNvSpPr>
          <p:nvPr>
            <p:ph type="sldNum" sz="quarter" idx="4"/>
          </p:nvPr>
        </p:nvSpPr>
        <p:spPr/>
        <p:txBody>
          <a:bodyPr/>
          <a:lstStyle/>
          <a:p>
            <a:fld id="{8A6690F1-7CA1-4166-A522-500460961984}" type="slidenum">
              <a:rPr lang="de-DE" smtClean="0"/>
              <a:pPr/>
              <a:t>49</a:t>
            </a:fld>
            <a:endParaRPr lang="de-DE"/>
          </a:p>
        </p:txBody>
      </p:sp>
      <p:sp>
        <p:nvSpPr>
          <p:cNvPr id="12" name="Fußzeilenplatzhalter 11"/>
          <p:cNvSpPr>
            <a:spLocks noGrp="1"/>
          </p:cNvSpPr>
          <p:nvPr>
            <p:ph type="ftr" sz="quarter" idx="14"/>
          </p:nvPr>
        </p:nvSpPr>
        <p:spPr>
          <a:xfrm>
            <a:off x="467544" y="6376243"/>
            <a:ext cx="6480720"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-1-</a:t>
            </a:r>
            <a:endParaRPr lang="de-DE" dirty="0"/>
          </a:p>
        </p:txBody>
      </p:sp>
      <p:sp>
        <p:nvSpPr>
          <p:cNvPr id="3" name="Textplatzhalter 2"/>
          <p:cNvSpPr>
            <a:spLocks noGrp="1"/>
          </p:cNvSpPr>
          <p:nvPr>
            <p:ph type="body" sz="quarter" idx="13"/>
          </p:nvPr>
        </p:nvSpPr>
        <p:spPr/>
        <p:txBody>
          <a:bodyPr wrap="square"/>
          <a:lstStyle/>
          <a:p>
            <a:r>
              <a:rPr lang="de-DE" dirty="0" smtClean="0"/>
              <a:t>Bezeichnen eine Ressource: Wort, Zeichen oder Gruppe von Wörtern/Zeichen (RDA 2.3.1.1)</a:t>
            </a:r>
          </a:p>
          <a:p>
            <a:pPr lvl="1"/>
            <a:r>
              <a:rPr lang="de-DE" dirty="0" smtClean="0"/>
              <a:t>Mottos, Segensformeln, Widmungen u. ä. werden weggelassen (RDA 2.3.1.1 D-A-CH)</a:t>
            </a:r>
          </a:p>
          <a:p>
            <a:pPr marL="358775" lvl="1" indent="-358775">
              <a:buFont typeface="Arial" pitchFamily="34" charset="0"/>
              <a:buChar char="•"/>
            </a:pPr>
            <a:r>
              <a:rPr lang="de-DE" sz="2400" dirty="0" smtClean="0"/>
              <a:t>Titelarten</a:t>
            </a:r>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467544" y="2780928"/>
          <a:ext cx="8352927" cy="3587680"/>
        </p:xfrm>
        <a:graphic>
          <a:graphicData uri="http://schemas.openxmlformats.org/drawingml/2006/table">
            <a:tbl>
              <a:tblPr firstRow="1" bandRow="1">
                <a:tableStyleId>{5C22544A-7EE6-4342-B048-85BDC9FD1C3A}</a:tableStyleId>
              </a:tblPr>
              <a:tblGrid>
                <a:gridCol w="2592288"/>
                <a:gridCol w="936104"/>
                <a:gridCol w="4824535"/>
              </a:tblGrid>
              <a:tr h="324000">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Element</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RDA</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Obligatorisch / Fakultativ</a:t>
                      </a:r>
                      <a:endParaRPr lang="de-DE" sz="1800" b="1"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Haupttitel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2.3.2</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60" baseline="0" dirty="0" smtClean="0">
                          <a:latin typeface="Verdana" pitchFamily="34" charset="0"/>
                          <a:ea typeface="Verdana" pitchFamily="34" charset="0"/>
                          <a:cs typeface="Verdana" pitchFamily="34" charset="0"/>
                        </a:rPr>
                        <a:t>Standardelement</a:t>
                      </a:r>
                      <a:endParaRPr lang="de-DE" sz="1800" b="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Paralleltitel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2.3.3</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60" baseline="0" dirty="0" err="1" smtClean="0">
                          <a:latin typeface="Verdana" pitchFamily="34" charset="0"/>
                          <a:ea typeface="Verdana" pitchFamily="34" charset="0"/>
                          <a:cs typeface="Verdana" pitchFamily="34" charset="0"/>
                        </a:rPr>
                        <a:t>Standardelement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Titelzusatz</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2.3.4</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Standardelement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Paralleler Titelzusatz</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2.3.5</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Abweichender 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2.3.6</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Standardelement für fortlaufende und integrierende Ressourcen</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Früherer Haupttitel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2.3.7</a:t>
                      </a:r>
                      <a:endParaRPr lang="de-DE" sz="1800" b="1" spc="-60" baseline="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spc="-60" baseline="0" dirty="0" smtClean="0">
                          <a:latin typeface="Verdana" pitchFamily="34" charset="0"/>
                          <a:ea typeface="Verdana" pitchFamily="34" charset="0"/>
                          <a:cs typeface="Verdana" pitchFamily="34" charset="0"/>
                        </a:rPr>
                        <a:t>Standardelement für fortlaufende und integrierende Ressourcen - </a:t>
                      </a:r>
                      <a:r>
                        <a:rPr lang="de-DE" sz="1800" spc="-60" baseline="0" dirty="0" smtClean="0">
                          <a:solidFill>
                            <a:schemeClr val="accent1">
                              <a:lumMod val="75000"/>
                            </a:schemeClr>
                          </a:solidFill>
                          <a:latin typeface="Verdana" pitchFamily="34" charset="0"/>
                          <a:ea typeface="Verdana" pitchFamily="34" charset="0"/>
                          <a:cs typeface="Verdana" pitchFamily="34" charset="0"/>
                        </a:rPr>
                        <a:t>s. Modul 5A/5B</a:t>
                      </a: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Späterer Haupttitel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2.3.8</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s. Modul 5A</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Key Title</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2.3.9</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von nationalen ISSN-Zentren erfasst</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Kurztitel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2.3.10</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von nationalen ISSN-Zentren erfasst</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5</a:t>
            </a:fld>
            <a:endParaRPr lang="de-DE"/>
          </a:p>
        </p:txBody>
      </p:sp>
      <p:sp>
        <p:nvSpPr>
          <p:cNvPr id="10" name="Fußzeilenplatzhalter 9"/>
          <p:cNvSpPr>
            <a:spLocks noGrp="1"/>
          </p:cNvSpPr>
          <p:nvPr>
            <p:ph type="ftr" sz="quarter" idx="14"/>
          </p:nvPr>
        </p:nvSpPr>
        <p:spPr>
          <a:xfrm>
            <a:off x="467544" y="6376243"/>
            <a:ext cx="6768752"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12:</a:t>
            </a:r>
          </a:p>
          <a:p>
            <a:endParaRPr lang="de-DE" sz="1800" dirty="0" smtClean="0"/>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779912" y="1340768"/>
          <a:ext cx="5220073" cy="3852511"/>
        </p:xfrm>
        <a:graphic>
          <a:graphicData uri="http://schemas.openxmlformats.org/drawingml/2006/table">
            <a:tbl>
              <a:tblPr firstRow="1" bandRow="1">
                <a:tableStyleId>{5C22544A-7EE6-4342-B048-85BDC9FD1C3A}</a:tableStyleId>
              </a:tblPr>
              <a:tblGrid>
                <a:gridCol w="864096"/>
                <a:gridCol w="792088"/>
                <a:gridCol w="1152128"/>
                <a:gridCol w="2411761"/>
              </a:tblGrid>
              <a:tr h="426687">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1422765">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Report on the Expert Meeting in Preparation of SBSTTA-8, January 9–11, 2003</a:t>
                      </a:r>
                      <a:endParaRPr lang="de-DE" spc="-100" baseline="0" dirty="0">
                        <a:latin typeface="Verdana" pitchFamily="34" charset="0"/>
                        <a:ea typeface="Verdana" pitchFamily="34" charset="0"/>
                        <a:cs typeface="Verdana" pitchFamily="34" charset="0"/>
                      </a:endParaRPr>
                    </a:p>
                  </a:txBody>
                  <a:tcPr anchor="ctr"/>
                </a:tc>
              </a:tr>
              <a:tr h="2003059">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335</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2.3.4</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 </a:t>
                      </a: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convened by the German Federal Agency for Nature Conservation at the International Academy for Nature Conservation, Isle of </a:t>
                      </a:r>
                      <a:r>
                        <a:rPr lang="en-US" sz="1800" kern="1200" spc="-100" baseline="0" dirty="0" err="1" smtClean="0">
                          <a:solidFill>
                            <a:schemeClr val="dk1"/>
                          </a:solidFill>
                          <a:latin typeface="Verdana" pitchFamily="34" charset="0"/>
                          <a:ea typeface="Verdana" pitchFamily="34" charset="0"/>
                          <a:cs typeface="Verdana" pitchFamily="34" charset="0"/>
                        </a:rPr>
                        <a:t>Vilm</a:t>
                      </a:r>
                      <a:endParaRPr lang="de-DE" spc="-100" baseline="0" dirty="0">
                        <a:latin typeface="Verdana" pitchFamily="34" charset="0"/>
                        <a:ea typeface="Verdana" pitchFamily="34" charset="0"/>
                        <a:cs typeface="Verdana" pitchFamily="34" charset="0"/>
                      </a:endParaRPr>
                    </a:p>
                  </a:txBody>
                  <a:tcPr anchor="ctr"/>
                </a:tc>
              </a:tr>
            </a:tbl>
          </a:graphicData>
        </a:graphic>
      </p:graphicFrame>
      <p:pic>
        <p:nvPicPr>
          <p:cNvPr id="2050" name="Picture 2"/>
          <p:cNvPicPr>
            <a:picLocks noChangeAspect="1" noChangeArrowheads="1"/>
          </p:cNvPicPr>
          <p:nvPr/>
        </p:nvPicPr>
        <p:blipFill>
          <a:blip r:embed="rId2" cstate="print"/>
          <a:srcRect r="1481" b="23689"/>
          <a:stretch>
            <a:fillRect/>
          </a:stretch>
        </p:blipFill>
        <p:spPr bwMode="auto">
          <a:xfrm>
            <a:off x="179512" y="1340768"/>
            <a:ext cx="3528392" cy="4320480"/>
          </a:xfrm>
          <a:prstGeom prst="rect">
            <a:avLst/>
          </a:prstGeom>
          <a:noFill/>
          <a:ln w="9525">
            <a:solidFill>
              <a:schemeClr val="tx1"/>
            </a:solidFill>
            <a:miter lim="800000"/>
            <a:headEnd/>
            <a:tailEnd/>
          </a:ln>
        </p:spPr>
      </p:pic>
      <p:sp>
        <p:nvSpPr>
          <p:cNvPr id="11" name="Foliennummernplatzhalter 10"/>
          <p:cNvSpPr>
            <a:spLocks noGrp="1"/>
          </p:cNvSpPr>
          <p:nvPr>
            <p:ph type="sldNum" sz="quarter" idx="4"/>
          </p:nvPr>
        </p:nvSpPr>
        <p:spPr/>
        <p:txBody>
          <a:bodyPr/>
          <a:lstStyle/>
          <a:p>
            <a:fld id="{8A6690F1-7CA1-4166-A522-500460961984}" type="slidenum">
              <a:rPr lang="de-DE" smtClean="0"/>
              <a:pPr/>
              <a:t>50</a:t>
            </a:fld>
            <a:endParaRPr lang="de-DE"/>
          </a:p>
        </p:txBody>
      </p:sp>
      <p:sp>
        <p:nvSpPr>
          <p:cNvPr id="12" name="Fußzeilenplatzhalter 11"/>
          <p:cNvSpPr>
            <a:spLocks noGrp="1"/>
          </p:cNvSpPr>
          <p:nvPr>
            <p:ph type="ftr" sz="quarter" idx="14"/>
          </p:nvPr>
        </p:nvSpPr>
        <p:spPr>
          <a:xfrm>
            <a:off x="467544" y="6376243"/>
            <a:ext cx="6696744"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13:</a:t>
            </a:r>
          </a:p>
          <a:p>
            <a:endParaRPr lang="de-DE" sz="1800" dirty="0" smtClean="0"/>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779912" y="1412776"/>
          <a:ext cx="5220073" cy="1440185"/>
        </p:xfrm>
        <a:graphic>
          <a:graphicData uri="http://schemas.openxmlformats.org/drawingml/2006/table">
            <a:tbl>
              <a:tblPr firstRow="1" bandRow="1">
                <a:tableStyleId>{5C22544A-7EE6-4342-B048-85BDC9FD1C3A}</a:tableStyleId>
              </a:tblPr>
              <a:tblGrid>
                <a:gridCol w="936104"/>
                <a:gridCol w="864096"/>
                <a:gridCol w="1296144"/>
                <a:gridCol w="2123729"/>
              </a:tblGrid>
              <a:tr h="342979">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7442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1924 bis 1999: 75 Jahre Kraftverkehr Wupper-Sieg AG</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251520" y="1412776"/>
            <a:ext cx="3456384" cy="2304256"/>
          </a:xfrm>
          <a:prstGeom prst="rect">
            <a:avLst/>
          </a:prstGeom>
          <a:solidFill>
            <a:schemeClr val="bg1"/>
          </a:solidFill>
          <a:ln>
            <a:solidFill>
              <a:schemeClr val="tx1"/>
            </a:solidFill>
          </a:ln>
        </p:spPr>
        <p:txBody>
          <a:bodyPr wrap="square" rtlCol="0">
            <a:noAutofit/>
          </a:bodyPr>
          <a:lstStyle/>
          <a:p>
            <a:pPr marL="266700"/>
            <a:r>
              <a:rPr lang="de-DE" sz="2000" dirty="0" smtClean="0">
                <a:latin typeface="Verdana" pitchFamily="34" charset="0"/>
                <a:ea typeface="Verdana" pitchFamily="34" charset="0"/>
                <a:cs typeface="Verdana" pitchFamily="34" charset="0"/>
              </a:rPr>
              <a:t>1924 </a:t>
            </a:r>
            <a:r>
              <a:rPr lang="de-DE" sz="2000" baseline="-24000" dirty="0" smtClean="0">
                <a:latin typeface="Verdana" pitchFamily="34" charset="0"/>
                <a:ea typeface="Verdana" pitchFamily="34" charset="0"/>
                <a:cs typeface="Verdana" pitchFamily="34" charset="0"/>
              </a:rPr>
              <a:t>bis</a:t>
            </a:r>
          </a:p>
          <a:p>
            <a:pPr>
              <a:tabLst>
                <a:tab pos="1076325" algn="l"/>
              </a:tabLst>
            </a:pPr>
            <a:r>
              <a:rPr lang="de-DE" sz="2000" dirty="0" smtClean="0">
                <a:latin typeface="Verdana" pitchFamily="34" charset="0"/>
                <a:ea typeface="Verdana" pitchFamily="34" charset="0"/>
                <a:cs typeface="Verdana" pitchFamily="34" charset="0"/>
              </a:rPr>
              <a:t>	1999</a:t>
            </a:r>
          </a:p>
          <a:p>
            <a:pPr>
              <a:tabLst>
                <a:tab pos="714375" algn="l"/>
              </a:tabLst>
            </a:pPr>
            <a:endParaRPr lang="de-DE" sz="2000" dirty="0" smtClean="0">
              <a:latin typeface="Verdana" pitchFamily="34" charset="0"/>
              <a:ea typeface="Verdana" pitchFamily="34" charset="0"/>
              <a:cs typeface="Verdana" pitchFamily="34" charset="0"/>
            </a:endParaRPr>
          </a:p>
          <a:p>
            <a:pPr>
              <a:tabLst>
                <a:tab pos="1076325" algn="l"/>
              </a:tabLst>
            </a:pPr>
            <a:r>
              <a:rPr lang="de-DE" sz="2000" dirty="0" smtClean="0">
                <a:latin typeface="Verdana" pitchFamily="34" charset="0"/>
                <a:ea typeface="Verdana" pitchFamily="34" charset="0"/>
                <a:cs typeface="Verdana" pitchFamily="34" charset="0"/>
              </a:rPr>
              <a:t>	</a:t>
            </a:r>
            <a:r>
              <a:rPr lang="de-DE" dirty="0" smtClean="0">
                <a:latin typeface="Verdana" pitchFamily="34" charset="0"/>
                <a:ea typeface="Verdana" pitchFamily="34" charset="0"/>
                <a:cs typeface="Verdana" pitchFamily="34" charset="0"/>
              </a:rPr>
              <a:t>75 Jahre</a:t>
            </a:r>
          </a:p>
          <a:p>
            <a:pPr>
              <a:tabLst>
                <a:tab pos="895350" algn="l"/>
              </a:tabLst>
            </a:pPr>
            <a:endParaRPr lang="de-DE" sz="2000" dirty="0" smtClean="0">
              <a:latin typeface="Verdana" pitchFamily="34" charset="0"/>
              <a:ea typeface="Verdana" pitchFamily="34" charset="0"/>
              <a:cs typeface="Verdana" pitchFamily="34" charset="0"/>
            </a:endParaRPr>
          </a:p>
          <a:p>
            <a:pPr>
              <a:tabLst>
                <a:tab pos="895350" algn="l"/>
              </a:tabLst>
            </a:pPr>
            <a:r>
              <a:rPr lang="de-DE" sz="2000" dirty="0" smtClean="0">
                <a:latin typeface="Verdana" pitchFamily="34" charset="0"/>
                <a:ea typeface="Verdana" pitchFamily="34" charset="0"/>
                <a:cs typeface="Verdana" pitchFamily="34" charset="0"/>
              </a:rPr>
              <a:t>KRAFTVERKEHR</a:t>
            </a:r>
          </a:p>
          <a:p>
            <a:pPr>
              <a:tabLst>
                <a:tab pos="895350" algn="l"/>
              </a:tabLst>
            </a:pPr>
            <a:r>
              <a:rPr lang="de-DE" sz="2000" dirty="0" smtClean="0">
                <a:latin typeface="Verdana" pitchFamily="34" charset="0"/>
                <a:ea typeface="Verdana" pitchFamily="34" charset="0"/>
                <a:cs typeface="Verdana" pitchFamily="34" charset="0"/>
              </a:rPr>
              <a:t>	WUPPER-SIEG AG</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extfeld 9"/>
          <p:cNvSpPr txBox="1"/>
          <p:nvPr/>
        </p:nvSpPr>
        <p:spPr>
          <a:xfrm>
            <a:off x="251520" y="3933056"/>
            <a:ext cx="3456384" cy="1656184"/>
          </a:xfrm>
          <a:prstGeom prst="rect">
            <a:avLst/>
          </a:prstGeom>
          <a:solidFill>
            <a:schemeClr val="bg1"/>
          </a:solidFill>
          <a:ln>
            <a:solidFill>
              <a:schemeClr val="tx1"/>
            </a:solidFill>
          </a:ln>
        </p:spPr>
        <p:txBody>
          <a:bodyPr wrap="square" rtlCol="0">
            <a:noAutofit/>
          </a:bodyPr>
          <a:lstStyle/>
          <a:p>
            <a:pPr defTabSz="990600"/>
            <a:r>
              <a:rPr lang="de-DE" b="1" dirty="0" smtClean="0">
                <a:latin typeface="Verdana" pitchFamily="34" charset="0"/>
                <a:ea typeface="Verdana" pitchFamily="34" charset="0"/>
                <a:cs typeface="Verdana" pitchFamily="34" charset="0"/>
              </a:rPr>
              <a:t>1200 Jahre Freudenbach</a:t>
            </a:r>
          </a:p>
          <a:p>
            <a:pPr defTabSz="990600"/>
            <a:endParaRPr lang="de-DE" b="1" dirty="0" smtClean="0">
              <a:latin typeface="Verdana" pitchFamily="34" charset="0"/>
              <a:ea typeface="Verdana" pitchFamily="34" charset="0"/>
              <a:cs typeface="Verdana" pitchFamily="34" charset="0"/>
            </a:endParaRPr>
          </a:p>
          <a:p>
            <a:pPr algn="ctr" defTabSz="990600"/>
            <a:r>
              <a:rPr lang="de-DE" dirty="0" smtClean="0">
                <a:latin typeface="Verdana" pitchFamily="34" charset="0"/>
                <a:ea typeface="Verdana" pitchFamily="34" charset="0"/>
                <a:cs typeface="Verdana" pitchFamily="34" charset="0"/>
              </a:rPr>
              <a:t>807 - 2007</a:t>
            </a:r>
          </a:p>
          <a:p>
            <a:pPr algn="ctr" defTabSz="990600"/>
            <a:endParaRPr lang="de-DE" dirty="0" smtClean="0">
              <a:latin typeface="Verdana" pitchFamily="34" charset="0"/>
              <a:ea typeface="Verdana" pitchFamily="34" charset="0"/>
              <a:cs typeface="Verdana" pitchFamily="34" charset="0"/>
            </a:endParaRPr>
          </a:p>
          <a:p>
            <a:pPr algn="ctr" defTabSz="990600"/>
            <a:r>
              <a:rPr lang="de-DE" dirty="0" smtClean="0">
                <a:latin typeface="Verdana" pitchFamily="34" charset="0"/>
                <a:ea typeface="Verdana" pitchFamily="34" charset="0"/>
                <a:cs typeface="Verdana" pitchFamily="34" charset="0"/>
              </a:rPr>
              <a:t>Eine Chronik</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3779912" y="3933031"/>
          <a:ext cx="5220073" cy="2119761"/>
        </p:xfrm>
        <a:graphic>
          <a:graphicData uri="http://schemas.openxmlformats.org/drawingml/2006/table">
            <a:tbl>
              <a:tblPr firstRow="1" bandRow="1">
                <a:tableStyleId>{5C22544A-7EE6-4342-B048-85BDC9FD1C3A}</a:tableStyleId>
              </a:tblPr>
              <a:tblGrid>
                <a:gridCol w="936104"/>
                <a:gridCol w="864096"/>
                <a:gridCol w="1296144"/>
                <a:gridCol w="2123729"/>
              </a:tblGrid>
              <a:tr h="334256">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8466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1200 Jahre Freudenbach</a:t>
                      </a:r>
                      <a:endParaRPr lang="de-DE" dirty="0">
                        <a:latin typeface="Verdana" pitchFamily="34" charset="0"/>
                        <a:ea typeface="Verdana" pitchFamily="34" charset="0"/>
                        <a:cs typeface="Verdana" pitchFamily="34" charset="0"/>
                      </a:endParaRPr>
                    </a:p>
                  </a:txBody>
                  <a:tcPr anchor="ctr"/>
                </a:tc>
              </a:tr>
              <a:tr h="584667">
                <a:tc rowSpan="2">
                  <a:txBody>
                    <a:bodyPr/>
                    <a:lstStyle/>
                    <a:p>
                      <a:pPr>
                        <a:lnSpc>
                          <a:spcPts val="3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 </a:t>
                      </a: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807-2007</a:t>
                      </a:r>
                      <a:r>
                        <a:rPr lang="de-DE" dirty="0" smtClean="0">
                          <a:solidFill>
                            <a:srgbClr val="FF0000"/>
                          </a:solidFill>
                          <a:latin typeface="Verdana" pitchFamily="34" charset="0"/>
                          <a:ea typeface="Verdana" pitchFamily="34" charset="0"/>
                          <a:cs typeface="Verdana" pitchFamily="34" charset="0"/>
                        </a:rPr>
                        <a:t>_:_</a:t>
                      </a:r>
                      <a:endParaRPr lang="de-DE" dirty="0">
                        <a:solidFill>
                          <a:srgbClr val="FF0000"/>
                        </a:solidFill>
                        <a:latin typeface="Verdana" pitchFamily="34" charset="0"/>
                        <a:ea typeface="Verdana" pitchFamily="34" charset="0"/>
                        <a:cs typeface="Verdana" pitchFamily="34" charset="0"/>
                      </a:endParaRPr>
                    </a:p>
                  </a:txBody>
                  <a:tcPr anchor="ctr"/>
                </a:tc>
              </a:tr>
              <a:tr h="58466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 </a:t>
                      </a:r>
                      <a:r>
                        <a:rPr lang="de-DE" b="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eine Chronik</a:t>
                      </a:r>
                      <a:endParaRPr lang="de-DE" dirty="0">
                        <a:latin typeface="Verdana" pitchFamily="34" charset="0"/>
                        <a:ea typeface="Verdana" pitchFamily="34" charset="0"/>
                        <a:cs typeface="Verdana" pitchFamily="34" charset="0"/>
                      </a:endParaRPr>
                    </a:p>
                  </a:txBody>
                  <a:tcPr anchor="ctr"/>
                </a:tc>
              </a:tr>
            </a:tbl>
          </a:graphicData>
        </a:graphic>
      </p:graphicFrame>
      <p:sp>
        <p:nvSpPr>
          <p:cNvPr id="14" name="Foliennummernplatzhalter 13"/>
          <p:cNvSpPr>
            <a:spLocks noGrp="1"/>
          </p:cNvSpPr>
          <p:nvPr>
            <p:ph type="sldNum" sz="quarter" idx="4"/>
          </p:nvPr>
        </p:nvSpPr>
        <p:spPr/>
        <p:txBody>
          <a:bodyPr/>
          <a:lstStyle/>
          <a:p>
            <a:fld id="{8A6690F1-7CA1-4166-A522-500460961984}" type="slidenum">
              <a:rPr lang="de-DE" smtClean="0"/>
              <a:pPr/>
              <a:t>51</a:t>
            </a:fld>
            <a:endParaRPr lang="de-DE"/>
          </a:p>
        </p:txBody>
      </p:sp>
      <p:sp>
        <p:nvSpPr>
          <p:cNvPr id="15" name="Fußzeilenplatzhalter 14"/>
          <p:cNvSpPr>
            <a:spLocks noGrp="1"/>
          </p:cNvSpPr>
          <p:nvPr>
            <p:ph type="ftr" sz="quarter" idx="14"/>
          </p:nvPr>
        </p:nvSpPr>
        <p:spPr>
          <a:xfrm>
            <a:off x="467544" y="6376243"/>
            <a:ext cx="6624736"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-17-</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startAt="4"/>
            </a:pPr>
            <a:r>
              <a:rPr lang="de-DE" dirty="0" smtClean="0"/>
              <a:t>Vermerke über textliche Beigaben</a:t>
            </a:r>
          </a:p>
          <a:p>
            <a:pPr marL="1314450" lvl="2" indent="-457200"/>
            <a:r>
              <a:rPr lang="de-DE" sz="1800" dirty="0" smtClean="0"/>
              <a:t>Titelzusatz, falls nicht Teil einer Verantwortlichkeitsangabe (im Ermessen des Katalogisierenden)</a:t>
            </a:r>
          </a:p>
          <a:p>
            <a:pPr marL="1314450" lvl="2" indent="-457200"/>
            <a:r>
              <a:rPr lang="de-DE" sz="1800" dirty="0" smtClean="0"/>
              <a:t>Angabe über Tabellen = i. d. R. keine Erfassung, aber bei Bedarf Anmerkung (s. RDA 7.16.1.3)</a:t>
            </a:r>
          </a:p>
          <a:p>
            <a:pPr marL="1314450" lvl="2" indent="-457200"/>
            <a:r>
              <a:rPr lang="de-DE" sz="1800" dirty="0" smtClean="0"/>
              <a:t>Gemischter Vermerk (Tabellen, Illustrationen und textliche Beigaben) = Titelzusatz oder keine Erfassung (im Ermessen des Katalogisierenden); bei Bedarf Anmerkung (s. RDA 7.16.1.3)</a:t>
            </a:r>
          </a:p>
          <a:p>
            <a:endParaRPr lang="de-DE" sz="1800"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52</a:t>
            </a:fld>
            <a:endParaRPr lang="de-DE"/>
          </a:p>
        </p:txBody>
      </p:sp>
      <p:sp>
        <p:nvSpPr>
          <p:cNvPr id="9" name="Fußzeilenplatzhalter 8"/>
          <p:cNvSpPr>
            <a:spLocks noGrp="1"/>
          </p:cNvSpPr>
          <p:nvPr>
            <p:ph type="ftr" sz="quarter" idx="14"/>
          </p:nvPr>
        </p:nvSpPr>
        <p:spPr>
          <a:xfrm>
            <a:off x="467544" y="6376243"/>
            <a:ext cx="6624736"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-18-</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14:</a:t>
            </a:r>
            <a:endParaRPr lang="de-DE" sz="1800" dirty="0" smtClean="0"/>
          </a:p>
          <a:p>
            <a:endParaRPr lang="de-DE" sz="1800" dirty="0" smtClean="0"/>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4427984" y="1412777"/>
          <a:ext cx="4571999" cy="3045893"/>
        </p:xfrm>
        <a:graphic>
          <a:graphicData uri="http://schemas.openxmlformats.org/drawingml/2006/table">
            <a:tbl>
              <a:tblPr firstRow="1" bandRow="1">
                <a:tableStyleId>{5C22544A-7EE6-4342-B048-85BDC9FD1C3A}</a:tableStyleId>
              </a:tblPr>
              <a:tblGrid>
                <a:gridCol w="864096"/>
                <a:gridCol w="864096"/>
                <a:gridCol w="1152128"/>
                <a:gridCol w="1691679"/>
              </a:tblGrid>
              <a:tr h="504055">
                <a:tc>
                  <a:txBody>
                    <a:bodyPr/>
                    <a:lstStyle/>
                    <a:p>
                      <a:r>
                        <a:rPr lang="de-DE" b="1" spc="-100" baseline="0"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1313124">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So lernt mein Kind sich konzentrieren</a:t>
                      </a:r>
                      <a:endParaRPr lang="de-DE" spc="-100" baseline="0" dirty="0">
                        <a:latin typeface="Verdana" pitchFamily="34" charset="0"/>
                        <a:ea typeface="Verdana" pitchFamily="34" charset="0"/>
                        <a:cs typeface="Verdana" pitchFamily="34" charset="0"/>
                      </a:endParaRPr>
                    </a:p>
                  </a:txBody>
                  <a:tcPr anchor="ctr"/>
                </a:tc>
              </a:tr>
              <a:tr h="1228714">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335</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2.3.4</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Titel</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00" baseline="0" dirty="0" smtClean="0">
                          <a:latin typeface="Verdana" pitchFamily="34" charset="0"/>
                          <a:ea typeface="Verdana" pitchFamily="34" charset="0"/>
                          <a:cs typeface="Verdana" pitchFamily="34" charset="0"/>
                        </a:rPr>
                        <a:t>mit Praxistest</a:t>
                      </a:r>
                      <a:endParaRPr lang="de-DE" spc="-100" baseline="0"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251520" y="1412776"/>
            <a:ext cx="4104456" cy="4176464"/>
          </a:xfrm>
          <a:prstGeom prst="rect">
            <a:avLst/>
          </a:prstGeom>
          <a:solidFill>
            <a:schemeClr val="bg1"/>
          </a:solidFill>
          <a:ln>
            <a:solidFill>
              <a:schemeClr val="tx1"/>
            </a:solidFill>
          </a:ln>
        </p:spPr>
        <p:txBody>
          <a:bodyPr wrap="square" rtlCol="0">
            <a:noAutofit/>
          </a:bodyPr>
          <a:lstStyle/>
          <a:p>
            <a:r>
              <a:rPr lang="de-DE" spc="-100" dirty="0" smtClean="0">
                <a:latin typeface="Verdana" pitchFamily="34" charset="0"/>
                <a:ea typeface="Verdana" pitchFamily="34" charset="0"/>
                <a:cs typeface="Verdana" pitchFamily="34" charset="0"/>
              </a:rPr>
              <a:t>So lernt mein Kind sich konzentrieren</a:t>
            </a:r>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endParaRPr lang="de-DE" dirty="0" smtClean="0">
              <a:latin typeface="Verdana" pitchFamily="34" charset="0"/>
              <a:ea typeface="Verdana" pitchFamily="34" charset="0"/>
              <a:cs typeface="Verdana" pitchFamily="34" charset="0"/>
            </a:endParaRPr>
          </a:p>
          <a:p>
            <a:r>
              <a:rPr lang="de-DE" spc="-100" dirty="0" smtClean="0">
                <a:latin typeface="Verdana" pitchFamily="34" charset="0"/>
                <a:ea typeface="Verdana" pitchFamily="34" charset="0"/>
                <a:cs typeface="Verdana" pitchFamily="34" charset="0"/>
              </a:rPr>
              <a:t>Mit Praxistest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2" name="Foliennummernplatzhalter 11"/>
          <p:cNvSpPr>
            <a:spLocks noGrp="1"/>
          </p:cNvSpPr>
          <p:nvPr>
            <p:ph type="sldNum" sz="quarter" idx="4"/>
          </p:nvPr>
        </p:nvSpPr>
        <p:spPr/>
        <p:txBody>
          <a:bodyPr/>
          <a:lstStyle/>
          <a:p>
            <a:fld id="{8A6690F1-7CA1-4166-A522-500460961984}" type="slidenum">
              <a:rPr lang="de-DE" smtClean="0"/>
              <a:pPr/>
              <a:t>53</a:t>
            </a:fld>
            <a:endParaRPr lang="de-DE"/>
          </a:p>
        </p:txBody>
      </p:sp>
      <p:sp>
        <p:nvSpPr>
          <p:cNvPr id="13" name="Fußzeilenplatzhalter 12"/>
          <p:cNvSpPr>
            <a:spLocks noGrp="1"/>
          </p:cNvSpPr>
          <p:nvPr>
            <p:ph type="ftr" sz="quarter" idx="14"/>
          </p:nvPr>
        </p:nvSpPr>
        <p:spPr>
          <a:xfrm>
            <a:off x="467544" y="6376243"/>
            <a:ext cx="6696744"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-19-</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15:</a:t>
            </a:r>
            <a:endParaRPr lang="de-DE" sz="1800" dirty="0" smtClean="0"/>
          </a:p>
          <a:p>
            <a:endParaRPr lang="de-DE" sz="1800" dirty="0" smtClean="0"/>
          </a:p>
        </p:txBody>
      </p:sp>
      <p:sp>
        <p:nvSpPr>
          <p:cNvPr id="10" name="Textfeld 9"/>
          <p:cNvSpPr txBox="1"/>
          <p:nvPr/>
        </p:nvSpPr>
        <p:spPr>
          <a:xfrm>
            <a:off x="251520" y="1412776"/>
            <a:ext cx="3960440" cy="4752528"/>
          </a:xfrm>
          <a:prstGeom prst="rect">
            <a:avLst/>
          </a:prstGeom>
          <a:solidFill>
            <a:schemeClr val="bg1"/>
          </a:solidFill>
          <a:ln>
            <a:solidFill>
              <a:schemeClr val="tx1"/>
            </a:solidFill>
          </a:ln>
        </p:spPr>
        <p:txBody>
          <a:bodyPr wrap="square" rtlCol="0">
            <a:noAutofit/>
          </a:bodyPr>
          <a:lstStyle/>
          <a:p>
            <a:pPr algn="ctr"/>
            <a:r>
              <a:rPr lang="en-US" b="1" dirty="0" smtClean="0">
                <a:latin typeface="Verdana" pitchFamily="34" charset="0"/>
                <a:ea typeface="Verdana" pitchFamily="34" charset="0"/>
                <a:cs typeface="Verdana" pitchFamily="34" charset="0"/>
              </a:rPr>
              <a:t>An Examination of</a:t>
            </a:r>
          </a:p>
          <a:p>
            <a:pPr algn="ctr"/>
            <a:r>
              <a:rPr lang="en-US" b="1" dirty="0" smtClean="0">
                <a:latin typeface="Verdana" pitchFamily="34" charset="0"/>
                <a:ea typeface="Verdana" pitchFamily="34" charset="0"/>
                <a:cs typeface="Verdana" pitchFamily="34" charset="0"/>
              </a:rPr>
              <a:t>Late Assyrian Metalwork</a:t>
            </a:r>
          </a:p>
          <a:p>
            <a:pPr algn="ctr"/>
            <a:endParaRPr lang="en-US" b="1" dirty="0" smtClean="0">
              <a:latin typeface="Verdana" pitchFamily="34" charset="0"/>
              <a:ea typeface="Verdana" pitchFamily="34" charset="0"/>
              <a:cs typeface="Verdana" pitchFamily="34" charset="0"/>
            </a:endParaRPr>
          </a:p>
          <a:p>
            <a:pPr algn="ctr"/>
            <a:r>
              <a:rPr lang="en-US" dirty="0" smtClean="0">
                <a:latin typeface="Verdana" pitchFamily="34" charset="0"/>
                <a:ea typeface="Verdana" pitchFamily="34" charset="0"/>
                <a:cs typeface="Verdana" pitchFamily="34" charset="0"/>
              </a:rPr>
              <a:t>with special reference to Nimrud</a:t>
            </a:r>
          </a:p>
          <a:p>
            <a:pPr algn="ctr"/>
            <a:endParaRPr lang="de-DE" dirty="0" smtClean="0">
              <a:latin typeface="Verdana" pitchFamily="34" charset="0"/>
              <a:ea typeface="Verdana" pitchFamily="34" charset="0"/>
              <a:cs typeface="Verdana" pitchFamily="34" charset="0"/>
            </a:endParaRPr>
          </a:p>
          <a:p>
            <a:pPr algn="ctr"/>
            <a:r>
              <a:rPr lang="en-US" dirty="0" smtClean="0">
                <a:latin typeface="Verdana" pitchFamily="34" charset="0"/>
                <a:ea typeface="Verdana" pitchFamily="34" charset="0"/>
                <a:cs typeface="Verdana" pitchFamily="34" charset="0"/>
              </a:rPr>
              <a:t>John Curtis</a:t>
            </a:r>
          </a:p>
          <a:p>
            <a:pPr algn="ctr"/>
            <a:endParaRPr lang="de-DE" dirty="0" smtClean="0">
              <a:latin typeface="Verdana" pitchFamily="34" charset="0"/>
              <a:ea typeface="Verdana" pitchFamily="34" charset="0"/>
              <a:cs typeface="Verdana" pitchFamily="34" charset="0"/>
            </a:endParaRPr>
          </a:p>
          <a:p>
            <a:pPr algn="ctr"/>
            <a:r>
              <a:rPr lang="en-US" dirty="0" smtClean="0">
                <a:latin typeface="Verdana" pitchFamily="34" charset="0"/>
                <a:ea typeface="Verdana" pitchFamily="34" charset="0"/>
                <a:cs typeface="Verdana" pitchFamily="34" charset="0"/>
              </a:rPr>
              <a:t>With an appendix on scientific analysis by Matthew J. </a:t>
            </a:r>
            <a:r>
              <a:rPr lang="en-US" dirty="0" err="1" smtClean="0">
                <a:latin typeface="Verdana" pitchFamily="34" charset="0"/>
                <a:ea typeface="Verdana" pitchFamily="34" charset="0"/>
                <a:cs typeface="Verdana" pitchFamily="34" charset="0"/>
              </a:rPr>
              <a:t>Ponting</a:t>
            </a:r>
            <a:endParaRPr lang="de-DE" dirty="0" smtClean="0">
              <a:latin typeface="Verdana" pitchFamily="34" charset="0"/>
              <a:ea typeface="Verdana" pitchFamily="34" charset="0"/>
              <a:cs typeface="Verdana" pitchFamily="34" charset="0"/>
            </a:endParaRPr>
          </a:p>
          <a:p>
            <a:endParaRPr lang="de-DE" spc="-100" dirty="0" smtClean="0">
              <a:latin typeface="Verdana" pitchFamily="34" charset="0"/>
              <a:ea typeface="Verdana" pitchFamily="34" charset="0"/>
              <a:cs typeface="Verdana"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4283968" y="1412776"/>
          <a:ext cx="4752528" cy="4680520"/>
        </p:xfrm>
        <a:graphic>
          <a:graphicData uri="http://schemas.openxmlformats.org/drawingml/2006/table">
            <a:tbl>
              <a:tblPr firstRow="1" bandRow="1">
                <a:tableStyleId>{5C22544A-7EE6-4342-B048-85BDC9FD1C3A}</a:tableStyleId>
              </a:tblPr>
              <a:tblGrid>
                <a:gridCol w="864096"/>
                <a:gridCol w="792088"/>
                <a:gridCol w="1152128"/>
                <a:gridCol w="1944216"/>
              </a:tblGrid>
              <a:tr h="478690">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917488">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en-US" sz="1800" kern="1200" spc="-100" baseline="0" dirty="0" smtClean="0">
                          <a:solidFill>
                            <a:schemeClr val="dk1"/>
                          </a:solidFill>
                          <a:latin typeface="Verdana" pitchFamily="34" charset="0"/>
                          <a:ea typeface="Verdana" pitchFamily="34" charset="0"/>
                          <a:cs typeface="Verdana" pitchFamily="34" charset="0"/>
                        </a:rPr>
                        <a:t>An</a:t>
                      </a:r>
                      <a:r>
                        <a:rPr lang="en-US" sz="1800" kern="1200" spc="-100" baseline="0" dirty="0" smtClean="0">
                          <a:solidFill>
                            <a:srgbClr val="FF0000"/>
                          </a:solidFill>
                          <a:latin typeface="Verdana" pitchFamily="34" charset="0"/>
                          <a:ea typeface="Verdana" pitchFamily="34" charset="0"/>
                          <a:cs typeface="Verdana" pitchFamily="34" charset="0"/>
                        </a:rPr>
                        <a:t>&gt;&gt;</a:t>
                      </a:r>
                      <a:r>
                        <a:rPr lang="en-US" sz="1800" kern="1200" spc="-100" baseline="0" dirty="0" smtClean="0">
                          <a:solidFill>
                            <a:schemeClr val="dk1"/>
                          </a:solidFill>
                          <a:latin typeface="Verdana" pitchFamily="34" charset="0"/>
                          <a:ea typeface="Verdana" pitchFamily="34" charset="0"/>
                          <a:cs typeface="Verdana" pitchFamily="34" charset="0"/>
                        </a:rPr>
                        <a:t> examination of late Assyrian metalwork</a:t>
                      </a:r>
                      <a:endParaRPr lang="de-DE" spc="-100" baseline="0" dirty="0">
                        <a:latin typeface="Verdana" pitchFamily="34" charset="0"/>
                        <a:ea typeface="Verdana" pitchFamily="34" charset="0"/>
                        <a:cs typeface="Verdana" pitchFamily="34" charset="0"/>
                      </a:endParaRPr>
                    </a:p>
                  </a:txBody>
                  <a:tcPr anchor="ctr"/>
                </a:tc>
              </a:tr>
              <a:tr h="917488">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335</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2.3.4</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with special reference to Nimrud</a:t>
                      </a:r>
                      <a:endParaRPr lang="de-DE" spc="-100" baseline="0" dirty="0">
                        <a:latin typeface="Verdana" pitchFamily="34" charset="0"/>
                        <a:ea typeface="Verdana" pitchFamily="34" charset="0"/>
                        <a:cs typeface="Verdana" pitchFamily="34" charset="0"/>
                      </a:endParaRPr>
                    </a:p>
                  </a:txBody>
                  <a:tcPr anchor="ctr"/>
                </a:tc>
              </a:tr>
              <a:tr h="1183427">
                <a:tc rowSpan="2">
                  <a:txBody>
                    <a:bodyPr/>
                    <a:lstStyle/>
                    <a:p>
                      <a:pPr>
                        <a:lnSpc>
                          <a:spcPts val="1600"/>
                        </a:lnSpc>
                        <a:spcBef>
                          <a:spcPts val="600"/>
                        </a:spcBef>
                        <a:spcAft>
                          <a:spcPts val="600"/>
                        </a:spcAft>
                      </a:pPr>
                      <a:endParaRPr lang="de-DE" b="1" spc="-100" baseline="0" dirty="0" smtClean="0">
                        <a:latin typeface="Verdana" panose="020B0604030504040204" pitchFamily="34" charset="0"/>
                        <a:ea typeface="Verdana" panose="020B0604030504040204" pitchFamily="34" charset="0"/>
                        <a:cs typeface="Verdana" panose="020B0604030504040204" pitchFamily="34" charset="0"/>
                      </a:endParaRPr>
                    </a:p>
                    <a:p>
                      <a:pPr>
                        <a:lnSpc>
                          <a:spcPts val="2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359</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2.4.2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Verant</a:t>
                      </a:r>
                      <a:r>
                        <a:rPr lang="de-DE" b="1" spc="-100" baseline="0" dirty="0" smtClean="0">
                          <a:latin typeface="Verdana" panose="020B0604030504040204" pitchFamily="34" charset="0"/>
                          <a:ea typeface="Verdana" panose="020B0604030504040204" pitchFamily="34" charset="0"/>
                          <a:cs typeface="Verdana" panose="020B0604030504040204" pitchFamily="34" charset="0"/>
                        </a:rPr>
                        <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wortlich</a:t>
                      </a:r>
                      <a:r>
                        <a:rPr lang="de-DE" b="1" spc="-100" baseline="0" dirty="0" smtClean="0">
                          <a:latin typeface="Verdana" panose="020B0604030504040204" pitchFamily="34" charset="0"/>
                          <a:ea typeface="Verdana" panose="020B0604030504040204" pitchFamily="34" charset="0"/>
                          <a:cs typeface="Verdana" panose="020B0604030504040204" pitchFamily="34" charset="0"/>
                        </a:rPr>
                        <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keits</a:t>
                      </a:r>
                      <a:r>
                        <a:rPr lang="de-DE" b="1" spc="-100" baseline="0" dirty="0" smtClean="0">
                          <a:latin typeface="Verdana" panose="020B0604030504040204" pitchFamily="34" charset="0"/>
                          <a:ea typeface="Verdana" panose="020B0604030504040204" pitchFamily="34" charset="0"/>
                          <a:cs typeface="Verdana" panose="020B0604030504040204" pitchFamily="34" charset="0"/>
                        </a:rPr>
                        <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angabe</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00" baseline="0" dirty="0" smtClean="0">
                          <a:latin typeface="Verdana" pitchFamily="34" charset="0"/>
                          <a:ea typeface="Verdana" pitchFamily="34" charset="0"/>
                          <a:cs typeface="Verdana" pitchFamily="34" charset="0"/>
                        </a:rPr>
                        <a:t>John Curtis</a:t>
                      </a:r>
                      <a:r>
                        <a:rPr lang="de-DE" spc="-100" baseline="0" dirty="0" smtClean="0">
                          <a:solidFill>
                            <a:srgbClr val="FF0000"/>
                          </a:solidFill>
                          <a:latin typeface="Verdana" pitchFamily="34" charset="0"/>
                          <a:ea typeface="Verdana" pitchFamily="34" charset="0"/>
                          <a:cs typeface="Verdana" pitchFamily="34" charset="0"/>
                        </a:rPr>
                        <a:t>_;_</a:t>
                      </a:r>
                      <a:endParaRPr lang="de-DE" spc="-100" baseline="0" dirty="0">
                        <a:solidFill>
                          <a:srgbClr val="FF0000"/>
                        </a:solidFill>
                        <a:latin typeface="Verdana" pitchFamily="34" charset="0"/>
                        <a:ea typeface="Verdana" pitchFamily="34" charset="0"/>
                        <a:cs typeface="Verdana" pitchFamily="34" charset="0"/>
                      </a:endParaRPr>
                    </a:p>
                  </a:txBody>
                  <a:tcPr anchor="ctr"/>
                </a:tc>
              </a:tr>
              <a:tr h="1183427">
                <a:tc vMerge="1">
                  <a:txBody>
                    <a:bodyPr/>
                    <a:lstStyle/>
                    <a:p>
                      <a:pPr>
                        <a:lnSpc>
                          <a:spcPts val="1600"/>
                        </a:lnSpc>
                        <a:spcBef>
                          <a:spcPts val="600"/>
                        </a:spcBef>
                        <a:spcAft>
                          <a:spcPts val="600"/>
                        </a:spcAft>
                      </a:pP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2.4.2</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Verant</a:t>
                      </a:r>
                      <a:r>
                        <a:rPr lang="de-DE" b="0" spc="-100" baseline="0" dirty="0" smtClean="0">
                          <a:latin typeface="Verdana" panose="020B0604030504040204" pitchFamily="34" charset="0"/>
                          <a:ea typeface="Verdana" panose="020B0604030504040204" pitchFamily="34" charset="0"/>
                          <a:cs typeface="Verdana" panose="020B0604030504040204" pitchFamily="34" charset="0"/>
                        </a:rPr>
                        <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wortlich</a:t>
                      </a:r>
                      <a:r>
                        <a:rPr lang="de-DE" b="0" spc="-100" baseline="0" dirty="0" smtClean="0">
                          <a:latin typeface="Verdana" panose="020B0604030504040204" pitchFamily="34" charset="0"/>
                          <a:ea typeface="Verdana" panose="020B0604030504040204" pitchFamily="34" charset="0"/>
                          <a:cs typeface="Verdana" panose="020B0604030504040204" pitchFamily="34" charset="0"/>
                        </a:rPr>
                        <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keits</a:t>
                      </a:r>
                      <a:r>
                        <a:rPr lang="de-DE" b="0" spc="-100" baseline="0" dirty="0" smtClean="0">
                          <a:latin typeface="Verdana" panose="020B0604030504040204" pitchFamily="34" charset="0"/>
                          <a:ea typeface="Verdana" panose="020B0604030504040204" pitchFamily="34" charset="0"/>
                          <a:cs typeface="Verdana" panose="020B0604030504040204" pitchFamily="34" charset="0"/>
                        </a:rPr>
                        <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angabe</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100" baseline="0" dirty="0" smtClean="0">
                          <a:solidFill>
                            <a:schemeClr val="dk1"/>
                          </a:solidFill>
                          <a:latin typeface="Verdana" pitchFamily="34" charset="0"/>
                          <a:ea typeface="Verdana" pitchFamily="34" charset="0"/>
                          <a:cs typeface="Verdana" pitchFamily="34" charset="0"/>
                        </a:rPr>
                        <a:t>with an appendix on scientific analysis by Matthew J. </a:t>
                      </a:r>
                      <a:r>
                        <a:rPr lang="en-US" sz="1800" kern="1200" spc="-100" baseline="0" dirty="0" err="1" smtClean="0">
                          <a:solidFill>
                            <a:schemeClr val="dk1"/>
                          </a:solidFill>
                          <a:latin typeface="Verdana" pitchFamily="34" charset="0"/>
                          <a:ea typeface="Verdana" pitchFamily="34" charset="0"/>
                          <a:cs typeface="Verdana" pitchFamily="34" charset="0"/>
                        </a:rPr>
                        <a:t>Ponting</a:t>
                      </a:r>
                      <a:endParaRPr lang="de-DE" spc="-100" baseline="0" dirty="0">
                        <a:latin typeface="Verdana" pitchFamily="34" charset="0"/>
                        <a:ea typeface="Verdana" pitchFamily="34" charset="0"/>
                        <a:cs typeface="Verdana" pitchFamily="34" charset="0"/>
                      </a:endParaRPr>
                    </a:p>
                  </a:txBody>
                  <a:tcPr anchor="ctr"/>
                </a:tc>
              </a:tr>
            </a:tbl>
          </a:graphicData>
        </a:graphic>
      </p:graphicFrame>
      <p:sp>
        <p:nvSpPr>
          <p:cNvPr id="12" name="Foliennummernplatzhalter 11"/>
          <p:cNvSpPr>
            <a:spLocks noGrp="1"/>
          </p:cNvSpPr>
          <p:nvPr>
            <p:ph type="sldNum" sz="quarter" idx="4"/>
          </p:nvPr>
        </p:nvSpPr>
        <p:spPr/>
        <p:txBody>
          <a:bodyPr/>
          <a:lstStyle/>
          <a:p>
            <a:fld id="{8A6690F1-7CA1-4166-A522-500460961984}" type="slidenum">
              <a:rPr lang="de-DE" smtClean="0"/>
              <a:pPr/>
              <a:t>54</a:t>
            </a:fld>
            <a:endParaRPr lang="de-DE"/>
          </a:p>
        </p:txBody>
      </p:sp>
      <p:sp>
        <p:nvSpPr>
          <p:cNvPr id="13" name="Fußzeilenplatzhalter 12"/>
          <p:cNvSpPr>
            <a:spLocks noGrp="1"/>
          </p:cNvSpPr>
          <p:nvPr>
            <p:ph type="ftr" sz="quarter" idx="14"/>
          </p:nvPr>
        </p:nvSpPr>
        <p:spPr>
          <a:xfrm>
            <a:off x="467544" y="6376243"/>
            <a:ext cx="6696744"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-20-</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16:</a:t>
            </a:r>
            <a:endParaRPr lang="de-DE" sz="1800" dirty="0" smtClean="0"/>
          </a:p>
          <a:p>
            <a:endParaRPr lang="de-DE" sz="1800" dirty="0" smtClean="0"/>
          </a:p>
        </p:txBody>
      </p:sp>
      <p:sp>
        <p:nvSpPr>
          <p:cNvPr id="10" name="Textfeld 9"/>
          <p:cNvSpPr txBox="1"/>
          <p:nvPr/>
        </p:nvSpPr>
        <p:spPr>
          <a:xfrm>
            <a:off x="251520" y="1412776"/>
            <a:ext cx="3816424" cy="3816424"/>
          </a:xfrm>
          <a:prstGeom prst="rect">
            <a:avLst/>
          </a:prstGeom>
          <a:solidFill>
            <a:schemeClr val="bg1"/>
          </a:solidFill>
          <a:ln>
            <a:solidFill>
              <a:schemeClr val="tx1"/>
            </a:solidFill>
          </a:ln>
        </p:spPr>
        <p:txBody>
          <a:bodyPr wrap="square" rtlCol="0">
            <a:noAutofit/>
          </a:bodyPr>
          <a:lstStyle/>
          <a:p>
            <a:r>
              <a:rPr lang="de-DE" sz="2400" dirty="0" smtClean="0">
                <a:latin typeface="Verdana" pitchFamily="34" charset="0"/>
                <a:ea typeface="Verdana" pitchFamily="34" charset="0"/>
                <a:cs typeface="Verdana" pitchFamily="34" charset="0"/>
              </a:rPr>
              <a:t>Chirurgische Forschung</a:t>
            </a:r>
            <a:br>
              <a:rPr lang="de-DE" sz="2400" dirty="0" smtClean="0">
                <a:latin typeface="Verdana" pitchFamily="34" charset="0"/>
                <a:ea typeface="Verdana" pitchFamily="34" charset="0"/>
                <a:cs typeface="Verdana" pitchFamily="34" charset="0"/>
              </a:rPr>
            </a:br>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188 Abbildungen</a:t>
            </a:r>
            <a:br>
              <a:rPr lang="de-DE" sz="2400" dirty="0" smtClean="0">
                <a:latin typeface="Verdana" pitchFamily="34" charset="0"/>
                <a:ea typeface="Verdana" pitchFamily="34" charset="0"/>
                <a:cs typeface="Verdana" pitchFamily="34" charset="0"/>
              </a:rPr>
            </a:br>
            <a:r>
              <a:rPr lang="de-DE" sz="2400" dirty="0" smtClean="0">
                <a:latin typeface="Verdana" pitchFamily="34" charset="0"/>
                <a:ea typeface="Verdana" pitchFamily="34" charset="0"/>
                <a:cs typeface="Verdana" pitchFamily="34" charset="0"/>
              </a:rPr>
              <a:t>91 Tabellen</a:t>
            </a:r>
            <a:endParaRPr lang="de-DE" sz="2400" spc="-100" dirty="0" smtClean="0">
              <a:latin typeface="Verdana" pitchFamily="34" charset="0"/>
              <a:ea typeface="Verdana" pitchFamily="34" charset="0"/>
              <a:cs typeface="Verdana"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4139952" y="1412776"/>
          <a:ext cx="4896545" cy="3672408"/>
        </p:xfrm>
        <a:graphic>
          <a:graphicData uri="http://schemas.openxmlformats.org/drawingml/2006/table">
            <a:tbl>
              <a:tblPr firstRow="1" bandRow="1">
                <a:tableStyleId>{5C22544A-7EE6-4342-B048-85BDC9FD1C3A}</a:tableStyleId>
              </a:tblPr>
              <a:tblGrid>
                <a:gridCol w="936104"/>
                <a:gridCol w="864096"/>
                <a:gridCol w="1296144"/>
                <a:gridCol w="1800201"/>
              </a:tblGrid>
              <a:tr h="639406">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7030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Chirurgische Forschung</a:t>
                      </a:r>
                      <a:endParaRPr lang="de-DE" spc="-100" baseline="0" dirty="0">
                        <a:latin typeface="Verdana" pitchFamily="34" charset="0"/>
                        <a:ea typeface="Verdana" pitchFamily="34" charset="0"/>
                        <a:cs typeface="Verdana" pitchFamily="34" charset="0"/>
                      </a:endParaRPr>
                    </a:p>
                  </a:txBody>
                  <a:tcPr anchor="ctr"/>
                </a:tc>
              </a:tr>
              <a:tr h="122552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188 Illustrationen</a:t>
                      </a:r>
                      <a:endParaRPr lang="de-DE" spc="-100" baseline="0" dirty="0">
                        <a:latin typeface="Verdana" pitchFamily="34" charset="0"/>
                        <a:ea typeface="Verdana" pitchFamily="34" charset="0"/>
                        <a:cs typeface="Verdana" pitchFamily="34" charset="0"/>
                      </a:endParaRPr>
                    </a:p>
                  </a:txBody>
                  <a:tcPr anchor="ctr"/>
                </a:tc>
              </a:tr>
              <a:tr h="937170">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501</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7.16</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Enthält: 91 Tabellen</a:t>
                      </a:r>
                      <a:endParaRPr lang="de-DE" spc="-100" baseline="0" dirty="0">
                        <a:latin typeface="Verdana" pitchFamily="34" charset="0"/>
                        <a:ea typeface="Verdana" pitchFamily="34" charset="0"/>
                        <a:cs typeface="Verdana" pitchFamily="34" charset="0"/>
                      </a:endParaRPr>
                    </a:p>
                  </a:txBody>
                  <a:tcPr anchor="ctr"/>
                </a:tc>
              </a:tr>
            </a:tbl>
          </a:graphicData>
        </a:graphic>
      </p:graphicFrame>
      <p:sp>
        <p:nvSpPr>
          <p:cNvPr id="12" name="Foliennummernplatzhalter 11"/>
          <p:cNvSpPr>
            <a:spLocks noGrp="1"/>
          </p:cNvSpPr>
          <p:nvPr>
            <p:ph type="sldNum" sz="quarter" idx="4"/>
          </p:nvPr>
        </p:nvSpPr>
        <p:spPr/>
        <p:txBody>
          <a:bodyPr/>
          <a:lstStyle/>
          <a:p>
            <a:fld id="{8A6690F1-7CA1-4166-A522-500460961984}" type="slidenum">
              <a:rPr lang="de-DE" smtClean="0"/>
              <a:pPr/>
              <a:t>55</a:t>
            </a:fld>
            <a:endParaRPr lang="de-DE"/>
          </a:p>
        </p:txBody>
      </p:sp>
      <p:sp>
        <p:nvSpPr>
          <p:cNvPr id="13" name="Fußzeilenplatzhalter 12"/>
          <p:cNvSpPr>
            <a:spLocks noGrp="1"/>
          </p:cNvSpPr>
          <p:nvPr>
            <p:ph type="ftr" sz="quarter" idx="14"/>
          </p:nvPr>
        </p:nvSpPr>
        <p:spPr>
          <a:xfrm>
            <a:off x="467544" y="6376243"/>
            <a:ext cx="6624736"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-21-</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17:</a:t>
            </a:r>
            <a:endParaRPr lang="de-DE" sz="1800" dirty="0" smtClean="0"/>
          </a:p>
          <a:p>
            <a:endParaRPr lang="de-DE" sz="1800" dirty="0" smtClean="0"/>
          </a:p>
        </p:txBody>
      </p:sp>
      <p:sp>
        <p:nvSpPr>
          <p:cNvPr id="10" name="Textfeld 9"/>
          <p:cNvSpPr txBox="1"/>
          <p:nvPr/>
        </p:nvSpPr>
        <p:spPr>
          <a:xfrm>
            <a:off x="251520" y="1412776"/>
            <a:ext cx="3528392" cy="3816424"/>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Regelungstechnik</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Basiswissen, Grundlagen, Anwendungsbeispiele</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Mit 277 Bildern, 30 Tabellen, 27 Aufgaben und Lösungen</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3923928" y="1412776"/>
          <a:ext cx="5112568" cy="4277262"/>
        </p:xfrm>
        <a:graphic>
          <a:graphicData uri="http://schemas.openxmlformats.org/drawingml/2006/table">
            <a:tbl>
              <a:tblPr firstRow="1" bandRow="1">
                <a:tableStyleId>{5C22544A-7EE6-4342-B048-85BDC9FD1C3A}</a:tableStyleId>
              </a:tblPr>
              <a:tblGrid>
                <a:gridCol w="864096"/>
                <a:gridCol w="792088"/>
                <a:gridCol w="1152128"/>
                <a:gridCol w="2304256"/>
              </a:tblGrid>
              <a:tr h="432048">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842911">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5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50" baseline="0" dirty="0" smtClean="0">
                          <a:latin typeface="Verdana" pitchFamily="34" charset="0"/>
                          <a:ea typeface="Verdana" pitchFamily="34" charset="0"/>
                          <a:cs typeface="Verdana" pitchFamily="34" charset="0"/>
                        </a:rPr>
                        <a:t>Regelungstechnik</a:t>
                      </a:r>
                      <a:endParaRPr lang="de-DE" spc="-150" baseline="0" dirty="0">
                        <a:latin typeface="Verdana" pitchFamily="34" charset="0"/>
                        <a:ea typeface="Verdana" pitchFamily="34" charset="0"/>
                        <a:cs typeface="Verdana" pitchFamily="34" charset="0"/>
                      </a:endParaRPr>
                    </a:p>
                  </a:txBody>
                  <a:tcPr anchor="ctr"/>
                </a:tc>
              </a:tr>
              <a:tr h="1186957">
                <a:tc rowSpan="2">
                  <a:txBody>
                    <a:bodyPr/>
                    <a:lstStyle/>
                    <a:p>
                      <a:pPr>
                        <a:lnSpc>
                          <a:spcPts val="1600"/>
                        </a:lnSpc>
                        <a:spcBef>
                          <a:spcPts val="600"/>
                        </a:spcBef>
                        <a:spcAft>
                          <a:spcPts val="600"/>
                        </a:spcAft>
                      </a:pPr>
                      <a:endParaRPr lang="de-DE" b="1" spc="-100" dirty="0" smtClean="0">
                        <a:latin typeface="Verdana" panose="020B0604030504040204" pitchFamily="34" charset="0"/>
                        <a:ea typeface="Verdana" panose="020B0604030504040204" pitchFamily="34" charset="0"/>
                        <a:cs typeface="Verdana" panose="020B0604030504040204" pitchFamily="34" charset="0"/>
                      </a:endParaRPr>
                    </a:p>
                    <a:p>
                      <a:pPr>
                        <a:lnSpc>
                          <a:spcPts val="25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335</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2.3.4</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5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50" baseline="0" dirty="0" smtClean="0">
                          <a:solidFill>
                            <a:schemeClr val="dk1"/>
                          </a:solidFill>
                          <a:latin typeface="Verdana" pitchFamily="34" charset="0"/>
                          <a:ea typeface="Verdana" pitchFamily="34" charset="0"/>
                          <a:cs typeface="Verdana" pitchFamily="34" charset="0"/>
                        </a:rPr>
                        <a:t>Basiswissen, Grundlagen, Anwendungsbeispiele </a:t>
                      </a:r>
                      <a:r>
                        <a:rPr lang="de-DE" sz="1800" kern="1200" spc="-150" baseline="0" dirty="0" smtClean="0">
                          <a:solidFill>
                            <a:srgbClr val="FF0000"/>
                          </a:solidFill>
                          <a:latin typeface="Verdana" pitchFamily="34" charset="0"/>
                          <a:ea typeface="Verdana" pitchFamily="34" charset="0"/>
                          <a:cs typeface="Verdana" pitchFamily="34" charset="0"/>
                        </a:rPr>
                        <a:t>_:_</a:t>
                      </a:r>
                      <a:endParaRPr lang="de-DE" spc="-150" baseline="0" dirty="0">
                        <a:solidFill>
                          <a:srgbClr val="FF0000"/>
                        </a:solidFill>
                        <a:latin typeface="Verdana" pitchFamily="34" charset="0"/>
                        <a:ea typeface="Verdana" pitchFamily="34" charset="0"/>
                        <a:cs typeface="Verdana" pitchFamily="34" charset="0"/>
                      </a:endParaRPr>
                    </a:p>
                  </a:txBody>
                  <a:tcPr anchor="ctr"/>
                </a:tc>
              </a:tr>
              <a:tr h="907673">
                <a:tc vMerge="1">
                  <a:txBody>
                    <a:bodyPr/>
                    <a:lstStyle/>
                    <a:p>
                      <a:pPr>
                        <a:lnSpc>
                          <a:spcPts val="1600"/>
                        </a:lnSpc>
                        <a:spcBef>
                          <a:spcPts val="600"/>
                        </a:spcBef>
                        <a:spcAft>
                          <a:spcPts val="600"/>
                        </a:spcAft>
                      </a:pP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spc="-100" dirty="0" smtClean="0">
                          <a:solidFill>
                            <a:schemeClr val="dk1"/>
                          </a:solidFill>
                          <a:latin typeface="Verdana" pitchFamily="34" charset="0"/>
                          <a:ea typeface="Verdana" pitchFamily="34" charset="0"/>
                          <a:cs typeface="Verdana" pitchFamily="34" charset="0"/>
                        </a:rPr>
                        <a:t>2.3.4</a:t>
                      </a:r>
                      <a:endParaRPr lang="de-DE" b="0" spc="-1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Titel</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spc="-150" baseline="0" dirty="0" smtClean="0">
                          <a:solidFill>
                            <a:schemeClr val="dk1"/>
                          </a:solidFill>
                          <a:latin typeface="Verdana" pitchFamily="34" charset="0"/>
                          <a:ea typeface="Verdana" pitchFamily="34" charset="0"/>
                          <a:cs typeface="Verdana" pitchFamily="34" charset="0"/>
                        </a:rPr>
                        <a:t>mit 277 Bildern, 30 Tabellen, 27 Aufgaben und Lösungen</a:t>
                      </a:r>
                      <a:endParaRPr lang="de-DE" spc="-150" baseline="0" dirty="0">
                        <a:latin typeface="Verdana" pitchFamily="34" charset="0"/>
                        <a:ea typeface="Verdana" pitchFamily="34" charset="0"/>
                        <a:cs typeface="Verdana" pitchFamily="34" charset="0"/>
                      </a:endParaRPr>
                    </a:p>
                  </a:txBody>
                  <a:tcPr anchor="ctr"/>
                </a:tc>
              </a:tr>
              <a:tr h="907673">
                <a:tc>
                  <a:txBody>
                    <a:bodyPr/>
                    <a:lstStyle/>
                    <a:p>
                      <a:pPr>
                        <a:lnSpc>
                          <a:spcPts val="1600"/>
                        </a:lnSpc>
                        <a:spcBef>
                          <a:spcPts val="600"/>
                        </a:spcBef>
                        <a:spcAft>
                          <a:spcPts val="600"/>
                        </a:spcAft>
                      </a:pPr>
                      <a:r>
                        <a:rPr lang="de-DE" b="1" spc="-100" dirty="0" smtClean="0">
                          <a:latin typeface="Verdana" pitchFamily="34" charset="0"/>
                          <a:ea typeface="Verdana" pitchFamily="34" charset="0"/>
                          <a:cs typeface="Verdana" pitchFamily="34" charset="0"/>
                        </a:rPr>
                        <a:t>434</a:t>
                      </a:r>
                      <a:endParaRPr lang="de-DE" b="1" spc="-1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spc="-100" dirty="0" smtClean="0">
                          <a:latin typeface="Verdana" pitchFamily="34" charset="0"/>
                          <a:ea typeface="Verdana" pitchFamily="34" charset="0"/>
                          <a:cs typeface="Verdana" pitchFamily="34" charset="0"/>
                        </a:rPr>
                        <a:t>7.15</a:t>
                      </a:r>
                      <a:endParaRPr lang="de-DE" b="1" spc="-1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5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50" baseline="0" dirty="0" smtClean="0">
                          <a:latin typeface="Verdana" pitchFamily="34" charset="0"/>
                          <a:ea typeface="Verdana" pitchFamily="34" charset="0"/>
                          <a:cs typeface="Verdana" pitchFamily="34" charset="0"/>
                        </a:rPr>
                        <a:t>Illustrationen</a:t>
                      </a:r>
                      <a:endParaRPr lang="de-DE" spc="-150" baseline="0" dirty="0">
                        <a:latin typeface="Verdana" pitchFamily="34" charset="0"/>
                        <a:ea typeface="Verdana" pitchFamily="34" charset="0"/>
                        <a:cs typeface="Verdana" pitchFamily="34" charset="0"/>
                      </a:endParaRPr>
                    </a:p>
                  </a:txBody>
                  <a:tcPr anchor="ctr"/>
                </a:tc>
              </a:tr>
            </a:tbl>
          </a:graphicData>
        </a:graphic>
      </p:graphicFrame>
      <p:sp>
        <p:nvSpPr>
          <p:cNvPr id="12" name="Foliennummernplatzhalter 11"/>
          <p:cNvSpPr>
            <a:spLocks noGrp="1"/>
          </p:cNvSpPr>
          <p:nvPr>
            <p:ph type="sldNum" sz="quarter" idx="4"/>
          </p:nvPr>
        </p:nvSpPr>
        <p:spPr/>
        <p:txBody>
          <a:bodyPr/>
          <a:lstStyle/>
          <a:p>
            <a:fld id="{8A6690F1-7CA1-4166-A522-500460961984}" type="slidenum">
              <a:rPr lang="de-DE" smtClean="0"/>
              <a:pPr/>
              <a:t>56</a:t>
            </a:fld>
            <a:endParaRPr lang="de-DE"/>
          </a:p>
        </p:txBody>
      </p:sp>
      <p:sp>
        <p:nvSpPr>
          <p:cNvPr id="13" name="Fußzeilenplatzhalter 12"/>
          <p:cNvSpPr>
            <a:spLocks noGrp="1"/>
          </p:cNvSpPr>
          <p:nvPr>
            <p:ph type="ftr" sz="quarter" idx="14"/>
          </p:nvPr>
        </p:nvSpPr>
        <p:spPr>
          <a:xfrm>
            <a:off x="467544" y="6376243"/>
            <a:ext cx="6552728"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-22-</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18 (Variante):</a:t>
            </a:r>
            <a:endParaRPr lang="de-DE" sz="1800" dirty="0" smtClean="0"/>
          </a:p>
          <a:p>
            <a:endParaRPr lang="de-DE" sz="1800" dirty="0" smtClean="0"/>
          </a:p>
        </p:txBody>
      </p:sp>
      <p:sp>
        <p:nvSpPr>
          <p:cNvPr id="10" name="Textfeld 9"/>
          <p:cNvSpPr txBox="1"/>
          <p:nvPr/>
        </p:nvSpPr>
        <p:spPr>
          <a:xfrm>
            <a:off x="251520" y="1412776"/>
            <a:ext cx="3528392" cy="3816424"/>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Regelungstechnik</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Basiswissen, Grundlagen, Anwendungsbeispiele</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Mit 277 Bildern, 30 Tabellen, 27 Aufgaben und Lösungen</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3923928" y="1412776"/>
          <a:ext cx="5112569" cy="4277262"/>
        </p:xfrm>
        <a:graphic>
          <a:graphicData uri="http://schemas.openxmlformats.org/drawingml/2006/table">
            <a:tbl>
              <a:tblPr firstRow="1" bandRow="1">
                <a:tableStyleId>{5C22544A-7EE6-4342-B048-85BDC9FD1C3A}</a:tableStyleId>
              </a:tblPr>
              <a:tblGrid>
                <a:gridCol w="864096"/>
                <a:gridCol w="792088"/>
                <a:gridCol w="1152128"/>
                <a:gridCol w="2304257"/>
              </a:tblGrid>
              <a:tr h="432048">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842911">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1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10" dirty="0" smtClean="0">
                          <a:latin typeface="Verdana" pitchFamily="34" charset="0"/>
                          <a:ea typeface="Verdana" pitchFamily="34" charset="0"/>
                          <a:cs typeface="Verdana" pitchFamily="34" charset="0"/>
                        </a:rPr>
                        <a:t>Regelungstechnik</a:t>
                      </a:r>
                      <a:endParaRPr lang="de-DE" spc="-110" dirty="0">
                        <a:latin typeface="Verdana" pitchFamily="34" charset="0"/>
                        <a:ea typeface="Verdana" pitchFamily="34" charset="0"/>
                        <a:cs typeface="Verdana" pitchFamily="34" charset="0"/>
                      </a:endParaRPr>
                    </a:p>
                  </a:txBody>
                  <a:tcPr anchor="ctr"/>
                </a:tc>
              </a:tr>
              <a:tr h="1186957">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335</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2.3.4</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Titel</a:t>
                      </a:r>
                      <a:br>
                        <a:rPr lang="de-DE" b="1" spc="-100" dirty="0" smtClean="0">
                          <a:latin typeface="Verdana" panose="020B0604030504040204" pitchFamily="34" charset="0"/>
                          <a:ea typeface="Verdana" panose="020B0604030504040204" pitchFamily="34" charset="0"/>
                          <a:cs typeface="Verdana" panose="020B0604030504040204" pitchFamily="34" charset="0"/>
                        </a:rPr>
                      </a:br>
                      <a:r>
                        <a:rPr lang="de-DE" b="1"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5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50" baseline="0" dirty="0" smtClean="0">
                          <a:solidFill>
                            <a:schemeClr val="dk1"/>
                          </a:solidFill>
                          <a:latin typeface="Verdana" pitchFamily="34" charset="0"/>
                          <a:ea typeface="Verdana" pitchFamily="34" charset="0"/>
                          <a:cs typeface="Verdana" pitchFamily="34" charset="0"/>
                        </a:rPr>
                        <a:t>Basiswissen, Grundlagen, Anwendungsbeispiele</a:t>
                      </a:r>
                      <a:endParaRPr lang="de-DE" spc="-150" baseline="0" dirty="0">
                        <a:latin typeface="Verdana" pitchFamily="34" charset="0"/>
                        <a:ea typeface="Verdana" pitchFamily="34" charset="0"/>
                        <a:cs typeface="Verdana" pitchFamily="34" charset="0"/>
                      </a:endParaRPr>
                    </a:p>
                  </a:txBody>
                  <a:tcPr anchor="ctr"/>
                </a:tc>
              </a:tr>
              <a:tr h="907673">
                <a:tc>
                  <a:txBody>
                    <a:bodyPr/>
                    <a:lstStyle/>
                    <a:p>
                      <a:pPr>
                        <a:lnSpc>
                          <a:spcPts val="1600"/>
                        </a:lnSpc>
                        <a:spcBef>
                          <a:spcPts val="600"/>
                        </a:spcBef>
                        <a:spcAft>
                          <a:spcPts val="600"/>
                        </a:spcAft>
                      </a:pPr>
                      <a:r>
                        <a:rPr lang="de-DE" b="1" spc="-100" dirty="0" smtClean="0">
                          <a:latin typeface="Verdana" pitchFamily="34" charset="0"/>
                          <a:ea typeface="Verdana" pitchFamily="34" charset="0"/>
                          <a:cs typeface="Verdana" pitchFamily="34" charset="0"/>
                        </a:rPr>
                        <a:t>434</a:t>
                      </a:r>
                      <a:endParaRPr lang="de-DE" b="1" spc="-1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spc="-100" dirty="0" smtClean="0">
                          <a:latin typeface="Verdana" pitchFamily="34" charset="0"/>
                          <a:ea typeface="Verdana" pitchFamily="34" charset="0"/>
                          <a:cs typeface="Verdana" pitchFamily="34" charset="0"/>
                        </a:rPr>
                        <a:t>7.15</a:t>
                      </a:r>
                      <a:endParaRPr lang="de-DE" b="1" spc="-1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1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10" dirty="0" smtClean="0">
                          <a:latin typeface="Verdana" pitchFamily="34" charset="0"/>
                          <a:ea typeface="Verdana" pitchFamily="34" charset="0"/>
                          <a:cs typeface="Verdana" pitchFamily="34" charset="0"/>
                        </a:rPr>
                        <a:t>277 Illustrationen</a:t>
                      </a:r>
                      <a:endParaRPr lang="de-DE" spc="-110" dirty="0">
                        <a:latin typeface="Verdana" pitchFamily="34" charset="0"/>
                        <a:ea typeface="Verdana" pitchFamily="34" charset="0"/>
                        <a:cs typeface="Verdana" pitchFamily="34" charset="0"/>
                      </a:endParaRPr>
                    </a:p>
                  </a:txBody>
                  <a:tcPr anchor="ctr"/>
                </a:tc>
              </a:tr>
              <a:tr h="907673">
                <a:tc>
                  <a:txBody>
                    <a:bodyPr/>
                    <a:lstStyle/>
                    <a:p>
                      <a:pPr>
                        <a:lnSpc>
                          <a:spcPts val="1600"/>
                        </a:lnSpc>
                        <a:spcBef>
                          <a:spcPts val="600"/>
                        </a:spcBef>
                        <a:spcAft>
                          <a:spcPts val="600"/>
                        </a:spcAft>
                      </a:pPr>
                      <a:r>
                        <a:rPr lang="de-DE" b="0" spc="-100" dirty="0" smtClean="0">
                          <a:latin typeface="Verdana" pitchFamily="34" charset="0"/>
                          <a:ea typeface="Verdana" pitchFamily="34" charset="0"/>
                          <a:cs typeface="Verdana" pitchFamily="34" charset="0"/>
                        </a:rPr>
                        <a:t>501</a:t>
                      </a:r>
                      <a:endParaRPr lang="de-DE" b="0" spc="-1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spc="-100" dirty="0" smtClean="0">
                          <a:latin typeface="Verdana" pitchFamily="34" charset="0"/>
                          <a:ea typeface="Verdana" pitchFamily="34" charset="0"/>
                          <a:cs typeface="Verdana" pitchFamily="34" charset="0"/>
                        </a:rPr>
                        <a:t>7.16</a:t>
                      </a:r>
                      <a:endParaRPr lang="de-DE" b="0" spc="-1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spc="-100"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1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10" dirty="0" smtClean="0">
                          <a:latin typeface="Verdana" pitchFamily="34" charset="0"/>
                          <a:ea typeface="Verdana" pitchFamily="34" charset="0"/>
                          <a:cs typeface="Verdana" pitchFamily="34" charset="0"/>
                        </a:rPr>
                        <a:t>Enthält: 30 Tabellen, 27 Aufgaben</a:t>
                      </a:r>
                      <a:r>
                        <a:rPr lang="de-DE" spc="-110" baseline="0" dirty="0" smtClean="0">
                          <a:latin typeface="Verdana" pitchFamily="34" charset="0"/>
                          <a:ea typeface="Verdana" pitchFamily="34" charset="0"/>
                          <a:cs typeface="Verdana" pitchFamily="34" charset="0"/>
                        </a:rPr>
                        <a:t> und Lösungen</a:t>
                      </a:r>
                      <a:endParaRPr lang="de-DE" spc="-110" dirty="0">
                        <a:latin typeface="Verdana" pitchFamily="34" charset="0"/>
                        <a:ea typeface="Verdana" pitchFamily="34" charset="0"/>
                        <a:cs typeface="Verdana" pitchFamily="34" charset="0"/>
                      </a:endParaRPr>
                    </a:p>
                  </a:txBody>
                  <a:tcPr anchor="ctr"/>
                </a:tc>
              </a:tr>
            </a:tbl>
          </a:graphicData>
        </a:graphic>
      </p:graphicFrame>
      <p:sp>
        <p:nvSpPr>
          <p:cNvPr id="12" name="Foliennummernplatzhalter 11"/>
          <p:cNvSpPr>
            <a:spLocks noGrp="1"/>
          </p:cNvSpPr>
          <p:nvPr>
            <p:ph type="sldNum" sz="quarter" idx="4"/>
          </p:nvPr>
        </p:nvSpPr>
        <p:spPr/>
        <p:txBody>
          <a:bodyPr/>
          <a:lstStyle/>
          <a:p>
            <a:fld id="{8A6690F1-7CA1-4166-A522-500460961984}" type="slidenum">
              <a:rPr lang="de-DE" smtClean="0"/>
              <a:pPr/>
              <a:t>57</a:t>
            </a:fld>
            <a:endParaRPr lang="de-DE"/>
          </a:p>
        </p:txBody>
      </p:sp>
      <p:sp>
        <p:nvSpPr>
          <p:cNvPr id="13" name="Fußzeilenplatzhalter 12"/>
          <p:cNvSpPr>
            <a:spLocks noGrp="1"/>
          </p:cNvSpPr>
          <p:nvPr>
            <p:ph type="ftr" sz="quarter" idx="14"/>
          </p:nvPr>
        </p:nvSpPr>
        <p:spPr>
          <a:xfrm>
            <a:off x="467544" y="6376243"/>
            <a:ext cx="6480720"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-23-</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startAt="5"/>
            </a:pPr>
            <a:r>
              <a:rPr lang="de-DE" dirty="0" smtClean="0"/>
              <a:t>Ressource, die über die Ergebnisse einer Konferenz berichtet (z. B. Tagungsband), in deren Informationsquelle für den Haupttitel sowohl ein Thema als auch eine Information mit dem Namen der Konferenz (allein oder mit weiteren Angaben) erscheint</a:t>
            </a:r>
          </a:p>
          <a:p>
            <a:pPr marL="1314450" lvl="2" indent="-457200"/>
            <a:r>
              <a:rPr lang="de-DE" sz="1800" dirty="0" smtClean="0"/>
              <a:t>Thema = Haupttitel</a:t>
            </a:r>
          </a:p>
          <a:p>
            <a:pPr marL="1314450" lvl="2" indent="-457200"/>
            <a:r>
              <a:rPr lang="de-DE" sz="1800" dirty="0" smtClean="0"/>
              <a:t>Information mit Namen der Konferenz = Titelzusatz</a:t>
            </a:r>
          </a:p>
          <a:p>
            <a:pPr marL="1314450" lvl="2" indent="-457200"/>
            <a:r>
              <a:rPr lang="de-DE" sz="1800" dirty="0" smtClean="0"/>
              <a:t>Unabhängig von Reihenfolge und Layout in der Informationsquelle</a:t>
            </a:r>
          </a:p>
        </p:txBody>
      </p:sp>
      <p:sp>
        <p:nvSpPr>
          <p:cNvPr id="8" name="Foliennummernplatzhalter 7"/>
          <p:cNvSpPr>
            <a:spLocks noGrp="1"/>
          </p:cNvSpPr>
          <p:nvPr>
            <p:ph type="sldNum" sz="quarter" idx="4"/>
          </p:nvPr>
        </p:nvSpPr>
        <p:spPr/>
        <p:txBody>
          <a:bodyPr/>
          <a:lstStyle/>
          <a:p>
            <a:fld id="{8A6690F1-7CA1-4166-A522-500460961984}" type="slidenum">
              <a:rPr lang="de-DE" smtClean="0"/>
              <a:pPr/>
              <a:t>58</a:t>
            </a:fld>
            <a:endParaRPr lang="de-DE"/>
          </a:p>
        </p:txBody>
      </p:sp>
      <p:sp>
        <p:nvSpPr>
          <p:cNvPr id="9" name="Fußzeilenplatzhalter 8"/>
          <p:cNvSpPr>
            <a:spLocks noGrp="1"/>
          </p:cNvSpPr>
          <p:nvPr>
            <p:ph type="ftr" sz="quarter" idx="14"/>
          </p:nvPr>
        </p:nvSpPr>
        <p:spPr>
          <a:xfrm>
            <a:off x="467544" y="6376243"/>
            <a:ext cx="6768752"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19:</a:t>
            </a:r>
          </a:p>
        </p:txBody>
      </p:sp>
      <p:sp>
        <p:nvSpPr>
          <p:cNvPr id="6" name="Textfeld 5"/>
          <p:cNvSpPr txBox="1"/>
          <p:nvPr/>
        </p:nvSpPr>
        <p:spPr>
          <a:xfrm>
            <a:off x="179512" y="1340768"/>
            <a:ext cx="3672408" cy="1512168"/>
          </a:xfrm>
          <a:prstGeom prst="rect">
            <a:avLst/>
          </a:prstGeom>
          <a:solidFill>
            <a:schemeClr val="bg1"/>
          </a:solidFill>
          <a:ln>
            <a:solidFill>
              <a:schemeClr val="tx1"/>
            </a:solidFill>
          </a:ln>
        </p:spPr>
        <p:txBody>
          <a:bodyPr wrap="square" rtlCol="0">
            <a:noAutofit/>
          </a:bodyPr>
          <a:lstStyle/>
          <a:p>
            <a:r>
              <a:rPr lang="de-DE" spc="-100" dirty="0" smtClean="0">
                <a:latin typeface="Verdana" pitchFamily="34" charset="0"/>
                <a:ea typeface="Verdana" pitchFamily="34" charset="0"/>
                <a:cs typeface="Verdana" pitchFamily="34" charset="0"/>
              </a:rPr>
              <a:t>100. Deutscher </a:t>
            </a:r>
            <a:r>
              <a:rPr lang="de-DE" spc="-100" dirty="0" err="1" smtClean="0">
                <a:latin typeface="Verdana" pitchFamily="34" charset="0"/>
                <a:ea typeface="Verdana" pitchFamily="34" charset="0"/>
                <a:cs typeface="Verdana" pitchFamily="34" charset="0"/>
              </a:rPr>
              <a:t>Bibliothekartag</a:t>
            </a:r>
            <a:r>
              <a:rPr lang="de-DE" spc="-100" dirty="0" smtClean="0">
                <a:latin typeface="Verdana" pitchFamily="34" charset="0"/>
                <a:ea typeface="Verdana" pitchFamily="34" charset="0"/>
                <a:cs typeface="Verdana" pitchFamily="34" charset="0"/>
              </a:rPr>
              <a:t> in Berlin 2011</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spc="-100" dirty="0" smtClean="0">
                <a:latin typeface="Verdana" pitchFamily="34" charset="0"/>
                <a:ea typeface="Verdana" pitchFamily="34" charset="0"/>
                <a:cs typeface="Verdana" pitchFamily="34" charset="0"/>
              </a:rPr>
              <a:t>Bibliotheken für die Zukunft –</a:t>
            </a:r>
            <a:br>
              <a:rPr lang="de-DE" spc="-100" dirty="0" smtClean="0">
                <a:latin typeface="Verdana" pitchFamily="34" charset="0"/>
                <a:ea typeface="Verdana" pitchFamily="34" charset="0"/>
                <a:cs typeface="Verdana" pitchFamily="34" charset="0"/>
              </a:rPr>
            </a:br>
            <a:r>
              <a:rPr lang="de-DE" spc="-100" dirty="0" smtClean="0">
                <a:latin typeface="Verdana" pitchFamily="34" charset="0"/>
                <a:ea typeface="Verdana" pitchFamily="34" charset="0"/>
                <a:cs typeface="Verdana" pitchFamily="34" charset="0"/>
              </a:rPr>
              <a:t>Zukunft für die Bibliotheken</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923928" y="1340769"/>
          <a:ext cx="5112567" cy="2232247"/>
        </p:xfrm>
        <a:graphic>
          <a:graphicData uri="http://schemas.openxmlformats.org/drawingml/2006/table">
            <a:tbl>
              <a:tblPr firstRow="1" bandRow="1">
                <a:tableStyleId>{5C22544A-7EE6-4342-B048-85BDC9FD1C3A}</a:tableStyleId>
              </a:tblPr>
              <a:tblGrid>
                <a:gridCol w="864096"/>
                <a:gridCol w="864096"/>
                <a:gridCol w="1152128"/>
                <a:gridCol w="2232247"/>
              </a:tblGrid>
              <a:tr h="433141">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968918">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00" dirty="0" smtClean="0">
                          <a:latin typeface="Verdana" pitchFamily="34" charset="0"/>
                          <a:ea typeface="Verdana" pitchFamily="34" charset="0"/>
                          <a:cs typeface="Verdana" pitchFamily="34" charset="0"/>
                        </a:rPr>
                        <a:t>Bibliotheken für die Zukunft - Zukunft für die Bibliotheken</a:t>
                      </a:r>
                      <a:endParaRPr lang="de-DE" spc="-100" dirty="0">
                        <a:latin typeface="Verdana" pitchFamily="34" charset="0"/>
                        <a:ea typeface="Verdana" pitchFamily="34" charset="0"/>
                        <a:cs typeface="Verdana" pitchFamily="34" charset="0"/>
                      </a:endParaRPr>
                    </a:p>
                  </a:txBody>
                  <a:tcPr anchor="ctr"/>
                </a:tc>
              </a:tr>
              <a:tr h="830188">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335</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2.3.4</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Titel</a:t>
                      </a:r>
                      <a:br>
                        <a:rPr lang="de-DE" b="1" spc="-100" dirty="0" smtClean="0">
                          <a:latin typeface="Verdana" panose="020B0604030504040204" pitchFamily="34" charset="0"/>
                          <a:ea typeface="Verdana" panose="020B0604030504040204" pitchFamily="34" charset="0"/>
                          <a:cs typeface="Verdana" panose="020B0604030504040204" pitchFamily="34" charset="0"/>
                        </a:rPr>
                      </a:br>
                      <a:r>
                        <a:rPr lang="de-DE" b="1"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dirty="0" smtClean="0">
                          <a:solidFill>
                            <a:schemeClr val="dk1"/>
                          </a:solidFill>
                          <a:latin typeface="Verdana" pitchFamily="34" charset="0"/>
                          <a:ea typeface="Verdana" pitchFamily="34" charset="0"/>
                          <a:cs typeface="Verdana" pitchFamily="34" charset="0"/>
                        </a:rPr>
                        <a:t>100. Deutscher </a:t>
                      </a:r>
                      <a:r>
                        <a:rPr lang="de-DE" sz="1800" kern="1200" spc="-100" dirty="0" err="1" smtClean="0">
                          <a:solidFill>
                            <a:schemeClr val="dk1"/>
                          </a:solidFill>
                          <a:latin typeface="Verdana" pitchFamily="34" charset="0"/>
                          <a:ea typeface="Verdana" pitchFamily="34" charset="0"/>
                          <a:cs typeface="Verdana" pitchFamily="34" charset="0"/>
                        </a:rPr>
                        <a:t>Bibliothekartag</a:t>
                      </a:r>
                      <a:r>
                        <a:rPr lang="de-DE" sz="1800" kern="1200" spc="-100" baseline="0" dirty="0" smtClean="0">
                          <a:solidFill>
                            <a:schemeClr val="dk1"/>
                          </a:solidFill>
                          <a:latin typeface="Verdana" pitchFamily="34" charset="0"/>
                          <a:ea typeface="Verdana" pitchFamily="34" charset="0"/>
                          <a:cs typeface="Verdana" pitchFamily="34" charset="0"/>
                        </a:rPr>
                        <a:t> in Berlin 2011</a:t>
                      </a:r>
                      <a:endParaRPr lang="de-DE" spc="-100" dirty="0">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59</a:t>
            </a:fld>
            <a:endParaRPr lang="de-DE"/>
          </a:p>
        </p:txBody>
      </p:sp>
      <p:sp>
        <p:nvSpPr>
          <p:cNvPr id="11" name="Fußzeilenplatzhalter 10"/>
          <p:cNvSpPr>
            <a:spLocks noGrp="1"/>
          </p:cNvSpPr>
          <p:nvPr>
            <p:ph type="ftr" sz="quarter" idx="14"/>
          </p:nvPr>
        </p:nvSpPr>
        <p:spPr>
          <a:xfrm>
            <a:off x="467544" y="6376243"/>
            <a:ext cx="6552728"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-2-</a:t>
            </a:r>
            <a:endParaRPr lang="de-DE" dirty="0"/>
          </a:p>
        </p:txBody>
      </p:sp>
      <p:sp>
        <p:nvSpPr>
          <p:cNvPr id="3" name="Textplatzhalter 2"/>
          <p:cNvSpPr>
            <a:spLocks noGrp="1"/>
          </p:cNvSpPr>
          <p:nvPr>
            <p:ph type="body" sz="quarter" idx="13"/>
          </p:nvPr>
        </p:nvSpPr>
        <p:spPr>
          <a:xfrm>
            <a:off x="251520" y="836712"/>
            <a:ext cx="8640960" cy="5472608"/>
          </a:xfrm>
        </p:spPr>
        <p:txBody>
          <a:bodyPr wrap="square"/>
          <a:lstStyle/>
          <a:p>
            <a:pPr marL="358775" lvl="1" indent="-358775">
              <a:buFont typeface="Arial" pitchFamily="34" charset="0"/>
              <a:buChar char="•"/>
            </a:pPr>
            <a:r>
              <a:rPr lang="de-DE" sz="2400" dirty="0" smtClean="0"/>
              <a:t>Informationsquellen: spezifische Bestimmungen für jede </a:t>
            </a:r>
            <a:r>
              <a:rPr lang="de-DE" sz="2400" dirty="0" err="1" smtClean="0"/>
              <a:t>Titelart</a:t>
            </a:r>
            <a:r>
              <a:rPr lang="de-DE" sz="2400" dirty="0" smtClean="0"/>
              <a:t> (RDA 2.3.1.2)</a:t>
            </a:r>
          </a:p>
          <a:p>
            <a:pPr marL="358775" lvl="1" indent="-358775">
              <a:buFont typeface="Arial" pitchFamily="34" charset="0"/>
              <a:buChar char="•"/>
            </a:pPr>
            <a:endParaRPr lang="de-DE" sz="2400" dirty="0" smtClean="0"/>
          </a:p>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Allgemeine Richtlinien zum Übertragen beachten (RDA 1.7)</a:t>
            </a:r>
          </a:p>
          <a:p>
            <a:pPr marL="358775" lvl="1" indent="-358775">
              <a:buNone/>
            </a:pPr>
            <a:r>
              <a:rPr lang="de-DE" sz="2400" dirty="0" smtClean="0"/>
              <a:t>Beispiele 1:</a:t>
            </a:r>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7" y="3789040"/>
          <a:ext cx="8640961" cy="2386074"/>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es-ES" sz="1800" dirty="0" smtClean="0">
                          <a:latin typeface="Verdana" pitchFamily="34" charset="0"/>
                          <a:ea typeface="Verdana" pitchFamily="34" charset="0"/>
                          <a:cs typeface="Verdana" pitchFamily="34" charset="0"/>
                        </a:rPr>
                        <a:t>08/15</a:t>
                      </a: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08/15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Zeichensetzung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Das 1 x 1 der Bio-Küche</a:t>
                      </a: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Das 1 x 1 der Bio-Küche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Malzeichen</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¡Hay moros en la costa!</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¡Hay moros en la costa!</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Zeichensetzung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shit.COLOGNE</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shit.COLOGNE</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Ungewöhnliche Großschreibung</a:t>
                      </a:r>
                      <a:endParaRPr lang="de-DE" dirty="0">
                        <a:latin typeface="Verdana" pitchFamily="34" charset="0"/>
                        <a:ea typeface="Verdana" pitchFamily="34" charset="0"/>
                        <a:cs typeface="Verdana" pitchFamily="34" charset="0"/>
                      </a:endParaRP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6</a:t>
            </a:fld>
            <a:endParaRPr lang="de-DE"/>
          </a:p>
        </p:txBody>
      </p:sp>
      <p:sp>
        <p:nvSpPr>
          <p:cNvPr id="10" name="Fußzeilenplatzhalter 9"/>
          <p:cNvSpPr>
            <a:spLocks noGrp="1"/>
          </p:cNvSpPr>
          <p:nvPr>
            <p:ph type="ftr" sz="quarter" idx="14"/>
          </p:nvPr>
        </p:nvSpPr>
        <p:spPr>
          <a:xfrm>
            <a:off x="467544" y="6376243"/>
            <a:ext cx="6984776"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-24-</a:t>
            </a:r>
            <a:endParaRPr lang="de-DE" dirty="0"/>
          </a:p>
        </p:txBody>
      </p:sp>
      <p:sp>
        <p:nvSpPr>
          <p:cNvPr id="3" name="Textplatzhalter 2"/>
          <p:cNvSpPr>
            <a:spLocks noGrp="1"/>
          </p:cNvSpPr>
          <p:nvPr>
            <p:ph type="body" sz="quarter" idx="13"/>
          </p:nvPr>
        </p:nvSpPr>
        <p:spPr/>
        <p:txBody>
          <a:bodyPr wrap="square"/>
          <a:lstStyle/>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r>
              <a:rPr lang="de-DE" dirty="0" smtClean="0"/>
              <a:t>Beispiele 20:</a:t>
            </a:r>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95536" y="4086612"/>
          <a:ext cx="8280920" cy="998572"/>
        </p:xfrm>
        <a:graphic>
          <a:graphicData uri="http://schemas.openxmlformats.org/drawingml/2006/table">
            <a:tbl>
              <a:tblPr firstRow="1" bandRow="1">
                <a:tableStyleId>{5C22544A-7EE6-4342-B048-85BDC9FD1C3A}</a:tableStyleId>
              </a:tblPr>
              <a:tblGrid>
                <a:gridCol w="936104"/>
                <a:gridCol w="936104"/>
                <a:gridCol w="1584176"/>
                <a:gridCol w="4824536"/>
              </a:tblGrid>
              <a:tr h="330163">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3281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Wanderkarte 1:25 000 und Übersichtskarte</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395536" y="5202329"/>
          <a:ext cx="8280920" cy="998572"/>
        </p:xfrm>
        <a:graphic>
          <a:graphicData uri="http://schemas.openxmlformats.org/drawingml/2006/table">
            <a:tbl>
              <a:tblPr firstRow="1" bandRow="1">
                <a:tableStyleId>{5C22544A-7EE6-4342-B048-85BDC9FD1C3A}</a:tableStyleId>
              </a:tblPr>
              <a:tblGrid>
                <a:gridCol w="936104"/>
                <a:gridCol w="936104"/>
                <a:gridCol w="1584176"/>
                <a:gridCol w="4824536"/>
              </a:tblGrid>
              <a:tr h="330163">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3281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Stadtplan im Maßstab 1:10 000</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Textplatzhalter 2"/>
          <p:cNvSpPr txBox="1">
            <a:spLocks/>
          </p:cNvSpPr>
          <p:nvPr/>
        </p:nvSpPr>
        <p:spPr>
          <a:xfrm>
            <a:off x="403920" y="989112"/>
            <a:ext cx="8640960" cy="5472608"/>
          </a:xfrm>
          <a:prstGeom prst="rect">
            <a:avLst/>
          </a:prstGeom>
        </p:spPr>
        <p:txBody>
          <a:bodyPr vert="horz" wrap="square"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de-DE" sz="24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Richtlinien Abgrenzung Titelzusatz-Haupttitel (RDA 2.3.4.3 D-A-CH)</a:t>
            </a:r>
          </a:p>
          <a:p>
            <a:pPr marL="914400" marR="0" lvl="1" indent="-457200" algn="l" defTabSz="914400" rtl="0" eaLnBrk="1" fontAlgn="auto" latinLnBrk="0" hangingPunct="1">
              <a:lnSpc>
                <a:spcPct val="100000"/>
              </a:lnSpc>
              <a:spcBef>
                <a:spcPct val="20000"/>
              </a:spcBef>
              <a:spcAft>
                <a:spcPts val="0"/>
              </a:spcAft>
              <a:buClrTx/>
              <a:buSzTx/>
              <a:buFont typeface="+mj-lt"/>
              <a:buAutoNum type="arabicPeriod" startAt="6"/>
              <a:tabLst/>
              <a:defRPr/>
            </a:pPr>
            <a:r>
              <a:rPr kumimoji="0" lang="de-DE" sz="20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Maßstab bei Ressource mit kartografischem Inhalt/unbewegten Bildern/dreidimensionalen Formen </a:t>
            </a:r>
          </a:p>
          <a:p>
            <a:pPr marL="1314450" marR="0" lvl="2" indent="-4572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de-DE"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Maßstab = Teil von Titelzusatz, wenn grammatikalisch verbunden</a:t>
            </a:r>
          </a:p>
          <a:p>
            <a:pPr marL="1314450" marR="0" lvl="2" indent="-4572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de-DE"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Andernfalls als eigenes Element erfassen (RDA 7.25)</a:t>
            </a:r>
          </a:p>
        </p:txBody>
      </p:sp>
      <p:sp>
        <p:nvSpPr>
          <p:cNvPr id="12" name="Foliennummernplatzhalter 11"/>
          <p:cNvSpPr>
            <a:spLocks noGrp="1"/>
          </p:cNvSpPr>
          <p:nvPr>
            <p:ph type="sldNum" sz="quarter" idx="4"/>
          </p:nvPr>
        </p:nvSpPr>
        <p:spPr/>
        <p:txBody>
          <a:bodyPr/>
          <a:lstStyle/>
          <a:p>
            <a:fld id="{8A6690F1-7CA1-4166-A522-500460961984}" type="slidenum">
              <a:rPr lang="de-DE" smtClean="0"/>
              <a:pPr/>
              <a:t>60</a:t>
            </a:fld>
            <a:endParaRPr lang="de-DE"/>
          </a:p>
        </p:txBody>
      </p:sp>
      <p:sp>
        <p:nvSpPr>
          <p:cNvPr id="13" name="Fußzeilenplatzhalter 12"/>
          <p:cNvSpPr>
            <a:spLocks noGrp="1"/>
          </p:cNvSpPr>
          <p:nvPr>
            <p:ph type="ftr" sz="quarter" idx="14"/>
          </p:nvPr>
        </p:nvSpPr>
        <p:spPr>
          <a:xfrm>
            <a:off x="467544" y="6376243"/>
            <a:ext cx="6624736"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5. Paralleler Titelzusatz</a:t>
            </a:r>
            <a:r>
              <a:rPr lang="de-DE" sz="2800" dirty="0" smtClean="0"/>
              <a:t/>
            </a:r>
            <a:br>
              <a:rPr lang="de-DE" sz="2800" dirty="0" smtClean="0"/>
            </a:br>
            <a:endParaRPr lang="de-DE" sz="2800"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61</a:t>
            </a:fld>
            <a:endParaRPr lang="de-DE"/>
          </a:p>
        </p:txBody>
      </p:sp>
      <p:sp>
        <p:nvSpPr>
          <p:cNvPr id="10" name="Fußzeilenplatzhalter 9"/>
          <p:cNvSpPr>
            <a:spLocks noGrp="1"/>
          </p:cNvSpPr>
          <p:nvPr>
            <p:ph type="ftr" sz="quarter" idx="14"/>
          </p:nvPr>
        </p:nvSpPr>
        <p:spPr>
          <a:xfrm>
            <a:off x="467544" y="6376243"/>
            <a:ext cx="6768752" cy="365125"/>
          </a:xfrm>
        </p:spPr>
        <p:txBody>
          <a:bodyPr/>
          <a:lstStyle/>
          <a:p>
            <a:r>
              <a:rPr lang="de-DE" smtClean="0"/>
              <a:t>AG RDA Schulungsunterlagen – Modul 3.02.01: Titel | Aleph | Stand: 10.09.2015 | CC BY-NC-SA</a:t>
            </a:r>
            <a:endParaRPr lang="de-DE"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-1-</a:t>
            </a:r>
            <a:endParaRPr lang="de-DE" dirty="0"/>
          </a:p>
        </p:txBody>
      </p:sp>
      <p:sp>
        <p:nvSpPr>
          <p:cNvPr id="3" name="Textplatzhalter 2"/>
          <p:cNvSpPr>
            <a:spLocks noGrp="1"/>
          </p:cNvSpPr>
          <p:nvPr>
            <p:ph type="body" sz="quarter" idx="13"/>
          </p:nvPr>
        </p:nvSpPr>
        <p:spPr/>
        <p:txBody>
          <a:bodyPr wrap="square"/>
          <a:lstStyle/>
          <a:p>
            <a:pPr algn="just"/>
            <a:r>
              <a:rPr lang="de-DE" dirty="0" smtClean="0"/>
              <a:t>Titelzusatz in anderer Sprache und/oder Schrift als die, die im Element Titelzusatz erfasst wird</a:t>
            </a:r>
          </a:p>
          <a:p>
            <a:pPr lvl="1" algn="just"/>
            <a:endParaRPr lang="de-DE" dirty="0" smtClean="0"/>
          </a:p>
          <a:p>
            <a:pPr algn="just"/>
            <a:r>
              <a:rPr lang="de-DE" dirty="0" smtClean="0"/>
              <a:t>Informationsquellen (RDA 2.3.5.2) </a:t>
            </a:r>
          </a:p>
          <a:p>
            <a:pPr lvl="1"/>
            <a:r>
              <a:rPr lang="de-DE" dirty="0" smtClean="0"/>
              <a:t>Quelle für Paralleltitel = Quelle für entsprechenden parallelen Titelzusatz</a:t>
            </a:r>
          </a:p>
          <a:p>
            <a:pPr lvl="1"/>
            <a:r>
              <a:rPr lang="de-DE" dirty="0" smtClean="0"/>
              <a:t>Quelle für Haupttitel = Quelle für parallelen Titelzusatz, wenn kein entsprechender Paralleltitel vorliegt</a:t>
            </a:r>
          </a:p>
          <a:p>
            <a:pPr lvl="1"/>
            <a:endParaRPr lang="de-DE" dirty="0" smtClean="0"/>
          </a:p>
          <a:p>
            <a:pPr marL="358775" lvl="1" indent="-358775">
              <a:buFont typeface="Arial" pitchFamily="34" charset="0"/>
              <a:buChar char="•"/>
            </a:pPr>
            <a:r>
              <a:rPr lang="de-DE" sz="2400" dirty="0" smtClean="0"/>
              <a:t>Erfassung nach den Grundregeln (RDA 2.3.5.3), d. h. so wie der Titel in der Informationsquelle erscheint (s. RDA 2.3.1)</a:t>
            </a:r>
            <a:endParaRPr lang="de-DE" dirty="0" smtClean="0"/>
          </a:p>
          <a:p>
            <a:pPr marL="758825" lvl="2" indent="-358775">
              <a:buFont typeface="Symbol" pitchFamily="18" charset="2"/>
              <a:buChar char="-"/>
            </a:pPr>
            <a:r>
              <a:rPr lang="de-DE" sz="2000" dirty="0" smtClean="0"/>
              <a:t>Erstes Wort/Abkürzung des ersten Worts wird i. A. kleingeschrieben, außer RDA A.10-A.55 bzw. RDA B geben Großschreibung vor (s. RDA A.4.1).</a:t>
            </a:r>
            <a:endParaRPr lang="de-DE" sz="1800" dirty="0" smtClean="0"/>
          </a:p>
          <a:p>
            <a:pPr lvl="1"/>
            <a:endParaRPr lang="de-DE" dirty="0" smtClean="0"/>
          </a:p>
          <a:p>
            <a:pPr lvl="1"/>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62</a:t>
            </a:fld>
            <a:endParaRPr lang="de-DE"/>
          </a:p>
        </p:txBody>
      </p:sp>
      <p:sp>
        <p:nvSpPr>
          <p:cNvPr id="9" name="Fußzeilenplatzhalter 8"/>
          <p:cNvSpPr>
            <a:spLocks noGrp="1"/>
          </p:cNvSpPr>
          <p:nvPr>
            <p:ph type="ftr" sz="quarter" idx="14"/>
          </p:nvPr>
        </p:nvSpPr>
        <p:spPr>
          <a:xfrm>
            <a:off x="467544" y="6376243"/>
            <a:ext cx="6696744"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-2-</a:t>
            </a:r>
            <a:endParaRPr lang="de-DE" dirty="0"/>
          </a:p>
        </p:txBody>
      </p:sp>
      <p:sp>
        <p:nvSpPr>
          <p:cNvPr id="3" name="Textplatzhalter 2"/>
          <p:cNvSpPr>
            <a:spLocks noGrp="1"/>
          </p:cNvSpPr>
          <p:nvPr>
            <p:ph type="body" sz="quarter" idx="13"/>
          </p:nvPr>
        </p:nvSpPr>
        <p:spPr/>
        <p:txBody>
          <a:bodyPr wrap="square"/>
          <a:lstStyle/>
          <a:p>
            <a:pPr algn="just"/>
            <a:r>
              <a:rPr lang="de-DE" dirty="0" smtClean="0"/>
              <a:t>Mehrere parallele Titelzusätze</a:t>
            </a:r>
          </a:p>
          <a:p>
            <a:pPr lvl="1" algn="just"/>
            <a:r>
              <a:rPr lang="de-DE" dirty="0" smtClean="0"/>
              <a:t>Erfassung in der Reihenfolge wie die entsprechenden Paralleltitel (RDA 2.3.5.3)</a:t>
            </a:r>
          </a:p>
          <a:p>
            <a:pPr lvl="1" algn="just"/>
            <a:r>
              <a:rPr lang="de-DE" dirty="0" smtClean="0"/>
              <a:t>Wenn kein Paralleltitel vorliegt und Titelzusatz in anderer/anderen Sprache(n)/</a:t>
            </a:r>
            <a:r>
              <a:rPr lang="de-DE" dirty="0" err="1" smtClean="0"/>
              <a:t>Schrifte</a:t>
            </a:r>
            <a:r>
              <a:rPr lang="de-DE" dirty="0" smtClean="0"/>
              <a:t>(n) als Haupttitel (RDA 2.3.5.3):</a:t>
            </a:r>
          </a:p>
          <a:p>
            <a:pPr lvl="2" algn="just"/>
            <a:r>
              <a:rPr lang="de-DE" sz="1800" dirty="0" smtClean="0"/>
              <a:t>Erster Zusatz = Titelzusatz (s. RDA 2.3.4)</a:t>
            </a:r>
          </a:p>
          <a:p>
            <a:pPr lvl="2" algn="just"/>
            <a:r>
              <a:rPr lang="de-DE" sz="1800" dirty="0" smtClean="0"/>
              <a:t>Andere Zusätze = Parallele Titelzusätze</a:t>
            </a:r>
          </a:p>
          <a:p>
            <a:pPr lvl="2" algn="just"/>
            <a:endParaRPr lang="de-DE" sz="1800" dirty="0" smtClean="0"/>
          </a:p>
          <a:p>
            <a:pPr algn="just"/>
            <a:r>
              <a:rPr lang="de-DE" dirty="0" smtClean="0"/>
              <a:t>Richtlinien Abgrenzung paralleler Titelzusatz-Paralleltitel bzw. Haupttitel = Richtlinien Abgrenzung Titelzusatz-Haupttitel (RDA 2.3.5.3 D-A-CH mit Verweis auf RDA 2.3.4.3 D-A-CH)</a:t>
            </a:r>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63</a:t>
            </a:fld>
            <a:endParaRPr lang="de-DE"/>
          </a:p>
        </p:txBody>
      </p:sp>
      <p:sp>
        <p:nvSpPr>
          <p:cNvPr id="9" name="Fußzeilenplatzhalter 8"/>
          <p:cNvSpPr>
            <a:spLocks noGrp="1"/>
          </p:cNvSpPr>
          <p:nvPr>
            <p:ph type="ftr" sz="quarter" idx="14"/>
          </p:nvPr>
        </p:nvSpPr>
        <p:spPr>
          <a:xfrm>
            <a:off x="467544" y="6376243"/>
            <a:ext cx="6624736"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-3-</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a:t>
            </a:r>
          </a:p>
          <a:p>
            <a:pPr>
              <a:buNone/>
            </a:pPr>
            <a:endParaRPr lang="de-DE" dirty="0" smtClean="0"/>
          </a:p>
          <a:p>
            <a:pPr>
              <a:buNone/>
            </a:pPr>
            <a:endParaRPr lang="de-DE" dirty="0" smtClean="0"/>
          </a:p>
        </p:txBody>
      </p:sp>
      <p:pic>
        <p:nvPicPr>
          <p:cNvPr id="6" name="Grafik 9" descr="Office Lens_20150129_145149.jpg"/>
          <p:cNvPicPr/>
          <p:nvPr/>
        </p:nvPicPr>
        <p:blipFill>
          <a:blip r:embed="rId2" cstate="print">
            <a:lum bright="-22000" contrast="55000"/>
          </a:blip>
          <a:stretch>
            <a:fillRect/>
          </a:stretch>
        </p:blipFill>
        <p:spPr>
          <a:xfrm>
            <a:off x="323528" y="1340768"/>
            <a:ext cx="4536504" cy="5040560"/>
          </a:xfrm>
          <a:prstGeom prst="rect">
            <a:avLst/>
          </a:prstGeom>
          <a:ln>
            <a:solidFill>
              <a:schemeClr val="tx1"/>
            </a:solidFill>
          </a:ln>
        </p:spPr>
      </p:pic>
      <p:sp>
        <p:nvSpPr>
          <p:cNvPr id="7" name="Textfeld 6"/>
          <p:cNvSpPr txBox="1"/>
          <p:nvPr/>
        </p:nvSpPr>
        <p:spPr>
          <a:xfrm>
            <a:off x="5076056" y="2492896"/>
            <a:ext cx="3312368" cy="1296144"/>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Enthält 4 Beiträge, jeweils in Deutsch, Rätoromanisch, Italienisch und Französisch</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0" name="Foliennummernplatzhalter 9"/>
          <p:cNvSpPr>
            <a:spLocks noGrp="1"/>
          </p:cNvSpPr>
          <p:nvPr>
            <p:ph type="sldNum" sz="quarter" idx="4"/>
          </p:nvPr>
        </p:nvSpPr>
        <p:spPr/>
        <p:txBody>
          <a:bodyPr/>
          <a:lstStyle/>
          <a:p>
            <a:fld id="{8A6690F1-7CA1-4166-A522-500460961984}" type="slidenum">
              <a:rPr lang="de-DE" smtClean="0"/>
              <a:pPr/>
              <a:t>64</a:t>
            </a:fld>
            <a:endParaRPr lang="de-DE"/>
          </a:p>
        </p:txBody>
      </p:sp>
      <p:sp>
        <p:nvSpPr>
          <p:cNvPr id="11" name="Fußzeilenplatzhalter 10"/>
          <p:cNvSpPr>
            <a:spLocks noGrp="1"/>
          </p:cNvSpPr>
          <p:nvPr>
            <p:ph type="ftr" sz="quarter" idx="14"/>
          </p:nvPr>
        </p:nvSpPr>
        <p:spPr>
          <a:xfrm>
            <a:off x="467544" y="6376243"/>
            <a:ext cx="6984776"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3364360299"/>
              </p:ext>
            </p:extLst>
          </p:nvPr>
        </p:nvGraphicFramePr>
        <p:xfrm>
          <a:off x="395536" y="1340768"/>
          <a:ext cx="8424936" cy="4974238"/>
        </p:xfrm>
        <a:graphic>
          <a:graphicData uri="http://schemas.openxmlformats.org/drawingml/2006/table">
            <a:tbl>
              <a:tblPr firstRow="1" bandRow="1">
                <a:tableStyleId>{5C22544A-7EE6-4342-B048-85BDC9FD1C3A}</a:tableStyleId>
              </a:tblPr>
              <a:tblGrid>
                <a:gridCol w="936104"/>
                <a:gridCol w="864096"/>
                <a:gridCol w="1728192"/>
                <a:gridCol w="4896544"/>
              </a:tblGrid>
              <a:tr h="472653">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9535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dirty="0" smtClean="0">
                          <a:latin typeface="Verdana" pitchFamily="34" charset="0"/>
                          <a:ea typeface="Verdana" pitchFamily="34" charset="0"/>
                          <a:cs typeface="Verdana" pitchFamily="34" charset="0"/>
                        </a:rPr>
                        <a:t>Die</a:t>
                      </a:r>
                      <a:r>
                        <a:rPr lang="de-DE" dirty="0" smtClean="0">
                          <a:solidFill>
                            <a:srgbClr val="FF0000"/>
                          </a:solidFill>
                          <a:latin typeface="Verdana" pitchFamily="34" charset="0"/>
                          <a:ea typeface="Verdana" pitchFamily="34" charset="0"/>
                          <a:cs typeface="Verdana" pitchFamily="34" charset="0"/>
                        </a:rPr>
                        <a:t>&gt;&gt;</a:t>
                      </a:r>
                      <a:r>
                        <a:rPr lang="de-DE" dirty="0" smtClean="0">
                          <a:latin typeface="Verdana" pitchFamily="34" charset="0"/>
                          <a:ea typeface="Verdana" pitchFamily="34" charset="0"/>
                          <a:cs typeface="Verdana" pitchFamily="34" charset="0"/>
                        </a:rPr>
                        <a:t> Windrose</a:t>
                      </a:r>
                      <a:endParaRPr lang="de-DE" dirty="0">
                        <a:latin typeface="Verdana" pitchFamily="34" charset="0"/>
                        <a:ea typeface="Verdana" pitchFamily="34" charset="0"/>
                        <a:cs typeface="Verdana" pitchFamily="34" charset="0"/>
                      </a:endParaRPr>
                    </a:p>
                  </a:txBody>
                  <a:tcPr anchor="ctr"/>
                </a:tc>
              </a:tr>
              <a:tr h="695353">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eine literarische Übersetzungs-Stafette durch die viersprachige Schweiz</a:t>
                      </a:r>
                      <a:r>
                        <a:rPr lang="de-DE" sz="1800" kern="1200" dirty="0" smtClean="0">
                          <a:solidFill>
                            <a:srgbClr val="FF0000"/>
                          </a:solidFill>
                          <a:latin typeface="Verdana" pitchFamily="34" charset="0"/>
                          <a:ea typeface="Verdana" pitchFamily="34" charset="0"/>
                          <a:cs typeface="Verdana" pitchFamily="34" charset="0"/>
                        </a:rPr>
                        <a:t>_:_</a:t>
                      </a:r>
                      <a:endParaRPr lang="de-DE" dirty="0">
                        <a:solidFill>
                          <a:srgbClr val="FF0000"/>
                        </a:solidFill>
                        <a:latin typeface="Verdana" pitchFamily="34" charset="0"/>
                        <a:ea typeface="Verdana" pitchFamily="34" charset="0"/>
                        <a:cs typeface="Verdana" pitchFamily="34" charset="0"/>
                      </a:endParaRPr>
                    </a:p>
                  </a:txBody>
                  <a:tcPr anchor="ctr"/>
                </a:tc>
              </a:tr>
              <a:tr h="695353">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deutsch - rätoromanisch - italienisch - französisch - deutsch</a:t>
                      </a:r>
                      <a:endParaRPr lang="de-DE" dirty="0">
                        <a:latin typeface="Verdana" pitchFamily="34" charset="0"/>
                        <a:ea typeface="Verdana" pitchFamily="34" charset="0"/>
                        <a:cs typeface="Verdana" pitchFamily="34" charset="0"/>
                      </a:endParaRPr>
                    </a:p>
                  </a:txBody>
                  <a:tcPr anchor="ctr"/>
                </a:tc>
              </a:tr>
              <a:tr h="695353">
                <a:tc>
                  <a:txBody>
                    <a:bodyPr/>
                    <a:lstStyle/>
                    <a:p>
                      <a:pPr marL="342900" indent="-342900">
                        <a:lnSpc>
                          <a:spcPts val="16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341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dirty="0" smtClean="0">
                          <a:solidFill>
                            <a:schemeClr val="dk1"/>
                          </a:solidFill>
                          <a:latin typeface="Verdana" pitchFamily="34" charset="0"/>
                          <a:ea typeface="Verdana" pitchFamily="34" charset="0"/>
                          <a:cs typeface="Verdana" pitchFamily="34" charset="0"/>
                        </a:rPr>
                        <a:t>La rosa</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dals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vents</a:t>
                      </a:r>
                      <a:endParaRPr lang="de-DE" dirty="0">
                        <a:latin typeface="Verdana" pitchFamily="34" charset="0"/>
                        <a:ea typeface="Verdana" pitchFamily="34" charset="0"/>
                        <a:cs typeface="Verdana" pitchFamily="34" charset="0"/>
                      </a:endParaRPr>
                    </a:p>
                  </a:txBody>
                  <a:tcPr anchor="ctr"/>
                </a:tc>
              </a:tr>
              <a:tr h="643333">
                <a:tc rowSpan="2">
                  <a:txBody>
                    <a:bodyPr/>
                    <a:lstStyle/>
                    <a:p>
                      <a:pPr>
                        <a:lnSpc>
                          <a:spcPts val="14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
                      </a:r>
                      <a:br>
                        <a:rPr lang="de-DE" dirty="0" smtClean="0">
                          <a:latin typeface="Verdana" panose="020B0604030504040204" pitchFamily="34" charset="0"/>
                          <a:ea typeface="Verdana" panose="020B0604030504040204" pitchFamily="34" charset="0"/>
                          <a:cs typeface="Verdana" panose="020B0604030504040204" pitchFamily="34" charset="0"/>
                        </a:rPr>
                      </a:br>
                      <a:r>
                        <a:rPr lang="de-DE" dirty="0" smtClean="0">
                          <a:latin typeface="Verdana" panose="020B0604030504040204" pitchFamily="34" charset="0"/>
                          <a:ea typeface="Verdana" panose="020B0604030504040204" pitchFamily="34" charset="0"/>
                          <a:cs typeface="Verdana" panose="020B0604030504040204" pitchFamily="34" charset="0"/>
                        </a:rPr>
                        <a:t>343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Paralleler Titelzusatz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dirty="0" err="1" smtClean="0">
                          <a:solidFill>
                            <a:schemeClr val="dk1"/>
                          </a:solidFill>
                          <a:latin typeface="Verdana" pitchFamily="34" charset="0"/>
                          <a:ea typeface="Verdana" pitchFamily="34" charset="0"/>
                          <a:cs typeface="Verdana" pitchFamily="34" charset="0"/>
                        </a:rPr>
                        <a:t>ina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staffetta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litterara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da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translaziuns</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atras</a:t>
                      </a:r>
                      <a:r>
                        <a:rPr lang="en-US" sz="1800" kern="1200" dirty="0" smtClean="0">
                          <a:solidFill>
                            <a:schemeClr val="dk1"/>
                          </a:solidFill>
                          <a:latin typeface="Verdana" pitchFamily="34" charset="0"/>
                          <a:ea typeface="Verdana" pitchFamily="34" charset="0"/>
                          <a:cs typeface="Verdana" pitchFamily="34" charset="0"/>
                        </a:rPr>
                        <a:t> la </a:t>
                      </a:r>
                      <a:r>
                        <a:rPr lang="en-US" sz="1800" kern="1200" dirty="0" err="1" smtClean="0">
                          <a:solidFill>
                            <a:schemeClr val="dk1"/>
                          </a:solidFill>
                          <a:latin typeface="Verdana" pitchFamily="34" charset="0"/>
                          <a:ea typeface="Verdana" pitchFamily="34" charset="0"/>
                          <a:cs typeface="Verdana" pitchFamily="34" charset="0"/>
                        </a:rPr>
                        <a:t>Svizra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quadrilingua</a:t>
                      </a:r>
                      <a:r>
                        <a:rPr lang="en-US" sz="1800" kern="1200" dirty="0" smtClean="0">
                          <a:solidFill>
                            <a:srgbClr val="FF0000"/>
                          </a:solidFill>
                          <a:latin typeface="Verdana" pitchFamily="34" charset="0"/>
                          <a:ea typeface="Verdana" pitchFamily="34" charset="0"/>
                          <a:cs typeface="Verdana" pitchFamily="34" charset="0"/>
                        </a:rPr>
                        <a:t>_:_</a:t>
                      </a:r>
                      <a:endParaRPr lang="de-DE" dirty="0">
                        <a:solidFill>
                          <a:srgbClr val="FF0000"/>
                        </a:solidFill>
                        <a:latin typeface="Verdana" pitchFamily="34" charset="0"/>
                        <a:ea typeface="Verdana" pitchFamily="34" charset="0"/>
                        <a:cs typeface="Verdana" pitchFamily="34" charset="0"/>
                      </a:endParaRPr>
                    </a:p>
                  </a:txBody>
                  <a:tcPr anchor="ctr"/>
                </a:tc>
              </a:tr>
              <a:tr h="643333">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Paralleler Titelzusatz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rumantsch</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talian</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franzos</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tudestg</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rumantsch</a:t>
                      </a:r>
                      <a:endParaRPr lang="de-DE" dirty="0">
                        <a:latin typeface="Verdana" pitchFamily="34" charset="0"/>
                        <a:ea typeface="Verdana" pitchFamily="34" charset="0"/>
                        <a:cs typeface="Verdana" pitchFamily="34" charset="0"/>
                      </a:endParaRPr>
                    </a:p>
                  </a:txBody>
                  <a:tcPr anchor="ctr"/>
                </a:tc>
              </a:tr>
              <a:tr h="427820">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a:t>
                      </a:r>
                      <a:endParaRPr lang="de-DE" dirty="0" smtClean="0">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65</a:t>
            </a:fld>
            <a:endParaRPr lang="de-DE"/>
          </a:p>
        </p:txBody>
      </p:sp>
      <p:sp>
        <p:nvSpPr>
          <p:cNvPr id="11" name="Fußzeilenplatzhalter 10"/>
          <p:cNvSpPr>
            <a:spLocks noGrp="1"/>
          </p:cNvSpPr>
          <p:nvPr>
            <p:ph type="ftr" sz="quarter" idx="14"/>
          </p:nvPr>
        </p:nvSpPr>
        <p:spPr>
          <a:xfrm>
            <a:off x="467544" y="6376243"/>
            <a:ext cx="6696744"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4:</a:t>
            </a:r>
          </a:p>
          <a:p>
            <a:pPr>
              <a:buNone/>
            </a:pPr>
            <a:endParaRPr lang="de-DE" dirty="0" smtClean="0"/>
          </a:p>
          <a:p>
            <a:pPr>
              <a:buNone/>
            </a:pPr>
            <a:endParaRPr lang="de-DE" dirty="0" smtClean="0"/>
          </a:p>
        </p:txBody>
      </p:sp>
      <p:pic>
        <p:nvPicPr>
          <p:cNvPr id="1027" name="Picture 3"/>
          <p:cNvPicPr>
            <a:picLocks noChangeAspect="1" noChangeArrowheads="1"/>
          </p:cNvPicPr>
          <p:nvPr/>
        </p:nvPicPr>
        <p:blipFill>
          <a:blip r:embed="rId2" cstate="print">
            <a:biLevel thresh="50000"/>
            <a:lum bright="15000" contrast="20000"/>
          </a:blip>
          <a:srcRect l="1706" r="1067"/>
          <a:stretch>
            <a:fillRect/>
          </a:stretch>
        </p:blipFill>
        <p:spPr bwMode="auto">
          <a:xfrm>
            <a:off x="1619672" y="1628800"/>
            <a:ext cx="5616624" cy="3645879"/>
          </a:xfrm>
          <a:prstGeom prst="rect">
            <a:avLst/>
          </a:prstGeom>
          <a:solidFill>
            <a:schemeClr val="tx1"/>
          </a:solidFill>
          <a:ln w="9525">
            <a:solidFill>
              <a:schemeClr val="tx1"/>
            </a:solidFill>
            <a:miter lim="800000"/>
            <a:headEnd/>
            <a:tailEnd/>
          </a:ln>
        </p:spPr>
      </p:pic>
      <p:sp>
        <p:nvSpPr>
          <p:cNvPr id="9" name="Foliennummernplatzhalter 8"/>
          <p:cNvSpPr>
            <a:spLocks noGrp="1"/>
          </p:cNvSpPr>
          <p:nvPr>
            <p:ph type="sldNum" sz="quarter" idx="4"/>
          </p:nvPr>
        </p:nvSpPr>
        <p:spPr/>
        <p:txBody>
          <a:bodyPr/>
          <a:lstStyle/>
          <a:p>
            <a:fld id="{8A6690F1-7CA1-4166-A522-500460961984}" type="slidenum">
              <a:rPr lang="de-DE" smtClean="0"/>
              <a:pPr/>
              <a:t>66</a:t>
            </a:fld>
            <a:endParaRPr lang="de-DE"/>
          </a:p>
        </p:txBody>
      </p:sp>
      <p:sp>
        <p:nvSpPr>
          <p:cNvPr id="10" name="Fußzeilenplatzhalter 9"/>
          <p:cNvSpPr>
            <a:spLocks noGrp="1"/>
          </p:cNvSpPr>
          <p:nvPr>
            <p:ph type="ftr" sz="quarter" idx="14"/>
          </p:nvPr>
        </p:nvSpPr>
        <p:spPr>
          <a:xfrm>
            <a:off x="467544" y="6376243"/>
            <a:ext cx="6768752"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5:</a:t>
            </a:r>
          </a:p>
          <a:p>
            <a:pPr>
              <a:buNone/>
            </a:pPr>
            <a:endParaRPr lang="de-DE" dirty="0" smtClean="0"/>
          </a:p>
          <a:p>
            <a:pPr>
              <a:buNone/>
            </a:pPr>
            <a:endParaRPr lang="de-DE" dirty="0" smtClean="0"/>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95537" y="1484785"/>
          <a:ext cx="8496944" cy="3456385"/>
        </p:xfrm>
        <a:graphic>
          <a:graphicData uri="http://schemas.openxmlformats.org/drawingml/2006/table">
            <a:tbl>
              <a:tblPr firstRow="1" bandRow="1">
                <a:tableStyleId>{5C22544A-7EE6-4342-B048-85BDC9FD1C3A}</a:tableStyleId>
              </a:tblPr>
              <a:tblGrid>
                <a:gridCol w="1080119"/>
                <a:gridCol w="1008112"/>
                <a:gridCol w="1656184"/>
                <a:gridCol w="4752529"/>
              </a:tblGrid>
              <a:tr h="379067">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7707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Requiem a Rossini</a:t>
                      </a:r>
                      <a:endParaRPr lang="de-DE" dirty="0">
                        <a:latin typeface="Verdana" pitchFamily="34" charset="0"/>
                        <a:ea typeface="Verdana" pitchFamily="34" charset="0"/>
                        <a:cs typeface="Verdana" pitchFamily="34" charset="0"/>
                      </a:endParaRPr>
                    </a:p>
                  </a:txBody>
                  <a:tcPr anchor="ctr"/>
                </a:tc>
              </a:tr>
              <a:tr h="800082">
                <a:tc rowSpan="3">
                  <a:txBody>
                    <a:bodyPr/>
                    <a:lstStyle/>
                    <a:p>
                      <a:pPr>
                        <a:lnSpc>
                          <a:spcPts val="18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dirty="0" smtClean="0">
                          <a:solidFill>
                            <a:schemeClr val="dk1"/>
                          </a:solidFill>
                          <a:latin typeface="Verdana" pitchFamily="34" charset="0"/>
                          <a:ea typeface="Verdana" pitchFamily="34" charset="0"/>
                          <a:cs typeface="Verdana" pitchFamily="34" charset="0"/>
                        </a:rPr>
                        <a:t>(12. </a:t>
                      </a:r>
                      <a:r>
                        <a:rPr lang="en-US" sz="1800" kern="1200" dirty="0" err="1" smtClean="0">
                          <a:solidFill>
                            <a:schemeClr val="dk1"/>
                          </a:solidFill>
                          <a:latin typeface="Verdana" pitchFamily="34" charset="0"/>
                          <a:ea typeface="Verdana" pitchFamily="34" charset="0"/>
                          <a:cs typeface="Verdana" pitchFamily="34" charset="0"/>
                        </a:rPr>
                        <a:t>März</a:t>
                      </a:r>
                      <a:r>
                        <a:rPr lang="en-US" sz="1800" kern="1200" dirty="0" smtClean="0">
                          <a:solidFill>
                            <a:schemeClr val="dk1"/>
                          </a:solidFill>
                          <a:latin typeface="Verdana" pitchFamily="34" charset="0"/>
                          <a:ea typeface="Verdana" pitchFamily="34" charset="0"/>
                          <a:cs typeface="Verdana" pitchFamily="34" charset="0"/>
                        </a:rPr>
                        <a:t> 1869)</a:t>
                      </a:r>
                      <a:r>
                        <a:rPr lang="en-US" sz="1800" kern="1200" dirty="0" smtClean="0">
                          <a:solidFill>
                            <a:srgbClr val="FF0000"/>
                          </a:solidFill>
                          <a:latin typeface="Verdana" pitchFamily="34" charset="0"/>
                          <a:ea typeface="Verdana" pitchFamily="34" charset="0"/>
                          <a:cs typeface="Verdana" pitchFamily="34" charset="0"/>
                        </a:rPr>
                        <a:t>_:_</a:t>
                      </a:r>
                      <a:endParaRPr lang="de-DE" dirty="0">
                        <a:solidFill>
                          <a:srgbClr val="FF0000"/>
                        </a:solidFill>
                        <a:latin typeface="Verdana" pitchFamily="34" charset="0"/>
                        <a:ea typeface="Verdana" pitchFamily="34" charset="0"/>
                        <a:cs typeface="Verdana" pitchFamily="34" charset="0"/>
                      </a:endParaRPr>
                    </a:p>
                  </a:txBody>
                  <a:tcPr anchor="ctr"/>
                </a:tc>
              </a:tr>
              <a:tr h="800082">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für achtstimmigen gemischten Chor a cappella</a:t>
                      </a:r>
                      <a:r>
                        <a:rPr lang="de-DE" b="0" dirty="0" smtClean="0">
                          <a:solidFill>
                            <a:srgbClr val="FF0000"/>
                          </a:solidFill>
                          <a:latin typeface="Verdana" pitchFamily="34" charset="0"/>
                          <a:ea typeface="Verdana" pitchFamily="34" charset="0"/>
                          <a:cs typeface="Verdana" pitchFamily="34" charset="0"/>
                        </a:rPr>
                        <a:t>_=_</a:t>
                      </a:r>
                      <a:endParaRPr lang="de-DE" b="0" dirty="0">
                        <a:solidFill>
                          <a:srgbClr val="FF0000"/>
                        </a:solidFill>
                        <a:latin typeface="Verdana" pitchFamily="34" charset="0"/>
                        <a:ea typeface="Verdana" pitchFamily="34" charset="0"/>
                        <a:cs typeface="Verdana" pitchFamily="34" charset="0"/>
                      </a:endParaRPr>
                    </a:p>
                  </a:txBody>
                  <a:tcPr anchor="ctr"/>
                </a:tc>
              </a:tr>
              <a:tr h="800082">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Paralleler 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itchFamily="34" charset="0"/>
                          <a:ea typeface="Verdana" pitchFamily="34" charset="0"/>
                          <a:cs typeface="Verdana" pitchFamily="34" charset="0"/>
                        </a:rPr>
                        <a:t>for</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eight-part</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mixed</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choir</a:t>
                      </a:r>
                      <a:r>
                        <a:rPr lang="de-DE" baseline="0" dirty="0" smtClean="0">
                          <a:latin typeface="Verdana" pitchFamily="34" charset="0"/>
                          <a:ea typeface="Verdana" pitchFamily="34" charset="0"/>
                          <a:cs typeface="Verdana" pitchFamily="34" charset="0"/>
                        </a:rPr>
                        <a:t> a cappella</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67</a:t>
            </a:fld>
            <a:endParaRPr lang="de-DE"/>
          </a:p>
        </p:txBody>
      </p:sp>
      <p:sp>
        <p:nvSpPr>
          <p:cNvPr id="11" name="Fußzeilenplatzhalter 10"/>
          <p:cNvSpPr>
            <a:spLocks noGrp="1"/>
          </p:cNvSpPr>
          <p:nvPr>
            <p:ph type="ftr" sz="quarter" idx="14"/>
          </p:nvPr>
        </p:nvSpPr>
        <p:spPr>
          <a:xfrm>
            <a:off x="467544" y="6376243"/>
            <a:ext cx="6480720"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508918"/>
          </a:xfrm>
        </p:spPr>
        <p:txBody>
          <a:bodyPr/>
          <a:lstStyle/>
          <a:p>
            <a:r>
              <a:rPr lang="de-DE" dirty="0" smtClean="0"/>
              <a:t>Titel: Abweichender Titel (Standardelement </a:t>
            </a:r>
            <a:r>
              <a:rPr lang="de-DE" dirty="0" err="1" smtClean="0"/>
              <a:t>fR</a:t>
            </a:r>
            <a:r>
              <a:rPr lang="de-DE" dirty="0" smtClean="0"/>
              <a:t>)</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6. Abweichender Titel</a:t>
            </a:r>
          </a:p>
          <a:p>
            <a:pPr algn="ctr">
              <a:buNone/>
            </a:pPr>
            <a:r>
              <a:rPr lang="de-DE" sz="2800" dirty="0" smtClean="0">
                <a:solidFill>
                  <a:schemeClr val="accent1">
                    <a:lumMod val="75000"/>
                  </a:schemeClr>
                </a:solidFill>
              </a:rPr>
              <a:t>(RDA 2.3.6)</a:t>
            </a:r>
            <a:r>
              <a:rPr lang="de-DE" sz="2800" dirty="0" smtClean="0"/>
              <a:t/>
            </a:r>
            <a:br>
              <a:rPr lang="de-DE" sz="2800" dirty="0" smtClean="0"/>
            </a:br>
            <a:endParaRPr lang="de-DE" sz="2800"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68</a:t>
            </a:fld>
            <a:endParaRPr lang="de-DE"/>
          </a:p>
        </p:txBody>
      </p:sp>
      <p:sp>
        <p:nvSpPr>
          <p:cNvPr id="10" name="Fußzeilenplatzhalter 9"/>
          <p:cNvSpPr>
            <a:spLocks noGrp="1"/>
          </p:cNvSpPr>
          <p:nvPr>
            <p:ph type="ftr" sz="quarter" idx="14"/>
          </p:nvPr>
        </p:nvSpPr>
        <p:spPr>
          <a:xfrm>
            <a:off x="467544" y="6376243"/>
            <a:ext cx="6912768" cy="365125"/>
          </a:xfrm>
        </p:spPr>
        <p:txBody>
          <a:bodyPr/>
          <a:lstStyle/>
          <a:p>
            <a:r>
              <a:rPr lang="de-DE" smtClean="0"/>
              <a:t>AG RDA Schulungsunterlagen – Modul 3.02.01: Titel | Aleph | Stand: 10.09.2015 | CC BY-NC-SA</a:t>
            </a:r>
            <a:endParaRPr lang="de-DE"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-1-</a:t>
            </a:r>
            <a:endParaRPr lang="de-DE" spc="-140" dirty="0"/>
          </a:p>
        </p:txBody>
      </p:sp>
      <p:sp>
        <p:nvSpPr>
          <p:cNvPr id="3" name="Textplatzhalter 2"/>
          <p:cNvSpPr>
            <a:spLocks noGrp="1"/>
          </p:cNvSpPr>
          <p:nvPr>
            <p:ph type="body" sz="quarter" idx="13"/>
          </p:nvPr>
        </p:nvSpPr>
        <p:spPr/>
        <p:txBody>
          <a:bodyPr wrap="square"/>
          <a:lstStyle/>
          <a:p>
            <a:pPr algn="just"/>
            <a:r>
              <a:rPr lang="de-DE" dirty="0" smtClean="0"/>
              <a:t>Titel, der von Haupttitel, Paralleltitel, Titelzusätzen, parallelen Titelzusätzen, früheren Haupttiteln, späteren Haupttiteln, Key-</a:t>
            </a:r>
            <a:r>
              <a:rPr lang="de-DE" dirty="0" err="1" smtClean="0"/>
              <a:t>Titles</a:t>
            </a:r>
            <a:r>
              <a:rPr lang="de-DE" dirty="0" smtClean="0"/>
              <a:t> oder Kurztiteln abweicht.</a:t>
            </a:r>
          </a:p>
          <a:p>
            <a:pPr algn="just"/>
            <a:endParaRPr lang="de-DE" dirty="0" smtClean="0"/>
          </a:p>
          <a:p>
            <a:pPr algn="just">
              <a:spcBef>
                <a:spcPts val="200"/>
              </a:spcBef>
            </a:pPr>
            <a:r>
              <a:rPr lang="de-DE" dirty="0" smtClean="0"/>
              <a:t>Standardelement nur für fortlaufende Ressourcen und integrierende Ressourcen, für andere im Ermessen des Katalogisierenden</a:t>
            </a:r>
          </a:p>
          <a:p>
            <a:pPr algn="just">
              <a:spcBef>
                <a:spcPts val="200"/>
              </a:spcBef>
            </a:pPr>
            <a:endParaRPr lang="de-DE" dirty="0" smtClean="0"/>
          </a:p>
          <a:p>
            <a:pPr algn="just">
              <a:spcBef>
                <a:spcPts val="200"/>
              </a:spcBef>
            </a:pPr>
            <a:r>
              <a:rPr lang="de-DE" dirty="0" smtClean="0"/>
              <a:t>Informationsquellen (RDA 2.3.6.2) </a:t>
            </a:r>
          </a:p>
          <a:p>
            <a:pPr lvl="1">
              <a:spcBef>
                <a:spcPts val="200"/>
              </a:spcBef>
            </a:pPr>
            <a:r>
              <a:rPr lang="de-DE" dirty="0" smtClean="0"/>
              <a:t>Beliebige Quellen</a:t>
            </a:r>
          </a:p>
          <a:p>
            <a:pPr lvl="1">
              <a:spcBef>
                <a:spcPts val="200"/>
              </a:spcBef>
            </a:pPr>
            <a:endParaRPr lang="de-DE" sz="1800" dirty="0" smtClean="0"/>
          </a:p>
          <a:p>
            <a:pPr marL="342900" lvl="1" indent="-342900">
              <a:spcBef>
                <a:spcPts val="200"/>
              </a:spcBef>
              <a:buFont typeface="Arial" panose="020B0604020202020204" pitchFamily="34" charset="0"/>
              <a:buChar char="•"/>
            </a:pPr>
            <a:r>
              <a:rPr lang="de-DE" sz="2400" dirty="0" smtClean="0"/>
              <a:t>Erfassung nach den Grundregeln (RDA 2.3.6.3), d. h. so wie der Titel in der Informationsquelle erscheint (s. RDA 2.3.1)</a:t>
            </a:r>
          </a:p>
          <a:p>
            <a:endParaRPr lang="de-DE" sz="2200" dirty="0" smtClean="0"/>
          </a:p>
          <a:p>
            <a:pPr lvl="1"/>
            <a:endParaRPr lang="de-DE" dirty="0" smtClean="0"/>
          </a:p>
          <a:p>
            <a:pPr lvl="1"/>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69</a:t>
            </a:fld>
            <a:endParaRPr lang="de-DE"/>
          </a:p>
        </p:txBody>
      </p:sp>
      <p:sp>
        <p:nvSpPr>
          <p:cNvPr id="9" name="Fußzeilenplatzhalter 8"/>
          <p:cNvSpPr>
            <a:spLocks noGrp="1"/>
          </p:cNvSpPr>
          <p:nvPr>
            <p:ph type="ftr" sz="quarter" idx="14"/>
          </p:nvPr>
        </p:nvSpPr>
        <p:spPr>
          <a:xfrm>
            <a:off x="467544" y="6376243"/>
            <a:ext cx="6768752"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-3-</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7" y="1344670"/>
          <a:ext cx="8640961" cy="5120640"/>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el-GR" sz="1800" dirty="0" smtClean="0">
                          <a:solidFill>
                            <a:schemeClr val="tx1"/>
                          </a:solidFill>
                          <a:latin typeface="Verdana" pitchFamily="34" charset="0"/>
                          <a:ea typeface="Verdana" pitchFamily="34" charset="0"/>
                          <a:cs typeface="Verdana" pitchFamily="34" charset="0"/>
                        </a:rPr>
                        <a:t>π-</a:t>
                      </a:r>
                      <a:r>
                        <a:rPr lang="es-ES" sz="1800" dirty="0" smtClean="0">
                          <a:solidFill>
                            <a:schemeClr val="tx1"/>
                          </a:solidFill>
                          <a:latin typeface="Verdana" pitchFamily="34" charset="0"/>
                          <a:ea typeface="Verdana" pitchFamily="34" charset="0"/>
                          <a:cs typeface="Verdana" pitchFamily="34" charset="0"/>
                        </a:rPr>
                        <a:t>Stacked Polymers and Molecules</a:t>
                      </a:r>
                    </a:p>
                  </a:txBody>
                  <a:tcPr anchor="ctr"/>
                </a:tc>
                <a:tc>
                  <a:txBody>
                    <a:bodyPr/>
                    <a:lstStyle/>
                    <a:p>
                      <a:pPr marL="0" indent="0">
                        <a:lnSpc>
                          <a:spcPct val="100000"/>
                        </a:lnSpc>
                        <a:spcBef>
                          <a:spcPts val="0"/>
                        </a:spcBef>
                        <a:spcAft>
                          <a:spcPts val="0"/>
                        </a:spcAft>
                      </a:pPr>
                      <a:r>
                        <a:rPr lang="el-GR" sz="1800" dirty="0" smtClean="0">
                          <a:latin typeface="Verdana" pitchFamily="34" charset="0"/>
                          <a:ea typeface="Verdana" pitchFamily="34" charset="0"/>
                          <a:cs typeface="Verdana" pitchFamily="34" charset="0"/>
                        </a:rPr>
                        <a:t>π-</a:t>
                      </a:r>
                      <a:r>
                        <a:rPr lang="es-ES" sz="1800" dirty="0" smtClean="0">
                          <a:latin typeface="Verdana" pitchFamily="34" charset="0"/>
                          <a:ea typeface="Verdana" pitchFamily="34" charset="0"/>
                          <a:cs typeface="Verdana" pitchFamily="34" charset="0"/>
                        </a:rPr>
                        <a:t>stacked polymers and molecules</a:t>
                      </a:r>
                      <a:endParaRPr lang="de-DE" b="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Symbol, Großschreibung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Reformation 1517-2017</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Reformation 1517-2017</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Bis-Strich ohne Leerzeichen</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Souveränität - Feindschaft - Masse</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Souveränität - Feindschaft - Masse</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Gedankenstrich mit Leerzeichen</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Das Ernst Moritz Arndt Buch</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Das Ernst Moritz Arndt Buch</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Fehlende Bindestriche</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LES MISERABLES</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Les misérables</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Großschreibung, Akzent</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«Je </a:t>
                      </a:r>
                      <a:r>
                        <a:rPr lang="de-DE" sz="1800" dirty="0" err="1" smtClean="0">
                          <a:solidFill>
                            <a:schemeClr val="tx1"/>
                          </a:solidFill>
                          <a:latin typeface="Verdana" pitchFamily="34" charset="0"/>
                          <a:ea typeface="Verdana" pitchFamily="34" charset="0"/>
                          <a:cs typeface="Verdana" pitchFamily="34" charset="0"/>
                        </a:rPr>
                        <a:t>parle</a:t>
                      </a:r>
                      <a:r>
                        <a:rPr lang="de-DE" sz="1800" dirty="0" smtClean="0">
                          <a:solidFill>
                            <a:schemeClr val="tx1"/>
                          </a:solidFill>
                          <a:latin typeface="Verdana" pitchFamily="34" charset="0"/>
                          <a:ea typeface="Verdana" pitchFamily="34" charset="0"/>
                          <a:cs typeface="Verdana" pitchFamily="34" charset="0"/>
                        </a:rPr>
                        <a:t> du </a:t>
                      </a:r>
                      <a:r>
                        <a:rPr lang="de-DE" sz="1800" dirty="0" err="1" smtClean="0">
                          <a:solidFill>
                            <a:schemeClr val="tx1"/>
                          </a:solidFill>
                          <a:latin typeface="Verdana" pitchFamily="34" charset="0"/>
                          <a:ea typeface="Verdana" pitchFamily="34" charset="0"/>
                          <a:cs typeface="Verdana" pitchFamily="34" charset="0"/>
                        </a:rPr>
                        <a:t>française</a:t>
                      </a:r>
                      <a:r>
                        <a:rPr lang="de-DE" sz="1800" dirty="0" smtClean="0">
                          <a:solidFill>
                            <a:schemeClr val="tx1"/>
                          </a:solidFill>
                          <a:latin typeface="Verdana" pitchFamily="34" charset="0"/>
                          <a:ea typeface="Verdana" pitchFamily="34" charset="0"/>
                          <a:cs typeface="Verdana" pitchFamily="34" charset="0"/>
                        </a:rPr>
                        <a:t>, </a:t>
                      </a:r>
                      <a:r>
                        <a:rPr lang="de-DE" sz="1800" dirty="0" err="1" smtClean="0">
                          <a:solidFill>
                            <a:schemeClr val="tx1"/>
                          </a:solidFill>
                          <a:latin typeface="Verdana" pitchFamily="34" charset="0"/>
                          <a:ea typeface="Verdana" pitchFamily="34" charset="0"/>
                          <a:cs typeface="Verdana" pitchFamily="34" charset="0"/>
                        </a:rPr>
                        <a:t>où</a:t>
                      </a:r>
                      <a:r>
                        <a:rPr lang="de-DE" sz="1800" dirty="0" smtClean="0">
                          <a:solidFill>
                            <a:schemeClr val="tx1"/>
                          </a:solidFill>
                          <a:latin typeface="Verdana" pitchFamily="34" charset="0"/>
                          <a:ea typeface="Verdana" pitchFamily="34" charset="0"/>
                          <a:cs typeface="Verdana" pitchFamily="34" charset="0"/>
                        </a:rPr>
                        <a:t>?»</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"Je </a:t>
                      </a:r>
                      <a:r>
                        <a:rPr lang="de-DE" sz="1800" dirty="0" err="1" smtClean="0">
                          <a:latin typeface="Verdana" pitchFamily="34" charset="0"/>
                          <a:ea typeface="Verdana" pitchFamily="34" charset="0"/>
                          <a:cs typeface="Verdana" pitchFamily="34" charset="0"/>
                        </a:rPr>
                        <a:t>parle</a:t>
                      </a:r>
                      <a:r>
                        <a:rPr lang="de-DE" sz="1800" dirty="0" smtClean="0">
                          <a:latin typeface="Verdana" pitchFamily="34" charset="0"/>
                          <a:ea typeface="Verdana" pitchFamily="34" charset="0"/>
                          <a:cs typeface="Verdana" pitchFamily="34" charset="0"/>
                        </a:rPr>
                        <a:t> du </a:t>
                      </a:r>
                      <a:r>
                        <a:rPr lang="de-DE" sz="1800" dirty="0" err="1" smtClean="0">
                          <a:latin typeface="Verdana" pitchFamily="34" charset="0"/>
                          <a:ea typeface="Verdana" pitchFamily="34" charset="0"/>
                          <a:cs typeface="Verdana" pitchFamily="34" charset="0"/>
                        </a:rPr>
                        <a:t>française</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où</a:t>
                      </a:r>
                      <a:r>
                        <a:rPr lang="de-DE" sz="1800" dirty="0" smtClean="0">
                          <a:latin typeface="Verdana" pitchFamily="34" charset="0"/>
                          <a:ea typeface="Verdana" pitchFamily="34" charset="0"/>
                          <a:cs typeface="Verdana" pitchFamily="34" charset="0"/>
                        </a:rPr>
                        <a:t>?"</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Anführungszeichen</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i="1" dirty="0" smtClean="0">
                          <a:solidFill>
                            <a:schemeClr val="tx1"/>
                          </a:solidFill>
                          <a:latin typeface="Verdana" pitchFamily="34" charset="0"/>
                          <a:ea typeface="Verdana" pitchFamily="34" charset="0"/>
                          <a:cs typeface="Verdana" pitchFamily="34" charset="0"/>
                        </a:rPr>
                        <a:t>Titelzusatz:</a:t>
                      </a:r>
                      <a:r>
                        <a:rPr lang="de-DE" sz="1800" dirty="0" smtClean="0">
                          <a:solidFill>
                            <a:schemeClr val="tx1"/>
                          </a:solidFill>
                          <a:latin typeface="Verdana" pitchFamily="34" charset="0"/>
                          <a:ea typeface="Verdana" pitchFamily="34" charset="0"/>
                          <a:cs typeface="Verdana" pitchFamily="34" charset="0"/>
                        </a:rPr>
                        <a:t/>
                      </a:r>
                      <a:br>
                        <a:rPr lang="de-DE" sz="1800" dirty="0" smtClean="0">
                          <a:solidFill>
                            <a:schemeClr val="tx1"/>
                          </a:solidFill>
                          <a:latin typeface="Verdana" pitchFamily="34" charset="0"/>
                          <a:ea typeface="Verdana" pitchFamily="34" charset="0"/>
                          <a:cs typeface="Verdana" pitchFamily="34" charset="0"/>
                        </a:rPr>
                      </a:br>
                      <a:r>
                        <a:rPr lang="de-DE" sz="1800" dirty="0" smtClean="0">
                          <a:solidFill>
                            <a:schemeClr val="tx1"/>
                          </a:solidFill>
                          <a:latin typeface="Verdana" pitchFamily="34" charset="0"/>
                          <a:ea typeface="Verdana" pitchFamily="34" charset="0"/>
                          <a:cs typeface="Verdana" pitchFamily="34" charset="0"/>
                        </a:rPr>
                        <a:t>Ökumenische Perspektiven</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ökumenische Perspektiven</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Großschreibung</a:t>
                      </a:r>
                    </a:p>
                  </a:txBody>
                  <a:tcPr anchor="ctr"/>
                </a:tc>
              </a:tr>
            </a:tbl>
          </a:graphicData>
        </a:graphic>
      </p:graphicFrame>
      <p:sp>
        <p:nvSpPr>
          <p:cNvPr id="8" name="Textplatzhalter 2"/>
          <p:cNvSpPr>
            <a:spLocks noGrp="1"/>
          </p:cNvSpPr>
          <p:nvPr>
            <p:ph type="body" sz="quarter" idx="13"/>
          </p:nvPr>
        </p:nvSpPr>
        <p:spPr>
          <a:xfrm>
            <a:off x="251520" y="836712"/>
            <a:ext cx="8640960" cy="5472608"/>
          </a:xfrm>
        </p:spPr>
        <p:txBody>
          <a:bodyPr wrap="square"/>
          <a:lstStyle/>
          <a:p>
            <a:pPr marL="358775" lvl="1" indent="-358775">
              <a:buNone/>
            </a:pPr>
            <a:r>
              <a:rPr lang="de-DE" sz="2400" dirty="0" smtClean="0"/>
              <a:t>Beispiele 2:</a:t>
            </a:r>
          </a:p>
        </p:txBody>
      </p:sp>
      <p:sp>
        <p:nvSpPr>
          <p:cNvPr id="10" name="Foliennummernplatzhalter 9"/>
          <p:cNvSpPr>
            <a:spLocks noGrp="1"/>
          </p:cNvSpPr>
          <p:nvPr>
            <p:ph type="sldNum" sz="quarter" idx="4"/>
          </p:nvPr>
        </p:nvSpPr>
        <p:spPr/>
        <p:txBody>
          <a:bodyPr/>
          <a:lstStyle/>
          <a:p>
            <a:fld id="{8A6690F1-7CA1-4166-A522-500460961984}" type="slidenum">
              <a:rPr lang="de-DE" smtClean="0"/>
              <a:pPr/>
              <a:t>7</a:t>
            </a:fld>
            <a:endParaRPr lang="de-DE"/>
          </a:p>
        </p:txBody>
      </p:sp>
      <p:sp>
        <p:nvSpPr>
          <p:cNvPr id="11" name="Fußzeilenplatzhalter 10"/>
          <p:cNvSpPr>
            <a:spLocks noGrp="1"/>
          </p:cNvSpPr>
          <p:nvPr>
            <p:ph type="ftr" sz="quarter" idx="14"/>
          </p:nvPr>
        </p:nvSpPr>
        <p:spPr>
          <a:xfrm>
            <a:off x="467544" y="6376243"/>
            <a:ext cx="6912768"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-2-</a:t>
            </a:r>
            <a:endParaRPr lang="de-DE" spc="-140" dirty="0"/>
          </a:p>
        </p:txBody>
      </p:sp>
      <p:sp>
        <p:nvSpPr>
          <p:cNvPr id="3" name="Textplatzhalter 2"/>
          <p:cNvSpPr>
            <a:spLocks noGrp="1"/>
          </p:cNvSpPr>
          <p:nvPr>
            <p:ph type="body" sz="quarter" idx="13"/>
          </p:nvPr>
        </p:nvSpPr>
        <p:spPr/>
        <p:txBody>
          <a:bodyPr wrap="square"/>
          <a:lstStyle/>
          <a:p>
            <a:pPr marL="358775" lvl="1" indent="-358775">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251520" y="836713"/>
          <a:ext cx="8640960" cy="5544616"/>
        </p:xfrm>
        <a:graphic>
          <a:graphicData uri="http://schemas.openxmlformats.org/drawingml/2006/table">
            <a:tbl>
              <a:tblPr firstRow="1" bandRow="1">
                <a:tableStyleId>{5C22544A-7EE6-4342-B048-85BDC9FD1C3A}</a:tableStyleId>
              </a:tblPr>
              <a:tblGrid>
                <a:gridCol w="3456384"/>
                <a:gridCol w="5184576"/>
              </a:tblGrid>
              <a:tr h="370493">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Arten abweichender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Beispiele</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648363">
                <a:tc>
                  <a:txBody>
                    <a:bodyPr/>
                    <a:lstStyle/>
                    <a:p>
                      <a:pPr marL="0" lvl="2" indent="0">
                        <a:lnSpc>
                          <a:spcPct val="100000"/>
                        </a:lnSpc>
                        <a:spcBef>
                          <a:spcPts val="0"/>
                        </a:spcBef>
                        <a:spcAft>
                          <a:spcPts val="0"/>
                        </a:spcAft>
                        <a:buNone/>
                      </a:pPr>
                      <a:r>
                        <a:rPr lang="de-DE" sz="1800" spc="-100" dirty="0" smtClean="0">
                          <a:solidFill>
                            <a:schemeClr val="tx1"/>
                          </a:solidFill>
                          <a:latin typeface="Verdana" pitchFamily="34" charset="0"/>
                          <a:ea typeface="Verdana" pitchFamily="34" charset="0"/>
                          <a:cs typeface="Verdana" pitchFamily="34" charset="0"/>
                        </a:rPr>
                        <a:t>Weiterer Titel innerhalb</a:t>
                      </a:r>
                      <a:r>
                        <a:rPr lang="de-DE" sz="1800" spc="-100" baseline="0" dirty="0" smtClean="0">
                          <a:solidFill>
                            <a:schemeClr val="tx1"/>
                          </a:solidFill>
                          <a:latin typeface="Verdana" pitchFamily="34" charset="0"/>
                          <a:ea typeface="Verdana" pitchFamily="34" charset="0"/>
                          <a:cs typeface="Verdana" pitchFamily="34" charset="0"/>
                        </a:rPr>
                        <a:t> oder als Teil einer Ressource</a:t>
                      </a:r>
                      <a:endParaRPr lang="es-ES" sz="1800" spc="-100" dirty="0" smtClean="0">
                        <a:solidFill>
                          <a:schemeClr val="tx1"/>
                        </a:solidFill>
                        <a:latin typeface="Verdana" pitchFamily="34" charset="0"/>
                        <a:ea typeface="Verdana" pitchFamily="34" charset="0"/>
                        <a:cs typeface="Verdana" pitchFamily="34" charset="0"/>
                      </a:endParaRPr>
                    </a:p>
                  </a:txBody>
                  <a:tcPr/>
                </a:tc>
                <a:tc>
                  <a:txBody>
                    <a:bodyPr/>
                    <a:lstStyle/>
                    <a:p>
                      <a:pPr marL="0" indent="0">
                        <a:lnSpc>
                          <a:spcPct val="100000"/>
                        </a:lnSpc>
                        <a:spcBef>
                          <a:spcPts val="0"/>
                        </a:spcBef>
                        <a:spcAft>
                          <a:spcPts val="0"/>
                        </a:spcAft>
                      </a:pPr>
                      <a:r>
                        <a:rPr lang="de-DE" sz="1800" spc="-100" dirty="0" smtClean="0">
                          <a:latin typeface="Verdana" pitchFamily="34" charset="0"/>
                          <a:ea typeface="Verdana" pitchFamily="34" charset="0"/>
                          <a:cs typeface="Verdana" pitchFamily="34" charset="0"/>
                        </a:rPr>
                        <a:t>Variante Haupttitel</a:t>
                      </a:r>
                      <a:r>
                        <a:rPr lang="de-DE" sz="1800" spc="-100" baseline="0" dirty="0" smtClean="0">
                          <a:latin typeface="Verdana" pitchFamily="34" charset="0"/>
                          <a:ea typeface="Verdana" pitchFamily="34" charset="0"/>
                          <a:cs typeface="Verdana" pitchFamily="34" charset="0"/>
                        </a:rPr>
                        <a:t> (z. B. von Titelseite, Buch-deckel, Buchrücken, Behältnis, Begleitmaterial)</a:t>
                      </a:r>
                      <a:endParaRPr lang="de-DE" b="0" spc="-100" dirty="0">
                        <a:latin typeface="Verdana" pitchFamily="34" charset="0"/>
                        <a:ea typeface="Verdana" pitchFamily="34" charset="0"/>
                        <a:cs typeface="Verdana" pitchFamily="34" charset="0"/>
                      </a:endParaRPr>
                    </a:p>
                  </a:txBody>
                  <a:tcPr anchor="ctr"/>
                </a:tc>
              </a:tr>
              <a:tr h="64836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Titel mit einleitenden Wörtern, die weggelassen wurden</a:t>
                      </a:r>
                    </a:p>
                  </a:txBody>
                  <a:tcPr anchor="ctr"/>
                </a:tc>
              </a:tr>
              <a:tr h="64836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Information zum Haupttitel, die nicht als Titelzusatz erfasst werden kann</a:t>
                      </a:r>
                    </a:p>
                  </a:txBody>
                  <a:tcPr anchor="ctr"/>
                </a:tc>
              </a:tr>
              <a:tr h="37049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Titel aus Nachschlagewerk</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Zitiertitel</a:t>
                      </a:r>
                    </a:p>
                  </a:txBody>
                  <a:tcPr anchor="ctr"/>
                </a:tc>
              </a:tr>
              <a:tr h="450336">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Titelvarianten</a:t>
                      </a:r>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Titel mit ergänzten Bindestrichen</a:t>
                      </a:r>
                    </a:p>
                  </a:txBody>
                  <a:tcPr/>
                </a:tc>
              </a:tr>
              <a:tr h="37049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dirty="0" smtClean="0">
                          <a:latin typeface="Verdana" pitchFamily="34" charset="0"/>
                          <a:ea typeface="Verdana" pitchFamily="34" charset="0"/>
                          <a:cs typeface="Verdana" pitchFamily="34" charset="0"/>
                        </a:rPr>
                        <a:t>Übersetzung Haupttitel durch Katalogisierenden</a:t>
                      </a:r>
                    </a:p>
                  </a:txBody>
                  <a:tcPr anchor="ctr"/>
                </a:tc>
              </a:tr>
              <a:tr h="37049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dirty="0" smtClean="0">
                          <a:latin typeface="Verdana" pitchFamily="34" charset="0"/>
                          <a:ea typeface="Verdana" pitchFamily="34" charset="0"/>
                          <a:cs typeface="Verdana" pitchFamily="34" charset="0"/>
                        </a:rPr>
                        <a:t>Alternative Transliteration</a:t>
                      </a:r>
                    </a:p>
                  </a:txBody>
                  <a:tcPr anchor="ctr"/>
                </a:tc>
              </a:tr>
              <a:tr h="64836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dirty="0" smtClean="0">
                          <a:latin typeface="Verdana" pitchFamily="34" charset="0"/>
                          <a:ea typeface="Verdana" pitchFamily="34" charset="0"/>
                          <a:cs typeface="Verdana" pitchFamily="34" charset="0"/>
                        </a:rPr>
                        <a:t>Moderne Rechtschreibung ("</a:t>
                      </a:r>
                      <a:r>
                        <a:rPr lang="de-DE" sz="1800" spc="-100" dirty="0" err="1" smtClean="0">
                          <a:latin typeface="Verdana" pitchFamily="34" charset="0"/>
                          <a:ea typeface="Verdana" pitchFamily="34" charset="0"/>
                          <a:cs typeface="Verdana" pitchFamily="34" charset="0"/>
                        </a:rPr>
                        <a:t>Centralblatt</a:t>
                      </a:r>
                      <a:r>
                        <a:rPr lang="de-DE" sz="1800" spc="-100" dirty="0" smtClean="0">
                          <a:latin typeface="Verdana" pitchFamily="34" charset="0"/>
                          <a:ea typeface="Verdana" pitchFamily="34" charset="0"/>
                          <a:cs typeface="Verdana" pitchFamily="34" charset="0"/>
                        </a:rPr>
                        <a:t>" zu "Zentralblatt")</a:t>
                      </a:r>
                    </a:p>
                  </a:txBody>
                  <a:tcPr anchor="ctr"/>
                </a:tc>
              </a:tr>
              <a:tr h="37049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dirty="0" smtClean="0">
                          <a:latin typeface="Verdana" pitchFamily="34" charset="0"/>
                          <a:ea typeface="Verdana" pitchFamily="34" charset="0"/>
                          <a:cs typeface="Verdana" pitchFamily="34" charset="0"/>
                        </a:rPr>
                        <a:t>Aufgelöste Abkürzung</a:t>
                      </a:r>
                    </a:p>
                  </a:txBody>
                  <a:tcPr anchor="ctr"/>
                </a:tc>
              </a:tr>
              <a:tr h="64836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baseline="0" dirty="0" smtClean="0">
                          <a:latin typeface="Verdana" pitchFamily="34" charset="0"/>
                          <a:ea typeface="Verdana" pitchFamily="34" charset="0"/>
                          <a:cs typeface="Verdana" pitchFamily="34" charset="0"/>
                        </a:rPr>
                        <a:t>Ziffern, Formeln, Zeichen oder Kombinationen davon als Wortlaut</a:t>
                      </a: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70</a:t>
            </a:fld>
            <a:endParaRPr lang="de-DE"/>
          </a:p>
        </p:txBody>
      </p:sp>
      <p:sp>
        <p:nvSpPr>
          <p:cNvPr id="10" name="Fußzeilenplatzhalter 9"/>
          <p:cNvSpPr>
            <a:spLocks noGrp="1"/>
          </p:cNvSpPr>
          <p:nvPr>
            <p:ph type="ftr" sz="quarter" idx="14"/>
          </p:nvPr>
        </p:nvSpPr>
        <p:spPr>
          <a:xfrm>
            <a:off x="467544" y="6376243"/>
            <a:ext cx="6624736"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-3-</a:t>
            </a:r>
            <a:endParaRPr lang="de-DE" spc="-140" dirty="0"/>
          </a:p>
        </p:txBody>
      </p:sp>
      <p:sp>
        <p:nvSpPr>
          <p:cNvPr id="3" name="Textplatzhalter 2"/>
          <p:cNvSpPr>
            <a:spLocks noGrp="1"/>
          </p:cNvSpPr>
          <p:nvPr>
            <p:ph type="body" sz="quarter" idx="13"/>
          </p:nvPr>
        </p:nvSpPr>
        <p:spPr/>
        <p:txBody>
          <a:bodyPr wrap="square"/>
          <a:lstStyle/>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251520" y="836713"/>
          <a:ext cx="8640960" cy="5425887"/>
        </p:xfrm>
        <a:graphic>
          <a:graphicData uri="http://schemas.openxmlformats.org/drawingml/2006/table">
            <a:tbl>
              <a:tblPr firstRow="1" bandRow="1">
                <a:tableStyleId>{5C22544A-7EE6-4342-B048-85BDC9FD1C3A}</a:tableStyleId>
              </a:tblPr>
              <a:tblGrid>
                <a:gridCol w="4968552"/>
                <a:gridCol w="3672408"/>
              </a:tblGrid>
              <a:tr h="327772">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Arten abweichender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Beispiele</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340006">
                <a:tc>
                  <a:txBody>
                    <a:bodyPr/>
                    <a:lstStyle/>
                    <a:p>
                      <a:pPr marL="0" lvl="2" indent="0">
                        <a:lnSpc>
                          <a:spcPct val="100000"/>
                        </a:lnSpc>
                        <a:spcBef>
                          <a:spcPts val="0"/>
                        </a:spcBef>
                        <a:spcAft>
                          <a:spcPts val="0"/>
                        </a:spcAft>
                        <a:buNone/>
                      </a:pPr>
                      <a:r>
                        <a:rPr lang="de-DE" spc="-100" baseline="0" dirty="0" smtClean="0">
                          <a:latin typeface="Verdana" pitchFamily="34" charset="0"/>
                          <a:ea typeface="Verdana" pitchFamily="34" charset="0"/>
                          <a:cs typeface="Verdana" pitchFamily="34" charset="0"/>
                        </a:rPr>
                        <a:t>Korrigierter Titel</a:t>
                      </a:r>
                      <a:endParaRPr lang="es-ES" sz="1800" spc="-100" baseline="0" dirty="0" smtClean="0">
                        <a:solidFill>
                          <a:schemeClr val="tx1"/>
                        </a:solidFill>
                        <a:latin typeface="Verdana" pitchFamily="34" charset="0"/>
                        <a:ea typeface="Verdana" pitchFamily="34" charset="0"/>
                        <a:cs typeface="Verdana" pitchFamily="34" charset="0"/>
                      </a:endParaRPr>
                    </a:p>
                  </a:txBody>
                  <a:tcPr/>
                </a:tc>
                <a:tc>
                  <a:txBody>
                    <a:bodyPr/>
                    <a:lstStyle/>
                    <a:p>
                      <a:pPr marL="0" indent="0">
                        <a:lnSpc>
                          <a:spcPct val="100000"/>
                        </a:lnSpc>
                        <a:spcBef>
                          <a:spcPts val="0"/>
                        </a:spcBef>
                        <a:spcAft>
                          <a:spcPts val="0"/>
                        </a:spcAft>
                      </a:pPr>
                      <a:r>
                        <a:rPr lang="de-DE" sz="1800" spc="-100" baseline="0" dirty="0" smtClean="0">
                          <a:latin typeface="Verdana" pitchFamily="34" charset="0"/>
                          <a:ea typeface="Verdana" pitchFamily="34" charset="0"/>
                          <a:cs typeface="Verdana" pitchFamily="34" charset="0"/>
                        </a:rPr>
                        <a:t>Druck-/Schreibfehler</a:t>
                      </a:r>
                      <a:endParaRPr lang="de-DE" b="0" spc="-100" baseline="0" dirty="0">
                        <a:latin typeface="Verdana" pitchFamily="34" charset="0"/>
                        <a:ea typeface="Verdana" pitchFamily="34" charset="0"/>
                        <a:cs typeface="Verdana" pitchFamily="34" charset="0"/>
                      </a:endParaRPr>
                    </a:p>
                  </a:txBody>
                  <a:tcPr/>
                </a:tc>
              </a:tr>
              <a:tr h="636631">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err="1" smtClean="0">
                          <a:latin typeface="Verdana" pitchFamily="34" charset="0"/>
                          <a:ea typeface="Verdana" pitchFamily="34" charset="0"/>
                          <a:cs typeface="Verdana" pitchFamily="34" charset="0"/>
                        </a:rPr>
                        <a:t>Unkorrigierter</a:t>
                      </a:r>
                      <a:r>
                        <a:rPr lang="de-DE" spc="-100" baseline="0" dirty="0" smtClean="0">
                          <a:latin typeface="Verdana" pitchFamily="34" charset="0"/>
                          <a:ea typeface="Verdana" pitchFamily="34" charset="0"/>
                          <a:cs typeface="Verdana" pitchFamily="34" charset="0"/>
                        </a:rPr>
                        <a:t> Haupttitel einer fortl. oder integrierenden Ressource (s. RDA 2.3.1.4)</a:t>
                      </a:r>
                      <a:endParaRPr lang="es-ES" sz="1800" spc="-100" baseline="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baseline="0" dirty="0" smtClean="0">
                        <a:latin typeface="Verdana" pitchFamily="34" charset="0"/>
                        <a:ea typeface="Verdana" pitchFamily="34" charset="0"/>
                        <a:cs typeface="Verdana" pitchFamily="34" charset="0"/>
                      </a:endParaRPr>
                    </a:p>
                  </a:txBody>
                  <a:tcPr anchor="ctr"/>
                </a:tc>
              </a:tr>
              <a:tr h="573601">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latin typeface="Verdana" pitchFamily="34" charset="0"/>
                          <a:ea typeface="Verdana" pitchFamily="34" charset="0"/>
                          <a:cs typeface="Verdana" pitchFamily="34" charset="0"/>
                        </a:rPr>
                        <a:t>Teil eines Titels, der als eigenständig gelten kann</a:t>
                      </a:r>
                      <a:endParaRPr lang="es-ES" sz="1800" spc="-100" baseline="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baseline="0" dirty="0" smtClean="0">
                          <a:latin typeface="Verdana" pitchFamily="34" charset="0"/>
                          <a:ea typeface="Verdana" pitchFamily="34" charset="0"/>
                          <a:cs typeface="Verdana" pitchFamily="34" charset="0"/>
                        </a:rPr>
                        <a:t>Alternativtitel</a:t>
                      </a:r>
                    </a:p>
                  </a:txBody>
                  <a:tcPr/>
                </a:tc>
              </a:tr>
              <a:tr h="819430">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baseline="0" dirty="0" smtClean="0">
                          <a:latin typeface="Verdana" pitchFamily="34" charset="0"/>
                          <a:ea typeface="Verdana" pitchFamily="34" charset="0"/>
                          <a:cs typeface="Verdana" pitchFamily="34" charset="0"/>
                        </a:rPr>
                        <a:t>Titel ohne Namen von geistigen Schöpfern, Mitwirkenden, dem Verlag o. ä. am Anfang</a:t>
                      </a:r>
                      <a:endParaRPr lang="de-DE" sz="2200" spc="-100" baseline="0" dirty="0" smtClean="0">
                        <a:latin typeface="Verdana" pitchFamily="34" charset="0"/>
                        <a:ea typeface="Verdana" pitchFamily="34" charset="0"/>
                        <a:cs typeface="Verdana" pitchFamily="34" charset="0"/>
                      </a:endParaRPr>
                    </a:p>
                  </a:txBody>
                  <a:tcPr anchor="ctr"/>
                </a:tc>
              </a:tr>
              <a:tr h="1311087">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latin typeface="Verdana" pitchFamily="34" charset="0"/>
                          <a:ea typeface="Verdana" pitchFamily="34" charset="0"/>
                          <a:cs typeface="Verdana" pitchFamily="34" charset="0"/>
                        </a:rPr>
                        <a:t>Varianten bei Paralleltiteln, im Titelzusatz oder im parallelen Titelzusatz in einer früheren Iteration einer integrierenden Ressource/einer früheren Ausgabe einer fortl. Ressource</a:t>
                      </a:r>
                      <a:endParaRPr lang="de-DE" spc="-100" baseline="0" dirty="0" smtClean="0">
                        <a:solidFill>
                          <a:schemeClr val="accent1">
                            <a:lumMod val="75000"/>
                          </a:schemeClr>
                        </a:solidFill>
                        <a:latin typeface="Verdana" pitchFamily="34" charset="0"/>
                        <a:ea typeface="Verdana" pitchFamily="34" charset="0"/>
                        <a:cs typeface="Verdana" pitchFamily="34" charset="0"/>
                      </a:endParaRPr>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solidFill>
                            <a:schemeClr val="accent1">
                              <a:lumMod val="75000"/>
                            </a:schemeClr>
                          </a:solidFill>
                          <a:latin typeface="Verdana" pitchFamily="34" charset="0"/>
                          <a:ea typeface="Verdana" pitchFamily="34" charset="0"/>
                          <a:cs typeface="Verdana" pitchFamily="34" charset="0"/>
                        </a:rPr>
                        <a:t>(s. Modul 5A/5B)</a:t>
                      </a:r>
                      <a:endParaRPr lang="es-ES" sz="1800" spc="-100" baseline="0" dirty="0" smtClean="0">
                        <a:latin typeface="Verdana" pitchFamily="34" charset="0"/>
                        <a:ea typeface="Verdana" pitchFamily="34" charset="0"/>
                        <a:cs typeface="Verdana" pitchFamily="34" charset="0"/>
                      </a:endParaRPr>
                    </a:p>
                  </a:txBody>
                  <a:tcPr/>
                </a:tc>
              </a:tr>
              <a:tr h="106525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latin typeface="Verdana" pitchFamily="34" charset="0"/>
                          <a:ea typeface="Verdana" pitchFamily="34" charset="0"/>
                          <a:cs typeface="Verdana" pitchFamily="34" charset="0"/>
                        </a:rPr>
                        <a:t>Varianten bei Paralleltiteln, im Titelzusatz oder im parallelen Titelzusatz in einer späteren Ausgabe/einem späteren Teil einer mehrteiligen Monografie </a:t>
                      </a:r>
                      <a:endParaRPr lang="de-DE" spc="-100" baseline="0" dirty="0" smtClean="0">
                        <a:solidFill>
                          <a:schemeClr val="accent1">
                            <a:lumMod val="75000"/>
                          </a:schemeClr>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solidFill>
                            <a:schemeClr val="accent1">
                              <a:lumMod val="75000"/>
                            </a:schemeClr>
                          </a:solidFill>
                          <a:latin typeface="Verdana" pitchFamily="34" charset="0"/>
                          <a:ea typeface="Verdana" pitchFamily="34" charset="0"/>
                          <a:cs typeface="Verdana" pitchFamily="34" charset="0"/>
                        </a:rPr>
                        <a:t>(s. Modul 5A)</a:t>
                      </a:r>
                      <a:endParaRPr lang="de-DE" sz="1800" spc="-100" baseline="0" dirty="0" smtClean="0">
                        <a:latin typeface="Verdana" pitchFamily="34" charset="0"/>
                        <a:ea typeface="Verdana" pitchFamily="34" charset="0"/>
                        <a:cs typeface="Verdana" pitchFamily="34" charset="0"/>
                      </a:endParaRPr>
                    </a:p>
                  </a:txBody>
                  <a:tcP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71</a:t>
            </a:fld>
            <a:endParaRPr lang="de-DE"/>
          </a:p>
        </p:txBody>
      </p:sp>
      <p:sp>
        <p:nvSpPr>
          <p:cNvPr id="10" name="Fußzeilenplatzhalter 9"/>
          <p:cNvSpPr>
            <a:spLocks noGrp="1"/>
          </p:cNvSpPr>
          <p:nvPr>
            <p:ph type="ftr" sz="quarter" idx="14"/>
          </p:nvPr>
        </p:nvSpPr>
        <p:spPr>
          <a:xfrm>
            <a:off x="467544" y="6376243"/>
            <a:ext cx="6480720"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-4-</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1:</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3364360299"/>
              </p:ext>
            </p:extLst>
          </p:nvPr>
        </p:nvGraphicFramePr>
        <p:xfrm>
          <a:off x="395536" y="1412777"/>
          <a:ext cx="8424934" cy="1517838"/>
        </p:xfrm>
        <a:graphic>
          <a:graphicData uri="http://schemas.openxmlformats.org/drawingml/2006/table">
            <a:tbl>
              <a:tblPr firstRow="1" bandRow="1">
                <a:tableStyleId>{5C22544A-7EE6-4342-B048-85BDC9FD1C3A}</a:tableStyleId>
              </a:tblPr>
              <a:tblGrid>
                <a:gridCol w="936104"/>
                <a:gridCol w="864096"/>
                <a:gridCol w="2376264"/>
                <a:gridCol w="4248470"/>
              </a:tblGrid>
              <a:tr h="360089">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402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08/15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402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Nullachtfünfzehn</a:t>
                      </a:r>
                      <a:endParaRPr lang="de-DE" dirty="0">
                        <a:latin typeface="Verdana" pitchFamily="34" charset="0"/>
                        <a:ea typeface="Verdana" pitchFamily="34" charset="0"/>
                        <a:cs typeface="Verdana" pitchFamily="34" charset="0"/>
                      </a:endParaRPr>
                    </a:p>
                  </a:txBody>
                  <a:tcPr anchor="ctr"/>
                </a:tc>
              </a:tr>
              <a:tr h="38402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Null acht fünfzehn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3364360299"/>
              </p:ext>
            </p:extLst>
          </p:nvPr>
        </p:nvGraphicFramePr>
        <p:xfrm>
          <a:off x="395536" y="3068961"/>
          <a:ext cx="8424934" cy="1818597"/>
        </p:xfrm>
        <a:graphic>
          <a:graphicData uri="http://schemas.openxmlformats.org/drawingml/2006/table">
            <a:tbl>
              <a:tblPr firstRow="1" bandRow="1">
                <a:tableStyleId>{5C22544A-7EE6-4342-B048-85BDC9FD1C3A}</a:tableStyleId>
              </a:tblPr>
              <a:tblGrid>
                <a:gridCol w="936104"/>
                <a:gridCol w="864096"/>
                <a:gridCol w="2376264"/>
                <a:gridCol w="4248470"/>
              </a:tblGrid>
              <a:tr h="398767">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415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dirty="0" smtClean="0">
                          <a:solidFill>
                            <a:schemeClr val="dk1"/>
                          </a:solidFill>
                          <a:latin typeface="Verdana" pitchFamily="34" charset="0"/>
                          <a:ea typeface="Verdana" pitchFamily="34" charset="0"/>
                          <a:cs typeface="Verdana" pitchFamily="34" charset="0"/>
                        </a:rPr>
                        <a:t>Das</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1 x 1 der Bio-Küche</a:t>
                      </a:r>
                      <a:endParaRPr lang="de-DE" dirty="0">
                        <a:latin typeface="Verdana" pitchFamily="34" charset="0"/>
                        <a:ea typeface="Verdana" pitchFamily="34" charset="0"/>
                        <a:cs typeface="Verdana" pitchFamily="34" charset="0"/>
                      </a:endParaRPr>
                    </a:p>
                  </a:txBody>
                  <a:tcPr anchor="ctr"/>
                </a:tc>
              </a:tr>
              <a:tr h="48112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dirty="0" smtClean="0">
                          <a:solidFill>
                            <a:schemeClr val="dk1"/>
                          </a:solidFill>
                          <a:latin typeface="Verdana" pitchFamily="34" charset="0"/>
                          <a:ea typeface="Verdana" pitchFamily="34" charset="0"/>
                          <a:cs typeface="Verdana" pitchFamily="34" charset="0"/>
                        </a:rPr>
                        <a:t>Das</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Einmaleins der Bio-Küche</a:t>
                      </a:r>
                      <a:endParaRPr lang="de-DE" dirty="0">
                        <a:latin typeface="Verdana" pitchFamily="34" charset="0"/>
                        <a:ea typeface="Verdana" pitchFamily="34" charset="0"/>
                        <a:cs typeface="Verdana" pitchFamily="34" charset="0"/>
                      </a:endParaRPr>
                    </a:p>
                  </a:txBody>
                  <a:tcPr anchor="ctr"/>
                </a:tc>
              </a:tr>
              <a:tr h="42415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dirty="0" smtClean="0">
                          <a:latin typeface="Verdana" panose="020B0604030504040204" pitchFamily="34" charset="0"/>
                          <a:ea typeface="Verdana" panose="020B0604030504040204" pitchFamily="34" charset="0"/>
                          <a:cs typeface="Verdana" panose="020B0604030504040204" pitchFamily="34" charset="0"/>
                        </a:rPr>
                        <a:t>Das</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dirty="0" smtClean="0">
                          <a:latin typeface="Verdana" panose="020B0604030504040204" pitchFamily="34" charset="0"/>
                          <a:ea typeface="Verdana" panose="020B0604030504040204" pitchFamily="34" charset="0"/>
                          <a:cs typeface="Verdana" panose="020B0604030504040204" pitchFamily="34" charset="0"/>
                        </a:rPr>
                        <a:t> 1 mal 1 der Bio-Küche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95536" y="5041210"/>
          <a:ext cx="8424934" cy="1361440"/>
        </p:xfrm>
        <a:graphic>
          <a:graphicData uri="http://schemas.openxmlformats.org/drawingml/2006/table">
            <a:tbl>
              <a:tblPr firstRow="1" bandRow="1">
                <a:tableStyleId>{5C22544A-7EE6-4342-B048-85BDC9FD1C3A}</a:tableStyleId>
              </a:tblPr>
              <a:tblGrid>
                <a:gridCol w="936104"/>
                <a:gridCol w="864096"/>
                <a:gridCol w="2376264"/>
                <a:gridCol w="4248470"/>
              </a:tblGrid>
              <a:tr h="3647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904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dirty="0" smtClean="0">
                          <a:solidFill>
                            <a:schemeClr val="dk1"/>
                          </a:solidFill>
                          <a:latin typeface="Verdana" pitchFamily="34" charset="0"/>
                          <a:ea typeface="Verdana" pitchFamily="34" charset="0"/>
                          <a:cs typeface="Verdana" pitchFamily="34" charset="0"/>
                        </a:rPr>
                        <a:t>Das</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Ernst Moritz Arndt Buch</a:t>
                      </a:r>
                      <a:endParaRPr lang="de-DE" dirty="0">
                        <a:latin typeface="Verdana" pitchFamily="34" charset="0"/>
                        <a:ea typeface="Verdana" pitchFamily="34" charset="0"/>
                        <a:cs typeface="Verdana" pitchFamily="34" charset="0"/>
                      </a:endParaRPr>
                    </a:p>
                  </a:txBody>
                  <a:tcPr anchor="ctr"/>
                </a:tc>
              </a:tr>
              <a:tr h="44130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dirty="0" smtClean="0">
                          <a:solidFill>
                            <a:schemeClr val="dk1"/>
                          </a:solidFill>
                          <a:latin typeface="Verdana" pitchFamily="34" charset="0"/>
                          <a:ea typeface="Verdana" pitchFamily="34" charset="0"/>
                          <a:cs typeface="Verdana" pitchFamily="34" charset="0"/>
                        </a:rPr>
                        <a:t>Das</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Ernst-Moritz-Arndt-Buch</a:t>
                      </a:r>
                      <a:endParaRPr lang="de-DE" dirty="0">
                        <a:latin typeface="Verdana" pitchFamily="34" charset="0"/>
                        <a:ea typeface="Verdana" pitchFamily="34" charset="0"/>
                        <a:cs typeface="Verdana" pitchFamily="34" charset="0"/>
                      </a:endParaRPr>
                    </a:p>
                  </a:txBody>
                  <a:tcPr anchor="ctr"/>
                </a:tc>
              </a:tr>
            </a:tbl>
          </a:graphicData>
        </a:graphic>
      </p:graphicFrame>
      <p:sp>
        <p:nvSpPr>
          <p:cNvPr id="11" name="Foliennummernplatzhalter 10"/>
          <p:cNvSpPr>
            <a:spLocks noGrp="1"/>
          </p:cNvSpPr>
          <p:nvPr>
            <p:ph type="sldNum" sz="quarter" idx="4"/>
          </p:nvPr>
        </p:nvSpPr>
        <p:spPr/>
        <p:txBody>
          <a:bodyPr/>
          <a:lstStyle/>
          <a:p>
            <a:fld id="{8A6690F1-7CA1-4166-A522-500460961984}" type="slidenum">
              <a:rPr lang="de-DE" smtClean="0"/>
              <a:pPr/>
              <a:t>72</a:t>
            </a:fld>
            <a:endParaRPr lang="de-DE"/>
          </a:p>
        </p:txBody>
      </p:sp>
      <p:sp>
        <p:nvSpPr>
          <p:cNvPr id="12" name="Fußzeilenplatzhalter 11"/>
          <p:cNvSpPr>
            <a:spLocks noGrp="1"/>
          </p:cNvSpPr>
          <p:nvPr>
            <p:ph type="ftr" sz="quarter" idx="14"/>
          </p:nvPr>
        </p:nvSpPr>
        <p:spPr>
          <a:xfrm>
            <a:off x="467544" y="6376243"/>
            <a:ext cx="6552728"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-5-</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2:</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3364360299"/>
              </p:ext>
            </p:extLst>
          </p:nvPr>
        </p:nvGraphicFramePr>
        <p:xfrm>
          <a:off x="2771800" y="1484784"/>
          <a:ext cx="6192689" cy="2993394"/>
        </p:xfrm>
        <a:graphic>
          <a:graphicData uri="http://schemas.openxmlformats.org/drawingml/2006/table">
            <a:tbl>
              <a:tblPr firstRow="1" bandRow="1">
                <a:tableStyleId>{5C22544A-7EE6-4342-B048-85BDC9FD1C3A}</a:tableStyleId>
              </a:tblPr>
              <a:tblGrid>
                <a:gridCol w="917435"/>
                <a:gridCol w="917435"/>
                <a:gridCol w="1981554"/>
                <a:gridCol w="2376265"/>
              </a:tblGrid>
              <a:tr h="43204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292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TaTa</a:t>
                      </a:r>
                      <a:r>
                        <a:rPr lang="de-DE" dirty="0" smtClean="0">
                          <a:latin typeface="Verdana" panose="020B0604030504040204" pitchFamily="34" charset="0"/>
                          <a:ea typeface="Verdana" panose="020B0604030504040204" pitchFamily="34" charset="0"/>
                          <a:cs typeface="Verdana" panose="020B0604030504040204" pitchFamily="34" charset="0"/>
                        </a:rPr>
                        <a:t> Dada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2421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latin typeface="Verdana" pitchFamily="34" charset="0"/>
                          <a:ea typeface="Verdana" pitchFamily="34" charset="0"/>
                          <a:cs typeface="Verdana" pitchFamily="34" charset="0"/>
                        </a:rPr>
                        <a:t>Tatadada</a:t>
                      </a:r>
                      <a:endParaRPr lang="de-DE" dirty="0">
                        <a:latin typeface="Verdana" pitchFamily="34" charset="0"/>
                        <a:ea typeface="Verdana" pitchFamily="34" charset="0"/>
                        <a:cs typeface="Verdana" pitchFamily="34" charset="0"/>
                      </a:endParaRPr>
                    </a:p>
                  </a:txBody>
                  <a:tcPr anchor="ctr"/>
                </a:tc>
              </a:tr>
              <a:tr h="92421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Da </a:t>
                      </a:r>
                      <a:r>
                        <a:rPr lang="de-DE" sz="1800" kern="1200" dirty="0" err="1" smtClean="0">
                          <a:solidFill>
                            <a:schemeClr val="dk1"/>
                          </a:solidFill>
                          <a:latin typeface="Verdana" pitchFamily="34" charset="0"/>
                          <a:ea typeface="Verdana" pitchFamily="34" charset="0"/>
                          <a:cs typeface="Verdana" pitchFamily="34" charset="0"/>
                        </a:rPr>
                        <a:t>Da</a:t>
                      </a:r>
                      <a:endParaRPr lang="de-DE" dirty="0">
                        <a:latin typeface="Verdana" pitchFamily="34" charset="0"/>
                        <a:ea typeface="Verdana" pitchFamily="34" charset="0"/>
                        <a:cs typeface="Verdana" pitchFamily="34" charset="0"/>
                      </a:endParaRPr>
                    </a:p>
                  </a:txBody>
                  <a:tcPr anchor="ctr"/>
                </a:tc>
              </a:tr>
            </a:tbl>
          </a:graphicData>
        </a:graphic>
      </p:graphicFrame>
      <p:pic>
        <p:nvPicPr>
          <p:cNvPr id="11" name="Grafik 10" descr="TaTa Dada_a.jpg"/>
          <p:cNvPicPr>
            <a:picLocks noChangeAspect="1"/>
          </p:cNvPicPr>
          <p:nvPr/>
        </p:nvPicPr>
        <p:blipFill>
          <a:blip r:embed="rId2" cstate="print"/>
          <a:srcRect l="31595" r="30952" b="48500"/>
          <a:stretch>
            <a:fillRect/>
          </a:stretch>
        </p:blipFill>
        <p:spPr>
          <a:xfrm>
            <a:off x="323528" y="1484784"/>
            <a:ext cx="2376264" cy="4248471"/>
          </a:xfrm>
          <a:prstGeom prst="rect">
            <a:avLst/>
          </a:prstGeom>
          <a:ln>
            <a:solidFill>
              <a:schemeClr val="tx1"/>
            </a:solidFill>
          </a:ln>
        </p:spPr>
      </p:pic>
      <p:sp>
        <p:nvSpPr>
          <p:cNvPr id="10" name="Foliennummernplatzhalter 9"/>
          <p:cNvSpPr>
            <a:spLocks noGrp="1"/>
          </p:cNvSpPr>
          <p:nvPr>
            <p:ph type="sldNum" sz="quarter" idx="4"/>
          </p:nvPr>
        </p:nvSpPr>
        <p:spPr/>
        <p:txBody>
          <a:bodyPr/>
          <a:lstStyle/>
          <a:p>
            <a:fld id="{8A6690F1-7CA1-4166-A522-500460961984}" type="slidenum">
              <a:rPr lang="de-DE" smtClean="0"/>
              <a:pPr/>
              <a:t>73</a:t>
            </a:fld>
            <a:endParaRPr lang="de-DE"/>
          </a:p>
        </p:txBody>
      </p:sp>
      <p:sp>
        <p:nvSpPr>
          <p:cNvPr id="12" name="Fußzeilenplatzhalter 11"/>
          <p:cNvSpPr>
            <a:spLocks noGrp="1"/>
          </p:cNvSpPr>
          <p:nvPr>
            <p:ph type="ftr" sz="quarter" idx="14"/>
          </p:nvPr>
        </p:nvSpPr>
        <p:spPr>
          <a:xfrm>
            <a:off x="467544" y="6376243"/>
            <a:ext cx="6696744"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-6-</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3:</a:t>
            </a:r>
          </a:p>
          <a:p>
            <a:pPr algn="just">
              <a:buNone/>
            </a:pPr>
            <a:endParaRPr lang="de-DE" sz="1800" dirty="0" smtClean="0"/>
          </a:p>
          <a:p>
            <a:pPr algn="just">
              <a:buNone/>
            </a:pPr>
            <a:endParaRPr lang="de-DE" sz="1800" dirty="0" smtClean="0"/>
          </a:p>
          <a:p>
            <a:pPr algn="just">
              <a:buNone/>
            </a:pPr>
            <a:endParaRPr lang="de-DE" sz="1800" dirty="0" smtClean="0"/>
          </a:p>
          <a:p>
            <a:pPr algn="just">
              <a:buNone/>
            </a:pPr>
            <a:endParaRPr lang="de-DE" sz="1800" dirty="0" smtClean="0"/>
          </a:p>
          <a:p>
            <a:pPr algn="just">
              <a:buNone/>
            </a:pPr>
            <a:endParaRPr lang="de-DE" sz="1800" dirty="0" smtClean="0"/>
          </a:p>
          <a:p>
            <a:pPr algn="just">
              <a:buNone/>
            </a:pPr>
            <a:r>
              <a:rPr lang="de-DE" sz="1800" dirty="0" smtClean="0"/>
              <a:t>Fortlaufende Ressource:</a:t>
            </a:r>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95536" y="1412776"/>
          <a:ext cx="8424934" cy="1450212"/>
        </p:xfrm>
        <a:graphic>
          <a:graphicData uri="http://schemas.openxmlformats.org/drawingml/2006/table">
            <a:tbl>
              <a:tblPr firstRow="1" bandRow="1">
                <a:tableStyleId>{5C22544A-7EE6-4342-B048-85BDC9FD1C3A}</a:tableStyleId>
              </a:tblPr>
              <a:tblGrid>
                <a:gridCol w="1008112"/>
                <a:gridCol w="864096"/>
                <a:gridCol w="2160240"/>
                <a:gridCol w="4392486"/>
              </a:tblGrid>
              <a:tr h="46458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dirty="0" smtClean="0">
                          <a:solidFill>
                            <a:schemeClr val="dk1"/>
                          </a:solidFill>
                          <a:latin typeface="Verdana" pitchFamily="34" charset="0"/>
                          <a:ea typeface="Verdana" pitchFamily="34" charset="0"/>
                          <a:cs typeface="Verdana" pitchFamily="34" charset="0"/>
                        </a:rPr>
                        <a:t>Der</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Rosenklavier</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dirty="0" smtClean="0">
                          <a:solidFill>
                            <a:schemeClr val="dk1"/>
                          </a:solidFill>
                          <a:latin typeface="Verdana" pitchFamily="34" charset="0"/>
                          <a:ea typeface="Verdana" pitchFamily="34" charset="0"/>
                          <a:cs typeface="Verdana" pitchFamily="34" charset="0"/>
                        </a:rPr>
                        <a:t>Der</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Rosenkavalier</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3364360299"/>
              </p:ext>
            </p:extLst>
          </p:nvPr>
        </p:nvGraphicFramePr>
        <p:xfrm>
          <a:off x="395536" y="3284985"/>
          <a:ext cx="8424934" cy="1450212"/>
        </p:xfrm>
        <a:graphic>
          <a:graphicData uri="http://schemas.openxmlformats.org/drawingml/2006/table">
            <a:tbl>
              <a:tblPr firstRow="1" bandRow="1">
                <a:tableStyleId>{5C22544A-7EE6-4342-B048-85BDC9FD1C3A}</a:tableStyleId>
              </a:tblPr>
              <a:tblGrid>
                <a:gridCol w="1008112"/>
                <a:gridCol w="864096"/>
                <a:gridCol w="2160240"/>
                <a:gridCol w="4392486"/>
              </a:tblGrid>
              <a:tr h="46458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Welt der Spiritualität und Mystik</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370a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Welt der </a:t>
                      </a:r>
                      <a:r>
                        <a:rPr lang="de-DE" sz="1800" kern="1200" dirty="0" err="1" smtClean="0">
                          <a:solidFill>
                            <a:schemeClr val="dk1"/>
                          </a:solidFill>
                          <a:latin typeface="Verdana" pitchFamily="34" charset="0"/>
                          <a:ea typeface="Verdana" pitchFamily="34" charset="0"/>
                          <a:cs typeface="Verdana" pitchFamily="34" charset="0"/>
                        </a:rPr>
                        <a:t>Spritualität</a:t>
                      </a:r>
                      <a:r>
                        <a:rPr lang="de-DE" sz="1800" kern="1200" dirty="0" smtClean="0">
                          <a:solidFill>
                            <a:schemeClr val="dk1"/>
                          </a:solidFill>
                          <a:latin typeface="Verdana" pitchFamily="34" charset="0"/>
                          <a:ea typeface="Verdana" pitchFamily="34" charset="0"/>
                          <a:cs typeface="Verdana" pitchFamily="34" charset="0"/>
                        </a:rPr>
                        <a:t> und Mystik</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3364360299"/>
              </p:ext>
            </p:extLst>
          </p:nvPr>
        </p:nvGraphicFramePr>
        <p:xfrm>
          <a:off x="395536" y="4869161"/>
          <a:ext cx="8424934" cy="1450212"/>
        </p:xfrm>
        <a:graphic>
          <a:graphicData uri="http://schemas.openxmlformats.org/drawingml/2006/table">
            <a:tbl>
              <a:tblPr firstRow="1" bandRow="1">
                <a:tableStyleId>{5C22544A-7EE6-4342-B048-85BDC9FD1C3A}</a:tableStyleId>
              </a:tblPr>
              <a:tblGrid>
                <a:gridCol w="1008112"/>
                <a:gridCol w="864096"/>
                <a:gridCol w="2160240"/>
                <a:gridCol w="4392486"/>
              </a:tblGrid>
              <a:tr h="46458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latin typeface="Verdana" pitchFamily="34" charset="0"/>
                          <a:ea typeface="Verdana" pitchFamily="34" charset="0"/>
                          <a:cs typeface="Verdana" pitchFamily="34" charset="0"/>
                        </a:rPr>
                        <a:t>Brill's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encyclopedia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of</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Hinduism</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latin typeface="Verdana" pitchFamily="34" charset="0"/>
                          <a:ea typeface="Verdana" pitchFamily="34" charset="0"/>
                          <a:cs typeface="Verdana" pitchFamily="34" charset="0"/>
                        </a:rPr>
                        <a:t>Encyclopedia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of</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Hinduism</a:t>
                      </a:r>
                      <a:endParaRPr lang="de-DE" dirty="0">
                        <a:latin typeface="Verdana" pitchFamily="34" charset="0"/>
                        <a:ea typeface="Verdana" pitchFamily="34" charset="0"/>
                        <a:cs typeface="Verdana" pitchFamily="34" charset="0"/>
                      </a:endParaRPr>
                    </a:p>
                  </a:txBody>
                  <a:tcPr anchor="ctr"/>
                </a:tc>
              </a:tr>
            </a:tbl>
          </a:graphicData>
        </a:graphic>
      </p:graphicFrame>
      <p:sp>
        <p:nvSpPr>
          <p:cNvPr id="13" name="Foliennummernplatzhalter 12"/>
          <p:cNvSpPr>
            <a:spLocks noGrp="1"/>
          </p:cNvSpPr>
          <p:nvPr>
            <p:ph type="sldNum" sz="quarter" idx="4"/>
          </p:nvPr>
        </p:nvSpPr>
        <p:spPr/>
        <p:txBody>
          <a:bodyPr/>
          <a:lstStyle/>
          <a:p>
            <a:fld id="{8A6690F1-7CA1-4166-A522-500460961984}" type="slidenum">
              <a:rPr lang="de-DE" smtClean="0"/>
              <a:pPr/>
              <a:t>74</a:t>
            </a:fld>
            <a:endParaRPr lang="de-DE"/>
          </a:p>
        </p:txBody>
      </p:sp>
      <p:sp>
        <p:nvSpPr>
          <p:cNvPr id="14" name="Fußzeilenplatzhalter 13"/>
          <p:cNvSpPr>
            <a:spLocks noGrp="1"/>
          </p:cNvSpPr>
          <p:nvPr>
            <p:ph type="ftr" sz="quarter" idx="14"/>
          </p:nvPr>
        </p:nvSpPr>
        <p:spPr>
          <a:xfrm>
            <a:off x="467544" y="6376243"/>
            <a:ext cx="6768752"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-7-</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4:</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95536" y="1474732"/>
          <a:ext cx="8424934" cy="1891253"/>
        </p:xfrm>
        <a:graphic>
          <a:graphicData uri="http://schemas.openxmlformats.org/drawingml/2006/table">
            <a:tbl>
              <a:tblPr firstRow="1" bandRow="1">
                <a:tableStyleId>{5C22544A-7EE6-4342-B048-85BDC9FD1C3A}</a:tableStyleId>
              </a:tblPr>
              <a:tblGrid>
                <a:gridCol w="1008112"/>
                <a:gridCol w="864096"/>
                <a:gridCol w="1872208"/>
                <a:gridCol w="4680518"/>
              </a:tblGrid>
              <a:tr h="51410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55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en-US" sz="1800" kern="1200" dirty="0" smtClean="0">
                          <a:solidFill>
                            <a:schemeClr val="dk1"/>
                          </a:solidFill>
                          <a:latin typeface="Verdana" pitchFamily="34" charset="0"/>
                          <a:ea typeface="Verdana" pitchFamily="34" charset="0"/>
                          <a:cs typeface="Verdana" pitchFamily="34" charset="0"/>
                        </a:rPr>
                        <a:t>The</a:t>
                      </a:r>
                      <a:r>
                        <a:rPr lang="en-US" sz="1800" kern="1200" dirty="0" smtClean="0">
                          <a:solidFill>
                            <a:srgbClr val="FF0000"/>
                          </a:solidFill>
                          <a:latin typeface="Verdana" pitchFamily="34" charset="0"/>
                          <a:ea typeface="Verdana" pitchFamily="34" charset="0"/>
                          <a:cs typeface="Verdana" pitchFamily="34" charset="0"/>
                        </a:rPr>
                        <a:t>&gt;&gt;</a:t>
                      </a:r>
                      <a:r>
                        <a:rPr lang="en-US" sz="1800" kern="1200" dirty="0" smtClean="0">
                          <a:solidFill>
                            <a:schemeClr val="dk1"/>
                          </a:solidFill>
                          <a:latin typeface="Verdana" pitchFamily="34" charset="0"/>
                          <a:ea typeface="Verdana" pitchFamily="34" charset="0"/>
                          <a:cs typeface="Verdana" pitchFamily="34" charset="0"/>
                        </a:rPr>
                        <a:t> great big Scottish songbook</a:t>
                      </a:r>
                      <a:endParaRPr lang="de-DE" dirty="0">
                        <a:latin typeface="Verdana" pitchFamily="34" charset="0"/>
                        <a:ea typeface="Verdana" pitchFamily="34" charset="0"/>
                        <a:cs typeface="Verdana" pitchFamily="34" charset="0"/>
                      </a:endParaRPr>
                    </a:p>
                  </a:txBody>
                  <a:tcPr anchor="ctr"/>
                </a:tc>
              </a:tr>
              <a:tr h="695595">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dirty="0" smtClean="0">
                          <a:solidFill>
                            <a:schemeClr val="dk1"/>
                          </a:solidFill>
                          <a:latin typeface="Verdana" pitchFamily="34" charset="0"/>
                          <a:ea typeface="Verdana" pitchFamily="34" charset="0"/>
                          <a:cs typeface="Verdana" pitchFamily="34" charset="0"/>
                        </a:rPr>
                        <a:t>EMI presents the great big Scottish songbook</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395536" y="3861049"/>
          <a:ext cx="8424935" cy="2376262"/>
        </p:xfrm>
        <a:graphic>
          <a:graphicData uri="http://schemas.openxmlformats.org/drawingml/2006/table">
            <a:tbl>
              <a:tblPr firstRow="1" bandRow="1">
                <a:tableStyleId>{5C22544A-7EE6-4342-B048-85BDC9FD1C3A}</a:tableStyleId>
              </a:tblPr>
              <a:tblGrid>
                <a:gridCol w="1008112"/>
                <a:gridCol w="864096"/>
                <a:gridCol w="1872208"/>
                <a:gridCol w="4680519"/>
              </a:tblGrid>
              <a:tr h="414979">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5376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1924 bis 1999: 75 Jahre Kraftverkehr Wupper-Sieg AG</a:t>
                      </a:r>
                      <a:endParaRPr lang="de-DE" dirty="0">
                        <a:latin typeface="Verdana" pitchFamily="34" charset="0"/>
                        <a:ea typeface="Verdana" pitchFamily="34" charset="0"/>
                        <a:cs typeface="Verdana" pitchFamily="34" charset="0"/>
                      </a:endParaRPr>
                    </a:p>
                  </a:txBody>
                  <a:tcPr anchor="ctr"/>
                </a:tc>
              </a:tr>
              <a:tr h="65376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370a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75 Jahre Kraftverkehr Wupper-Sieg AG</a:t>
                      </a:r>
                      <a:endParaRPr lang="de-DE" dirty="0">
                        <a:latin typeface="Verdana" pitchFamily="34" charset="0"/>
                        <a:ea typeface="Verdana" pitchFamily="34" charset="0"/>
                        <a:cs typeface="Verdana" pitchFamily="34" charset="0"/>
                      </a:endParaRPr>
                    </a:p>
                  </a:txBody>
                  <a:tcPr anchor="ctr"/>
                </a:tc>
              </a:tr>
              <a:tr h="65376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370a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Fünfundsiebzig Jahre Kraftverkehr Wupper-Sieg AG</a:t>
                      </a:r>
                      <a:endParaRPr lang="de-DE" dirty="0">
                        <a:latin typeface="Verdana" pitchFamily="34" charset="0"/>
                        <a:ea typeface="Verdana" pitchFamily="34" charset="0"/>
                        <a:cs typeface="Verdana" pitchFamily="34" charset="0"/>
                      </a:endParaRPr>
                    </a:p>
                  </a:txBody>
                  <a:tcPr anchor="ctr"/>
                </a:tc>
              </a:tr>
            </a:tbl>
          </a:graphicData>
        </a:graphic>
      </p:graphicFrame>
      <p:sp>
        <p:nvSpPr>
          <p:cNvPr id="12" name="Foliennummernplatzhalter 11"/>
          <p:cNvSpPr>
            <a:spLocks noGrp="1"/>
          </p:cNvSpPr>
          <p:nvPr>
            <p:ph type="sldNum" sz="quarter" idx="4"/>
          </p:nvPr>
        </p:nvSpPr>
        <p:spPr/>
        <p:txBody>
          <a:bodyPr/>
          <a:lstStyle/>
          <a:p>
            <a:fld id="{8A6690F1-7CA1-4166-A522-500460961984}" type="slidenum">
              <a:rPr lang="de-DE" smtClean="0"/>
              <a:pPr/>
              <a:t>75</a:t>
            </a:fld>
            <a:endParaRPr lang="de-DE"/>
          </a:p>
        </p:txBody>
      </p:sp>
      <p:sp>
        <p:nvSpPr>
          <p:cNvPr id="13" name="Fußzeilenplatzhalter 12"/>
          <p:cNvSpPr>
            <a:spLocks noGrp="1"/>
          </p:cNvSpPr>
          <p:nvPr>
            <p:ph type="ftr" sz="quarter" idx="14"/>
          </p:nvPr>
        </p:nvSpPr>
        <p:spPr>
          <a:xfrm>
            <a:off x="467544" y="6376243"/>
            <a:ext cx="6768752"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-8-</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5:</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851920" y="1340768"/>
          <a:ext cx="5040561" cy="1872208"/>
        </p:xfrm>
        <a:graphic>
          <a:graphicData uri="http://schemas.openxmlformats.org/drawingml/2006/table">
            <a:tbl>
              <a:tblPr firstRow="1" bandRow="1">
                <a:tableStyleId>{5C22544A-7EE6-4342-B048-85BDC9FD1C3A}</a:tableStyleId>
              </a:tblPr>
              <a:tblGrid>
                <a:gridCol w="864096"/>
                <a:gridCol w="792088"/>
                <a:gridCol w="1368152"/>
                <a:gridCol w="2016225"/>
              </a:tblGrid>
              <a:tr h="536138">
                <a:tc>
                  <a:txBody>
                    <a:bodyPr/>
                    <a:lstStyle/>
                    <a:p>
                      <a:r>
                        <a:rPr lang="de-DE"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661222">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Louis II de </a:t>
                      </a:r>
                      <a:r>
                        <a:rPr lang="en-US" sz="1800" kern="1200" spc="-100" baseline="0" dirty="0" err="1" smtClean="0">
                          <a:solidFill>
                            <a:schemeClr val="dk1"/>
                          </a:solidFill>
                          <a:latin typeface="Verdana" pitchFamily="34" charset="0"/>
                          <a:ea typeface="Verdana" pitchFamily="34" charset="0"/>
                          <a:cs typeface="Verdana" pitchFamily="34" charset="0"/>
                        </a:rPr>
                        <a:t>Bavière</a:t>
                      </a:r>
                      <a:endParaRPr lang="de-DE" spc="-100" baseline="0" dirty="0">
                        <a:latin typeface="Verdana" pitchFamily="34" charset="0"/>
                        <a:ea typeface="Verdana" pitchFamily="34" charset="0"/>
                        <a:cs typeface="Verdana" pitchFamily="34" charset="0"/>
                      </a:endParaRPr>
                    </a:p>
                  </a:txBody>
                  <a:tcPr anchor="ctr"/>
                </a:tc>
              </a:tr>
              <a:tr h="674848">
                <a:tc>
                  <a:txBody>
                    <a:bodyPr/>
                    <a:lstStyle/>
                    <a:p>
                      <a:pPr>
                        <a:lnSpc>
                          <a:spcPts val="1600"/>
                        </a:lnSpc>
                        <a:spcBef>
                          <a:spcPts val="600"/>
                        </a:spcBef>
                        <a:spcAft>
                          <a:spcPts val="600"/>
                        </a:spcAft>
                      </a:pPr>
                      <a:r>
                        <a:rPr lang="de-DE" spc="-100" baseline="0" dirty="0" smtClean="0">
                          <a:latin typeface="Verdana" panose="020B0604030504040204" pitchFamily="34" charset="0"/>
                          <a:ea typeface="Verdana" panose="020B0604030504040204" pitchFamily="34" charset="0"/>
                          <a:cs typeface="Verdana" panose="020B0604030504040204" pitchFamily="34" charset="0"/>
                        </a:rPr>
                        <a:t>370a</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latin typeface="Verdana" panose="020B0604030504040204" pitchFamily="34" charset="0"/>
                          <a:ea typeface="Verdana" panose="020B0604030504040204" pitchFamily="34" charset="0"/>
                          <a:cs typeface="Verdana" panose="020B0604030504040204" pitchFamily="34" charset="0"/>
                        </a:rPr>
                        <a:t>2.3.6</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en-US" sz="1800" kern="1200" spc="-100" baseline="0" dirty="0" smtClean="0">
                          <a:solidFill>
                            <a:schemeClr val="dk1"/>
                          </a:solidFill>
                          <a:latin typeface="Verdana" pitchFamily="34" charset="0"/>
                          <a:ea typeface="Verdana" pitchFamily="34" charset="0"/>
                          <a:cs typeface="Verdana" pitchFamily="34" charset="0"/>
                        </a:rPr>
                        <a:t>Un</a:t>
                      </a:r>
                      <a:r>
                        <a:rPr lang="en-US" sz="1800" kern="1200" spc="-100" baseline="0" dirty="0" smtClean="0">
                          <a:solidFill>
                            <a:srgbClr val="FF0000"/>
                          </a:solidFill>
                          <a:latin typeface="Verdana" pitchFamily="34" charset="0"/>
                          <a:ea typeface="Verdana" pitchFamily="34" charset="0"/>
                          <a:cs typeface="Verdana" pitchFamily="34" charset="0"/>
                        </a:rPr>
                        <a:t>&gt;&gt;</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roi</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wagnérien</a:t>
                      </a:r>
                      <a:endParaRPr lang="de-DE" spc="-100" baseline="0" dirty="0">
                        <a:latin typeface="Verdana" pitchFamily="34" charset="0"/>
                        <a:ea typeface="Verdana" pitchFamily="34" charset="0"/>
                        <a:cs typeface="Verdana" pitchFamily="34" charset="0"/>
                      </a:endParaRPr>
                    </a:p>
                  </a:txBody>
                  <a:tcPr anchor="ctr"/>
                </a:tc>
              </a:tr>
            </a:tbl>
          </a:graphicData>
        </a:graphic>
      </p:graphicFrame>
      <p:pic>
        <p:nvPicPr>
          <p:cNvPr id="11" name="Picture 3"/>
          <p:cNvPicPr>
            <a:picLocks noChangeAspect="1" noChangeArrowheads="1"/>
          </p:cNvPicPr>
          <p:nvPr/>
        </p:nvPicPr>
        <p:blipFill>
          <a:blip r:embed="rId3" cstate="print"/>
          <a:srcRect l="4492" t="4346" r="4739" b="23947"/>
          <a:stretch>
            <a:fillRect/>
          </a:stretch>
        </p:blipFill>
        <p:spPr bwMode="auto">
          <a:xfrm>
            <a:off x="323528" y="3933056"/>
            <a:ext cx="3384376" cy="2376264"/>
          </a:xfrm>
          <a:prstGeom prst="rect">
            <a:avLst/>
          </a:prstGeom>
          <a:noFill/>
          <a:ln w="9525">
            <a:solidFill>
              <a:schemeClr val="tx1"/>
            </a:solidFill>
            <a:miter lim="800000"/>
            <a:headEnd/>
            <a:tailEnd/>
          </a:ln>
        </p:spPr>
      </p:pic>
      <p:graphicFrame>
        <p:nvGraphicFramePr>
          <p:cNvPr id="12" name="Tabelle 11"/>
          <p:cNvGraphicFramePr>
            <a:graphicFrameLocks noGrp="1"/>
          </p:cNvGraphicFramePr>
          <p:nvPr>
            <p:extLst>
              <p:ext uri="{D42A27DB-BD31-4B8C-83A1-F6EECF244321}">
                <p14:modId xmlns:p14="http://schemas.microsoft.com/office/powerpoint/2010/main" val="3364360299"/>
              </p:ext>
            </p:extLst>
          </p:nvPr>
        </p:nvGraphicFramePr>
        <p:xfrm>
          <a:off x="3851920" y="3674711"/>
          <a:ext cx="5040561" cy="2634609"/>
        </p:xfrm>
        <a:graphic>
          <a:graphicData uri="http://schemas.openxmlformats.org/drawingml/2006/table">
            <a:tbl>
              <a:tblPr firstRow="1" bandRow="1">
                <a:tableStyleId>{5C22544A-7EE6-4342-B048-85BDC9FD1C3A}</a:tableStyleId>
              </a:tblPr>
              <a:tblGrid>
                <a:gridCol w="864096"/>
                <a:gridCol w="792088"/>
                <a:gridCol w="1368152"/>
                <a:gridCol w="2016225"/>
              </a:tblGrid>
              <a:tr h="457394">
                <a:tc>
                  <a:txBody>
                    <a:bodyPr/>
                    <a:lstStyle/>
                    <a:p>
                      <a:r>
                        <a:rPr lang="de-DE"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720787">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err="1" smtClean="0">
                          <a:solidFill>
                            <a:schemeClr val="dk1"/>
                          </a:solidFill>
                          <a:latin typeface="Verdana" pitchFamily="34" charset="0"/>
                          <a:ea typeface="Verdana" pitchFamily="34" charset="0"/>
                          <a:cs typeface="Verdana" pitchFamily="34" charset="0"/>
                        </a:rPr>
                        <a:t>EnWG</a:t>
                      </a:r>
                      <a:endParaRPr lang="de-DE" spc="-100" baseline="0" dirty="0">
                        <a:latin typeface="Verdana" pitchFamily="34" charset="0"/>
                        <a:ea typeface="Verdana" pitchFamily="34" charset="0"/>
                        <a:cs typeface="Verdana" pitchFamily="34" charset="0"/>
                      </a:endParaRPr>
                    </a:p>
                  </a:txBody>
                  <a:tcPr anchor="ctr"/>
                </a:tc>
              </a:tr>
              <a:tr h="720787">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335</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2.3.4</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00" baseline="0" dirty="0" smtClean="0">
                          <a:latin typeface="Verdana" pitchFamily="34" charset="0"/>
                          <a:ea typeface="Verdana" pitchFamily="34" charset="0"/>
                          <a:cs typeface="Verdana" pitchFamily="34" charset="0"/>
                        </a:rPr>
                        <a:t>Kommentar</a:t>
                      </a:r>
                      <a:endParaRPr lang="de-DE" spc="-100" baseline="0" dirty="0">
                        <a:latin typeface="Verdana" pitchFamily="34" charset="0"/>
                        <a:ea typeface="Verdana" pitchFamily="34" charset="0"/>
                        <a:cs typeface="Verdana" pitchFamily="34" charset="0"/>
                      </a:endParaRPr>
                    </a:p>
                  </a:txBody>
                  <a:tcPr anchor="ctr"/>
                </a:tc>
              </a:tr>
              <a:tr h="735641">
                <a:tc>
                  <a:txBody>
                    <a:bodyPr/>
                    <a:lstStyle/>
                    <a:p>
                      <a:pPr>
                        <a:lnSpc>
                          <a:spcPts val="1600"/>
                        </a:lnSpc>
                        <a:spcBef>
                          <a:spcPts val="600"/>
                        </a:spcBef>
                        <a:spcAft>
                          <a:spcPts val="600"/>
                        </a:spcAft>
                      </a:pPr>
                      <a:r>
                        <a:rPr lang="de-DE" spc="-100" baseline="0" dirty="0" smtClean="0">
                          <a:latin typeface="Verdana" panose="020B0604030504040204" pitchFamily="34" charset="0"/>
                          <a:ea typeface="Verdana" panose="020B0604030504040204" pitchFamily="34" charset="0"/>
                          <a:cs typeface="Verdana" panose="020B0604030504040204" pitchFamily="34" charset="0"/>
                        </a:rPr>
                        <a:t>370a</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latin typeface="Verdana" panose="020B0604030504040204" pitchFamily="34" charset="0"/>
                          <a:ea typeface="Verdana" panose="020B0604030504040204" pitchFamily="34" charset="0"/>
                          <a:cs typeface="Verdana" panose="020B0604030504040204" pitchFamily="34" charset="0"/>
                        </a:rPr>
                        <a:t>2.3.6</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err="1" smtClean="0">
                          <a:solidFill>
                            <a:schemeClr val="dk1"/>
                          </a:solidFill>
                          <a:latin typeface="Verdana" pitchFamily="34" charset="0"/>
                          <a:ea typeface="Verdana" pitchFamily="34" charset="0"/>
                          <a:cs typeface="Verdana" pitchFamily="34" charset="0"/>
                        </a:rPr>
                        <a:t>Energiewirtschaftsgesetz</a:t>
                      </a:r>
                      <a:endParaRPr lang="de-DE" spc="-100" baseline="0" dirty="0">
                        <a:latin typeface="Verdana" pitchFamily="34" charset="0"/>
                        <a:ea typeface="Verdana" pitchFamily="34" charset="0"/>
                        <a:cs typeface="Verdana" pitchFamily="34" charset="0"/>
                      </a:endParaRPr>
                    </a:p>
                  </a:txBody>
                  <a:tcPr anchor="ctr"/>
                </a:tc>
              </a:tr>
            </a:tbl>
          </a:graphicData>
        </a:graphic>
      </p:graphicFrame>
      <p:pic>
        <p:nvPicPr>
          <p:cNvPr id="14" name="Picture 2"/>
          <p:cNvPicPr>
            <a:picLocks noChangeAspect="1" noChangeArrowheads="1"/>
          </p:cNvPicPr>
          <p:nvPr/>
        </p:nvPicPr>
        <p:blipFill>
          <a:blip r:embed="rId4" cstate="print"/>
          <a:srcRect b="35131"/>
          <a:stretch>
            <a:fillRect/>
          </a:stretch>
        </p:blipFill>
        <p:spPr bwMode="auto">
          <a:xfrm>
            <a:off x="323528" y="1356299"/>
            <a:ext cx="3384376" cy="2432741"/>
          </a:xfrm>
          <a:prstGeom prst="rect">
            <a:avLst/>
          </a:prstGeom>
          <a:noFill/>
          <a:ln w="9525">
            <a:solidFill>
              <a:schemeClr val="tx1"/>
            </a:solidFill>
            <a:miter lim="800000"/>
            <a:headEnd/>
            <a:tailEnd/>
          </a:ln>
        </p:spPr>
      </p:pic>
      <p:sp>
        <p:nvSpPr>
          <p:cNvPr id="15" name="Foliennummernplatzhalter 14"/>
          <p:cNvSpPr>
            <a:spLocks noGrp="1"/>
          </p:cNvSpPr>
          <p:nvPr>
            <p:ph type="sldNum" sz="quarter" idx="4"/>
          </p:nvPr>
        </p:nvSpPr>
        <p:spPr/>
        <p:txBody>
          <a:bodyPr/>
          <a:lstStyle/>
          <a:p>
            <a:fld id="{8A6690F1-7CA1-4166-A522-500460961984}" type="slidenum">
              <a:rPr lang="de-DE" smtClean="0"/>
              <a:pPr/>
              <a:t>76</a:t>
            </a:fld>
            <a:endParaRPr lang="de-DE"/>
          </a:p>
        </p:txBody>
      </p:sp>
      <p:sp>
        <p:nvSpPr>
          <p:cNvPr id="16" name="Fußzeilenplatzhalter 15"/>
          <p:cNvSpPr>
            <a:spLocks noGrp="1"/>
          </p:cNvSpPr>
          <p:nvPr>
            <p:ph type="ftr" sz="quarter" idx="14"/>
          </p:nvPr>
        </p:nvSpPr>
        <p:spPr>
          <a:xfrm>
            <a:off x="467544" y="6376243"/>
            <a:ext cx="6768752"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-9-</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6:</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275856" y="1340768"/>
          <a:ext cx="5760640" cy="4345801"/>
        </p:xfrm>
        <a:graphic>
          <a:graphicData uri="http://schemas.openxmlformats.org/drawingml/2006/table">
            <a:tbl>
              <a:tblPr firstRow="1" bandRow="1">
                <a:tableStyleId>{5C22544A-7EE6-4342-B048-85BDC9FD1C3A}</a:tableStyleId>
              </a:tblPr>
              <a:tblGrid>
                <a:gridCol w="936104"/>
                <a:gridCol w="864096"/>
                <a:gridCol w="1440160"/>
                <a:gridCol w="2520280"/>
              </a:tblGrid>
              <a:tr h="504056">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4565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latin typeface="Verdana" pitchFamily="34" charset="0"/>
                          <a:ea typeface="Verdana" pitchFamily="34" charset="0"/>
                          <a:cs typeface="Verdana" pitchFamily="34" charset="0"/>
                        </a:rPr>
                        <a:t>Seyāmaw</a:t>
                      </a:r>
                      <a:r>
                        <a:rPr lang="de-DE" sz="1800" kern="1200" dirty="0" smtClean="0">
                          <a:solidFill>
                            <a:schemeClr val="dk1"/>
                          </a:solidFill>
                          <a:latin typeface="Verdana" pitchFamily="34" charset="0"/>
                          <a:ea typeface="Verdana" pitchFamily="34" charset="0"/>
                          <a:cs typeface="Verdana" pitchFamily="34" charset="0"/>
                        </a:rPr>
                        <a:t> de-</a:t>
                      </a:r>
                      <a:r>
                        <a:rPr lang="de-DE" sz="1800" kern="1200" dirty="0" err="1" smtClean="0">
                          <a:solidFill>
                            <a:schemeClr val="dk1"/>
                          </a:solidFill>
                          <a:latin typeface="Verdana" pitchFamily="34" charset="0"/>
                          <a:ea typeface="Verdana" pitchFamily="34" charset="0"/>
                          <a:cs typeface="Verdana" pitchFamily="34" charset="0"/>
                        </a:rPr>
                        <a:t>Mār</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Marṭūrīs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aw</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Sahdōnā</a:t>
                      </a:r>
                      <a:endParaRPr lang="de-DE" dirty="0">
                        <a:latin typeface="Verdana" pitchFamily="34" charset="0"/>
                        <a:ea typeface="Verdana" pitchFamily="34" charset="0"/>
                        <a:cs typeface="Verdana" pitchFamily="34" charset="0"/>
                      </a:endParaRPr>
                    </a:p>
                  </a:txBody>
                  <a:tcPr anchor="ctr"/>
                </a:tc>
              </a:tr>
              <a:tr h="96547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dirty="0" smtClean="0">
                          <a:solidFill>
                            <a:schemeClr val="dk1"/>
                          </a:solidFill>
                          <a:latin typeface="Verdana" pitchFamily="34" charset="0"/>
                          <a:ea typeface="Verdana" pitchFamily="34" charset="0"/>
                          <a:cs typeface="Verdana" pitchFamily="34" charset="0"/>
                        </a:rPr>
                        <a:t>S. </a:t>
                      </a:r>
                      <a:r>
                        <a:rPr lang="en-US" sz="1800" kern="1200" dirty="0" err="1" smtClean="0">
                          <a:solidFill>
                            <a:schemeClr val="dk1"/>
                          </a:solidFill>
                          <a:latin typeface="Verdana" pitchFamily="34" charset="0"/>
                          <a:ea typeface="Verdana" pitchFamily="34" charset="0"/>
                          <a:cs typeface="Verdana" pitchFamily="34" charset="0"/>
                        </a:rPr>
                        <a:t>Martyrii</a:t>
                      </a:r>
                      <a:r>
                        <a:rPr lang="en-US" sz="1800" kern="1200" dirty="0" smtClean="0">
                          <a:solidFill>
                            <a:schemeClr val="dk1"/>
                          </a:solidFill>
                          <a:latin typeface="Verdana" pitchFamily="34" charset="0"/>
                          <a:ea typeface="Verdana" pitchFamily="34" charset="0"/>
                          <a:cs typeface="Verdana" pitchFamily="34" charset="0"/>
                        </a:rPr>
                        <a:t>, qui et </a:t>
                      </a:r>
                      <a:r>
                        <a:rPr lang="en-US" sz="1800" kern="1200" dirty="0" err="1" smtClean="0">
                          <a:solidFill>
                            <a:schemeClr val="dk1"/>
                          </a:solidFill>
                          <a:latin typeface="Verdana" pitchFamily="34" charset="0"/>
                          <a:ea typeface="Verdana" pitchFamily="34" charset="0"/>
                          <a:cs typeface="Verdana" pitchFamily="34" charset="0"/>
                        </a:rPr>
                        <a:t>Sahdona</a:t>
                      </a:r>
                      <a:r>
                        <a:rPr lang="en-US" sz="1800" kern="1200" dirty="0" smtClean="0">
                          <a:solidFill>
                            <a:schemeClr val="dk1"/>
                          </a:solidFill>
                          <a:latin typeface="Verdana" pitchFamily="34" charset="0"/>
                          <a:ea typeface="Verdana" pitchFamily="34" charset="0"/>
                          <a:cs typeface="Verdana" pitchFamily="34" charset="0"/>
                        </a:rPr>
                        <a:t>, quae </a:t>
                      </a:r>
                      <a:r>
                        <a:rPr lang="en-US" sz="1800" kern="1200" dirty="0" err="1" smtClean="0">
                          <a:solidFill>
                            <a:schemeClr val="dk1"/>
                          </a:solidFill>
                          <a:latin typeface="Verdana" pitchFamily="34" charset="0"/>
                          <a:ea typeface="Verdana" pitchFamily="34" charset="0"/>
                          <a:cs typeface="Verdana" pitchFamily="34" charset="0"/>
                        </a:rPr>
                        <a:t>supersunt</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omnia</a:t>
                      </a:r>
                      <a:endParaRPr lang="de-DE" dirty="0">
                        <a:latin typeface="Verdana" pitchFamily="34" charset="0"/>
                        <a:ea typeface="Verdana" pitchFamily="34" charset="0"/>
                        <a:cs typeface="Verdana" pitchFamily="34" charset="0"/>
                      </a:endParaRPr>
                    </a:p>
                  </a:txBody>
                  <a:tcPr anchor="ctr"/>
                </a:tc>
              </a:tr>
              <a:tr h="96547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370a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dirty="0" smtClean="0">
                          <a:solidFill>
                            <a:schemeClr val="dk1"/>
                          </a:solidFill>
                          <a:latin typeface="Verdana" pitchFamily="34" charset="0"/>
                          <a:ea typeface="Verdana" pitchFamily="34" charset="0"/>
                          <a:cs typeface="Verdana" pitchFamily="34" charset="0"/>
                        </a:rPr>
                        <a:t>Sancti </a:t>
                      </a:r>
                      <a:r>
                        <a:rPr lang="en-US" sz="1800" kern="1200" dirty="0" err="1" smtClean="0">
                          <a:solidFill>
                            <a:schemeClr val="dk1"/>
                          </a:solidFill>
                          <a:latin typeface="Verdana" pitchFamily="34" charset="0"/>
                          <a:ea typeface="Verdana" pitchFamily="34" charset="0"/>
                          <a:cs typeface="Verdana" pitchFamily="34" charset="0"/>
                        </a:rPr>
                        <a:t>Martyrii</a:t>
                      </a:r>
                      <a:r>
                        <a:rPr lang="en-US" sz="1800" kern="1200" dirty="0" smtClean="0">
                          <a:solidFill>
                            <a:schemeClr val="dk1"/>
                          </a:solidFill>
                          <a:latin typeface="Verdana" pitchFamily="34" charset="0"/>
                          <a:ea typeface="Verdana" pitchFamily="34" charset="0"/>
                          <a:cs typeface="Verdana" pitchFamily="34" charset="0"/>
                        </a:rPr>
                        <a:t>, qui et </a:t>
                      </a:r>
                      <a:r>
                        <a:rPr lang="en-US" sz="1800" kern="1200" dirty="0" err="1" smtClean="0">
                          <a:solidFill>
                            <a:schemeClr val="dk1"/>
                          </a:solidFill>
                          <a:latin typeface="Verdana" pitchFamily="34" charset="0"/>
                          <a:ea typeface="Verdana" pitchFamily="34" charset="0"/>
                          <a:cs typeface="Verdana" pitchFamily="34" charset="0"/>
                        </a:rPr>
                        <a:t>Sahdona</a:t>
                      </a:r>
                      <a:r>
                        <a:rPr lang="en-US" sz="1800" kern="1200" dirty="0" smtClean="0">
                          <a:solidFill>
                            <a:schemeClr val="dk1"/>
                          </a:solidFill>
                          <a:latin typeface="Verdana" pitchFamily="34" charset="0"/>
                          <a:ea typeface="Verdana" pitchFamily="34" charset="0"/>
                          <a:cs typeface="Verdana" pitchFamily="34" charset="0"/>
                        </a:rPr>
                        <a:t>, quae </a:t>
                      </a:r>
                      <a:r>
                        <a:rPr lang="en-US" sz="1800" kern="1200" dirty="0" err="1" smtClean="0">
                          <a:solidFill>
                            <a:schemeClr val="dk1"/>
                          </a:solidFill>
                          <a:latin typeface="Verdana" pitchFamily="34" charset="0"/>
                          <a:ea typeface="Verdana" pitchFamily="34" charset="0"/>
                          <a:cs typeface="Verdana" pitchFamily="34" charset="0"/>
                        </a:rPr>
                        <a:t>supersunt</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omnia</a:t>
                      </a:r>
                      <a:endParaRPr lang="de-DE" dirty="0">
                        <a:latin typeface="Verdana" pitchFamily="34" charset="0"/>
                        <a:ea typeface="Verdana" pitchFamily="34" charset="0"/>
                        <a:cs typeface="Verdana" pitchFamily="34" charset="0"/>
                      </a:endParaRPr>
                    </a:p>
                  </a:txBody>
                  <a:tcPr anchor="ctr"/>
                </a:tc>
              </a:tr>
              <a:tr h="96514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370a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latin typeface="Verdana" pitchFamily="34" charset="0"/>
                          <a:ea typeface="Verdana" pitchFamily="34" charset="0"/>
                          <a:cs typeface="Verdana" pitchFamily="34" charset="0"/>
                        </a:rPr>
                        <a:t>Sejamauhj</a:t>
                      </a:r>
                      <a:r>
                        <a:rPr lang="de-DE" sz="1800" kern="1200" dirty="0" smtClean="0">
                          <a:solidFill>
                            <a:schemeClr val="dk1"/>
                          </a:solidFill>
                          <a:latin typeface="Verdana" pitchFamily="34" charset="0"/>
                          <a:ea typeface="Verdana" pitchFamily="34" charset="0"/>
                          <a:cs typeface="Verdana" pitchFamily="34" charset="0"/>
                        </a:rPr>
                        <a:t> de-</a:t>
                      </a:r>
                      <a:r>
                        <a:rPr lang="de-DE" sz="1800" kern="1200" dirty="0" err="1" smtClean="0">
                          <a:solidFill>
                            <a:schemeClr val="dk1"/>
                          </a:solidFill>
                          <a:latin typeface="Verdana" pitchFamily="34" charset="0"/>
                          <a:ea typeface="Verdana" pitchFamily="34" charset="0"/>
                          <a:cs typeface="Verdana" pitchFamily="34" charset="0"/>
                        </a:rPr>
                        <a:t>mar</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Marturis</a:t>
                      </a:r>
                      <a:r>
                        <a:rPr lang="de-DE" sz="1800" kern="1200" dirty="0" smtClean="0">
                          <a:solidFill>
                            <a:schemeClr val="dk1"/>
                          </a:solidFill>
                          <a:latin typeface="Verdana" pitchFamily="34" charset="0"/>
                          <a:ea typeface="Verdana" pitchFamily="34" charset="0"/>
                          <a:cs typeface="Verdana" pitchFamily="34" charset="0"/>
                        </a:rPr>
                        <a:t> au </a:t>
                      </a:r>
                      <a:r>
                        <a:rPr lang="de-DE" sz="1800" kern="1200" dirty="0" err="1" smtClean="0">
                          <a:solidFill>
                            <a:schemeClr val="dk1"/>
                          </a:solidFill>
                          <a:latin typeface="Verdana" pitchFamily="34" charset="0"/>
                          <a:ea typeface="Verdana" pitchFamily="34" charset="0"/>
                          <a:cs typeface="Verdana" pitchFamily="34" charset="0"/>
                        </a:rPr>
                        <a:t>Sahduna</a:t>
                      </a:r>
                      <a:endParaRPr lang="de-DE" dirty="0">
                        <a:latin typeface="Verdana" pitchFamily="34" charset="0"/>
                        <a:ea typeface="Verdana" pitchFamily="34" charset="0"/>
                        <a:cs typeface="Verdana" pitchFamily="34" charset="0"/>
                      </a:endParaRPr>
                    </a:p>
                  </a:txBody>
                  <a:tcPr anchor="ctr"/>
                </a:tc>
              </a:tr>
            </a:tbl>
          </a:graphicData>
        </a:graphic>
      </p:graphicFrame>
      <p:pic>
        <p:nvPicPr>
          <p:cNvPr id="13" name="Picture 6"/>
          <p:cNvPicPr>
            <a:picLocks noChangeAspect="1" noChangeArrowheads="1"/>
          </p:cNvPicPr>
          <p:nvPr/>
        </p:nvPicPr>
        <p:blipFill>
          <a:blip r:embed="rId3" cstate="print"/>
          <a:stretch>
            <a:fillRect/>
          </a:stretch>
        </p:blipFill>
        <p:spPr bwMode="auto">
          <a:xfrm>
            <a:off x="323528" y="1340768"/>
            <a:ext cx="2809837" cy="1791479"/>
          </a:xfrm>
          <a:prstGeom prst="rect">
            <a:avLst/>
          </a:prstGeom>
          <a:noFill/>
          <a:ln>
            <a:solidFill>
              <a:schemeClr val="tx1"/>
            </a:solidFill>
          </a:ln>
        </p:spPr>
      </p:pic>
      <p:sp>
        <p:nvSpPr>
          <p:cNvPr id="11" name="Foliennummernplatzhalter 10"/>
          <p:cNvSpPr>
            <a:spLocks noGrp="1"/>
          </p:cNvSpPr>
          <p:nvPr>
            <p:ph type="sldNum" sz="quarter" idx="4"/>
          </p:nvPr>
        </p:nvSpPr>
        <p:spPr/>
        <p:txBody>
          <a:bodyPr/>
          <a:lstStyle/>
          <a:p>
            <a:fld id="{8A6690F1-7CA1-4166-A522-500460961984}" type="slidenum">
              <a:rPr lang="de-DE" smtClean="0"/>
              <a:pPr/>
              <a:t>77</a:t>
            </a:fld>
            <a:endParaRPr lang="de-DE"/>
          </a:p>
        </p:txBody>
      </p:sp>
      <p:sp>
        <p:nvSpPr>
          <p:cNvPr id="12" name="Fußzeilenplatzhalter 11"/>
          <p:cNvSpPr>
            <a:spLocks noGrp="1"/>
          </p:cNvSpPr>
          <p:nvPr>
            <p:ph type="ftr" sz="quarter" idx="14"/>
          </p:nvPr>
        </p:nvSpPr>
        <p:spPr>
          <a:xfrm>
            <a:off x="467544" y="6376243"/>
            <a:ext cx="6768752"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-10-</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7:</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995936" y="1561336"/>
          <a:ext cx="5040562" cy="4756987"/>
        </p:xfrm>
        <a:graphic>
          <a:graphicData uri="http://schemas.openxmlformats.org/drawingml/2006/table">
            <a:tbl>
              <a:tblPr firstRow="1" bandRow="1">
                <a:tableStyleId>{5C22544A-7EE6-4342-B048-85BDC9FD1C3A}</a:tableStyleId>
              </a:tblPr>
              <a:tblGrid>
                <a:gridCol w="864096"/>
                <a:gridCol w="792088"/>
                <a:gridCol w="1368152"/>
                <a:gridCol w="2016226"/>
              </a:tblGrid>
              <a:tr h="427504">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936104">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err="1" smtClean="0">
                          <a:solidFill>
                            <a:schemeClr val="dk1"/>
                          </a:solidFill>
                          <a:latin typeface="Verdana" pitchFamily="34" charset="0"/>
                          <a:ea typeface="Verdana" pitchFamily="34" charset="0"/>
                          <a:cs typeface="Verdana" pitchFamily="34" charset="0"/>
                        </a:rPr>
                        <a:t>Idyllische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Landschaftsreise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Bergisches</a:t>
                      </a:r>
                      <a:r>
                        <a:rPr lang="en-US" sz="1800" kern="1200" spc="-100" baseline="0" dirty="0" smtClean="0">
                          <a:solidFill>
                            <a:schemeClr val="dk1"/>
                          </a:solidFill>
                          <a:latin typeface="Verdana" pitchFamily="34" charset="0"/>
                          <a:ea typeface="Verdana" pitchFamily="34" charset="0"/>
                          <a:cs typeface="Verdana" pitchFamily="34" charset="0"/>
                        </a:rPr>
                        <a:t> Land</a:t>
                      </a:r>
                      <a:endParaRPr lang="de-DE" spc="-100" baseline="0" dirty="0">
                        <a:latin typeface="Verdana" pitchFamily="34" charset="0"/>
                        <a:ea typeface="Verdana" pitchFamily="34" charset="0"/>
                        <a:cs typeface="Verdana" pitchFamily="34" charset="0"/>
                      </a:endParaRPr>
                    </a:p>
                  </a:txBody>
                  <a:tcPr anchor="ctr"/>
                </a:tc>
              </a:tr>
              <a:tr h="864096">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341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Parallel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Journey through the idyllic landscape </a:t>
                      </a:r>
                      <a:r>
                        <a:rPr lang="en-US" sz="1800" kern="1200" spc="-100" baseline="0" dirty="0" err="1" smtClean="0">
                          <a:solidFill>
                            <a:schemeClr val="dk1"/>
                          </a:solidFill>
                          <a:latin typeface="Verdana" pitchFamily="34" charset="0"/>
                          <a:ea typeface="Verdana" pitchFamily="34" charset="0"/>
                          <a:cs typeface="Verdana" pitchFamily="34" charset="0"/>
                        </a:rPr>
                        <a:t>Bergisch</a:t>
                      </a:r>
                      <a:r>
                        <a:rPr lang="en-US" sz="1800" kern="1200" spc="-100" baseline="0" dirty="0" smtClean="0">
                          <a:solidFill>
                            <a:schemeClr val="dk1"/>
                          </a:solidFill>
                          <a:latin typeface="Verdana" pitchFamily="34" charset="0"/>
                          <a:ea typeface="Verdana" pitchFamily="34" charset="0"/>
                          <a:cs typeface="Verdana" pitchFamily="34" charset="0"/>
                        </a:rPr>
                        <a:t> Land</a:t>
                      </a:r>
                      <a:endParaRPr lang="de-DE" b="0" spc="-100" baseline="0" dirty="0">
                        <a:latin typeface="Verdana" pitchFamily="34" charset="0"/>
                        <a:ea typeface="Verdana" pitchFamily="34" charset="0"/>
                        <a:cs typeface="Verdana" pitchFamily="34" charset="0"/>
                      </a:endParaRPr>
                    </a:p>
                  </a:txBody>
                  <a:tcPr anchor="ctr"/>
                </a:tc>
              </a:tr>
              <a:tr h="864096">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345</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Parallel</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Voyage à </a:t>
                      </a:r>
                      <a:r>
                        <a:rPr lang="en-US" sz="1800" kern="1200" spc="-100" baseline="0" dirty="0" err="1" smtClean="0">
                          <a:solidFill>
                            <a:schemeClr val="dk1"/>
                          </a:solidFill>
                          <a:latin typeface="Verdana" pitchFamily="34" charset="0"/>
                          <a:ea typeface="Verdana" pitchFamily="34" charset="0"/>
                          <a:cs typeface="Verdana" pitchFamily="34" charset="0"/>
                        </a:rPr>
                        <a:t>travers</a:t>
                      </a:r>
                      <a:r>
                        <a:rPr lang="en-US" sz="1800" kern="1200" spc="-100" baseline="0" dirty="0" smtClean="0">
                          <a:solidFill>
                            <a:schemeClr val="dk1"/>
                          </a:solidFill>
                          <a:latin typeface="Verdana" pitchFamily="34" charset="0"/>
                          <a:ea typeface="Verdana" pitchFamily="34" charset="0"/>
                          <a:cs typeface="Verdana" pitchFamily="34" charset="0"/>
                        </a:rPr>
                        <a:t> le </a:t>
                      </a:r>
                      <a:r>
                        <a:rPr lang="en-US" sz="1800" kern="1200" spc="-100" baseline="0" dirty="0" err="1" smtClean="0">
                          <a:solidFill>
                            <a:schemeClr val="dk1"/>
                          </a:solidFill>
                          <a:latin typeface="Verdana" pitchFamily="34" charset="0"/>
                          <a:ea typeface="Verdana" pitchFamily="34" charset="0"/>
                          <a:cs typeface="Verdana" pitchFamily="34" charset="0"/>
                        </a:rPr>
                        <a:t>paysage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idyllique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Bergische</a:t>
                      </a:r>
                      <a:r>
                        <a:rPr lang="en-US" sz="1800" kern="1200" spc="-100" baseline="0" dirty="0" smtClean="0">
                          <a:solidFill>
                            <a:schemeClr val="dk1"/>
                          </a:solidFill>
                          <a:latin typeface="Verdana" pitchFamily="34" charset="0"/>
                          <a:ea typeface="Verdana" pitchFamily="34" charset="0"/>
                          <a:cs typeface="Verdana" pitchFamily="34" charset="0"/>
                        </a:rPr>
                        <a:t> Land</a:t>
                      </a:r>
                      <a:endParaRPr lang="de-DE" b="0" spc="-100" baseline="0" dirty="0">
                        <a:latin typeface="Verdana" pitchFamily="34" charset="0"/>
                        <a:ea typeface="Verdana" pitchFamily="34" charset="0"/>
                        <a:cs typeface="Verdana" pitchFamily="34" charset="0"/>
                      </a:endParaRPr>
                    </a:p>
                  </a:txBody>
                  <a:tcPr anchor="ctr"/>
                </a:tc>
              </a:tr>
              <a:tr h="648072">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370a</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2.3.6</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Farbbild-Reise Bergisches Land</a:t>
                      </a:r>
                      <a:endParaRPr lang="de-DE" b="0" spc="-100" baseline="0" dirty="0">
                        <a:latin typeface="Verdana" pitchFamily="34" charset="0"/>
                        <a:ea typeface="Verdana" pitchFamily="34" charset="0"/>
                        <a:cs typeface="Verdana" pitchFamily="34" charset="0"/>
                      </a:endParaRPr>
                    </a:p>
                  </a:txBody>
                  <a:tcPr anchor="ctr"/>
                </a:tc>
              </a:tr>
              <a:tr h="936827">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370a</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2.3.6</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b="0" spc="-100" baseline="0" dirty="0" smtClean="0">
                          <a:latin typeface="Verdana" pitchFamily="34" charset="0"/>
                          <a:ea typeface="Verdana" pitchFamily="34" charset="0"/>
                          <a:cs typeface="Verdana" pitchFamily="34" charset="0"/>
                        </a:rPr>
                        <a:t>Bergisches Land</a:t>
                      </a:r>
                      <a:endParaRPr lang="de-DE" b="0" spc="-100" baseline="0" dirty="0">
                        <a:latin typeface="Verdana" pitchFamily="34" charset="0"/>
                        <a:ea typeface="Verdana" pitchFamily="34" charset="0"/>
                        <a:cs typeface="Verdana" pitchFamily="34" charset="0"/>
                      </a:endParaRPr>
                    </a:p>
                  </a:txBody>
                  <a:tcPr anchor="ctr"/>
                </a:tc>
              </a:tr>
            </a:tbl>
          </a:graphicData>
        </a:graphic>
      </p:graphicFrame>
      <p:pic>
        <p:nvPicPr>
          <p:cNvPr id="10" name="Picture 2"/>
          <p:cNvPicPr>
            <a:picLocks noChangeAspect="1" noChangeArrowheads="1"/>
          </p:cNvPicPr>
          <p:nvPr/>
        </p:nvPicPr>
        <p:blipFill>
          <a:blip r:embed="rId3" cstate="print">
            <a:biLevel thresh="50000"/>
          </a:blip>
          <a:srcRect l="7058" r="6499"/>
          <a:stretch>
            <a:fillRect/>
          </a:stretch>
        </p:blipFill>
        <p:spPr bwMode="auto">
          <a:xfrm>
            <a:off x="395536" y="1556792"/>
            <a:ext cx="3528392" cy="1583651"/>
          </a:xfrm>
          <a:prstGeom prst="rect">
            <a:avLst/>
          </a:prstGeom>
          <a:noFill/>
          <a:ln>
            <a:solidFill>
              <a:schemeClr val="tx1"/>
            </a:solidFill>
          </a:ln>
        </p:spPr>
      </p:pic>
      <p:pic>
        <p:nvPicPr>
          <p:cNvPr id="11" name="Picture 3"/>
          <p:cNvPicPr>
            <a:picLocks noChangeAspect="1" noChangeArrowheads="1"/>
          </p:cNvPicPr>
          <p:nvPr/>
        </p:nvPicPr>
        <p:blipFill>
          <a:blip r:embed="rId4" cstate="print">
            <a:biLevel thresh="50000"/>
          </a:blip>
          <a:srcRect l="3434" t="9504" r="49990" b="70363"/>
          <a:stretch>
            <a:fillRect/>
          </a:stretch>
        </p:blipFill>
        <p:spPr bwMode="auto">
          <a:xfrm>
            <a:off x="107504" y="3284984"/>
            <a:ext cx="3816424" cy="1440160"/>
          </a:xfrm>
          <a:prstGeom prst="rect">
            <a:avLst/>
          </a:prstGeom>
          <a:noFill/>
          <a:ln w="9525">
            <a:solidFill>
              <a:schemeClr val="tx1"/>
            </a:solidFill>
            <a:miter lim="800000"/>
            <a:headEnd/>
            <a:tailEnd/>
          </a:ln>
        </p:spPr>
      </p:pic>
      <p:pic>
        <p:nvPicPr>
          <p:cNvPr id="1027" name="Picture 3"/>
          <p:cNvPicPr>
            <a:picLocks noChangeAspect="1" noChangeArrowheads="1"/>
          </p:cNvPicPr>
          <p:nvPr/>
        </p:nvPicPr>
        <p:blipFill>
          <a:blip r:embed="rId5" cstate="print">
            <a:lum bright="-30000" contrast="40000"/>
          </a:blip>
          <a:srcRect/>
          <a:stretch>
            <a:fillRect/>
          </a:stretch>
        </p:blipFill>
        <p:spPr bwMode="auto">
          <a:xfrm>
            <a:off x="135143" y="4869160"/>
            <a:ext cx="3788785" cy="1008112"/>
          </a:xfrm>
          <a:prstGeom prst="rect">
            <a:avLst/>
          </a:prstGeom>
          <a:solidFill>
            <a:schemeClr val="tx1"/>
          </a:solidFill>
          <a:ln w="9525">
            <a:noFill/>
            <a:miter lim="800000"/>
            <a:headEnd/>
            <a:tailEnd/>
          </a:ln>
        </p:spPr>
      </p:pic>
      <p:sp>
        <p:nvSpPr>
          <p:cNvPr id="14" name="Textfeld 13"/>
          <p:cNvSpPr txBox="1"/>
          <p:nvPr/>
        </p:nvSpPr>
        <p:spPr>
          <a:xfrm>
            <a:off x="1907704" y="5805264"/>
            <a:ext cx="1224136"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Einband</a:t>
            </a:r>
            <a:endParaRPr lang="de-DE" dirty="0">
              <a:latin typeface="Verdana" pitchFamily="34" charset="0"/>
              <a:ea typeface="Verdana" pitchFamily="34" charset="0"/>
              <a:cs typeface="Verdana" pitchFamily="34" charset="0"/>
            </a:endParaRPr>
          </a:p>
        </p:txBody>
      </p:sp>
      <p:sp>
        <p:nvSpPr>
          <p:cNvPr id="15" name="Foliennummernplatzhalter 14"/>
          <p:cNvSpPr>
            <a:spLocks noGrp="1"/>
          </p:cNvSpPr>
          <p:nvPr>
            <p:ph type="sldNum" sz="quarter" idx="4"/>
          </p:nvPr>
        </p:nvSpPr>
        <p:spPr/>
        <p:txBody>
          <a:bodyPr/>
          <a:lstStyle/>
          <a:p>
            <a:fld id="{8A6690F1-7CA1-4166-A522-500460961984}" type="slidenum">
              <a:rPr lang="de-DE" smtClean="0"/>
              <a:pPr/>
              <a:t>78</a:t>
            </a:fld>
            <a:endParaRPr lang="de-DE"/>
          </a:p>
        </p:txBody>
      </p:sp>
      <p:sp>
        <p:nvSpPr>
          <p:cNvPr id="16" name="Fußzeilenplatzhalter 15"/>
          <p:cNvSpPr>
            <a:spLocks noGrp="1"/>
          </p:cNvSpPr>
          <p:nvPr>
            <p:ph type="ftr" sz="quarter" idx="14"/>
          </p:nvPr>
        </p:nvSpPr>
        <p:spPr>
          <a:xfrm>
            <a:off x="467544" y="6376243"/>
            <a:ext cx="6696744"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-11-</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8:</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sp>
        <p:nvSpPr>
          <p:cNvPr id="12" name="Textfeld 11"/>
          <p:cNvSpPr txBox="1"/>
          <p:nvPr/>
        </p:nvSpPr>
        <p:spPr>
          <a:xfrm>
            <a:off x="323528" y="1628800"/>
            <a:ext cx="2808312" cy="1152128"/>
          </a:xfrm>
          <a:prstGeom prst="rect">
            <a:avLst/>
          </a:prstGeom>
          <a:solidFill>
            <a:schemeClr val="bg1"/>
          </a:solidFill>
          <a:ln>
            <a:solidFill>
              <a:schemeClr val="tx1"/>
            </a:solidFill>
          </a:ln>
        </p:spPr>
        <p:txBody>
          <a:bodyPr wrap="square" rtlCol="0">
            <a:noAutofit/>
          </a:bodyPr>
          <a:lstStyle/>
          <a:p>
            <a:pPr algn="ctr"/>
            <a:r>
              <a:rPr lang="de-DE" sz="2400" dirty="0" smtClean="0">
                <a:latin typeface="Verdana" pitchFamily="34" charset="0"/>
                <a:ea typeface="Verdana" pitchFamily="34" charset="0"/>
                <a:cs typeface="Verdana" pitchFamily="34" charset="0"/>
              </a:rPr>
              <a:t>Wolfgang Laib</a:t>
            </a:r>
            <a:endParaRPr lang="de-DE" sz="24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1331640" y="4715852"/>
            <a:ext cx="6552728" cy="1015663"/>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Katalogbuch zur Ausstellung Wolfgang Laib</a:t>
            </a:r>
          </a:p>
          <a:p>
            <a:r>
              <a:rPr lang="de-DE" dirty="0" smtClean="0">
                <a:latin typeface="Verdana" pitchFamily="34" charset="0"/>
                <a:ea typeface="Verdana" pitchFamily="34" charset="0"/>
                <a:cs typeface="Verdana" pitchFamily="34" charset="0"/>
              </a:rPr>
              <a:t>Kunsthaus Bregenz 10. Juli bis 19. September 1999 </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endParaRPr lang="de-DE" sz="2400" dirty="0">
              <a:latin typeface="Verdana" pitchFamily="34" charset="0"/>
              <a:ea typeface="Verdana" pitchFamily="34" charset="0"/>
              <a:cs typeface="Verdana" pitchFamily="34" charset="0"/>
            </a:endParaRPr>
          </a:p>
        </p:txBody>
      </p:sp>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203848" y="1628800"/>
          <a:ext cx="5616623" cy="2736304"/>
        </p:xfrm>
        <a:graphic>
          <a:graphicData uri="http://schemas.openxmlformats.org/drawingml/2006/table">
            <a:tbl>
              <a:tblPr firstRow="1" bandRow="1">
                <a:tableStyleId>{5C22544A-7EE6-4342-B048-85BDC9FD1C3A}</a:tableStyleId>
              </a:tblPr>
              <a:tblGrid>
                <a:gridCol w="936104"/>
                <a:gridCol w="875708"/>
                <a:gridCol w="1428548"/>
                <a:gridCol w="2376263"/>
              </a:tblGrid>
              <a:tr h="480523">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59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Wolfgang Laib</a:t>
                      </a:r>
                      <a:endParaRPr lang="de-DE" spc="-100" baseline="0" dirty="0">
                        <a:latin typeface="Verdana" pitchFamily="34" charset="0"/>
                        <a:ea typeface="Verdana" pitchFamily="34" charset="0"/>
                        <a:cs typeface="Verdana" pitchFamily="34" charset="0"/>
                      </a:endParaRPr>
                    </a:p>
                  </a:txBody>
                  <a:tcPr anchor="ctr"/>
                </a:tc>
              </a:tr>
              <a:tr h="157519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370a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Katalogbuch zur Ausstellung Wolfgang Laib, Kunsthaus Bregenz, 10. Juli bis 19. September 1999</a:t>
                      </a:r>
                      <a:endParaRPr lang="de-DE" b="0" spc="-100" baseline="0"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1547664" y="2636912"/>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Titelseite</a:t>
            </a:r>
            <a:endParaRPr lang="de-DE" dirty="0">
              <a:latin typeface="Verdana" pitchFamily="34" charset="0"/>
              <a:ea typeface="Verdana" pitchFamily="34" charset="0"/>
              <a:cs typeface="Verdana" pitchFamily="34" charset="0"/>
            </a:endParaRPr>
          </a:p>
        </p:txBody>
      </p:sp>
      <p:sp>
        <p:nvSpPr>
          <p:cNvPr id="17" name="Textfeld 16"/>
          <p:cNvSpPr txBox="1"/>
          <p:nvPr/>
        </p:nvSpPr>
        <p:spPr>
          <a:xfrm>
            <a:off x="2627784" y="5579948"/>
            <a:ext cx="2736304"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Rückseite Titelseite</a:t>
            </a:r>
            <a:endParaRPr lang="de-DE" dirty="0">
              <a:latin typeface="Verdana" pitchFamily="34" charset="0"/>
              <a:ea typeface="Verdana" pitchFamily="34" charset="0"/>
              <a:cs typeface="Verdana" pitchFamily="34" charset="0"/>
            </a:endParaRPr>
          </a:p>
        </p:txBody>
      </p:sp>
      <p:sp>
        <p:nvSpPr>
          <p:cNvPr id="18" name="Foliennummernplatzhalter 17"/>
          <p:cNvSpPr>
            <a:spLocks noGrp="1"/>
          </p:cNvSpPr>
          <p:nvPr>
            <p:ph type="sldNum" sz="quarter" idx="4"/>
          </p:nvPr>
        </p:nvSpPr>
        <p:spPr/>
        <p:txBody>
          <a:bodyPr/>
          <a:lstStyle/>
          <a:p>
            <a:fld id="{8A6690F1-7CA1-4166-A522-500460961984}" type="slidenum">
              <a:rPr lang="de-DE" smtClean="0"/>
              <a:pPr/>
              <a:t>79</a:t>
            </a:fld>
            <a:endParaRPr lang="de-DE"/>
          </a:p>
        </p:txBody>
      </p:sp>
      <p:sp>
        <p:nvSpPr>
          <p:cNvPr id="19" name="Fußzeilenplatzhalter 18"/>
          <p:cNvSpPr>
            <a:spLocks noGrp="1"/>
          </p:cNvSpPr>
          <p:nvPr>
            <p:ph type="ftr" sz="quarter" idx="14"/>
          </p:nvPr>
        </p:nvSpPr>
        <p:spPr>
          <a:xfrm>
            <a:off x="467544" y="6376243"/>
            <a:ext cx="6696744"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-4-</a:t>
            </a:r>
            <a:endParaRPr lang="de-DE" dirty="0"/>
          </a:p>
        </p:txBody>
      </p:sp>
      <p:sp>
        <p:nvSpPr>
          <p:cNvPr id="3" name="Textplatzhalter 2"/>
          <p:cNvSpPr>
            <a:spLocks noGrp="1"/>
          </p:cNvSpPr>
          <p:nvPr>
            <p:ph type="body" sz="quarter" idx="13"/>
          </p:nvPr>
        </p:nvSpPr>
        <p:spPr>
          <a:xfrm>
            <a:off x="251520" y="836712"/>
            <a:ext cx="8640960" cy="5472608"/>
          </a:xfrm>
        </p:spPr>
        <p:txBody>
          <a:bodyPr wrap="square"/>
          <a:lstStyle/>
          <a:p>
            <a:pPr marL="358775" lvl="2" indent="-358775">
              <a:buNone/>
            </a:pPr>
            <a:r>
              <a:rPr lang="de-DE" sz="2400" dirty="0" smtClean="0"/>
              <a:t>Beispiele 3:</a:t>
            </a:r>
          </a:p>
          <a:p>
            <a:pPr marL="358775" lvl="2" indent="-358775">
              <a:buNone/>
            </a:pPr>
            <a:endParaRPr lang="de-DE" sz="1800" dirty="0" smtClean="0"/>
          </a:p>
        </p:txBody>
      </p:sp>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323528" y="1484784"/>
          <a:ext cx="8640961" cy="4646635"/>
        </p:xfrm>
        <a:graphic>
          <a:graphicData uri="http://schemas.openxmlformats.org/drawingml/2006/table">
            <a:tbl>
              <a:tblPr firstRow="1" bandRow="1">
                <a:tableStyleId>{5C22544A-7EE6-4342-B048-85BDC9FD1C3A}</a:tableStyleId>
              </a:tblPr>
              <a:tblGrid>
                <a:gridCol w="3240360"/>
                <a:gridCol w="2520280"/>
                <a:gridCol w="2880321"/>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14587">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dirty="0" smtClean="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b="0" i="1" dirty="0" smtClean="0">
                          <a:latin typeface="Verdana" panose="020B0604030504040204" pitchFamily="34" charset="0"/>
                          <a:ea typeface="Verdana" panose="020B0604030504040204" pitchFamily="34" charset="0"/>
                          <a:cs typeface="Verdana" panose="020B0604030504040204" pitchFamily="34" charset="0"/>
                        </a:rPr>
                        <a:t>Haupttitel:</a:t>
                      </a: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TaTa</a:t>
                      </a:r>
                      <a:r>
                        <a:rPr lang="de-DE" b="0" dirty="0" smtClean="0">
                          <a:latin typeface="Verdana" panose="020B0604030504040204" pitchFamily="34" charset="0"/>
                          <a:ea typeface="Verdana" panose="020B0604030504040204" pitchFamily="34" charset="0"/>
                          <a:cs typeface="Verdana" panose="020B0604030504040204" pitchFamily="34" charset="0"/>
                        </a:rPr>
                        <a:t> Dada</a:t>
                      </a:r>
                    </a:p>
                    <a:p>
                      <a:pPr marL="0" indent="0">
                        <a:lnSpc>
                          <a:spcPct val="100000"/>
                        </a:lnSpc>
                        <a:spcBef>
                          <a:spcPts val="0"/>
                        </a:spcBef>
                        <a:spcAft>
                          <a:spcPts val="0"/>
                        </a:spcAft>
                      </a:pPr>
                      <a:endParaRPr lang="de-DE" b="0" dirty="0" smtClean="0">
                        <a:latin typeface="Verdana" panose="020B0604030504040204" pitchFamily="34" charset="0"/>
                        <a:ea typeface="Verdana" panose="020B0604030504040204" pitchFamily="34" charset="0"/>
                        <a:cs typeface="Verdana" panose="020B0604030504040204" pitchFamily="34" charset="0"/>
                      </a:endParaRPr>
                    </a:p>
                    <a:p>
                      <a:pPr marL="0" indent="0">
                        <a:lnSpc>
                          <a:spcPct val="100000"/>
                        </a:lnSpc>
                        <a:spcBef>
                          <a:spcPts val="0"/>
                        </a:spcBef>
                        <a:spcAft>
                          <a:spcPts val="0"/>
                        </a:spcAft>
                      </a:pPr>
                      <a:r>
                        <a:rPr lang="de-DE" b="0" i="1" dirty="0" smtClean="0">
                          <a:latin typeface="Verdana" panose="020B0604030504040204" pitchFamily="34" charset="0"/>
                          <a:ea typeface="Verdana" panose="020B0604030504040204" pitchFamily="34" charset="0"/>
                          <a:cs typeface="Verdana" panose="020B0604030504040204" pitchFamily="34" charset="0"/>
                        </a:rPr>
                        <a:t>Titelzusatz:</a:t>
                      </a: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the</a:t>
                      </a:r>
                      <a:r>
                        <a:rPr lang="de-DE" b="0" dirty="0" smtClean="0">
                          <a:latin typeface="Verdana" panose="020B0604030504040204" pitchFamily="34" charset="0"/>
                          <a:ea typeface="Verdana" panose="020B0604030504040204" pitchFamily="34" charset="0"/>
                          <a:cs typeface="Verdana" panose="020B0604030504040204" pitchFamily="34" charset="0"/>
                        </a:rPr>
                        <a:t> real </a:t>
                      </a:r>
                      <a:r>
                        <a:rPr lang="de-DE" b="0" dirty="0" err="1" smtClean="0">
                          <a:latin typeface="Verdana" panose="020B0604030504040204" pitchFamily="34" charset="0"/>
                          <a:ea typeface="Verdana" panose="020B0604030504040204" pitchFamily="34" charset="0"/>
                          <a:cs typeface="Verdana" panose="020B0604030504040204" pitchFamily="34" charset="0"/>
                        </a:rPr>
                        <a:t>life</a:t>
                      </a:r>
                      <a:r>
                        <a:rPr lang="de-DE" b="0" dirty="0" smtClean="0">
                          <a:latin typeface="Verdana" panose="020B0604030504040204" pitchFamily="34" charset="0"/>
                          <a:ea typeface="Verdana" panose="020B0604030504040204" pitchFamily="34" charset="0"/>
                          <a:cs typeface="Verdana" panose="020B0604030504040204" pitchFamily="34" charset="0"/>
                        </a:rPr>
                        <a:t> </a:t>
                      </a:r>
                      <a:r>
                        <a:rPr lang="de-DE" b="0" dirty="0" err="1" smtClean="0">
                          <a:latin typeface="Verdana" panose="020B0604030504040204" pitchFamily="34" charset="0"/>
                          <a:ea typeface="Verdana" panose="020B0604030504040204" pitchFamily="34" charset="0"/>
                          <a:cs typeface="Verdana" panose="020B0604030504040204" pitchFamily="34" charset="0"/>
                        </a:rPr>
                        <a:t>and</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celestial</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adventures</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of</a:t>
                      </a:r>
                      <a:r>
                        <a:rPr lang="de-DE" b="0" baseline="0" dirty="0" smtClean="0">
                          <a:latin typeface="Verdana" panose="020B0604030504040204" pitchFamily="34" charset="0"/>
                          <a:ea typeface="Verdana" panose="020B0604030504040204" pitchFamily="34" charset="0"/>
                          <a:cs typeface="Verdana" panose="020B0604030504040204" pitchFamily="34" charset="0"/>
                        </a:rPr>
                        <a:t> Tristan </a:t>
                      </a:r>
                      <a:r>
                        <a:rPr lang="de-DE" b="0" baseline="0" dirty="0" err="1" smtClean="0">
                          <a:latin typeface="Verdana" panose="020B0604030504040204" pitchFamily="34" charset="0"/>
                          <a:ea typeface="Verdana" panose="020B0604030504040204" pitchFamily="34" charset="0"/>
                          <a:cs typeface="Verdana" panose="020B0604030504040204" pitchFamily="34" charset="0"/>
                        </a:rPr>
                        <a:t>Tzara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kumimoji="0" lang="es-ES" sz="1800" b="0" i="1"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Haupttitel:</a:t>
                      </a:r>
                      <a: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
                      </a:r>
                      <a:b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br>
                      <a: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Das × als typografisches Gestaltungsmittel wird ignoriert.</a:t>
                      </a:r>
                      <a:r>
                        <a:rPr kumimoji="0" lang="es-ES" sz="1800" b="0" i="0" u="none" strike="noStrike" kern="1200" cap="none" spc="0" normalizeH="0" noProof="0" dirty="0" smtClean="0">
                          <a:ln>
                            <a:noFill/>
                          </a:ln>
                          <a:solidFill>
                            <a:schemeClr val="tx1"/>
                          </a:solidFill>
                          <a:effectLst/>
                          <a:uLnTx/>
                          <a:uFillTx/>
                          <a:latin typeface="Verdana" panose="020B0604030504040204" pitchFamily="34" charset="0"/>
                          <a:ea typeface="+mn-ea"/>
                          <a:cs typeface="+mn-cs"/>
                        </a:rPr>
                        <a:t> </a:t>
                      </a:r>
                      <a: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Lesart als "TaTa Dada" aus dem Klappentext</a:t>
                      </a:r>
                      <a:r>
                        <a:rPr kumimoji="0" lang="es-ES" sz="1800" b="0" i="0" u="none" strike="noStrike" kern="1200" cap="none" spc="0" normalizeH="0" noProof="0" dirty="0" smtClean="0">
                          <a:ln>
                            <a:noFill/>
                          </a:ln>
                          <a:solidFill>
                            <a:schemeClr val="tx1"/>
                          </a:solidFill>
                          <a:effectLst/>
                          <a:uLnTx/>
                          <a:uFillTx/>
                          <a:latin typeface="Verdana" panose="020B0604030504040204" pitchFamily="34" charset="0"/>
                          <a:ea typeface="+mn-ea"/>
                          <a:cs typeface="+mn-cs"/>
                        </a:rPr>
                        <a:t>.</a:t>
                      </a:r>
                    </a:p>
                    <a:p>
                      <a:pPr marL="0" indent="0">
                        <a:lnSpc>
                          <a:spcPct val="100000"/>
                        </a:lnSpc>
                        <a:spcBef>
                          <a:spcPts val="0"/>
                        </a:spcBef>
                        <a:spcAft>
                          <a:spcPts val="0"/>
                        </a:spcAft>
                      </a:pPr>
                      <a:endParaRPr kumimoji="0" lang="es-ES" sz="1800" b="0" i="0" u="none" strike="noStrike" kern="1200" cap="none" spc="0" normalizeH="0" noProof="0" dirty="0" smtClean="0">
                        <a:ln>
                          <a:noFill/>
                        </a:ln>
                        <a:solidFill>
                          <a:schemeClr val="tx1"/>
                        </a:solidFill>
                        <a:effectLst/>
                        <a:uLnTx/>
                        <a:uFillTx/>
                        <a:latin typeface="Verdana" panose="020B0604030504040204" pitchFamily="34" charset="0"/>
                        <a:ea typeface="+mn-ea"/>
                        <a:cs typeface="+mn-cs"/>
                      </a:endParaRPr>
                    </a:p>
                    <a:p>
                      <a:pPr marL="0" indent="0">
                        <a:lnSpc>
                          <a:spcPct val="100000"/>
                        </a:lnSpc>
                        <a:spcBef>
                          <a:spcPts val="0"/>
                        </a:spcBef>
                        <a:spcAft>
                          <a:spcPts val="0"/>
                        </a:spcAft>
                      </a:pPr>
                      <a:r>
                        <a:rPr lang="de-DE" i="1" dirty="0" smtClean="0">
                          <a:solidFill>
                            <a:schemeClr val="tx1"/>
                          </a:solidFill>
                          <a:latin typeface="Verdana" pitchFamily="34" charset="0"/>
                          <a:ea typeface="Verdana" pitchFamily="34" charset="0"/>
                          <a:cs typeface="Verdana" pitchFamily="34" charset="0"/>
                        </a:rPr>
                        <a:t>Titelzusatz:</a:t>
                      </a:r>
                      <a:r>
                        <a:rPr lang="de-DE" dirty="0" smtClean="0">
                          <a:solidFill>
                            <a:schemeClr val="tx1"/>
                          </a:solidFill>
                          <a:latin typeface="Verdana" pitchFamily="34" charset="0"/>
                          <a:ea typeface="Verdana" pitchFamily="34" charset="0"/>
                          <a:cs typeface="Verdana" pitchFamily="34" charset="0"/>
                        </a:rPr>
                        <a:t/>
                      </a:r>
                      <a:br>
                        <a:rPr lang="de-DE" dirty="0" smtClean="0">
                          <a:solidFill>
                            <a:schemeClr val="tx1"/>
                          </a:solidFill>
                          <a:latin typeface="Verdana" pitchFamily="34" charset="0"/>
                          <a:ea typeface="Verdana" pitchFamily="34" charset="0"/>
                          <a:cs typeface="Verdana" pitchFamily="34" charset="0"/>
                        </a:rPr>
                      </a:br>
                      <a:r>
                        <a:rPr lang="de-DE" dirty="0" smtClean="0">
                          <a:solidFill>
                            <a:schemeClr val="tx1"/>
                          </a:solidFill>
                          <a:latin typeface="Verdana" pitchFamily="34" charset="0"/>
                          <a:ea typeface="Verdana" pitchFamily="34" charset="0"/>
                          <a:cs typeface="Verdana" pitchFamily="34" charset="0"/>
                        </a:rPr>
                        <a:t>Großschreibung</a:t>
                      </a:r>
                      <a:endParaRPr lang="de-DE" dirty="0">
                        <a:solidFill>
                          <a:schemeClr val="tx1"/>
                        </a:solidFill>
                        <a:latin typeface="Verdana" pitchFamily="34" charset="0"/>
                        <a:ea typeface="Verdana" pitchFamily="34" charset="0"/>
                        <a:cs typeface="Verdana" pitchFamily="34" charset="0"/>
                      </a:endParaRPr>
                    </a:p>
                  </a:txBody>
                  <a:tcPr anchor="ctr"/>
                </a:tc>
              </a:tr>
            </a:tbl>
          </a:graphicData>
        </a:graphic>
      </p:graphicFrame>
      <p:pic>
        <p:nvPicPr>
          <p:cNvPr id="9" name="Grafik 8" descr="TaTa Dada_a.jpg"/>
          <p:cNvPicPr>
            <a:picLocks noChangeAspect="1"/>
          </p:cNvPicPr>
          <p:nvPr/>
        </p:nvPicPr>
        <p:blipFill>
          <a:blip r:embed="rId2" cstate="print"/>
          <a:srcRect l="24786" r="26462" b="51119"/>
          <a:stretch>
            <a:fillRect/>
          </a:stretch>
        </p:blipFill>
        <p:spPr>
          <a:xfrm>
            <a:off x="395536" y="1988840"/>
            <a:ext cx="3093213" cy="4032448"/>
          </a:xfrm>
          <a:prstGeom prst="rect">
            <a:avLst/>
          </a:prstGeom>
          <a:ln>
            <a:solidFill>
              <a:schemeClr val="tx1"/>
            </a:solidFill>
          </a:ln>
        </p:spPr>
      </p:pic>
      <p:sp>
        <p:nvSpPr>
          <p:cNvPr id="12" name="Foliennummernplatzhalter 11"/>
          <p:cNvSpPr>
            <a:spLocks noGrp="1"/>
          </p:cNvSpPr>
          <p:nvPr>
            <p:ph type="sldNum" sz="quarter" idx="4"/>
          </p:nvPr>
        </p:nvSpPr>
        <p:spPr/>
        <p:txBody>
          <a:bodyPr/>
          <a:lstStyle/>
          <a:p>
            <a:fld id="{8A6690F1-7CA1-4166-A522-500460961984}" type="slidenum">
              <a:rPr lang="de-DE" smtClean="0"/>
              <a:pPr/>
              <a:t>8</a:t>
            </a:fld>
            <a:endParaRPr lang="de-DE"/>
          </a:p>
        </p:txBody>
      </p:sp>
      <p:sp>
        <p:nvSpPr>
          <p:cNvPr id="13" name="Fußzeilenplatzhalter 12"/>
          <p:cNvSpPr>
            <a:spLocks noGrp="1"/>
          </p:cNvSpPr>
          <p:nvPr>
            <p:ph type="ftr" sz="quarter" idx="14"/>
          </p:nvPr>
        </p:nvSpPr>
        <p:spPr>
          <a:xfrm>
            <a:off x="467544" y="6376243"/>
            <a:ext cx="6912768"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-12-</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9:</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sp>
        <p:nvSpPr>
          <p:cNvPr id="21" name="Textfeld 20"/>
          <p:cNvSpPr txBox="1"/>
          <p:nvPr/>
        </p:nvSpPr>
        <p:spPr>
          <a:xfrm>
            <a:off x="323528" y="4221088"/>
            <a:ext cx="2736304" cy="1872208"/>
          </a:xfrm>
          <a:prstGeom prst="rect">
            <a:avLst/>
          </a:prstGeom>
          <a:solidFill>
            <a:schemeClr val="bg1"/>
          </a:solidFill>
          <a:ln>
            <a:solidFill>
              <a:schemeClr val="tx1"/>
            </a:solidFill>
          </a:ln>
        </p:spPr>
        <p:txBody>
          <a:bodyPr wrap="square" rtlCol="0">
            <a:noAutofit/>
          </a:bodyPr>
          <a:lstStyle/>
          <a:p>
            <a:pPr algn="ctr"/>
            <a:r>
              <a:rPr lang="de-DE" sz="2000" b="1" dirty="0" smtClean="0">
                <a:latin typeface="Verdana" pitchFamily="34" charset="0"/>
                <a:ea typeface="Verdana" pitchFamily="34" charset="0"/>
                <a:cs typeface="Verdana" pitchFamily="34" charset="0"/>
              </a:rPr>
              <a:t>UND DIE BIBEL</a:t>
            </a:r>
          </a:p>
          <a:p>
            <a:pPr algn="ctr"/>
            <a:r>
              <a:rPr lang="de-DE" sz="2000" b="1" dirty="0" smtClean="0">
                <a:latin typeface="Verdana" pitchFamily="34" charset="0"/>
                <a:ea typeface="Verdana" pitchFamily="34" charset="0"/>
                <a:cs typeface="Verdana" pitchFamily="34" charset="0"/>
              </a:rPr>
              <a:t>HAT DOCH</a:t>
            </a:r>
          </a:p>
          <a:p>
            <a:pPr algn="ctr"/>
            <a:r>
              <a:rPr lang="de-DE" sz="2000" b="1" dirty="0" smtClean="0">
                <a:latin typeface="Verdana" pitchFamily="34" charset="0"/>
                <a:ea typeface="Verdana" pitchFamily="34" charset="0"/>
                <a:cs typeface="Verdana" pitchFamily="34" charset="0"/>
              </a:rPr>
              <a:t>RECHT</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endParaRPr lang="de-DE" sz="2400" dirty="0" smtClean="0">
              <a:latin typeface="Verdana" pitchFamily="34" charset="0"/>
              <a:ea typeface="Verdana" pitchFamily="34" charset="0"/>
              <a:cs typeface="Verdana" pitchFamily="34" charset="0"/>
            </a:endParaRPr>
          </a:p>
          <a:p>
            <a:pPr algn="ctr"/>
            <a:r>
              <a:rPr lang="de-DE" dirty="0" smtClean="0">
                <a:latin typeface="Verdana" pitchFamily="34" charset="0"/>
                <a:ea typeface="Verdana" pitchFamily="34" charset="0"/>
                <a:cs typeface="Verdana" pitchFamily="34" charset="0"/>
              </a:rPr>
              <a:t>Forscher beweisen die Wahrheit der Bibel</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22" name="Textfeld 21"/>
          <p:cNvSpPr txBox="1"/>
          <p:nvPr/>
        </p:nvSpPr>
        <p:spPr>
          <a:xfrm>
            <a:off x="323528" y="1340768"/>
            <a:ext cx="2736304" cy="2448272"/>
          </a:xfrm>
          <a:prstGeom prst="rect">
            <a:avLst/>
          </a:prstGeom>
          <a:solidFill>
            <a:schemeClr val="bg1"/>
          </a:solidFill>
          <a:ln>
            <a:solidFill>
              <a:schemeClr val="tx1"/>
            </a:solidFill>
          </a:ln>
        </p:spPr>
        <p:txBody>
          <a:bodyPr wrap="square" rtlCol="0">
            <a:noAutofit/>
          </a:bodyPr>
          <a:lstStyle/>
          <a:p>
            <a:pPr algn="ctr"/>
            <a:r>
              <a:rPr lang="de-DE" sz="2000" b="1" dirty="0" smtClean="0">
                <a:latin typeface="Verdana" pitchFamily="34" charset="0"/>
                <a:ea typeface="Verdana" pitchFamily="34" charset="0"/>
                <a:cs typeface="Verdana" pitchFamily="34" charset="0"/>
              </a:rPr>
              <a:t>UND</a:t>
            </a:r>
          </a:p>
          <a:p>
            <a:pPr algn="ctr"/>
            <a:r>
              <a:rPr lang="de-DE" sz="2000" b="1" dirty="0" smtClean="0">
                <a:latin typeface="Verdana" pitchFamily="34" charset="0"/>
                <a:ea typeface="Verdana" pitchFamily="34" charset="0"/>
                <a:cs typeface="Verdana" pitchFamily="34" charset="0"/>
              </a:rPr>
              <a:t>DIE BIBEL</a:t>
            </a:r>
          </a:p>
          <a:p>
            <a:pPr algn="ctr"/>
            <a:r>
              <a:rPr lang="de-DE" sz="2000" b="1" dirty="0" smtClean="0">
                <a:latin typeface="Verdana" pitchFamily="34" charset="0"/>
                <a:ea typeface="Verdana" pitchFamily="34" charset="0"/>
                <a:cs typeface="Verdana" pitchFamily="34" charset="0"/>
              </a:rPr>
              <a:t>HAT DOCH</a:t>
            </a:r>
          </a:p>
          <a:p>
            <a:pPr algn="ctr"/>
            <a:r>
              <a:rPr lang="de-DE" sz="2000" b="1" dirty="0" smtClean="0">
                <a:latin typeface="Verdana" pitchFamily="34" charset="0"/>
                <a:ea typeface="Verdana" pitchFamily="34" charset="0"/>
                <a:cs typeface="Verdana" pitchFamily="34" charset="0"/>
              </a:rPr>
              <a:t>RECHT</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endParaRPr lang="de-DE" sz="2400" dirty="0" smtClean="0">
              <a:latin typeface="Verdana" pitchFamily="34" charset="0"/>
              <a:ea typeface="Verdana" pitchFamily="34" charset="0"/>
              <a:cs typeface="Verdana" pitchFamily="34" charset="0"/>
            </a:endParaRPr>
          </a:p>
          <a:p>
            <a:pPr algn="ctr"/>
            <a:r>
              <a:rPr lang="de-DE" dirty="0" smtClean="0">
                <a:latin typeface="Verdana" pitchFamily="34" charset="0"/>
                <a:ea typeface="Verdana" pitchFamily="34" charset="0"/>
                <a:cs typeface="Verdana" pitchFamily="34" charset="0"/>
              </a:rPr>
              <a:t>Forscher beweisen</a:t>
            </a:r>
          </a:p>
          <a:p>
            <a:pPr algn="ctr"/>
            <a:r>
              <a:rPr lang="de-DE" dirty="0" smtClean="0">
                <a:latin typeface="Verdana" pitchFamily="34" charset="0"/>
                <a:ea typeface="Verdana" pitchFamily="34" charset="0"/>
                <a:cs typeface="Verdana" pitchFamily="34" charset="0"/>
              </a:rPr>
              <a:t>die Wahrheit</a:t>
            </a:r>
          </a:p>
          <a:p>
            <a:pPr algn="ctr"/>
            <a:r>
              <a:rPr lang="de-DE" dirty="0" smtClean="0">
                <a:latin typeface="Verdana" pitchFamily="34" charset="0"/>
                <a:ea typeface="Verdana" pitchFamily="34" charset="0"/>
                <a:cs typeface="Verdana" pitchFamily="34" charset="0"/>
              </a:rPr>
              <a:t>des Alten Testaments</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23" name="Tabelle 22"/>
          <p:cNvGraphicFramePr>
            <a:graphicFrameLocks noGrp="1"/>
          </p:cNvGraphicFramePr>
          <p:nvPr>
            <p:extLst>
              <p:ext uri="{D42A27DB-BD31-4B8C-83A1-F6EECF244321}">
                <p14:modId xmlns:p14="http://schemas.microsoft.com/office/powerpoint/2010/main" val="86502536"/>
              </p:ext>
            </p:extLst>
          </p:nvPr>
        </p:nvGraphicFramePr>
        <p:xfrm>
          <a:off x="3131840" y="1340768"/>
          <a:ext cx="5760641" cy="3633708"/>
        </p:xfrm>
        <a:graphic>
          <a:graphicData uri="http://schemas.openxmlformats.org/drawingml/2006/table">
            <a:tbl>
              <a:tblPr firstRow="1" bandRow="1">
                <a:tableStyleId>{5C22544A-7EE6-4342-B048-85BDC9FD1C3A}</a:tableStyleId>
              </a:tblPr>
              <a:tblGrid>
                <a:gridCol w="929135"/>
                <a:gridCol w="929135"/>
                <a:gridCol w="1454098"/>
                <a:gridCol w="2448273"/>
              </a:tblGrid>
              <a:tr h="409977">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861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Und die Bibel hat doch Recht</a:t>
                      </a:r>
                      <a:endParaRPr lang="de-DE" dirty="0">
                        <a:latin typeface="Verdana" pitchFamily="34" charset="0"/>
                        <a:ea typeface="Verdana" pitchFamily="34" charset="0"/>
                        <a:cs typeface="Verdana" pitchFamily="34" charset="0"/>
                      </a:endParaRPr>
                    </a:p>
                  </a:txBody>
                  <a:tcPr anchor="ctr"/>
                </a:tc>
              </a:tr>
              <a:tr h="107064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 </a:t>
                      </a: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Forscher beweisen die Wahrheit des Alten Testaments</a:t>
                      </a:r>
                      <a:endParaRPr lang="de-DE" dirty="0">
                        <a:latin typeface="Verdana" pitchFamily="34" charset="0"/>
                        <a:ea typeface="Verdana" pitchFamily="34" charset="0"/>
                        <a:cs typeface="Verdana" pitchFamily="34" charset="0"/>
                      </a:endParaRPr>
                    </a:p>
                  </a:txBody>
                  <a:tcPr anchor="ctr"/>
                </a:tc>
              </a:tr>
              <a:tr h="12669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370a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Forscher beweisen die Wahrheit der Bibel</a:t>
                      </a:r>
                      <a:endParaRPr lang="de-DE" b="0" dirty="0">
                        <a:latin typeface="Verdana" pitchFamily="34" charset="0"/>
                        <a:ea typeface="Verdana" pitchFamily="34" charset="0"/>
                        <a:cs typeface="Verdana" pitchFamily="34" charset="0"/>
                      </a:endParaRPr>
                    </a:p>
                  </a:txBody>
                  <a:tcPr anchor="ctr"/>
                </a:tc>
              </a:tr>
            </a:tbl>
          </a:graphicData>
        </a:graphic>
      </p:graphicFrame>
      <p:sp>
        <p:nvSpPr>
          <p:cNvPr id="24" name="Textfeld 23"/>
          <p:cNvSpPr txBox="1"/>
          <p:nvPr/>
        </p:nvSpPr>
        <p:spPr>
          <a:xfrm>
            <a:off x="1619672" y="3789040"/>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Titelseite</a:t>
            </a:r>
            <a:endParaRPr lang="de-DE" dirty="0">
              <a:latin typeface="Verdana" pitchFamily="34" charset="0"/>
              <a:ea typeface="Verdana" pitchFamily="34" charset="0"/>
              <a:cs typeface="Verdana" pitchFamily="34" charset="0"/>
            </a:endParaRPr>
          </a:p>
        </p:txBody>
      </p:sp>
      <p:sp>
        <p:nvSpPr>
          <p:cNvPr id="25" name="Textfeld 24"/>
          <p:cNvSpPr txBox="1"/>
          <p:nvPr/>
        </p:nvSpPr>
        <p:spPr>
          <a:xfrm>
            <a:off x="1835696" y="6093296"/>
            <a:ext cx="1080120"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Cover</a:t>
            </a:r>
            <a:endParaRPr lang="de-DE" dirty="0">
              <a:latin typeface="Verdana" pitchFamily="34" charset="0"/>
              <a:ea typeface="Verdana" pitchFamily="34" charset="0"/>
              <a:cs typeface="Verdana" pitchFamily="34" charset="0"/>
            </a:endParaRPr>
          </a:p>
        </p:txBody>
      </p:sp>
      <p:sp>
        <p:nvSpPr>
          <p:cNvPr id="13" name="Foliennummernplatzhalter 12"/>
          <p:cNvSpPr>
            <a:spLocks noGrp="1"/>
          </p:cNvSpPr>
          <p:nvPr>
            <p:ph type="sldNum" sz="quarter" idx="4"/>
          </p:nvPr>
        </p:nvSpPr>
        <p:spPr/>
        <p:txBody>
          <a:bodyPr/>
          <a:lstStyle/>
          <a:p>
            <a:fld id="{8A6690F1-7CA1-4166-A522-500460961984}" type="slidenum">
              <a:rPr lang="de-DE" smtClean="0"/>
              <a:pPr/>
              <a:t>80</a:t>
            </a:fld>
            <a:endParaRPr lang="de-DE"/>
          </a:p>
        </p:txBody>
      </p:sp>
      <p:sp>
        <p:nvSpPr>
          <p:cNvPr id="14" name="Fußzeilenplatzhalter 13"/>
          <p:cNvSpPr>
            <a:spLocks noGrp="1"/>
          </p:cNvSpPr>
          <p:nvPr>
            <p:ph type="ftr" sz="quarter" idx="14"/>
          </p:nvPr>
        </p:nvSpPr>
        <p:spPr>
          <a:xfrm>
            <a:off x="467544" y="6376243"/>
            <a:ext cx="6696744"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508918"/>
          </a:xfrm>
        </p:spPr>
        <p:txBody>
          <a:bodyPr/>
          <a:lstStyle/>
          <a:p>
            <a:r>
              <a:rPr lang="de-DE" dirty="0" smtClean="0"/>
              <a:t>Titel: Anmerkung zum Titel</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7. Anmerkung zum Titel</a:t>
            </a:r>
          </a:p>
          <a:p>
            <a:pPr algn="ctr">
              <a:buNone/>
            </a:pPr>
            <a:r>
              <a:rPr lang="de-DE" sz="2800" dirty="0" smtClean="0">
                <a:solidFill>
                  <a:schemeClr val="accent1">
                    <a:lumMod val="75000"/>
                  </a:schemeClr>
                </a:solidFill>
              </a:rPr>
              <a:t>(RDA 2.17.2)</a:t>
            </a:r>
            <a:r>
              <a:rPr lang="de-DE" sz="2800" dirty="0" smtClean="0"/>
              <a:t/>
            </a:r>
            <a:br>
              <a:rPr lang="de-DE" sz="2800" dirty="0" smtClean="0"/>
            </a:br>
            <a:endParaRPr lang="de-DE" sz="2800"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81</a:t>
            </a:fld>
            <a:endParaRPr lang="de-DE"/>
          </a:p>
        </p:txBody>
      </p:sp>
      <p:sp>
        <p:nvSpPr>
          <p:cNvPr id="10" name="Fußzeilenplatzhalter 9"/>
          <p:cNvSpPr>
            <a:spLocks noGrp="1"/>
          </p:cNvSpPr>
          <p:nvPr>
            <p:ph type="ftr" sz="quarter" idx="14"/>
          </p:nvPr>
        </p:nvSpPr>
        <p:spPr>
          <a:xfrm>
            <a:off x="467544" y="6376243"/>
            <a:ext cx="6840760" cy="365125"/>
          </a:xfrm>
        </p:spPr>
        <p:txBody>
          <a:bodyPr/>
          <a:lstStyle/>
          <a:p>
            <a:r>
              <a:rPr lang="de-DE" smtClean="0"/>
              <a:t>AG RDA Schulungsunterlagen – Modul 3.02.01: Titel | Aleph | Stand: 10.09.2015 | CC BY-NC-SA</a:t>
            </a:r>
            <a:endParaRPr lang="de-DE"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-1-</a:t>
            </a:r>
            <a:endParaRPr lang="de-DE" dirty="0"/>
          </a:p>
        </p:txBody>
      </p:sp>
      <p:sp>
        <p:nvSpPr>
          <p:cNvPr id="3" name="Textplatzhalter 2"/>
          <p:cNvSpPr>
            <a:spLocks noGrp="1"/>
          </p:cNvSpPr>
          <p:nvPr>
            <p:ph type="body" sz="quarter" idx="13"/>
          </p:nvPr>
        </p:nvSpPr>
        <p:spPr/>
        <p:txBody>
          <a:bodyPr wrap="square"/>
          <a:lstStyle/>
          <a:p>
            <a:pPr algn="just"/>
            <a:r>
              <a:rPr lang="de-DE" dirty="0" smtClean="0"/>
              <a:t>Angabe über</a:t>
            </a:r>
          </a:p>
          <a:p>
            <a:pPr lvl="1" algn="just"/>
            <a:r>
              <a:rPr lang="de-DE" dirty="0" smtClean="0"/>
              <a:t>Quelle eines Titels (z. B. wenn ermittelt)</a:t>
            </a:r>
          </a:p>
          <a:p>
            <a:pPr lvl="1" algn="just"/>
            <a:r>
              <a:rPr lang="de-DE" dirty="0" smtClean="0"/>
              <a:t>Datum, an welchem ein Titel angezeigt wurde (nicht gemeint ist das Datum, an dem eine Online-Ressource gesichtet wurde, um sie zu beschreiben)</a:t>
            </a:r>
          </a:p>
          <a:p>
            <a:pPr lvl="1" algn="just"/>
            <a:r>
              <a:rPr lang="de-DE" dirty="0" smtClean="0"/>
              <a:t>Abweichungen in Titeln</a:t>
            </a:r>
          </a:p>
          <a:p>
            <a:pPr lvl="1" algn="just"/>
            <a:r>
              <a:rPr lang="de-DE" dirty="0" smtClean="0"/>
              <a:t>Ungenauigkeiten, Streichungen usw. in Titeln</a:t>
            </a:r>
          </a:p>
          <a:p>
            <a:pPr lvl="1" algn="just"/>
            <a:r>
              <a:rPr lang="de-DE" dirty="0" smtClean="0"/>
              <a:t>andere Informationen, die sich auf einen Titel beziehen</a:t>
            </a:r>
          </a:p>
          <a:p>
            <a:pPr algn="just"/>
            <a:r>
              <a:rPr lang="de-DE" dirty="0" smtClean="0"/>
              <a:t>Informationsquellen (RDA 2.17.2.2) </a:t>
            </a:r>
          </a:p>
          <a:p>
            <a:pPr lvl="1"/>
            <a:r>
              <a:rPr lang="de-DE" dirty="0" smtClean="0"/>
              <a:t>Beliebige Quellen</a:t>
            </a:r>
          </a:p>
          <a:p>
            <a:r>
              <a:rPr lang="de-DE" dirty="0" smtClean="0"/>
              <a:t>Erstellung nach den allgemeinen Richtlinien für Anmerkungen (s. RDA 1.10)</a:t>
            </a:r>
          </a:p>
          <a:p>
            <a:pPr lvl="1"/>
            <a:r>
              <a:rPr lang="de-DE" spc="-50" dirty="0" smtClean="0"/>
              <a:t>Groß-/Kleinschreibung im Deutschen: neueste Auflage "Duden, Die deutsche Rechtschreibung" (s. RDA 1.10.2 D-A-CH).</a:t>
            </a:r>
          </a:p>
          <a:p>
            <a:pPr lvl="1"/>
            <a:r>
              <a:rPr lang="de-DE" spc="-50" dirty="0" smtClean="0"/>
              <a:t>Groß-/Kleinschreibung sonstige: Anhang A (s. RDA 1.10.2)</a:t>
            </a:r>
          </a:p>
          <a:p>
            <a:pPr lvl="1"/>
            <a:endParaRPr lang="de-DE" dirty="0" smtClean="0"/>
          </a:p>
          <a:p>
            <a:pPr lvl="1"/>
            <a:endParaRPr lang="de-DE" dirty="0" smtClean="0"/>
          </a:p>
          <a:p>
            <a:pPr lvl="1"/>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82</a:t>
            </a:fld>
            <a:endParaRPr lang="de-DE"/>
          </a:p>
        </p:txBody>
      </p:sp>
      <p:sp>
        <p:nvSpPr>
          <p:cNvPr id="9" name="Fußzeilenplatzhalter 8"/>
          <p:cNvSpPr>
            <a:spLocks noGrp="1"/>
          </p:cNvSpPr>
          <p:nvPr>
            <p:ph type="ftr" sz="quarter" idx="14"/>
          </p:nvPr>
        </p:nvSpPr>
        <p:spPr>
          <a:xfrm>
            <a:off x="467544" y="6376243"/>
            <a:ext cx="6624736"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-2-</a:t>
            </a:r>
            <a:endParaRPr lang="de-DE" dirty="0"/>
          </a:p>
        </p:txBody>
      </p:sp>
      <p:sp>
        <p:nvSpPr>
          <p:cNvPr id="3" name="Textplatzhalter 2"/>
          <p:cNvSpPr>
            <a:spLocks noGrp="1"/>
          </p:cNvSpPr>
          <p:nvPr>
            <p:ph type="body" sz="quarter" idx="13"/>
          </p:nvPr>
        </p:nvSpPr>
        <p:spPr/>
        <p:txBody>
          <a:bodyPr wrap="square"/>
          <a:lstStyle/>
          <a:p>
            <a:pPr algn="just"/>
            <a:r>
              <a:rPr lang="de-DE" dirty="0" smtClean="0"/>
              <a:t>Quelle des Haupttitels kann angegeben werden, wenn keine der folgenden (RDA 2.17.2.3):</a:t>
            </a:r>
          </a:p>
          <a:p>
            <a:pPr lvl="1" algn="just"/>
            <a:r>
              <a:rPr lang="de-DE" dirty="0" smtClean="0"/>
              <a:t>Titelseite, Titelblatt oder Titelkarte (oder Bild davon) einer Ressource, die aus mehreren Seiten, Blättern, Bögen oder Karten (oder Bildern davon) besteht (s. RDA 2.2.2.2)</a:t>
            </a:r>
          </a:p>
          <a:p>
            <a:pPr lvl="1" algn="just"/>
            <a:r>
              <a:rPr lang="de-DE" dirty="0" smtClean="0"/>
              <a:t>Titelbildfeld oder Titelbildschirm einer Ressource, die aus bewegten Bildern besteht (s. RDA 2.2.2.3)</a:t>
            </a:r>
          </a:p>
          <a:p>
            <a:pPr lvl="2" algn="just"/>
            <a:r>
              <a:rPr lang="de-DE" sz="1800" dirty="0" smtClean="0"/>
              <a:t>Aber s. RDA 2.2.2.3 D-A-CH: Nicht Titelbildfeld/Titelbildschirm, sondern andere Quellen benutzen. Es empfiehlt sich daher, nur eine ungewöhnlichere Quelle anzugeben, z. B. Menü einer Video-DVD.</a:t>
            </a:r>
          </a:p>
          <a:p>
            <a:pPr lvl="2" algn="just"/>
            <a:endParaRPr lang="de-DE" sz="1800" dirty="0" smtClean="0"/>
          </a:p>
          <a:p>
            <a:pPr algn="just"/>
            <a:r>
              <a:rPr lang="de-DE" dirty="0" smtClean="0"/>
              <a:t>Angabe der Quelle ist verzichtbar, wenn eine Ressource nur einen einzigen Titel hat und dieser in der Ressource selbst erscheint (RDA 2.17.2.3 D-A-CH)</a:t>
            </a:r>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83</a:t>
            </a:fld>
            <a:endParaRPr lang="de-DE"/>
          </a:p>
        </p:txBody>
      </p:sp>
      <p:sp>
        <p:nvSpPr>
          <p:cNvPr id="9" name="Fußzeilenplatzhalter 8"/>
          <p:cNvSpPr>
            <a:spLocks noGrp="1"/>
          </p:cNvSpPr>
          <p:nvPr>
            <p:ph type="ftr" sz="quarter" idx="14"/>
          </p:nvPr>
        </p:nvSpPr>
        <p:spPr>
          <a:xfrm>
            <a:off x="467544" y="6376243"/>
            <a:ext cx="6624736"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-3-</a:t>
            </a:r>
            <a:endParaRPr lang="de-DE" dirty="0"/>
          </a:p>
        </p:txBody>
      </p:sp>
      <p:sp>
        <p:nvSpPr>
          <p:cNvPr id="3" name="Textplatzhalter 2"/>
          <p:cNvSpPr>
            <a:spLocks noGrp="1"/>
          </p:cNvSpPr>
          <p:nvPr>
            <p:ph type="body" sz="quarter" idx="13"/>
          </p:nvPr>
        </p:nvSpPr>
        <p:spPr/>
        <p:txBody>
          <a:bodyPr wrap="square"/>
          <a:lstStyle/>
          <a:p>
            <a:pPr indent="19050" algn="just">
              <a:buNone/>
            </a:pPr>
            <a:r>
              <a:rPr lang="de-DE" sz="2000" dirty="0" smtClean="0"/>
              <a:t>Beispiele:</a:t>
            </a:r>
          </a:p>
          <a:p>
            <a:pPr indent="19050">
              <a:buNone/>
            </a:pPr>
            <a:endParaRPr lang="de-DE" sz="2000" dirty="0" smtClean="0"/>
          </a:p>
          <a:p>
            <a:pPr indent="19050">
              <a:buNone/>
            </a:pPr>
            <a:r>
              <a:rPr lang="de-DE" sz="2000" dirty="0" smtClean="0"/>
              <a:t>Titel von der Homepage</a:t>
            </a:r>
          </a:p>
          <a:p>
            <a:pPr indent="19050">
              <a:buNone/>
            </a:pPr>
            <a:r>
              <a:rPr lang="de-DE" sz="2000" dirty="0" smtClean="0"/>
              <a:t>Titel fingiert</a:t>
            </a:r>
          </a:p>
          <a:p>
            <a:pPr indent="19050">
              <a:buNone/>
            </a:pPr>
            <a:r>
              <a:rPr lang="de-DE" sz="2000" dirty="0" smtClean="0"/>
              <a:t>Titel vom Schutzumschlag</a:t>
            </a:r>
          </a:p>
          <a:p>
            <a:pPr>
              <a:buNone/>
            </a:pPr>
            <a:endParaRPr lang="de-DE" dirty="0" smtClean="0"/>
          </a:p>
          <a:p>
            <a:r>
              <a:rPr lang="de-DE" dirty="0" smtClean="0"/>
              <a:t>Quelle eines Paralleltitels kann angegeben werden, wenn aus anderer Quelle als der Haupttitel (RDA 2.17.2.3)</a:t>
            </a:r>
          </a:p>
          <a:p>
            <a:endParaRPr lang="de-DE" dirty="0" smtClean="0"/>
          </a:p>
          <a:p>
            <a:r>
              <a:rPr lang="de-DE" dirty="0" smtClean="0"/>
              <a:t>Quelle bzw. Grundlage eines abweichenden Titels kann angegeben werden, wenn als wichtig erachtet (RDA 2.17.2.3)</a:t>
            </a:r>
          </a:p>
          <a:p>
            <a:endParaRPr lang="de-DE" dirty="0" smtClean="0"/>
          </a:p>
          <a:p>
            <a:pPr>
              <a:buNone/>
            </a:pPr>
            <a:endParaRPr lang="de-DE" dirty="0" smtClean="0"/>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84</a:t>
            </a:fld>
            <a:endParaRPr lang="de-DE"/>
          </a:p>
        </p:txBody>
      </p:sp>
      <p:sp>
        <p:nvSpPr>
          <p:cNvPr id="9" name="Fußzeilenplatzhalter 8"/>
          <p:cNvSpPr>
            <a:spLocks noGrp="1"/>
          </p:cNvSpPr>
          <p:nvPr>
            <p:ph type="ftr" sz="quarter" idx="14"/>
          </p:nvPr>
        </p:nvSpPr>
        <p:spPr>
          <a:xfrm>
            <a:off x="467544" y="6376243"/>
            <a:ext cx="6624736"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a:t>
            </a:r>
          </a:p>
          <a:p>
            <a:pPr>
              <a:buNone/>
            </a:pPr>
            <a:endParaRPr lang="de-DE" dirty="0" smtClean="0"/>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923928" y="764704"/>
          <a:ext cx="5148064" cy="5709716"/>
        </p:xfrm>
        <a:graphic>
          <a:graphicData uri="http://schemas.openxmlformats.org/drawingml/2006/table">
            <a:tbl>
              <a:tblPr firstRow="1" bandRow="1">
                <a:tableStyleId>{5C22544A-7EE6-4342-B048-85BDC9FD1C3A}</a:tableStyleId>
              </a:tblPr>
              <a:tblGrid>
                <a:gridCol w="882525"/>
                <a:gridCol w="882525"/>
                <a:gridCol w="1176700"/>
                <a:gridCol w="2206314"/>
              </a:tblGrid>
              <a:tr h="363362">
                <a:tc>
                  <a:txBody>
                    <a:bodyPr/>
                    <a:lstStyle/>
                    <a:p>
                      <a:r>
                        <a:rPr lang="de-DE" b="1" spc="-11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1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10" dirty="0" smtClean="0">
                          <a:latin typeface="Verdana" panose="020B0604030504040204" pitchFamily="34" charset="0"/>
                          <a:ea typeface="Verdana" panose="020B0604030504040204" pitchFamily="34" charset="0"/>
                          <a:cs typeface="Verdana" panose="020B0604030504040204" pitchFamily="34" charset="0"/>
                        </a:rPr>
                        <a:t>RDA</a:t>
                      </a:r>
                      <a:endParaRPr lang="de-DE" b="1" spc="-11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1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1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10" dirty="0" smtClean="0">
                          <a:latin typeface="Verdana" panose="020B0604030504040204" pitchFamily="34" charset="0"/>
                          <a:ea typeface="Verdana" panose="020B0604030504040204" pitchFamily="34" charset="0"/>
                          <a:cs typeface="Verdana" panose="020B0604030504040204" pitchFamily="34" charset="0"/>
                        </a:rPr>
                        <a:t>Erfassung</a:t>
                      </a:r>
                      <a:endParaRPr lang="de-DE" spc="-110" dirty="0">
                        <a:latin typeface="Verdana" panose="020B0604030504040204" pitchFamily="34" charset="0"/>
                        <a:ea typeface="Verdana" panose="020B0604030504040204" pitchFamily="34" charset="0"/>
                        <a:cs typeface="Verdana" panose="020B0604030504040204" pitchFamily="34" charset="0"/>
                      </a:endParaRPr>
                    </a:p>
                  </a:txBody>
                  <a:tcPr/>
                </a:tc>
              </a:tr>
              <a:tr h="700142">
                <a:tc>
                  <a:txBody>
                    <a:bodyPr/>
                    <a:lstStyle/>
                    <a:p>
                      <a:pPr>
                        <a:lnSpc>
                          <a:spcPts val="1600"/>
                        </a:lnSpc>
                        <a:spcBef>
                          <a:spcPts val="600"/>
                        </a:spcBef>
                        <a:spcAft>
                          <a:spcPts val="600"/>
                        </a:spcAft>
                      </a:pPr>
                      <a:r>
                        <a:rPr lang="de-DE" sz="1800" b="1" spc="-110" baseline="0" dirty="0" smtClean="0">
                          <a:latin typeface="Verdana" pitchFamily="34" charset="0"/>
                          <a:ea typeface="Verdana" pitchFamily="34" charset="0"/>
                          <a:cs typeface="Verdana" pitchFamily="34" charset="0"/>
                        </a:rPr>
                        <a:t>331</a:t>
                      </a:r>
                      <a:endParaRPr lang="de-DE" sz="1800" b="1"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110" baseline="0" dirty="0" smtClean="0">
                          <a:latin typeface="Verdana" pitchFamily="34" charset="0"/>
                          <a:ea typeface="Verdana" pitchFamily="34" charset="0"/>
                          <a:cs typeface="Verdana" pitchFamily="34" charset="0"/>
                        </a:rPr>
                        <a:t>2.3.2</a:t>
                      </a:r>
                      <a:endParaRPr lang="de-DE" sz="1800" b="1"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150" dirty="0" smtClean="0">
                          <a:latin typeface="Verdana" pitchFamily="34" charset="0"/>
                          <a:ea typeface="Verdana" pitchFamily="34" charset="0"/>
                          <a:cs typeface="Verdana" pitchFamily="34" charset="0"/>
                        </a:rPr>
                        <a:t>Haupt</a:t>
                      </a:r>
                      <a:br>
                        <a:rPr lang="de-DE" sz="1800" b="1" spc="-150" dirty="0" smtClean="0">
                          <a:latin typeface="Verdana" pitchFamily="34" charset="0"/>
                          <a:ea typeface="Verdana" pitchFamily="34" charset="0"/>
                          <a:cs typeface="Verdana" pitchFamily="34" charset="0"/>
                        </a:rPr>
                      </a:br>
                      <a:r>
                        <a:rPr lang="de-DE" sz="1800" b="1" spc="-150" dirty="0" smtClean="0">
                          <a:latin typeface="Verdana" pitchFamily="34" charset="0"/>
                          <a:ea typeface="Verdana" pitchFamily="34" charset="0"/>
                          <a:cs typeface="Verdana" pitchFamily="34" charset="0"/>
                        </a:rPr>
                        <a:t>titel</a:t>
                      </a:r>
                      <a:endParaRPr lang="de-DE" sz="1800" b="1" spc="-15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160" baseline="0" dirty="0" smtClean="0">
                          <a:solidFill>
                            <a:srgbClr val="FF0000"/>
                          </a:solidFill>
                          <a:latin typeface="Verdana" pitchFamily="34" charset="0"/>
                          <a:ea typeface="Verdana" pitchFamily="34" charset="0"/>
                          <a:cs typeface="Verdana" pitchFamily="34" charset="0"/>
                        </a:rPr>
                        <a:t>$a</a:t>
                      </a:r>
                      <a:r>
                        <a:rPr lang="en-US" sz="1800" kern="1200" spc="-160" baseline="0" dirty="0" smtClean="0">
                          <a:solidFill>
                            <a:schemeClr val="dk1"/>
                          </a:solidFill>
                          <a:latin typeface="Verdana" pitchFamily="34" charset="0"/>
                          <a:ea typeface="Verdana" pitchFamily="34" charset="0"/>
                          <a:cs typeface="Verdana" pitchFamily="34" charset="0"/>
                        </a:rPr>
                        <a:t> </a:t>
                      </a:r>
                      <a:r>
                        <a:rPr lang="en-US" sz="1800" kern="1200" spc="-160" baseline="0" dirty="0" err="1" smtClean="0">
                          <a:solidFill>
                            <a:schemeClr val="dk1"/>
                          </a:solidFill>
                          <a:latin typeface="Verdana" pitchFamily="34" charset="0"/>
                          <a:ea typeface="Verdana" pitchFamily="34" charset="0"/>
                          <a:cs typeface="Verdana" pitchFamily="34" charset="0"/>
                        </a:rPr>
                        <a:t>Idyllische</a:t>
                      </a:r>
                      <a:r>
                        <a:rPr lang="en-US" sz="1800" kern="1200" spc="-160" baseline="0" dirty="0" smtClean="0">
                          <a:solidFill>
                            <a:schemeClr val="dk1"/>
                          </a:solidFill>
                          <a:latin typeface="Verdana" pitchFamily="34" charset="0"/>
                          <a:ea typeface="Verdana" pitchFamily="34" charset="0"/>
                          <a:cs typeface="Verdana" pitchFamily="34" charset="0"/>
                        </a:rPr>
                        <a:t> </a:t>
                      </a:r>
                      <a:r>
                        <a:rPr lang="en-US" sz="1800" kern="1200" spc="-160" baseline="0" dirty="0" err="1" smtClean="0">
                          <a:solidFill>
                            <a:schemeClr val="dk1"/>
                          </a:solidFill>
                          <a:latin typeface="Verdana" pitchFamily="34" charset="0"/>
                          <a:ea typeface="Verdana" pitchFamily="34" charset="0"/>
                          <a:cs typeface="Verdana" pitchFamily="34" charset="0"/>
                        </a:rPr>
                        <a:t>Landschaftsreise</a:t>
                      </a:r>
                      <a:r>
                        <a:rPr lang="en-US" sz="1800" kern="1200" spc="-160" baseline="0" dirty="0" smtClean="0">
                          <a:solidFill>
                            <a:schemeClr val="dk1"/>
                          </a:solidFill>
                          <a:latin typeface="Verdana" pitchFamily="34" charset="0"/>
                          <a:ea typeface="Verdana" pitchFamily="34" charset="0"/>
                          <a:cs typeface="Verdana" pitchFamily="34" charset="0"/>
                        </a:rPr>
                        <a:t> </a:t>
                      </a:r>
                      <a:r>
                        <a:rPr lang="en-US" sz="1800" kern="1200" spc="-160" baseline="0" dirty="0" err="1" smtClean="0">
                          <a:solidFill>
                            <a:schemeClr val="dk1"/>
                          </a:solidFill>
                          <a:latin typeface="Verdana" pitchFamily="34" charset="0"/>
                          <a:ea typeface="Verdana" pitchFamily="34" charset="0"/>
                          <a:cs typeface="Verdana" pitchFamily="34" charset="0"/>
                        </a:rPr>
                        <a:t>Bergisches</a:t>
                      </a:r>
                      <a:r>
                        <a:rPr lang="en-US" sz="1800" kern="1200" spc="-160" baseline="0" dirty="0" smtClean="0">
                          <a:solidFill>
                            <a:schemeClr val="dk1"/>
                          </a:solidFill>
                          <a:latin typeface="Verdana" pitchFamily="34" charset="0"/>
                          <a:ea typeface="Verdana" pitchFamily="34" charset="0"/>
                          <a:cs typeface="Verdana" pitchFamily="34" charset="0"/>
                        </a:rPr>
                        <a:t> Land</a:t>
                      </a:r>
                      <a:endParaRPr lang="de-DE" sz="1800" spc="-160" baseline="0" dirty="0">
                        <a:latin typeface="Verdana" pitchFamily="34" charset="0"/>
                        <a:ea typeface="Verdana" pitchFamily="34" charset="0"/>
                        <a:cs typeface="Verdana" pitchFamily="34" charset="0"/>
                      </a:endParaRPr>
                    </a:p>
                  </a:txBody>
                  <a:tcPr anchor="ctr"/>
                </a:tc>
              </a:tr>
              <a:tr h="696443">
                <a:tc>
                  <a:txBody>
                    <a:bodyPr/>
                    <a:lstStyle/>
                    <a:p>
                      <a:pPr>
                        <a:lnSpc>
                          <a:spcPts val="1600"/>
                        </a:lnSpc>
                        <a:spcBef>
                          <a:spcPts val="600"/>
                        </a:spcBef>
                        <a:spcAft>
                          <a:spcPts val="600"/>
                        </a:spcAft>
                      </a:pPr>
                      <a:r>
                        <a:rPr lang="de-DE" sz="1800" b="1" spc="-110" baseline="0" dirty="0" smtClean="0">
                          <a:latin typeface="Verdana" pitchFamily="34" charset="0"/>
                          <a:ea typeface="Verdana" pitchFamily="34" charset="0"/>
                          <a:cs typeface="Verdana" pitchFamily="34" charset="0"/>
                        </a:rPr>
                        <a:t>341</a:t>
                      </a:r>
                      <a:endParaRPr lang="de-DE" sz="1800" b="1"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110" baseline="0" dirty="0" smtClean="0">
                          <a:latin typeface="Verdana" pitchFamily="34" charset="0"/>
                          <a:ea typeface="Verdana" pitchFamily="34" charset="0"/>
                          <a:cs typeface="Verdana" pitchFamily="34" charset="0"/>
                        </a:rPr>
                        <a:t>2.3.3</a:t>
                      </a:r>
                      <a:endParaRPr lang="de-DE" sz="1800" b="1"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150" dirty="0" smtClean="0">
                          <a:latin typeface="Verdana" pitchFamily="34" charset="0"/>
                          <a:ea typeface="Verdana" pitchFamily="34" charset="0"/>
                          <a:cs typeface="Verdana" pitchFamily="34" charset="0"/>
                        </a:rPr>
                        <a:t>Parallel</a:t>
                      </a:r>
                      <a:br>
                        <a:rPr lang="de-DE" sz="1800" b="1" spc="-150" dirty="0" smtClean="0">
                          <a:latin typeface="Verdana" pitchFamily="34" charset="0"/>
                          <a:ea typeface="Verdana" pitchFamily="34" charset="0"/>
                          <a:cs typeface="Verdana" pitchFamily="34" charset="0"/>
                        </a:rPr>
                      </a:br>
                      <a:r>
                        <a:rPr lang="de-DE" sz="1800" b="1" spc="-150" dirty="0" smtClean="0">
                          <a:latin typeface="Verdana" pitchFamily="34" charset="0"/>
                          <a:ea typeface="Verdana" pitchFamily="34" charset="0"/>
                          <a:cs typeface="Verdana" pitchFamily="34" charset="0"/>
                        </a:rPr>
                        <a:t>titel</a:t>
                      </a:r>
                      <a:endParaRPr lang="de-DE" sz="1800" b="1" spc="-15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160" baseline="0" dirty="0" smtClean="0">
                          <a:solidFill>
                            <a:srgbClr val="FF0000"/>
                          </a:solidFill>
                          <a:latin typeface="Verdana" pitchFamily="34" charset="0"/>
                          <a:ea typeface="Verdana" pitchFamily="34" charset="0"/>
                          <a:cs typeface="Verdana" pitchFamily="34" charset="0"/>
                        </a:rPr>
                        <a:t>$a </a:t>
                      </a:r>
                      <a:r>
                        <a:rPr lang="en-US" sz="1800" kern="1200" spc="-160" baseline="0" dirty="0" smtClean="0">
                          <a:solidFill>
                            <a:schemeClr val="dk1"/>
                          </a:solidFill>
                          <a:latin typeface="Verdana" pitchFamily="34" charset="0"/>
                          <a:ea typeface="Verdana" pitchFamily="34" charset="0"/>
                          <a:cs typeface="Verdana" pitchFamily="34" charset="0"/>
                        </a:rPr>
                        <a:t>Journey through the idyllic landscape </a:t>
                      </a:r>
                      <a:r>
                        <a:rPr lang="en-US" sz="1800" kern="1200" spc="-160" baseline="0" dirty="0" err="1" smtClean="0">
                          <a:solidFill>
                            <a:schemeClr val="dk1"/>
                          </a:solidFill>
                          <a:latin typeface="Verdana" pitchFamily="34" charset="0"/>
                          <a:ea typeface="Verdana" pitchFamily="34" charset="0"/>
                          <a:cs typeface="Verdana" pitchFamily="34" charset="0"/>
                        </a:rPr>
                        <a:t>Bergisch</a:t>
                      </a:r>
                      <a:r>
                        <a:rPr lang="en-US" sz="1800" kern="1200" spc="-160" baseline="0" dirty="0" smtClean="0">
                          <a:solidFill>
                            <a:schemeClr val="dk1"/>
                          </a:solidFill>
                          <a:latin typeface="Verdana" pitchFamily="34" charset="0"/>
                          <a:ea typeface="Verdana" pitchFamily="34" charset="0"/>
                          <a:cs typeface="Verdana" pitchFamily="34" charset="0"/>
                        </a:rPr>
                        <a:t> Land</a:t>
                      </a:r>
                      <a:endParaRPr lang="de-DE" sz="1800" b="0" spc="-160" baseline="0" dirty="0">
                        <a:latin typeface="Verdana" pitchFamily="34" charset="0"/>
                        <a:ea typeface="Verdana" pitchFamily="34" charset="0"/>
                        <a:cs typeface="Verdana" pitchFamily="34" charset="0"/>
                      </a:endParaRPr>
                    </a:p>
                  </a:txBody>
                  <a:tcPr anchor="ctr"/>
                </a:tc>
              </a:tr>
              <a:tr h="724731">
                <a:tc>
                  <a:txBody>
                    <a:bodyPr/>
                    <a:lstStyle/>
                    <a:p>
                      <a:pPr>
                        <a:lnSpc>
                          <a:spcPts val="1600"/>
                        </a:lnSpc>
                        <a:spcBef>
                          <a:spcPts val="600"/>
                        </a:spcBef>
                        <a:spcAft>
                          <a:spcPts val="600"/>
                        </a:spcAft>
                      </a:pPr>
                      <a:r>
                        <a:rPr lang="de-DE" sz="1800" b="0" spc="-110" baseline="0" dirty="0" smtClean="0">
                          <a:latin typeface="Verdana" pitchFamily="34" charset="0"/>
                          <a:ea typeface="Verdana" pitchFamily="34" charset="0"/>
                          <a:cs typeface="Verdana" pitchFamily="34" charset="0"/>
                        </a:rPr>
                        <a:t>345</a:t>
                      </a:r>
                      <a:endParaRPr lang="de-DE" sz="1800" b="0"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10" baseline="0" dirty="0" smtClean="0">
                          <a:latin typeface="Verdana" pitchFamily="34" charset="0"/>
                          <a:ea typeface="Verdana" pitchFamily="34" charset="0"/>
                          <a:cs typeface="Verdana" pitchFamily="34" charset="0"/>
                        </a:rPr>
                        <a:t>2.3.3</a:t>
                      </a:r>
                      <a:endParaRPr lang="de-DE" sz="1800" b="0"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50" dirty="0" smtClean="0">
                          <a:latin typeface="Verdana" pitchFamily="34" charset="0"/>
                          <a:ea typeface="Verdana" pitchFamily="34" charset="0"/>
                          <a:cs typeface="Verdana" pitchFamily="34" charset="0"/>
                        </a:rPr>
                        <a:t>Parallel</a:t>
                      </a:r>
                      <a:br>
                        <a:rPr lang="de-DE" sz="1800" b="0" spc="-150" dirty="0" smtClean="0">
                          <a:latin typeface="Verdana" pitchFamily="34" charset="0"/>
                          <a:ea typeface="Verdana" pitchFamily="34" charset="0"/>
                          <a:cs typeface="Verdana" pitchFamily="34" charset="0"/>
                        </a:rPr>
                      </a:br>
                      <a:r>
                        <a:rPr lang="de-DE" sz="1800" b="0" spc="-150" dirty="0" smtClean="0">
                          <a:latin typeface="Verdana" pitchFamily="34" charset="0"/>
                          <a:ea typeface="Verdana" pitchFamily="34" charset="0"/>
                          <a:cs typeface="Verdana" pitchFamily="34" charset="0"/>
                        </a:rPr>
                        <a:t>titel</a:t>
                      </a:r>
                      <a:endParaRPr lang="de-DE" sz="1800" b="0" spc="-15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160" baseline="0" dirty="0" smtClean="0">
                          <a:solidFill>
                            <a:srgbClr val="FF0000"/>
                          </a:solidFill>
                          <a:latin typeface="Verdana" pitchFamily="34" charset="0"/>
                          <a:ea typeface="Verdana" pitchFamily="34" charset="0"/>
                          <a:cs typeface="Verdana" pitchFamily="34" charset="0"/>
                        </a:rPr>
                        <a:t>$a </a:t>
                      </a:r>
                      <a:r>
                        <a:rPr lang="en-US" sz="1800" kern="1200" spc="-160" baseline="0" dirty="0" smtClean="0">
                          <a:solidFill>
                            <a:schemeClr val="dk1"/>
                          </a:solidFill>
                          <a:latin typeface="Verdana" pitchFamily="34" charset="0"/>
                          <a:ea typeface="Verdana" pitchFamily="34" charset="0"/>
                          <a:cs typeface="Verdana" pitchFamily="34" charset="0"/>
                        </a:rPr>
                        <a:t>Voyage à </a:t>
                      </a:r>
                      <a:r>
                        <a:rPr lang="en-US" sz="1800" kern="1200" spc="-160" baseline="0" dirty="0" err="1" smtClean="0">
                          <a:solidFill>
                            <a:schemeClr val="dk1"/>
                          </a:solidFill>
                          <a:latin typeface="Verdana" pitchFamily="34" charset="0"/>
                          <a:ea typeface="Verdana" pitchFamily="34" charset="0"/>
                          <a:cs typeface="Verdana" pitchFamily="34" charset="0"/>
                        </a:rPr>
                        <a:t>travers</a:t>
                      </a:r>
                      <a:r>
                        <a:rPr lang="en-US" sz="1800" kern="1200" spc="-160" baseline="0" dirty="0" smtClean="0">
                          <a:solidFill>
                            <a:schemeClr val="dk1"/>
                          </a:solidFill>
                          <a:latin typeface="Verdana" pitchFamily="34" charset="0"/>
                          <a:ea typeface="Verdana" pitchFamily="34" charset="0"/>
                          <a:cs typeface="Verdana" pitchFamily="34" charset="0"/>
                        </a:rPr>
                        <a:t> le </a:t>
                      </a:r>
                      <a:r>
                        <a:rPr lang="en-US" sz="1800" kern="1200" spc="-160" baseline="0" dirty="0" err="1" smtClean="0">
                          <a:solidFill>
                            <a:schemeClr val="dk1"/>
                          </a:solidFill>
                          <a:latin typeface="Verdana" pitchFamily="34" charset="0"/>
                          <a:ea typeface="Verdana" pitchFamily="34" charset="0"/>
                          <a:cs typeface="Verdana" pitchFamily="34" charset="0"/>
                        </a:rPr>
                        <a:t>paysage</a:t>
                      </a:r>
                      <a:r>
                        <a:rPr lang="en-US" sz="1800" kern="1200" spc="-160" baseline="0" dirty="0" smtClean="0">
                          <a:solidFill>
                            <a:schemeClr val="dk1"/>
                          </a:solidFill>
                          <a:latin typeface="Verdana" pitchFamily="34" charset="0"/>
                          <a:ea typeface="Verdana" pitchFamily="34" charset="0"/>
                          <a:cs typeface="Verdana" pitchFamily="34" charset="0"/>
                        </a:rPr>
                        <a:t> </a:t>
                      </a:r>
                      <a:r>
                        <a:rPr lang="en-US" sz="1800" kern="1200" spc="-160" baseline="0" dirty="0" err="1" smtClean="0">
                          <a:solidFill>
                            <a:schemeClr val="dk1"/>
                          </a:solidFill>
                          <a:latin typeface="Verdana" pitchFamily="34" charset="0"/>
                          <a:ea typeface="Verdana" pitchFamily="34" charset="0"/>
                          <a:cs typeface="Verdana" pitchFamily="34" charset="0"/>
                        </a:rPr>
                        <a:t>idyllique</a:t>
                      </a:r>
                      <a:r>
                        <a:rPr lang="en-US" sz="1800" kern="1200" spc="-160" baseline="0" dirty="0" smtClean="0">
                          <a:solidFill>
                            <a:schemeClr val="dk1"/>
                          </a:solidFill>
                          <a:latin typeface="Verdana" pitchFamily="34" charset="0"/>
                          <a:ea typeface="Verdana" pitchFamily="34" charset="0"/>
                          <a:cs typeface="Verdana" pitchFamily="34" charset="0"/>
                        </a:rPr>
                        <a:t> </a:t>
                      </a:r>
                      <a:r>
                        <a:rPr lang="en-US" sz="1800" kern="1200" spc="-160" baseline="0" dirty="0" err="1" smtClean="0">
                          <a:solidFill>
                            <a:schemeClr val="dk1"/>
                          </a:solidFill>
                          <a:latin typeface="Verdana" pitchFamily="34" charset="0"/>
                          <a:ea typeface="Verdana" pitchFamily="34" charset="0"/>
                          <a:cs typeface="Verdana" pitchFamily="34" charset="0"/>
                        </a:rPr>
                        <a:t>Bergische</a:t>
                      </a:r>
                      <a:r>
                        <a:rPr lang="en-US" sz="1800" kern="1200" spc="-160" baseline="0" dirty="0" smtClean="0">
                          <a:solidFill>
                            <a:schemeClr val="dk1"/>
                          </a:solidFill>
                          <a:latin typeface="Verdana" pitchFamily="34" charset="0"/>
                          <a:ea typeface="Verdana" pitchFamily="34" charset="0"/>
                          <a:cs typeface="Verdana" pitchFamily="34" charset="0"/>
                        </a:rPr>
                        <a:t> Land</a:t>
                      </a:r>
                      <a:endParaRPr lang="de-DE" sz="1800" b="0" spc="-160" baseline="0" dirty="0">
                        <a:latin typeface="Verdana" pitchFamily="34" charset="0"/>
                        <a:ea typeface="Verdana" pitchFamily="34" charset="0"/>
                        <a:cs typeface="Verdana" pitchFamily="34" charset="0"/>
                      </a:endParaRPr>
                    </a:p>
                  </a:txBody>
                  <a:tcPr anchor="ctr"/>
                </a:tc>
              </a:tr>
              <a:tr h="628722">
                <a:tc>
                  <a:txBody>
                    <a:bodyPr/>
                    <a:lstStyle/>
                    <a:p>
                      <a:pPr>
                        <a:lnSpc>
                          <a:spcPts val="1600"/>
                        </a:lnSpc>
                        <a:spcBef>
                          <a:spcPts val="600"/>
                        </a:spcBef>
                        <a:spcAft>
                          <a:spcPts val="600"/>
                        </a:spcAft>
                      </a:pPr>
                      <a:r>
                        <a:rPr lang="de-DE" sz="1800" b="0" spc="-110" baseline="0" dirty="0" smtClean="0">
                          <a:latin typeface="Verdana" pitchFamily="34" charset="0"/>
                          <a:ea typeface="Verdana" pitchFamily="34" charset="0"/>
                          <a:cs typeface="Verdana" pitchFamily="34" charset="0"/>
                        </a:rPr>
                        <a:t>370a</a:t>
                      </a:r>
                      <a:endParaRPr lang="de-DE" sz="1800" b="0"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10" baseline="0" dirty="0" smtClean="0">
                          <a:latin typeface="Verdana" pitchFamily="34" charset="0"/>
                          <a:ea typeface="Verdana" pitchFamily="34" charset="0"/>
                          <a:cs typeface="Verdana" pitchFamily="34" charset="0"/>
                        </a:rPr>
                        <a:t>2.3.6</a:t>
                      </a:r>
                      <a:endParaRPr lang="de-DE" sz="1800" b="0"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50" dirty="0" smtClean="0">
                          <a:latin typeface="Verdana" pitchFamily="34" charset="0"/>
                          <a:ea typeface="Verdana" pitchFamily="34" charset="0"/>
                          <a:cs typeface="Verdana" pitchFamily="34" charset="0"/>
                        </a:rPr>
                        <a:t>Abweichender Titel</a:t>
                      </a:r>
                      <a:endParaRPr lang="de-DE" sz="1800" b="0" spc="-15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160" baseline="0" dirty="0" smtClean="0">
                          <a:solidFill>
                            <a:srgbClr val="FF0000"/>
                          </a:solidFill>
                          <a:latin typeface="Verdana" pitchFamily="34" charset="0"/>
                          <a:ea typeface="Verdana" pitchFamily="34" charset="0"/>
                          <a:cs typeface="Verdana" pitchFamily="34" charset="0"/>
                        </a:rPr>
                        <a:t>$a </a:t>
                      </a:r>
                      <a:r>
                        <a:rPr lang="de-DE" sz="1800" kern="1200" spc="-160" baseline="0" dirty="0" smtClean="0">
                          <a:solidFill>
                            <a:schemeClr val="dk1"/>
                          </a:solidFill>
                          <a:latin typeface="Verdana" pitchFamily="34" charset="0"/>
                          <a:ea typeface="Verdana" pitchFamily="34" charset="0"/>
                          <a:cs typeface="Verdana" pitchFamily="34" charset="0"/>
                        </a:rPr>
                        <a:t>Farbbild-Reise Bergisches Land</a:t>
                      </a:r>
                      <a:endParaRPr lang="de-DE" sz="1800" b="0" spc="-160" baseline="0" dirty="0">
                        <a:latin typeface="Verdana" pitchFamily="34" charset="0"/>
                        <a:ea typeface="Verdana" pitchFamily="34" charset="0"/>
                        <a:cs typeface="Verdana" pitchFamily="34" charset="0"/>
                      </a:endParaRPr>
                    </a:p>
                  </a:txBody>
                  <a:tcPr anchor="ctr"/>
                </a:tc>
              </a:tr>
              <a:tr h="576743">
                <a:tc>
                  <a:txBody>
                    <a:bodyPr/>
                    <a:lstStyle/>
                    <a:p>
                      <a:pPr>
                        <a:lnSpc>
                          <a:spcPts val="1600"/>
                        </a:lnSpc>
                        <a:spcBef>
                          <a:spcPts val="600"/>
                        </a:spcBef>
                        <a:spcAft>
                          <a:spcPts val="600"/>
                        </a:spcAft>
                      </a:pPr>
                      <a:r>
                        <a:rPr lang="de-DE" sz="1800" b="0" spc="-110" baseline="0" dirty="0" smtClean="0">
                          <a:latin typeface="Verdana" pitchFamily="34" charset="0"/>
                          <a:ea typeface="Verdana" pitchFamily="34" charset="0"/>
                          <a:cs typeface="Verdana" pitchFamily="34" charset="0"/>
                        </a:rPr>
                        <a:t>370a</a:t>
                      </a:r>
                      <a:endParaRPr lang="de-DE" sz="1800" b="0"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10" baseline="0" dirty="0" smtClean="0">
                          <a:latin typeface="Verdana" pitchFamily="34" charset="0"/>
                          <a:ea typeface="Verdana" pitchFamily="34" charset="0"/>
                          <a:cs typeface="Verdana" pitchFamily="34" charset="0"/>
                        </a:rPr>
                        <a:t>2.3.6</a:t>
                      </a:r>
                      <a:endParaRPr lang="de-DE" sz="1800" b="0"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50" dirty="0" smtClean="0">
                          <a:latin typeface="Verdana" pitchFamily="34" charset="0"/>
                          <a:ea typeface="Verdana" pitchFamily="34" charset="0"/>
                          <a:cs typeface="Verdana" pitchFamily="34" charset="0"/>
                        </a:rPr>
                        <a:t>Abweichender Titel</a:t>
                      </a:r>
                      <a:endParaRPr lang="de-DE" sz="1800" b="0" spc="-15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160" baseline="0" dirty="0" smtClean="0">
                          <a:solidFill>
                            <a:srgbClr val="FF0000"/>
                          </a:solidFill>
                          <a:latin typeface="Verdana" pitchFamily="34" charset="0"/>
                          <a:ea typeface="Verdana" pitchFamily="34" charset="0"/>
                          <a:cs typeface="Verdana" pitchFamily="34" charset="0"/>
                        </a:rPr>
                        <a:t>$a </a:t>
                      </a:r>
                      <a:r>
                        <a:rPr lang="de-DE" sz="1800" b="0" spc="-160" baseline="0" dirty="0" smtClean="0">
                          <a:latin typeface="Verdana" pitchFamily="34" charset="0"/>
                          <a:ea typeface="Verdana" pitchFamily="34" charset="0"/>
                          <a:cs typeface="Verdana" pitchFamily="34" charset="0"/>
                        </a:rPr>
                        <a:t>Bergisches Land</a:t>
                      </a:r>
                      <a:endParaRPr lang="de-DE" sz="1800" b="0" spc="-160" baseline="0" dirty="0">
                        <a:latin typeface="Verdana" pitchFamily="34" charset="0"/>
                        <a:ea typeface="Verdana" pitchFamily="34" charset="0"/>
                        <a:cs typeface="Verdana" pitchFamily="34" charset="0"/>
                      </a:endParaRPr>
                    </a:p>
                  </a:txBody>
                  <a:tcPr anchor="ctr"/>
                </a:tc>
              </a:tr>
              <a:tr h="1100178">
                <a:tc rowSpan="2">
                  <a:txBody>
                    <a:bodyPr/>
                    <a:lstStyle/>
                    <a:p>
                      <a:pPr>
                        <a:lnSpc>
                          <a:spcPts val="1600"/>
                        </a:lnSpc>
                        <a:spcBef>
                          <a:spcPts val="600"/>
                        </a:spcBef>
                        <a:spcAft>
                          <a:spcPts val="600"/>
                        </a:spcAft>
                      </a:pPr>
                      <a:endParaRPr lang="de-DE" sz="1800" b="0" spc="-110" baseline="0" dirty="0" smtClean="0">
                        <a:latin typeface="Verdana" pitchFamily="34" charset="0"/>
                        <a:ea typeface="Verdana" pitchFamily="34" charset="0"/>
                        <a:cs typeface="Verdana" pitchFamily="34" charset="0"/>
                      </a:endParaRPr>
                    </a:p>
                    <a:p>
                      <a:pPr>
                        <a:lnSpc>
                          <a:spcPts val="1800"/>
                        </a:lnSpc>
                        <a:spcBef>
                          <a:spcPts val="600"/>
                        </a:spcBef>
                        <a:spcAft>
                          <a:spcPts val="600"/>
                        </a:spcAft>
                      </a:pPr>
                      <a:r>
                        <a:rPr lang="de-DE" sz="1800" b="0" spc="-110" baseline="0" dirty="0" smtClean="0">
                          <a:latin typeface="Verdana" pitchFamily="34" charset="0"/>
                          <a:ea typeface="Verdana" pitchFamily="34" charset="0"/>
                          <a:cs typeface="Verdana" pitchFamily="34" charset="0"/>
                        </a:rPr>
                        <a:t>507</a:t>
                      </a:r>
                      <a:endParaRPr lang="de-DE" sz="1800" b="0" spc="-110" baseline="0" dirty="0">
                        <a:latin typeface="Verdana" pitchFamily="34" charset="0"/>
                        <a:ea typeface="Verdana" pitchFamily="34" charset="0"/>
                        <a:cs typeface="Verdana" pitchFamily="34" charset="0"/>
                      </a:endParaRPr>
                    </a:p>
                  </a:txBody>
                  <a:tcPr/>
                </a:tc>
                <a:tc>
                  <a:txBody>
                    <a:bodyPr/>
                    <a:lstStyle/>
                    <a:p>
                      <a:pPr>
                        <a:lnSpc>
                          <a:spcPts val="1600"/>
                        </a:lnSpc>
                        <a:spcBef>
                          <a:spcPts val="600"/>
                        </a:spcBef>
                        <a:spcAft>
                          <a:spcPts val="600"/>
                        </a:spcAft>
                      </a:pPr>
                      <a:r>
                        <a:rPr lang="de-DE" sz="1800" b="0" spc="-110" baseline="0" dirty="0" smtClean="0">
                          <a:latin typeface="Verdana" pitchFamily="34" charset="0"/>
                          <a:ea typeface="Verdana" pitchFamily="34" charset="0"/>
                          <a:cs typeface="Verdana" pitchFamily="34" charset="0"/>
                        </a:rPr>
                        <a:t>2.17.2</a:t>
                      </a:r>
                      <a:endParaRPr lang="de-DE" sz="1800" b="0"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50" dirty="0" smtClean="0">
                          <a:latin typeface="Verdana" pitchFamily="34" charset="0"/>
                          <a:ea typeface="Verdana" pitchFamily="34" charset="0"/>
                          <a:cs typeface="Verdana" pitchFamily="34" charset="0"/>
                        </a:rPr>
                        <a:t>Anmerkung zum</a:t>
                      </a:r>
                      <a:r>
                        <a:rPr lang="de-DE" sz="1800" b="0" spc="-150" baseline="0" dirty="0" smtClean="0">
                          <a:latin typeface="Verdana" pitchFamily="34" charset="0"/>
                          <a:ea typeface="Verdana" pitchFamily="34" charset="0"/>
                          <a:cs typeface="Verdana" pitchFamily="34" charset="0"/>
                        </a:rPr>
                        <a:t> Titel</a:t>
                      </a:r>
                      <a:endParaRPr lang="de-DE" sz="1800" b="0" spc="-15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160" baseline="0" dirty="0" smtClean="0">
                          <a:solidFill>
                            <a:srgbClr val="FF0000"/>
                          </a:solidFill>
                          <a:latin typeface="Verdana" pitchFamily="34" charset="0"/>
                          <a:ea typeface="Verdana" pitchFamily="34" charset="0"/>
                          <a:cs typeface="Verdana" pitchFamily="34" charset="0"/>
                        </a:rPr>
                        <a:t>$a </a:t>
                      </a:r>
                      <a:r>
                        <a:rPr lang="de-DE" sz="1800" kern="1200" spc="-160" baseline="0" dirty="0" smtClean="0">
                          <a:solidFill>
                            <a:schemeClr val="dk1"/>
                          </a:solidFill>
                          <a:latin typeface="Verdana" pitchFamily="34" charset="0"/>
                          <a:ea typeface="Verdana" pitchFamily="34" charset="0"/>
                          <a:cs typeface="Verdana" pitchFamily="34" charset="0"/>
                        </a:rPr>
                        <a:t>Englischer und französischer Titel von der Seite des Inhaltsverzeichnisses</a:t>
                      </a:r>
                      <a:r>
                        <a:rPr lang="de-DE" sz="1800" kern="1200" spc="-160" baseline="0" dirty="0" smtClean="0">
                          <a:solidFill>
                            <a:srgbClr val="FF0000"/>
                          </a:solidFill>
                          <a:latin typeface="Verdana" pitchFamily="34" charset="0"/>
                          <a:ea typeface="Verdana" pitchFamily="34" charset="0"/>
                          <a:cs typeface="Verdana" pitchFamily="34" charset="0"/>
                        </a:rPr>
                        <a:t>._-_</a:t>
                      </a:r>
                      <a:endParaRPr lang="de-DE" sz="1800" b="0" spc="-160" baseline="0" dirty="0">
                        <a:solidFill>
                          <a:srgbClr val="FF0000"/>
                        </a:solidFill>
                        <a:latin typeface="Verdana" pitchFamily="34" charset="0"/>
                        <a:ea typeface="Verdana" pitchFamily="34" charset="0"/>
                        <a:cs typeface="Verdana" pitchFamily="34" charset="0"/>
                      </a:endParaRPr>
                    </a:p>
                  </a:txBody>
                  <a:tcPr anchor="ctr"/>
                </a:tc>
              </a:tr>
              <a:tr h="898311">
                <a:tc vMerge="1">
                  <a:txBody>
                    <a:bodyPr/>
                    <a:lstStyle/>
                    <a:p>
                      <a:pPr>
                        <a:lnSpc>
                          <a:spcPts val="1600"/>
                        </a:lnSpc>
                        <a:spcBef>
                          <a:spcPts val="600"/>
                        </a:spcBef>
                        <a:spcAft>
                          <a:spcPts val="600"/>
                        </a:spcAft>
                      </a:pPr>
                      <a:endParaRPr lang="de-DE" sz="1800" b="0"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10" baseline="0" dirty="0" smtClean="0">
                          <a:latin typeface="Verdana" pitchFamily="34" charset="0"/>
                          <a:ea typeface="Verdana" pitchFamily="34" charset="0"/>
                          <a:cs typeface="Verdana" pitchFamily="34" charset="0"/>
                        </a:rPr>
                        <a:t>2.17.2</a:t>
                      </a:r>
                      <a:endParaRPr lang="de-DE" sz="1800" b="0"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50" dirty="0" smtClean="0">
                          <a:latin typeface="Verdana" pitchFamily="34" charset="0"/>
                          <a:ea typeface="Verdana" pitchFamily="34" charset="0"/>
                          <a:cs typeface="Verdana" pitchFamily="34" charset="0"/>
                        </a:rPr>
                        <a:t>Anmerkung zum Titel</a:t>
                      </a:r>
                      <a:endParaRPr lang="de-DE" sz="1800" b="0" spc="-15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160" baseline="0" dirty="0" smtClean="0">
                          <a:solidFill>
                            <a:schemeClr val="dk1"/>
                          </a:solidFill>
                          <a:latin typeface="Verdana" pitchFamily="34" charset="0"/>
                          <a:ea typeface="Verdana" pitchFamily="34" charset="0"/>
                          <a:cs typeface="Verdana" pitchFamily="34" charset="0"/>
                        </a:rPr>
                        <a:t>Titel auf dem Einband: Farbbild-Reise Bergisches Land</a:t>
                      </a:r>
                      <a:endParaRPr lang="de-DE" sz="1800" b="0" spc="-160" baseline="0" dirty="0">
                        <a:latin typeface="Verdana" pitchFamily="34" charset="0"/>
                        <a:ea typeface="Verdana" pitchFamily="34" charset="0"/>
                        <a:cs typeface="Verdana" pitchFamily="34" charset="0"/>
                      </a:endParaRPr>
                    </a:p>
                  </a:txBody>
                  <a:tcPr anchor="ctr"/>
                </a:tc>
              </a:tr>
            </a:tbl>
          </a:graphicData>
        </a:graphic>
      </p:graphicFrame>
      <p:pic>
        <p:nvPicPr>
          <p:cNvPr id="7" name="Picture 2"/>
          <p:cNvPicPr>
            <a:picLocks noChangeAspect="1" noChangeArrowheads="1"/>
          </p:cNvPicPr>
          <p:nvPr/>
        </p:nvPicPr>
        <p:blipFill>
          <a:blip r:embed="rId2" cstate="print">
            <a:biLevel thresh="50000"/>
          </a:blip>
          <a:srcRect l="7058" r="6499"/>
          <a:stretch>
            <a:fillRect/>
          </a:stretch>
        </p:blipFill>
        <p:spPr bwMode="auto">
          <a:xfrm>
            <a:off x="395536" y="1339322"/>
            <a:ext cx="3528392" cy="1583651"/>
          </a:xfrm>
          <a:prstGeom prst="rect">
            <a:avLst/>
          </a:prstGeom>
          <a:noFill/>
          <a:ln>
            <a:solidFill>
              <a:schemeClr val="tx1"/>
            </a:solidFill>
          </a:ln>
        </p:spPr>
      </p:pic>
      <p:pic>
        <p:nvPicPr>
          <p:cNvPr id="8" name="Picture 3"/>
          <p:cNvPicPr>
            <a:picLocks noChangeAspect="1" noChangeArrowheads="1"/>
          </p:cNvPicPr>
          <p:nvPr/>
        </p:nvPicPr>
        <p:blipFill>
          <a:blip r:embed="rId3" cstate="print">
            <a:biLevel thresh="50000"/>
          </a:blip>
          <a:srcRect l="3434" t="9504" r="49990" b="70363"/>
          <a:stretch>
            <a:fillRect/>
          </a:stretch>
        </p:blipFill>
        <p:spPr bwMode="auto">
          <a:xfrm>
            <a:off x="107504" y="3067514"/>
            <a:ext cx="3816424" cy="1440160"/>
          </a:xfrm>
          <a:prstGeom prst="rect">
            <a:avLst/>
          </a:prstGeom>
          <a:noFill/>
          <a:ln w="9525">
            <a:solidFill>
              <a:schemeClr val="tx1"/>
            </a:solidFill>
            <a:miter lim="800000"/>
            <a:headEnd/>
            <a:tailEnd/>
          </a:ln>
        </p:spPr>
      </p:pic>
      <p:pic>
        <p:nvPicPr>
          <p:cNvPr id="9" name="Picture 3"/>
          <p:cNvPicPr>
            <a:picLocks noChangeAspect="1" noChangeArrowheads="1"/>
          </p:cNvPicPr>
          <p:nvPr/>
        </p:nvPicPr>
        <p:blipFill>
          <a:blip r:embed="rId4" cstate="print">
            <a:lum bright="-30000" contrast="40000"/>
          </a:blip>
          <a:srcRect/>
          <a:stretch>
            <a:fillRect/>
          </a:stretch>
        </p:blipFill>
        <p:spPr bwMode="auto">
          <a:xfrm>
            <a:off x="135143" y="4651690"/>
            <a:ext cx="3788785" cy="1008112"/>
          </a:xfrm>
          <a:prstGeom prst="rect">
            <a:avLst/>
          </a:prstGeom>
          <a:solidFill>
            <a:schemeClr val="tx1"/>
          </a:solidFill>
          <a:ln w="9525">
            <a:noFill/>
            <a:miter lim="800000"/>
            <a:headEnd/>
            <a:tailEnd/>
          </a:ln>
        </p:spPr>
      </p:pic>
      <p:sp>
        <p:nvSpPr>
          <p:cNvPr id="10" name="Textfeld 9"/>
          <p:cNvSpPr txBox="1"/>
          <p:nvPr/>
        </p:nvSpPr>
        <p:spPr>
          <a:xfrm>
            <a:off x="1907704" y="5587794"/>
            <a:ext cx="1224136"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Einband</a:t>
            </a:r>
            <a:endParaRPr lang="de-DE" dirty="0">
              <a:latin typeface="Verdana" pitchFamily="34" charset="0"/>
              <a:ea typeface="Verdana" pitchFamily="34" charset="0"/>
              <a:cs typeface="Verdana" pitchFamily="34" charset="0"/>
            </a:endParaRPr>
          </a:p>
        </p:txBody>
      </p:sp>
      <p:sp>
        <p:nvSpPr>
          <p:cNvPr id="13" name="Foliennummernplatzhalter 12"/>
          <p:cNvSpPr>
            <a:spLocks noGrp="1"/>
          </p:cNvSpPr>
          <p:nvPr>
            <p:ph type="sldNum" sz="quarter" idx="4"/>
          </p:nvPr>
        </p:nvSpPr>
        <p:spPr/>
        <p:txBody>
          <a:bodyPr/>
          <a:lstStyle/>
          <a:p>
            <a:fld id="{8A6690F1-7CA1-4166-A522-500460961984}" type="slidenum">
              <a:rPr lang="de-DE" smtClean="0"/>
              <a:pPr/>
              <a:t>85</a:t>
            </a:fld>
            <a:endParaRPr lang="de-DE"/>
          </a:p>
        </p:txBody>
      </p:sp>
      <p:sp>
        <p:nvSpPr>
          <p:cNvPr id="14" name="Fußzeilenplatzhalter 13"/>
          <p:cNvSpPr>
            <a:spLocks noGrp="1"/>
          </p:cNvSpPr>
          <p:nvPr>
            <p:ph type="ftr" sz="quarter" idx="14"/>
          </p:nvPr>
        </p:nvSpPr>
        <p:spPr>
          <a:xfrm>
            <a:off x="467544" y="6376243"/>
            <a:ext cx="6912768"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r>
              <a:rPr lang="de-DE" dirty="0" smtClean="0"/>
              <a:t>Korrigierter Titel kann angegeben werden, wenn in fehlerhafter Form erfasst (RDA 2.17.2.4)</a:t>
            </a:r>
          </a:p>
          <a:p>
            <a:endParaRPr lang="de-DE" dirty="0" smtClean="0"/>
          </a:p>
          <a:p>
            <a:r>
              <a:rPr lang="de-DE" dirty="0" err="1" smtClean="0"/>
              <a:t>Unkorrigierter</a:t>
            </a:r>
            <a:r>
              <a:rPr lang="de-DE" dirty="0" smtClean="0"/>
              <a:t> Haupttitel einer fortl./integrierenden Ressource wird angegeben, wenn korrigiert erfasst (RDA 2.17.2.4)</a:t>
            </a:r>
          </a:p>
          <a:p>
            <a:pPr>
              <a:buNone/>
            </a:pPr>
            <a:endParaRPr lang="de-DE" dirty="0" smtClean="0"/>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graphicFrame>
        <p:nvGraphicFramePr>
          <p:cNvPr id="11" name="Tabelle 10"/>
          <p:cNvGraphicFramePr>
            <a:graphicFrameLocks noGrp="1"/>
          </p:cNvGraphicFramePr>
          <p:nvPr>
            <p:extLst>
              <p:ext uri="{D42A27DB-BD31-4B8C-83A1-F6EECF244321}">
                <p14:modId xmlns:p14="http://schemas.microsoft.com/office/powerpoint/2010/main" val="3364360299"/>
              </p:ext>
            </p:extLst>
          </p:nvPr>
        </p:nvGraphicFramePr>
        <p:xfrm>
          <a:off x="3851920" y="1340768"/>
          <a:ext cx="5184575" cy="2427800"/>
        </p:xfrm>
        <a:graphic>
          <a:graphicData uri="http://schemas.openxmlformats.org/drawingml/2006/table">
            <a:tbl>
              <a:tblPr firstRow="1" bandRow="1">
                <a:tableStyleId>{5C22544A-7EE6-4342-B048-85BDC9FD1C3A}</a:tableStyleId>
              </a:tblPr>
              <a:tblGrid>
                <a:gridCol w="864096"/>
                <a:gridCol w="864096"/>
                <a:gridCol w="1440160"/>
                <a:gridCol w="2016223"/>
              </a:tblGrid>
              <a:tr h="360040">
                <a:tc>
                  <a:txBody>
                    <a:bodyPr/>
                    <a:lstStyle/>
                    <a:p>
                      <a:r>
                        <a:rPr lang="de-DE"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RDA</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Element</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572996">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100" baseline="0" dirty="0" smtClean="0">
                          <a:solidFill>
                            <a:srgbClr val="FF0000"/>
                          </a:solidFill>
                          <a:latin typeface="Verdana" pitchFamily="34" charset="0"/>
                          <a:ea typeface="Verdana" pitchFamily="34" charset="0"/>
                          <a:cs typeface="Verdana" pitchFamily="34" charset="0"/>
                        </a:rPr>
                        <a:t>$a </a:t>
                      </a:r>
                      <a:r>
                        <a:rPr lang="en-US" sz="1800" kern="1200" spc="-100" dirty="0" smtClean="0">
                          <a:solidFill>
                            <a:schemeClr val="dk1"/>
                          </a:solidFill>
                          <a:latin typeface="Verdana" pitchFamily="34" charset="0"/>
                          <a:ea typeface="Verdana" pitchFamily="34" charset="0"/>
                          <a:cs typeface="Verdana" pitchFamily="34" charset="0"/>
                        </a:rPr>
                        <a:t>Louis II de </a:t>
                      </a:r>
                      <a:r>
                        <a:rPr lang="en-US" sz="1800" kern="1200" spc="-100" dirty="0" err="1" smtClean="0">
                          <a:solidFill>
                            <a:schemeClr val="dk1"/>
                          </a:solidFill>
                          <a:latin typeface="Verdana" pitchFamily="34" charset="0"/>
                          <a:ea typeface="Verdana" pitchFamily="34" charset="0"/>
                          <a:cs typeface="Verdana" pitchFamily="34" charset="0"/>
                        </a:rPr>
                        <a:t>Bavière</a:t>
                      </a:r>
                      <a:endParaRPr lang="de-DE" spc="-100" dirty="0">
                        <a:latin typeface="Verdana" pitchFamily="34" charset="0"/>
                        <a:ea typeface="Verdana" pitchFamily="34" charset="0"/>
                        <a:cs typeface="Verdana" pitchFamily="34" charset="0"/>
                      </a:endParaRPr>
                    </a:p>
                  </a:txBody>
                  <a:tcPr anchor="ctr"/>
                </a:tc>
              </a:tr>
              <a:tr h="584804">
                <a:tc>
                  <a:txBody>
                    <a:bodyPr/>
                    <a:lstStyle/>
                    <a:p>
                      <a:pPr>
                        <a:lnSpc>
                          <a:spcPts val="1600"/>
                        </a:lnSpc>
                        <a:spcBef>
                          <a:spcPts val="600"/>
                        </a:spcBef>
                        <a:spcAft>
                          <a:spcPts val="600"/>
                        </a:spcAft>
                      </a:pPr>
                      <a:r>
                        <a:rPr lang="de-DE" spc="-100" dirty="0" smtClean="0">
                          <a:latin typeface="Verdana" panose="020B0604030504040204" pitchFamily="34" charset="0"/>
                          <a:ea typeface="Verdana" panose="020B0604030504040204" pitchFamily="34" charset="0"/>
                          <a:cs typeface="Verdana" panose="020B0604030504040204" pitchFamily="34" charset="0"/>
                        </a:rPr>
                        <a:t>370a</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anose="020B0604030504040204" pitchFamily="34" charset="0"/>
                          <a:ea typeface="Verdana" panose="020B0604030504040204" pitchFamily="34" charset="0"/>
                          <a:cs typeface="Verdana" panose="020B0604030504040204" pitchFamily="34" charset="0"/>
                        </a:rPr>
                        <a:t>2.3.6</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100" baseline="0" dirty="0" smtClean="0">
                          <a:solidFill>
                            <a:srgbClr val="FF0000"/>
                          </a:solidFill>
                          <a:latin typeface="Verdana" pitchFamily="34" charset="0"/>
                          <a:ea typeface="Verdana" pitchFamily="34" charset="0"/>
                          <a:cs typeface="Verdana" pitchFamily="34" charset="0"/>
                        </a:rPr>
                        <a:t>$a &lt;&lt;</a:t>
                      </a:r>
                      <a:r>
                        <a:rPr lang="en-US" sz="1800" kern="1200" spc="-100" dirty="0" smtClean="0">
                          <a:solidFill>
                            <a:schemeClr val="dk1"/>
                          </a:solidFill>
                          <a:latin typeface="Verdana" pitchFamily="34" charset="0"/>
                          <a:ea typeface="Verdana" pitchFamily="34" charset="0"/>
                          <a:cs typeface="Verdana" pitchFamily="34" charset="0"/>
                        </a:rPr>
                        <a:t>Un</a:t>
                      </a:r>
                      <a:r>
                        <a:rPr lang="en-US" sz="1800" kern="1200" spc="-100" dirty="0" smtClean="0">
                          <a:solidFill>
                            <a:srgbClr val="FF0000"/>
                          </a:solidFill>
                          <a:latin typeface="Verdana" pitchFamily="34" charset="0"/>
                          <a:ea typeface="Verdana" pitchFamily="34" charset="0"/>
                          <a:cs typeface="Verdana" pitchFamily="34" charset="0"/>
                        </a:rPr>
                        <a:t>&gt;&gt;</a:t>
                      </a:r>
                      <a:r>
                        <a:rPr lang="en-US" sz="1800" kern="1200" spc="-100" dirty="0" smtClean="0">
                          <a:solidFill>
                            <a:schemeClr val="dk1"/>
                          </a:solidFill>
                          <a:latin typeface="Verdana" pitchFamily="34" charset="0"/>
                          <a:ea typeface="Verdana" pitchFamily="34" charset="0"/>
                          <a:cs typeface="Verdana" pitchFamily="34" charset="0"/>
                        </a:rPr>
                        <a:t> </a:t>
                      </a:r>
                      <a:r>
                        <a:rPr lang="en-US" sz="1800" kern="1200" spc="-100" dirty="0" err="1" smtClean="0">
                          <a:solidFill>
                            <a:schemeClr val="dk1"/>
                          </a:solidFill>
                          <a:latin typeface="Verdana" pitchFamily="34" charset="0"/>
                          <a:ea typeface="Verdana" pitchFamily="34" charset="0"/>
                          <a:cs typeface="Verdana" pitchFamily="34" charset="0"/>
                        </a:rPr>
                        <a:t>roi</a:t>
                      </a:r>
                      <a:r>
                        <a:rPr lang="en-US" sz="1800" kern="1200" spc="-100" dirty="0" smtClean="0">
                          <a:solidFill>
                            <a:schemeClr val="dk1"/>
                          </a:solidFill>
                          <a:latin typeface="Verdana" pitchFamily="34" charset="0"/>
                          <a:ea typeface="Verdana" pitchFamily="34" charset="0"/>
                          <a:cs typeface="Verdana" pitchFamily="34" charset="0"/>
                        </a:rPr>
                        <a:t> </a:t>
                      </a:r>
                      <a:r>
                        <a:rPr lang="en-US" sz="1800" kern="1200" spc="-100" dirty="0" err="1" smtClean="0">
                          <a:solidFill>
                            <a:schemeClr val="dk1"/>
                          </a:solidFill>
                          <a:latin typeface="Verdana" pitchFamily="34" charset="0"/>
                          <a:ea typeface="Verdana" pitchFamily="34" charset="0"/>
                          <a:cs typeface="Verdana" pitchFamily="34" charset="0"/>
                        </a:rPr>
                        <a:t>wagnérien</a:t>
                      </a:r>
                      <a:endParaRPr lang="de-DE" spc="-100" dirty="0">
                        <a:latin typeface="Verdana" pitchFamily="34" charset="0"/>
                        <a:ea typeface="Verdana" pitchFamily="34" charset="0"/>
                        <a:cs typeface="Verdana" pitchFamily="34" charset="0"/>
                      </a:endParaRPr>
                    </a:p>
                  </a:txBody>
                  <a:tcPr anchor="ctr"/>
                </a:tc>
              </a:tr>
              <a:tr h="753862">
                <a:tc>
                  <a:txBody>
                    <a:bodyPr/>
                    <a:lstStyle/>
                    <a:p>
                      <a:pPr>
                        <a:lnSpc>
                          <a:spcPts val="1600"/>
                        </a:lnSpc>
                        <a:spcBef>
                          <a:spcPts val="600"/>
                        </a:spcBef>
                        <a:spcAft>
                          <a:spcPts val="600"/>
                        </a:spcAft>
                      </a:pPr>
                      <a:r>
                        <a:rPr lang="de-DE" spc="-100" dirty="0" smtClean="0">
                          <a:latin typeface="Verdana" panose="020B0604030504040204" pitchFamily="34" charset="0"/>
                          <a:ea typeface="Verdana" panose="020B0604030504040204" pitchFamily="34" charset="0"/>
                          <a:cs typeface="Verdana" panose="020B0604030504040204" pitchFamily="34" charset="0"/>
                        </a:rPr>
                        <a:t>507</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anose="020B0604030504040204" pitchFamily="34" charset="0"/>
                          <a:ea typeface="Verdana" panose="020B0604030504040204" pitchFamily="34" charset="0"/>
                          <a:cs typeface="Verdana" panose="020B0604030504040204" pitchFamily="34" charset="0"/>
                        </a:rPr>
                        <a:t>2.17.2</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100" baseline="0" dirty="0" smtClean="0">
                          <a:solidFill>
                            <a:srgbClr val="FF0000"/>
                          </a:solidFill>
                          <a:latin typeface="Verdana" pitchFamily="34" charset="0"/>
                          <a:ea typeface="Verdana" pitchFamily="34" charset="0"/>
                          <a:cs typeface="Verdana" pitchFamily="34" charset="0"/>
                        </a:rPr>
                        <a:t>$a </a:t>
                      </a:r>
                      <a:r>
                        <a:rPr lang="de-DE" sz="1800" kern="1200" spc="-100" dirty="0" smtClean="0">
                          <a:solidFill>
                            <a:schemeClr val="dk1"/>
                          </a:solidFill>
                          <a:latin typeface="Verdana" pitchFamily="34" charset="0"/>
                          <a:ea typeface="Verdana" pitchFamily="34" charset="0"/>
                          <a:cs typeface="Verdana" pitchFamily="34" charset="0"/>
                        </a:rPr>
                        <a:t>Auf der Titelseite erscheinen zwei Titel</a:t>
                      </a:r>
                      <a:endParaRPr lang="de-DE" spc="-100" dirty="0">
                        <a:latin typeface="Verdana" pitchFamily="34" charset="0"/>
                        <a:ea typeface="Verdana" pitchFamily="34" charset="0"/>
                        <a:cs typeface="Verdana" pitchFamily="34" charset="0"/>
                      </a:endParaRPr>
                    </a:p>
                  </a:txBody>
                  <a:tcPr anchor="ctr"/>
                </a:tc>
              </a:tr>
            </a:tbl>
          </a:graphicData>
        </a:graphic>
      </p:graphicFrame>
      <p:pic>
        <p:nvPicPr>
          <p:cNvPr id="8" name="Picture 2"/>
          <p:cNvPicPr>
            <a:picLocks noChangeAspect="1" noChangeArrowheads="1"/>
          </p:cNvPicPr>
          <p:nvPr/>
        </p:nvPicPr>
        <p:blipFill>
          <a:blip r:embed="rId2" cstate="print"/>
          <a:srcRect b="35131"/>
          <a:stretch>
            <a:fillRect/>
          </a:stretch>
        </p:blipFill>
        <p:spPr bwMode="auto">
          <a:xfrm>
            <a:off x="323528" y="1340769"/>
            <a:ext cx="3405981" cy="2448271"/>
          </a:xfrm>
          <a:prstGeom prst="rect">
            <a:avLst/>
          </a:prstGeom>
          <a:noFill/>
          <a:ln w="9525">
            <a:solidFill>
              <a:schemeClr val="tx1"/>
            </a:solidFill>
            <a:miter lim="800000"/>
            <a:headEnd/>
            <a:tailEnd/>
          </a:ln>
        </p:spPr>
      </p:pic>
      <p:sp>
        <p:nvSpPr>
          <p:cNvPr id="12" name="Foliennummernplatzhalter 11"/>
          <p:cNvSpPr>
            <a:spLocks noGrp="1"/>
          </p:cNvSpPr>
          <p:nvPr>
            <p:ph type="sldNum" sz="quarter" idx="4"/>
          </p:nvPr>
        </p:nvSpPr>
        <p:spPr/>
        <p:txBody>
          <a:bodyPr/>
          <a:lstStyle/>
          <a:p>
            <a:fld id="{8A6690F1-7CA1-4166-A522-500460961984}" type="slidenum">
              <a:rPr lang="de-DE" smtClean="0"/>
              <a:pPr/>
              <a:t>86</a:t>
            </a:fld>
            <a:endParaRPr lang="de-DE"/>
          </a:p>
        </p:txBody>
      </p:sp>
      <p:sp>
        <p:nvSpPr>
          <p:cNvPr id="13" name="Fußzeilenplatzhalter 12"/>
          <p:cNvSpPr>
            <a:spLocks noGrp="1"/>
          </p:cNvSpPr>
          <p:nvPr>
            <p:ph type="ftr" sz="quarter" idx="14"/>
          </p:nvPr>
        </p:nvSpPr>
        <p:spPr>
          <a:xfrm>
            <a:off x="467544" y="6376243"/>
            <a:ext cx="6624736"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3:</a:t>
            </a:r>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95536" y="1412776"/>
          <a:ext cx="8424934" cy="1937999"/>
        </p:xfrm>
        <a:graphic>
          <a:graphicData uri="http://schemas.openxmlformats.org/drawingml/2006/table">
            <a:tbl>
              <a:tblPr firstRow="1" bandRow="1">
                <a:tableStyleId>{5C22544A-7EE6-4342-B048-85BDC9FD1C3A}</a:tableStyleId>
              </a:tblPr>
              <a:tblGrid>
                <a:gridCol w="1008112"/>
                <a:gridCol w="936104"/>
                <a:gridCol w="2376264"/>
                <a:gridCol w="4104454"/>
              </a:tblGrid>
              <a:tr h="46458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&lt;&lt;</a:t>
                      </a:r>
                      <a:r>
                        <a:rPr lang="de-DE" sz="1800" kern="1200" dirty="0" smtClean="0">
                          <a:solidFill>
                            <a:schemeClr val="dk1"/>
                          </a:solidFill>
                          <a:latin typeface="Verdana" pitchFamily="34" charset="0"/>
                          <a:ea typeface="Verdana" pitchFamily="34" charset="0"/>
                          <a:cs typeface="Verdana" pitchFamily="34" charset="0"/>
                        </a:rPr>
                        <a:t>Der</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Rosenklavier</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&lt;&lt;</a:t>
                      </a:r>
                      <a:r>
                        <a:rPr lang="de-DE" sz="1800" kern="1200" dirty="0" smtClean="0">
                          <a:solidFill>
                            <a:schemeClr val="dk1"/>
                          </a:solidFill>
                          <a:latin typeface="Verdana" pitchFamily="34" charset="0"/>
                          <a:ea typeface="Verdana" pitchFamily="34" charset="0"/>
                          <a:cs typeface="Verdana" pitchFamily="34" charset="0"/>
                        </a:rPr>
                        <a:t>Der</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Rosenkavalier</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507</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a:t>
                      </a:r>
                      <a:r>
                        <a:rPr lang="de-DE" sz="1800" kern="1200" dirty="0" smtClean="0">
                          <a:solidFill>
                            <a:schemeClr val="dk1"/>
                          </a:solidFill>
                          <a:latin typeface="Verdana" pitchFamily="34" charset="0"/>
                          <a:ea typeface="Verdana" pitchFamily="34" charset="0"/>
                          <a:cs typeface="Verdana" pitchFamily="34" charset="0"/>
                        </a:rPr>
                        <a:t>Der Haupttitel sollte lauten: Der Rosenkavalier</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3364360299"/>
              </p:ext>
            </p:extLst>
          </p:nvPr>
        </p:nvGraphicFramePr>
        <p:xfrm>
          <a:off x="395536" y="3717033"/>
          <a:ext cx="8424934" cy="2312463"/>
        </p:xfrm>
        <a:graphic>
          <a:graphicData uri="http://schemas.openxmlformats.org/drawingml/2006/table">
            <a:tbl>
              <a:tblPr firstRow="1" bandRow="1">
                <a:tableStyleId>{5C22544A-7EE6-4342-B048-85BDC9FD1C3A}</a:tableStyleId>
              </a:tblPr>
              <a:tblGrid>
                <a:gridCol w="1008112"/>
                <a:gridCol w="936104"/>
                <a:gridCol w="2376264"/>
                <a:gridCol w="4104454"/>
              </a:tblGrid>
              <a:tr h="432047">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40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a:t>
                      </a:r>
                      <a:r>
                        <a:rPr lang="de-DE" sz="1800" kern="1200" dirty="0" smtClean="0">
                          <a:solidFill>
                            <a:schemeClr val="dk1"/>
                          </a:solidFill>
                          <a:latin typeface="Verdana" pitchFamily="34" charset="0"/>
                          <a:ea typeface="Verdana" pitchFamily="34" charset="0"/>
                          <a:cs typeface="Verdana" pitchFamily="34" charset="0"/>
                        </a:rPr>
                        <a:t>Welt der Spiritualität und Mystik</a:t>
                      </a:r>
                      <a:endParaRPr lang="de-DE" dirty="0">
                        <a:latin typeface="Verdana" pitchFamily="34" charset="0"/>
                        <a:ea typeface="Verdana" pitchFamily="34" charset="0"/>
                        <a:cs typeface="Verdana" pitchFamily="34" charset="0"/>
                      </a:endParaRPr>
                    </a:p>
                  </a:txBody>
                  <a:tcPr anchor="ctr"/>
                </a:tc>
              </a:tr>
              <a:tr h="5040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370a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a:t>
                      </a:r>
                      <a:r>
                        <a:rPr lang="de-DE" sz="1800" kern="1200" dirty="0" smtClean="0">
                          <a:solidFill>
                            <a:schemeClr val="dk1"/>
                          </a:solidFill>
                          <a:latin typeface="Verdana" pitchFamily="34" charset="0"/>
                          <a:ea typeface="Verdana" pitchFamily="34" charset="0"/>
                          <a:cs typeface="Verdana" pitchFamily="34" charset="0"/>
                        </a:rPr>
                        <a:t>Welt der </a:t>
                      </a:r>
                      <a:r>
                        <a:rPr lang="de-DE" sz="1800" kern="1200" dirty="0" err="1" smtClean="0">
                          <a:solidFill>
                            <a:schemeClr val="dk1"/>
                          </a:solidFill>
                          <a:latin typeface="Verdana" pitchFamily="34" charset="0"/>
                          <a:ea typeface="Verdana" pitchFamily="34" charset="0"/>
                          <a:cs typeface="Verdana" pitchFamily="34" charset="0"/>
                        </a:rPr>
                        <a:t>Spritualität</a:t>
                      </a:r>
                      <a:r>
                        <a:rPr lang="de-DE" sz="1800" kern="1200" dirty="0" smtClean="0">
                          <a:solidFill>
                            <a:schemeClr val="dk1"/>
                          </a:solidFill>
                          <a:latin typeface="Verdana" pitchFamily="34" charset="0"/>
                          <a:ea typeface="Verdana" pitchFamily="34" charset="0"/>
                          <a:cs typeface="Verdana" pitchFamily="34" charset="0"/>
                        </a:rPr>
                        <a:t> und Mystik</a:t>
                      </a:r>
                      <a:endParaRPr lang="de-DE" dirty="0">
                        <a:latin typeface="Verdana" pitchFamily="34" charset="0"/>
                        <a:ea typeface="Verdana" pitchFamily="34" charset="0"/>
                        <a:cs typeface="Verdana" pitchFamily="34" charset="0"/>
                      </a:endParaRPr>
                    </a:p>
                  </a:txBody>
                  <a:tcPr anchor="ctr"/>
                </a:tc>
              </a:tr>
              <a:tr h="87230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507</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a:t>
                      </a:r>
                      <a:r>
                        <a:rPr lang="es-ES" sz="1800" kern="1200" dirty="0" smtClean="0">
                          <a:solidFill>
                            <a:schemeClr val="dk1"/>
                          </a:solidFill>
                          <a:latin typeface="Verdana" pitchFamily="34" charset="0"/>
                          <a:ea typeface="Verdana" pitchFamily="34" charset="0"/>
                          <a:cs typeface="Verdana" pitchFamily="34" charset="0"/>
                        </a:rPr>
                        <a:t>Haupttitel erscheint auf Jg. 1, Nr. 1 (2013) als: Welt der Spritualität und Mystik</a:t>
                      </a:r>
                      <a:endParaRPr lang="de-DE" dirty="0">
                        <a:latin typeface="Verdana" pitchFamily="34" charset="0"/>
                        <a:ea typeface="Verdana" pitchFamily="34" charset="0"/>
                        <a:cs typeface="Verdana" pitchFamily="34" charset="0"/>
                      </a:endParaRPr>
                    </a:p>
                  </a:txBody>
                  <a:tcPr anchor="ctr"/>
                </a:tc>
              </a:tr>
            </a:tbl>
          </a:graphicData>
        </a:graphic>
      </p:graphicFrame>
      <p:sp>
        <p:nvSpPr>
          <p:cNvPr id="12" name="Foliennummernplatzhalter 11"/>
          <p:cNvSpPr>
            <a:spLocks noGrp="1"/>
          </p:cNvSpPr>
          <p:nvPr>
            <p:ph type="sldNum" sz="quarter" idx="4"/>
          </p:nvPr>
        </p:nvSpPr>
        <p:spPr/>
        <p:txBody>
          <a:bodyPr/>
          <a:lstStyle/>
          <a:p>
            <a:fld id="{8A6690F1-7CA1-4166-A522-500460961984}" type="slidenum">
              <a:rPr lang="de-DE" smtClean="0"/>
              <a:pPr/>
              <a:t>87</a:t>
            </a:fld>
            <a:endParaRPr lang="de-DE"/>
          </a:p>
        </p:txBody>
      </p:sp>
      <p:sp>
        <p:nvSpPr>
          <p:cNvPr id="13" name="Fußzeilenplatzhalter 12"/>
          <p:cNvSpPr>
            <a:spLocks noGrp="1"/>
          </p:cNvSpPr>
          <p:nvPr>
            <p:ph type="ftr" sz="quarter" idx="14"/>
          </p:nvPr>
        </p:nvSpPr>
        <p:spPr>
          <a:xfrm>
            <a:off x="467544" y="6376243"/>
            <a:ext cx="6840760"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-7-</a:t>
            </a:r>
            <a:endParaRPr lang="de-DE" dirty="0"/>
          </a:p>
        </p:txBody>
      </p:sp>
      <p:sp>
        <p:nvSpPr>
          <p:cNvPr id="3" name="Textplatzhalter 2"/>
          <p:cNvSpPr>
            <a:spLocks noGrp="1"/>
          </p:cNvSpPr>
          <p:nvPr>
            <p:ph type="body" sz="quarter" idx="13"/>
          </p:nvPr>
        </p:nvSpPr>
        <p:spPr/>
        <p:txBody>
          <a:bodyPr wrap="square"/>
          <a:lstStyle/>
          <a:p>
            <a:r>
              <a:rPr lang="de-DE" dirty="0" smtClean="0"/>
              <a:t>Sonstige Details zu einem Titel können angegeben werden, wenn als wichtig erachtet (RDA 2.17.2.5)</a:t>
            </a:r>
          </a:p>
          <a:p>
            <a:endParaRPr lang="de-DE" dirty="0" smtClean="0"/>
          </a:p>
          <a:p>
            <a:pPr>
              <a:buNone/>
            </a:pPr>
            <a:r>
              <a:rPr lang="de-DE" dirty="0" smtClean="0"/>
              <a:t>Beispiele 4:</a:t>
            </a:r>
          </a:p>
          <a:p>
            <a:pPr lvl="1"/>
            <a:endParaRPr lang="de-DE" dirty="0" smtClean="0"/>
          </a:p>
          <a:p>
            <a:pPr lvl="1"/>
            <a:endParaRPr lang="de-DE" dirty="0" smtClean="0"/>
          </a:p>
          <a:p>
            <a:endParaRPr lang="de-DE" dirty="0" smtClean="0"/>
          </a:p>
        </p:txBody>
      </p:sp>
      <p:sp>
        <p:nvSpPr>
          <p:cNvPr id="10" name="Textfeld 9"/>
          <p:cNvSpPr txBox="1"/>
          <p:nvPr/>
        </p:nvSpPr>
        <p:spPr>
          <a:xfrm>
            <a:off x="323528" y="2699628"/>
            <a:ext cx="2808312" cy="936104"/>
          </a:xfrm>
          <a:prstGeom prst="rect">
            <a:avLst/>
          </a:prstGeom>
          <a:solidFill>
            <a:schemeClr val="bg1"/>
          </a:solidFill>
          <a:ln>
            <a:solidFill>
              <a:schemeClr val="tx1"/>
            </a:solidFill>
          </a:ln>
        </p:spPr>
        <p:txBody>
          <a:bodyPr wrap="square" rtlCol="0">
            <a:noAutofit/>
          </a:bodyPr>
          <a:lstStyle/>
          <a:p>
            <a:pPr algn="ctr"/>
            <a:r>
              <a:rPr lang="de-DE" sz="2400" dirty="0" smtClean="0">
                <a:latin typeface="Verdana" pitchFamily="34" charset="0"/>
                <a:ea typeface="Verdana" pitchFamily="34" charset="0"/>
                <a:cs typeface="Verdana" pitchFamily="34" charset="0"/>
              </a:rPr>
              <a:t>LES DÉRACINÉS</a:t>
            </a:r>
            <a:endParaRPr lang="de-DE" sz="24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Textfeld 10"/>
          <p:cNvSpPr txBox="1"/>
          <p:nvPr/>
        </p:nvSpPr>
        <p:spPr>
          <a:xfrm>
            <a:off x="323528" y="4355812"/>
            <a:ext cx="2808312" cy="830997"/>
          </a:xfrm>
          <a:prstGeom prst="rect">
            <a:avLst/>
          </a:prstGeom>
          <a:solidFill>
            <a:schemeClr val="bg1"/>
          </a:solidFill>
          <a:ln>
            <a:solidFill>
              <a:schemeClr val="tx1"/>
            </a:solidFill>
          </a:ln>
        </p:spPr>
        <p:txBody>
          <a:bodyPr wrap="square" rtlCol="0">
            <a:spAutoFit/>
          </a:bodyPr>
          <a:lstStyle/>
          <a:p>
            <a:pPr algn="ctr"/>
            <a:r>
              <a:rPr lang="de-DE" sz="2400" dirty="0" smtClean="0">
                <a:latin typeface="Verdana" pitchFamily="34" charset="0"/>
                <a:ea typeface="Verdana" pitchFamily="34" charset="0"/>
                <a:cs typeface="Verdana" pitchFamily="34" charset="0"/>
              </a:rPr>
              <a:t>Les </a:t>
            </a:r>
            <a:r>
              <a:rPr lang="de-DE" sz="2400" dirty="0" err="1" smtClean="0">
                <a:latin typeface="Verdana" pitchFamily="34" charset="0"/>
                <a:ea typeface="Verdana" pitchFamily="34" charset="0"/>
                <a:cs typeface="Verdana" pitchFamily="34" charset="0"/>
              </a:rPr>
              <a:t>déracinés</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r>
              <a:rPr lang="de-DE" sz="2400" dirty="0" err="1" smtClean="0">
                <a:latin typeface="Verdana" pitchFamily="34" charset="0"/>
                <a:ea typeface="Verdana" pitchFamily="34" charset="0"/>
                <a:cs typeface="Verdana" pitchFamily="34" charset="0"/>
              </a:rPr>
              <a:t>roman</a:t>
            </a:r>
            <a:endParaRPr lang="de-DE" sz="2400" dirty="0">
              <a:latin typeface="Verdana" pitchFamily="34" charset="0"/>
              <a:ea typeface="Verdana" pitchFamily="34" charset="0"/>
              <a:cs typeface="Verdana" pitchFamily="34" charset="0"/>
            </a:endParaRPr>
          </a:p>
        </p:txBody>
      </p:sp>
      <p:graphicFrame>
        <p:nvGraphicFramePr>
          <p:cNvPr id="12" name="Tabelle 11"/>
          <p:cNvGraphicFramePr>
            <a:graphicFrameLocks noGrp="1"/>
          </p:cNvGraphicFramePr>
          <p:nvPr>
            <p:extLst>
              <p:ext uri="{D42A27DB-BD31-4B8C-83A1-F6EECF244321}">
                <p14:modId xmlns:p14="http://schemas.microsoft.com/office/powerpoint/2010/main" val="86502536"/>
              </p:ext>
            </p:extLst>
          </p:nvPr>
        </p:nvGraphicFramePr>
        <p:xfrm>
          <a:off x="3203848" y="2708920"/>
          <a:ext cx="5616623" cy="2808312"/>
        </p:xfrm>
        <a:graphic>
          <a:graphicData uri="http://schemas.openxmlformats.org/drawingml/2006/table">
            <a:tbl>
              <a:tblPr firstRow="1" bandRow="1">
                <a:tableStyleId>{5C22544A-7EE6-4342-B048-85BDC9FD1C3A}</a:tableStyleId>
              </a:tblPr>
              <a:tblGrid>
                <a:gridCol w="1008112"/>
                <a:gridCol w="936104"/>
                <a:gridCol w="1512168"/>
                <a:gridCol w="2160239"/>
              </a:tblGrid>
              <a:tr h="54821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30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&lt;&lt;</a:t>
                      </a:r>
                      <a:r>
                        <a:rPr lang="de-DE" sz="1800" kern="1200" dirty="0" smtClean="0">
                          <a:solidFill>
                            <a:schemeClr val="dk1"/>
                          </a:solidFill>
                          <a:latin typeface="Verdana" pitchFamily="34" charset="0"/>
                          <a:ea typeface="Verdana" pitchFamily="34" charset="0"/>
                          <a:cs typeface="Verdana" pitchFamily="34" charset="0"/>
                        </a:rPr>
                        <a:t>Les</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déracinés</a:t>
                      </a:r>
                      <a:endParaRPr lang="de-DE" dirty="0">
                        <a:latin typeface="Verdana" pitchFamily="34" charset="0"/>
                        <a:ea typeface="Verdana" pitchFamily="34" charset="0"/>
                        <a:cs typeface="Verdana" pitchFamily="34" charset="0"/>
                      </a:endParaRPr>
                    </a:p>
                  </a:txBody>
                  <a:tcPr anchor="ctr"/>
                </a:tc>
              </a:tr>
              <a:tr h="113004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507</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a:t>
                      </a:r>
                      <a:r>
                        <a:rPr lang="de-DE" b="0" dirty="0" smtClean="0">
                          <a:latin typeface="Verdana" pitchFamily="34" charset="0"/>
                          <a:ea typeface="Verdana" pitchFamily="34" charset="0"/>
                          <a:cs typeface="Verdana" pitchFamily="34" charset="0"/>
                        </a:rPr>
                        <a:t>Roman</a:t>
                      </a:r>
                      <a:endParaRPr lang="de-DE" b="0" dirty="0">
                        <a:latin typeface="Verdana" pitchFamily="34" charset="0"/>
                        <a:ea typeface="Verdana" pitchFamily="34" charset="0"/>
                        <a:cs typeface="Verdana" pitchFamily="34" charset="0"/>
                      </a:endParaRPr>
                    </a:p>
                  </a:txBody>
                  <a:tcPr anchor="ctr"/>
                </a:tc>
              </a:tr>
            </a:tbl>
          </a:graphicData>
        </a:graphic>
      </p:graphicFrame>
      <p:sp>
        <p:nvSpPr>
          <p:cNvPr id="13" name="Textfeld 12"/>
          <p:cNvSpPr txBox="1"/>
          <p:nvPr/>
        </p:nvSpPr>
        <p:spPr>
          <a:xfrm>
            <a:off x="1619672" y="3419708"/>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Titelseite</a:t>
            </a:r>
            <a:endParaRPr lang="de-DE" dirty="0">
              <a:latin typeface="Verdana" pitchFamily="34" charset="0"/>
              <a:ea typeface="Verdana" pitchFamily="34" charset="0"/>
              <a:cs typeface="Verdana" pitchFamily="34" charset="0"/>
            </a:endParaRPr>
          </a:p>
        </p:txBody>
      </p:sp>
      <p:sp>
        <p:nvSpPr>
          <p:cNvPr id="14" name="Textfeld 13"/>
          <p:cNvSpPr txBox="1"/>
          <p:nvPr/>
        </p:nvSpPr>
        <p:spPr>
          <a:xfrm>
            <a:off x="1619672" y="5147900"/>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Cover</a:t>
            </a:r>
            <a:endParaRPr lang="de-DE" dirty="0">
              <a:latin typeface="Verdana" pitchFamily="34" charset="0"/>
              <a:ea typeface="Verdana" pitchFamily="34" charset="0"/>
              <a:cs typeface="Verdana" pitchFamily="34" charset="0"/>
            </a:endParaRPr>
          </a:p>
        </p:txBody>
      </p:sp>
      <p:sp>
        <p:nvSpPr>
          <p:cNvPr id="17" name="Foliennummernplatzhalter 16"/>
          <p:cNvSpPr>
            <a:spLocks noGrp="1"/>
          </p:cNvSpPr>
          <p:nvPr>
            <p:ph type="sldNum" sz="quarter" idx="4"/>
          </p:nvPr>
        </p:nvSpPr>
        <p:spPr/>
        <p:txBody>
          <a:bodyPr/>
          <a:lstStyle/>
          <a:p>
            <a:fld id="{8A6690F1-7CA1-4166-A522-500460961984}" type="slidenum">
              <a:rPr lang="de-DE" smtClean="0"/>
              <a:pPr/>
              <a:t>88</a:t>
            </a:fld>
            <a:endParaRPr lang="de-DE"/>
          </a:p>
        </p:txBody>
      </p:sp>
      <p:sp>
        <p:nvSpPr>
          <p:cNvPr id="18" name="Fußzeilenplatzhalter 17"/>
          <p:cNvSpPr>
            <a:spLocks noGrp="1"/>
          </p:cNvSpPr>
          <p:nvPr>
            <p:ph type="ftr" sz="quarter" idx="14"/>
          </p:nvPr>
        </p:nvSpPr>
        <p:spPr>
          <a:xfrm>
            <a:off x="467544" y="6376243"/>
            <a:ext cx="6624736"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-8-</a:t>
            </a:r>
            <a:endParaRPr lang="de-DE" dirty="0"/>
          </a:p>
        </p:txBody>
      </p:sp>
      <p:sp>
        <p:nvSpPr>
          <p:cNvPr id="3" name="Textplatzhalter 2"/>
          <p:cNvSpPr>
            <a:spLocks noGrp="1"/>
          </p:cNvSpPr>
          <p:nvPr>
            <p:ph type="body" sz="quarter" idx="13"/>
          </p:nvPr>
        </p:nvSpPr>
        <p:spPr/>
        <p:txBody>
          <a:bodyPr wrap="square"/>
          <a:lstStyle/>
          <a:p>
            <a:pPr>
              <a:buNone/>
            </a:pPr>
            <a:r>
              <a:rPr lang="de-DE" smtClean="0"/>
              <a:t>Beispiele 5:</a:t>
            </a:r>
            <a:endParaRPr lang="de-DE" dirty="0" smtClean="0"/>
          </a:p>
          <a:p>
            <a:pPr lvl="1"/>
            <a:endParaRPr lang="de-DE" dirty="0" smtClean="0"/>
          </a:p>
          <a:p>
            <a:pPr lvl="1"/>
            <a:endParaRPr lang="de-DE" dirty="0" smtClean="0"/>
          </a:p>
          <a:p>
            <a:endParaRPr lang="de-DE" dirty="0" smtClean="0"/>
          </a:p>
        </p:txBody>
      </p:sp>
      <p:graphicFrame>
        <p:nvGraphicFramePr>
          <p:cNvPr id="15" name="Tabelle 14"/>
          <p:cNvGraphicFramePr>
            <a:graphicFrameLocks noGrp="1"/>
          </p:cNvGraphicFramePr>
          <p:nvPr>
            <p:extLst>
              <p:ext uri="{D42A27DB-BD31-4B8C-83A1-F6EECF244321}">
                <p14:modId xmlns:p14="http://schemas.microsoft.com/office/powerpoint/2010/main" val="3364360299"/>
              </p:ext>
            </p:extLst>
          </p:nvPr>
        </p:nvGraphicFramePr>
        <p:xfrm>
          <a:off x="2771800" y="1484784"/>
          <a:ext cx="6192689" cy="4464496"/>
        </p:xfrm>
        <a:graphic>
          <a:graphicData uri="http://schemas.openxmlformats.org/drawingml/2006/table">
            <a:tbl>
              <a:tblPr firstRow="1" bandRow="1">
                <a:tableStyleId>{5C22544A-7EE6-4342-B048-85BDC9FD1C3A}</a:tableStyleId>
              </a:tblPr>
              <a:tblGrid>
                <a:gridCol w="917435"/>
                <a:gridCol w="1026781"/>
                <a:gridCol w="1800200"/>
                <a:gridCol w="2448273"/>
              </a:tblGrid>
              <a:tr h="47036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761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TaTa</a:t>
                      </a:r>
                      <a:r>
                        <a:rPr lang="de-DE" dirty="0" smtClean="0">
                          <a:latin typeface="Verdana" panose="020B0604030504040204" pitchFamily="34" charset="0"/>
                          <a:ea typeface="Verdana" panose="020B0604030504040204" pitchFamily="34" charset="0"/>
                          <a:cs typeface="Verdana" panose="020B0604030504040204" pitchFamily="34" charset="0"/>
                        </a:rPr>
                        <a:t> Dada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00617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a:t>
                      </a:r>
                      <a:r>
                        <a:rPr lang="de-DE" sz="1800" kern="1200" dirty="0" err="1" smtClean="0">
                          <a:solidFill>
                            <a:schemeClr val="dk1"/>
                          </a:solidFill>
                          <a:latin typeface="Verdana" pitchFamily="34" charset="0"/>
                          <a:ea typeface="Verdana" pitchFamily="34" charset="0"/>
                          <a:cs typeface="Verdana" pitchFamily="34" charset="0"/>
                        </a:rPr>
                        <a:t>Tatadada</a:t>
                      </a:r>
                      <a:endParaRPr lang="de-DE" dirty="0">
                        <a:latin typeface="Verdana" pitchFamily="34" charset="0"/>
                        <a:ea typeface="Verdana" pitchFamily="34" charset="0"/>
                        <a:cs typeface="Verdana" pitchFamily="34" charset="0"/>
                      </a:endParaRPr>
                    </a:p>
                  </a:txBody>
                  <a:tcPr anchor="ctr"/>
                </a:tc>
              </a:tr>
              <a:tr h="100617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Da </a:t>
                      </a:r>
                      <a:r>
                        <a:rPr lang="de-DE" sz="1800" kern="1200" dirty="0" err="1" smtClean="0">
                          <a:solidFill>
                            <a:schemeClr val="dk1"/>
                          </a:solidFill>
                          <a:latin typeface="Verdana" pitchFamily="34" charset="0"/>
                          <a:ea typeface="Verdana" pitchFamily="34" charset="0"/>
                          <a:cs typeface="Verdana" pitchFamily="34" charset="0"/>
                        </a:rPr>
                        <a:t>Da</a:t>
                      </a:r>
                      <a:endParaRPr lang="de-DE" dirty="0">
                        <a:latin typeface="Verdana" pitchFamily="34" charset="0"/>
                        <a:ea typeface="Verdana" pitchFamily="34" charset="0"/>
                        <a:cs typeface="Verdana" pitchFamily="34" charset="0"/>
                      </a:endParaRPr>
                    </a:p>
                  </a:txBody>
                  <a:tcPr anchor="ctr"/>
                </a:tc>
              </a:tr>
              <a:tr h="12056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507</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a:t>
                      </a:r>
                      <a:r>
                        <a:rPr lang="de-DE" sz="1800" kern="1200" dirty="0" smtClean="0">
                          <a:solidFill>
                            <a:schemeClr val="dk1"/>
                          </a:solidFill>
                          <a:latin typeface="Verdana" pitchFamily="34" charset="0"/>
                          <a:ea typeface="Verdana" pitchFamily="34" charset="0"/>
                          <a:cs typeface="Verdana" pitchFamily="34" charset="0"/>
                        </a:rPr>
                        <a:t>Der Titel erscheint als × mit den wiederholten Silben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und "Da" in den Feldern</a:t>
                      </a:r>
                      <a:endParaRPr lang="de-DE" dirty="0">
                        <a:latin typeface="Verdana" pitchFamily="34" charset="0"/>
                        <a:ea typeface="Verdana" pitchFamily="34" charset="0"/>
                        <a:cs typeface="Verdana" pitchFamily="34" charset="0"/>
                      </a:endParaRPr>
                    </a:p>
                  </a:txBody>
                  <a:tcPr anchor="ctr"/>
                </a:tc>
              </a:tr>
            </a:tbl>
          </a:graphicData>
        </a:graphic>
      </p:graphicFrame>
      <p:pic>
        <p:nvPicPr>
          <p:cNvPr id="16" name="Grafik 15" descr="TaTa Dada_a.jpg"/>
          <p:cNvPicPr>
            <a:picLocks noChangeAspect="1"/>
          </p:cNvPicPr>
          <p:nvPr/>
        </p:nvPicPr>
        <p:blipFill>
          <a:blip r:embed="rId2" cstate="print"/>
          <a:srcRect l="31595" r="30952" b="48500"/>
          <a:stretch>
            <a:fillRect/>
          </a:stretch>
        </p:blipFill>
        <p:spPr>
          <a:xfrm>
            <a:off x="323528" y="1484784"/>
            <a:ext cx="2376264" cy="4248471"/>
          </a:xfrm>
          <a:prstGeom prst="rect">
            <a:avLst/>
          </a:prstGeom>
          <a:ln>
            <a:solidFill>
              <a:schemeClr val="tx1"/>
            </a:solidFill>
          </a:ln>
        </p:spPr>
      </p:pic>
      <p:sp>
        <p:nvSpPr>
          <p:cNvPr id="10" name="Foliennummernplatzhalter 9"/>
          <p:cNvSpPr>
            <a:spLocks noGrp="1"/>
          </p:cNvSpPr>
          <p:nvPr>
            <p:ph type="sldNum" sz="quarter" idx="4"/>
          </p:nvPr>
        </p:nvSpPr>
        <p:spPr/>
        <p:txBody>
          <a:bodyPr/>
          <a:lstStyle/>
          <a:p>
            <a:fld id="{8A6690F1-7CA1-4166-A522-500460961984}" type="slidenum">
              <a:rPr lang="de-DE" smtClean="0"/>
              <a:pPr/>
              <a:t>89</a:t>
            </a:fld>
            <a:endParaRPr lang="de-DE"/>
          </a:p>
        </p:txBody>
      </p:sp>
      <p:sp>
        <p:nvSpPr>
          <p:cNvPr id="11" name="Fußzeilenplatzhalter 10"/>
          <p:cNvSpPr>
            <a:spLocks noGrp="1"/>
          </p:cNvSpPr>
          <p:nvPr>
            <p:ph type="ftr" sz="quarter" idx="14"/>
          </p:nvPr>
        </p:nvSpPr>
        <p:spPr>
          <a:xfrm>
            <a:off x="467544" y="6376243"/>
            <a:ext cx="6768752"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-5-</a:t>
            </a:r>
            <a:endParaRPr lang="de-DE" dirty="0"/>
          </a:p>
        </p:txBody>
      </p:sp>
      <p:sp>
        <p:nvSpPr>
          <p:cNvPr id="3" name="Textplatzhalter 2"/>
          <p:cNvSpPr>
            <a:spLocks noGrp="1"/>
          </p:cNvSpPr>
          <p:nvPr>
            <p:ph type="body" sz="quarter" idx="13"/>
          </p:nvPr>
        </p:nvSpPr>
        <p:spPr>
          <a:xfrm>
            <a:off x="251520" y="836712"/>
            <a:ext cx="8640960" cy="2376264"/>
          </a:xfrm>
        </p:spPr>
        <p:txBody>
          <a:bodyPr wrap="square"/>
          <a:lstStyle/>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Auch mit Fehlern (Ausnahme: offensichtliche Tipp-/Druckfehler im Haupttitel einer fortlaufenden oder integrierenden Ressource)</a:t>
            </a:r>
          </a:p>
          <a:p>
            <a:pPr marL="758825" lvl="2" indent="-358775">
              <a:buFont typeface="Symbol" pitchFamily="18" charset="2"/>
              <a:buChar char="-"/>
            </a:pPr>
            <a:endParaRPr lang="de-DE" sz="2000" dirty="0" smtClean="0"/>
          </a:p>
          <a:p>
            <a:pPr marL="358775" lvl="1" indent="-358775">
              <a:buNone/>
            </a:pPr>
            <a:r>
              <a:rPr lang="de-DE" sz="2400" dirty="0" smtClean="0"/>
              <a:t>Beispiele 4:</a:t>
            </a:r>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7" y="3501008"/>
          <a:ext cx="8640961" cy="2014558"/>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Der Rosenklavier</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Der Rosenklavier</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Keine Korrektur</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i="1" dirty="0" smtClean="0">
                          <a:solidFill>
                            <a:schemeClr val="tx1"/>
                          </a:solidFill>
                          <a:latin typeface="Verdana" pitchFamily="34" charset="0"/>
                          <a:ea typeface="Verdana" pitchFamily="34" charset="0"/>
                          <a:cs typeface="Verdana" pitchFamily="34" charset="0"/>
                        </a:rPr>
                        <a:t>Jg. 1 Nr. 1 2013:</a:t>
                      </a:r>
                      <a:r>
                        <a:rPr lang="es-ES" sz="1800" dirty="0" smtClean="0">
                          <a:solidFill>
                            <a:schemeClr val="tx1"/>
                          </a:solidFill>
                          <a:latin typeface="Verdana" pitchFamily="34" charset="0"/>
                          <a:ea typeface="Verdana" pitchFamily="34" charset="0"/>
                          <a:cs typeface="Verdana" pitchFamily="34" charset="0"/>
                        </a:rPr>
                        <a:t/>
                      </a:r>
                      <a:br>
                        <a:rPr lang="es-ES" sz="1800" dirty="0" smtClean="0">
                          <a:solidFill>
                            <a:schemeClr val="tx1"/>
                          </a:solidFill>
                          <a:latin typeface="Verdana" pitchFamily="34" charset="0"/>
                          <a:ea typeface="Verdana" pitchFamily="34" charset="0"/>
                          <a:cs typeface="Verdana" pitchFamily="34" charset="0"/>
                        </a:rPr>
                      </a:br>
                      <a:r>
                        <a:rPr lang="es-ES" sz="1800" dirty="0" smtClean="0">
                          <a:solidFill>
                            <a:schemeClr val="tx1"/>
                          </a:solidFill>
                          <a:latin typeface="Verdana" pitchFamily="34" charset="0"/>
                          <a:ea typeface="Verdana" pitchFamily="34" charset="0"/>
                          <a:cs typeface="Verdana" pitchFamily="34" charset="0"/>
                        </a:rPr>
                        <a:t>Welt der Spritualität und Mystik</a:t>
                      </a:r>
                    </a:p>
                  </a:txBody>
                  <a:tcPr anchor="ctr"/>
                </a:tc>
                <a:tc>
                  <a:txBody>
                    <a:bodyPr/>
                    <a:lstStyle/>
                    <a:p>
                      <a:pPr marL="0" indent="0">
                        <a:lnSpc>
                          <a:spcPct val="100000"/>
                        </a:lnSpc>
                        <a:spcBef>
                          <a:spcPts val="0"/>
                        </a:spcBef>
                        <a:spcAft>
                          <a:spcPts val="0"/>
                        </a:spcAft>
                      </a:pPr>
                      <a:r>
                        <a:rPr lang="es-ES" sz="1800" dirty="0" smtClean="0">
                          <a:latin typeface="Verdana" pitchFamily="34" charset="0"/>
                          <a:ea typeface="Verdana" pitchFamily="34" charset="0"/>
                          <a:cs typeface="Verdana" pitchFamily="34" charset="0"/>
                        </a:rPr>
                        <a:t>Welt der Spiritualität und Mystik</a:t>
                      </a:r>
                      <a:endParaRPr lang="de-DE" b="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Zeitschrift</a:t>
                      </a:r>
                      <a:r>
                        <a:rPr lang="de-DE" baseline="0" dirty="0" smtClean="0">
                          <a:latin typeface="Verdana" pitchFamily="34" charset="0"/>
                          <a:ea typeface="Verdana" pitchFamily="34" charset="0"/>
                          <a:cs typeface="Verdana" pitchFamily="34" charset="0"/>
                        </a:rPr>
                        <a:t> (fortlaufende Ressource): Korrektur</a:t>
                      </a:r>
                      <a:endParaRPr lang="de-DE" dirty="0">
                        <a:latin typeface="Verdana" pitchFamily="34" charset="0"/>
                        <a:ea typeface="Verdana" pitchFamily="34" charset="0"/>
                        <a:cs typeface="Verdana" pitchFamily="34" charset="0"/>
                      </a:endParaRP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9</a:t>
            </a:fld>
            <a:endParaRPr lang="de-DE"/>
          </a:p>
        </p:txBody>
      </p:sp>
      <p:sp>
        <p:nvSpPr>
          <p:cNvPr id="10" name="Fußzeilenplatzhalter 9"/>
          <p:cNvSpPr>
            <a:spLocks noGrp="1"/>
          </p:cNvSpPr>
          <p:nvPr>
            <p:ph type="ftr" sz="quarter" idx="14"/>
          </p:nvPr>
        </p:nvSpPr>
        <p:spPr>
          <a:xfrm>
            <a:off x="467544" y="6376243"/>
            <a:ext cx="6912768"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508918"/>
          </a:xfrm>
        </p:spPr>
        <p:txBody>
          <a:bodyPr/>
          <a:lstStyle/>
          <a:p>
            <a:r>
              <a:rPr lang="de-DE" dirty="0" smtClean="0"/>
              <a:t>Titel: Zusammenfassung</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8. Zusammenfassung</a:t>
            </a:r>
            <a:r>
              <a:rPr lang="de-DE" sz="2800" dirty="0" smtClean="0"/>
              <a:t/>
            </a:r>
            <a:br>
              <a:rPr lang="de-DE" sz="2800" dirty="0" smtClean="0"/>
            </a:br>
            <a:endParaRPr lang="de-DE" sz="2800"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90</a:t>
            </a:fld>
            <a:endParaRPr lang="de-DE"/>
          </a:p>
        </p:txBody>
      </p:sp>
      <p:sp>
        <p:nvSpPr>
          <p:cNvPr id="10" name="Fußzeilenplatzhalter 9"/>
          <p:cNvSpPr>
            <a:spLocks noGrp="1"/>
          </p:cNvSpPr>
          <p:nvPr>
            <p:ph type="ftr" sz="quarter" idx="14"/>
          </p:nvPr>
        </p:nvSpPr>
        <p:spPr>
          <a:xfrm>
            <a:off x="467544" y="6376243"/>
            <a:ext cx="6624736" cy="365125"/>
          </a:xfrm>
        </p:spPr>
        <p:txBody>
          <a:bodyPr/>
          <a:lstStyle/>
          <a:p>
            <a:r>
              <a:rPr lang="de-DE" smtClean="0"/>
              <a:t>AG RDA Schulungsunterlagen – Modul 3.02.01: Titel | Aleph | Stand: 10.09.2015 | CC BY-NC-SA</a:t>
            </a:r>
            <a:endParaRPr lang="de-DE"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-1-</a:t>
            </a:r>
            <a:endParaRPr lang="de-DE" dirty="0"/>
          </a:p>
        </p:txBody>
      </p:sp>
      <p:sp>
        <p:nvSpPr>
          <p:cNvPr id="3" name="Textplatzhalter 2"/>
          <p:cNvSpPr>
            <a:spLocks noGrp="1"/>
          </p:cNvSpPr>
          <p:nvPr>
            <p:ph type="body" sz="quarter" idx="13"/>
          </p:nvPr>
        </p:nvSpPr>
        <p:spPr/>
        <p:txBody>
          <a:bodyPr wrap="square"/>
          <a:lstStyle/>
          <a:p>
            <a:pPr algn="just"/>
            <a:r>
              <a:rPr lang="de-DE" dirty="0" smtClean="0"/>
              <a:t>Titel einer Manifestation (RDA 2.3) ist ein "Ober-Element" und fasst unterschiedliche Titelarten zusammen</a:t>
            </a:r>
          </a:p>
          <a:p>
            <a:pPr algn="just"/>
            <a:endParaRPr lang="de-DE" dirty="0" smtClean="0"/>
          </a:p>
          <a:p>
            <a:pPr algn="just"/>
            <a:r>
              <a:rPr lang="de-DE" dirty="0" smtClean="0"/>
              <a:t>Grundregeln zum Übertragen und Erfassen (RDA 2.3.1) für alle Titelarten gleich</a:t>
            </a:r>
          </a:p>
          <a:p>
            <a:pPr lvl="1" algn="just"/>
            <a:r>
              <a:rPr lang="de-DE" dirty="0" smtClean="0"/>
              <a:t>Ausnahme für fortlaufende und integrierende Ressourcen: Fehler im Haupttitel</a:t>
            </a:r>
          </a:p>
          <a:p>
            <a:pPr lvl="1" algn="just"/>
            <a:r>
              <a:rPr lang="de-DE" dirty="0" smtClean="0"/>
              <a:t>Ausnahme für fortlaufende Ressourcen: variierende Angaben in Titeln</a:t>
            </a:r>
          </a:p>
          <a:p>
            <a:pPr algn="just"/>
            <a:endParaRPr lang="de-DE" dirty="0" smtClean="0"/>
          </a:p>
          <a:p>
            <a:pPr algn="just"/>
            <a:r>
              <a:rPr lang="de-DE" dirty="0" smtClean="0"/>
              <a:t>Haupttitel (RDA 2.3.2), Paralleltitel (RDA 2.3.3), Titelzusatz (2.3.4) sind Standardelemente für alle Arten von Ressourcen</a:t>
            </a:r>
          </a:p>
          <a:p>
            <a:pPr lvl="1">
              <a:buNone/>
            </a:pPr>
            <a:endParaRPr lang="de-DE" dirty="0" smtClean="0"/>
          </a:p>
          <a:p>
            <a:pPr lvl="1"/>
            <a:endParaRPr lang="de-DE" dirty="0" smtClean="0"/>
          </a:p>
          <a:p>
            <a:pPr lvl="1"/>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91</a:t>
            </a:fld>
            <a:endParaRPr lang="de-DE"/>
          </a:p>
        </p:txBody>
      </p:sp>
      <p:sp>
        <p:nvSpPr>
          <p:cNvPr id="9" name="Fußzeilenplatzhalter 8"/>
          <p:cNvSpPr>
            <a:spLocks noGrp="1"/>
          </p:cNvSpPr>
          <p:nvPr>
            <p:ph type="ftr" sz="quarter" idx="14"/>
          </p:nvPr>
        </p:nvSpPr>
        <p:spPr>
          <a:xfrm>
            <a:off x="467544" y="6376243"/>
            <a:ext cx="6696744"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-2-</a:t>
            </a:r>
            <a:endParaRPr lang="de-DE" dirty="0"/>
          </a:p>
        </p:txBody>
      </p:sp>
      <p:sp>
        <p:nvSpPr>
          <p:cNvPr id="3" name="Textplatzhalter 2"/>
          <p:cNvSpPr>
            <a:spLocks noGrp="1"/>
          </p:cNvSpPr>
          <p:nvPr>
            <p:ph type="body" sz="quarter" idx="13"/>
          </p:nvPr>
        </p:nvSpPr>
        <p:spPr/>
        <p:txBody>
          <a:bodyPr wrap="square"/>
          <a:lstStyle/>
          <a:p>
            <a:pPr algn="just"/>
            <a:r>
              <a:rPr lang="de-DE" dirty="0" smtClean="0"/>
              <a:t>Aber:</a:t>
            </a:r>
          </a:p>
          <a:p>
            <a:pPr lvl="1" algn="just"/>
            <a:r>
              <a:rPr lang="de-DE" dirty="0" smtClean="0"/>
              <a:t>Paralleltitel: Nur bis zu zwei sind obligatorisch</a:t>
            </a:r>
          </a:p>
          <a:p>
            <a:pPr lvl="1" algn="just"/>
            <a:r>
              <a:rPr lang="de-DE" dirty="0" smtClean="0"/>
              <a:t>Titelzusatz: Nur einer ist obligatorisch</a:t>
            </a:r>
          </a:p>
          <a:p>
            <a:pPr lvl="1" algn="just"/>
            <a:endParaRPr lang="de-DE" dirty="0" smtClean="0"/>
          </a:p>
          <a:p>
            <a:pPr algn="just"/>
            <a:r>
              <a:rPr lang="de-DE" dirty="0" smtClean="0"/>
              <a:t>Abweichender Titel (RDA 2.3.6) ist Standardelement nur für fortlaufende und integrierende Ressourcen</a:t>
            </a:r>
          </a:p>
          <a:p>
            <a:pPr algn="just"/>
            <a:endParaRPr lang="de-DE" dirty="0" smtClean="0"/>
          </a:p>
          <a:p>
            <a:pPr algn="just"/>
            <a:r>
              <a:rPr lang="de-DE" dirty="0" smtClean="0"/>
              <a:t>Informationsquelle richtet sich nach der </a:t>
            </a:r>
            <a:r>
              <a:rPr lang="de-DE" dirty="0" err="1" smtClean="0"/>
              <a:t>Titelart</a:t>
            </a:r>
            <a:endParaRPr lang="de-DE" dirty="0" smtClean="0"/>
          </a:p>
          <a:p>
            <a:pPr algn="just"/>
            <a:endParaRPr lang="de-DE" dirty="0" smtClean="0"/>
          </a:p>
          <a:p>
            <a:pPr algn="just"/>
            <a:r>
              <a:rPr lang="de-DE" dirty="0" smtClean="0"/>
              <a:t>Für den Haupttitel ist bevorzugte Informationsquelle nach Form der Beschreibung und Format der Ressource entscheidend (RDA 2.2.2-2.2.3)</a:t>
            </a:r>
          </a:p>
          <a:p>
            <a:pPr lvl="1">
              <a:buNone/>
            </a:pPr>
            <a:endParaRPr lang="de-DE" dirty="0" smtClean="0"/>
          </a:p>
          <a:p>
            <a:pPr lvl="1"/>
            <a:endParaRPr lang="de-DE" dirty="0" smtClean="0"/>
          </a:p>
          <a:p>
            <a:pPr lvl="1"/>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92</a:t>
            </a:fld>
            <a:endParaRPr lang="de-DE"/>
          </a:p>
        </p:txBody>
      </p:sp>
      <p:sp>
        <p:nvSpPr>
          <p:cNvPr id="9" name="Fußzeilenplatzhalter 8"/>
          <p:cNvSpPr>
            <a:spLocks noGrp="1"/>
          </p:cNvSpPr>
          <p:nvPr>
            <p:ph type="ftr" sz="quarter" idx="14"/>
          </p:nvPr>
        </p:nvSpPr>
        <p:spPr>
          <a:xfrm>
            <a:off x="467544" y="6376243"/>
            <a:ext cx="6768752"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-3-</a:t>
            </a:r>
            <a:endParaRPr lang="de-DE" dirty="0"/>
          </a:p>
        </p:txBody>
      </p:sp>
      <p:sp>
        <p:nvSpPr>
          <p:cNvPr id="3" name="Textplatzhalter 2"/>
          <p:cNvSpPr>
            <a:spLocks noGrp="1"/>
          </p:cNvSpPr>
          <p:nvPr>
            <p:ph type="body" sz="quarter" idx="13"/>
          </p:nvPr>
        </p:nvSpPr>
        <p:spPr/>
        <p:txBody>
          <a:bodyPr wrap="square"/>
          <a:lstStyle/>
          <a:p>
            <a:pPr algn="just"/>
            <a:endParaRPr lang="de-DE" dirty="0" smtClean="0"/>
          </a:p>
          <a:p>
            <a:pPr lvl="1"/>
            <a:endParaRPr lang="de-DE" dirty="0" smtClean="0"/>
          </a:p>
          <a:p>
            <a:pPr lvl="1"/>
            <a:endParaRPr lang="de-DE" dirty="0" smtClean="0"/>
          </a:p>
          <a:p>
            <a:endParaRPr lang="de-DE" dirty="0" smtClean="0"/>
          </a:p>
        </p:txBody>
      </p:sp>
      <p:sp>
        <p:nvSpPr>
          <p:cNvPr id="7" name="Textplatzhalter 2"/>
          <p:cNvSpPr txBox="1">
            <a:spLocks/>
          </p:cNvSpPr>
          <p:nvPr/>
        </p:nvSpPr>
        <p:spPr>
          <a:xfrm>
            <a:off x="403920" y="989112"/>
            <a:ext cx="8640960" cy="1575792"/>
          </a:xfrm>
          <a:prstGeom prst="rect">
            <a:avLst/>
          </a:prstGeom>
        </p:spPr>
        <p:txBody>
          <a:bodyPr vert="horz" wrap="square" lIns="91440" tIns="45720" rIns="91440" bIns="45720" rtlCol="0">
            <a:noAutofit/>
          </a:bodyPr>
          <a:lstStyle/>
          <a:p>
            <a:pPr marL="342900" marR="0" lvl="0" indent="-342900" algn="just"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lang="de-DE" sz="2400" dirty="0" smtClean="0">
                <a:latin typeface="Verdana" panose="020B0604030504040204" pitchFamily="34" charset="0"/>
              </a:rPr>
              <a:t>Wenn in bevorzugter Informationsquelle mehrere Titel für den Haupttitel, Auswahl nach inhaltlichen oder formalen Kriterien</a:t>
            </a:r>
            <a:endParaRPr kumimoji="0" lang="de-DE" sz="20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de-DE" sz="20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de-DE" sz="24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endParaRPr>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467544" y="2420888"/>
          <a:ext cx="8352926" cy="3778400"/>
        </p:xfrm>
        <a:graphic>
          <a:graphicData uri="http://schemas.openxmlformats.org/drawingml/2006/table">
            <a:tbl>
              <a:tblPr firstRow="1" bandRow="1">
                <a:tableStyleId>{5C22544A-7EE6-4342-B048-85BDC9FD1C3A}</a:tableStyleId>
              </a:tblPr>
              <a:tblGrid>
                <a:gridCol w="1728192"/>
                <a:gridCol w="1728192"/>
                <a:gridCol w="936104"/>
                <a:gridCol w="3960438"/>
              </a:tblGrid>
              <a:tr h="324000">
                <a:tc>
                  <a:txBody>
                    <a:bodyPr/>
                    <a:lstStyle/>
                    <a:p>
                      <a:pPr algn="l">
                        <a:lnSpc>
                          <a:spcPts val="1600"/>
                        </a:lnSpc>
                        <a:spcBef>
                          <a:spcPts val="600"/>
                        </a:spcBef>
                        <a:spcAft>
                          <a:spcPts val="600"/>
                        </a:spcAft>
                      </a:pPr>
                      <a:r>
                        <a:rPr lang="de-DE" sz="1800" b="1" spc="-60" baseline="0" dirty="0" err="1" smtClean="0">
                          <a:latin typeface="Verdana" pitchFamily="34" charset="0"/>
                          <a:ea typeface="Verdana" pitchFamily="34" charset="0"/>
                          <a:cs typeface="Verdana" pitchFamily="34" charset="0"/>
                        </a:rPr>
                        <a:t>Aleph</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Element</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RDA</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Informationsquellen</a:t>
                      </a:r>
                      <a:endParaRPr lang="de-DE" sz="1800" b="1"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331</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Haupttitel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2.3.2</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60" baseline="0" dirty="0" smtClean="0">
                          <a:latin typeface="Verdana" pitchFamily="34" charset="0"/>
                          <a:ea typeface="Verdana" pitchFamily="34" charset="0"/>
                          <a:cs typeface="Verdana" pitchFamily="34" charset="0"/>
                        </a:rPr>
                        <a:t>aus bevorzugter Informationsquelle gemäß RDA 2.2.2.-2.2.3</a:t>
                      </a:r>
                      <a:endParaRPr lang="de-DE" sz="1800" b="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341/345/349/353</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Paralleltitel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2.3.3</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60" baseline="0" dirty="0" err="1" smtClean="0">
                          <a:latin typeface="Verdana" pitchFamily="34" charset="0"/>
                          <a:ea typeface="Verdana" pitchFamily="34" charset="0"/>
                          <a:cs typeface="Verdana" pitchFamily="34" charset="0"/>
                        </a:rPr>
                        <a:t>aus</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beliebigen</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Quellen</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innerhalb</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der</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Ressource</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335/365</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Titelzusatz</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2.3.4</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aus derselben Quelle, aus der der Haupttitel stammt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343/347/351/355</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Paralleler Titelzusatz</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2.3.5</a:t>
                      </a:r>
                      <a:endParaRPr lang="de-DE" sz="1800" b="0" spc="-60" baseline="0" dirty="0">
                        <a:latin typeface="Verdana" pitchFamily="34" charset="0"/>
                        <a:ea typeface="Verdana" pitchFamily="34" charset="0"/>
                        <a:cs typeface="Verdana" pitchFamily="34" charset="0"/>
                      </a:endParaRPr>
                    </a:p>
                  </a:txBody>
                  <a:tcPr anchor="ctr"/>
                </a:tc>
                <a:tc>
                  <a:txBody>
                    <a:bodyPr/>
                    <a:lstStyle/>
                    <a:p>
                      <a:pPr marL="342900" indent="-342900">
                        <a:lnSpc>
                          <a:spcPts val="1600"/>
                        </a:lnSpc>
                        <a:spcBef>
                          <a:spcPts val="600"/>
                        </a:spcBef>
                        <a:spcAft>
                          <a:spcPts val="600"/>
                        </a:spcAft>
                        <a:buFont typeface="+mj-lt"/>
                        <a:buAutoNum type="alphaLcPeriod"/>
                      </a:pPr>
                      <a:r>
                        <a:rPr lang="de-DE" sz="1800" spc="-60" baseline="0" dirty="0" smtClean="0">
                          <a:latin typeface="Verdana" pitchFamily="34" charset="0"/>
                          <a:ea typeface="Verdana" pitchFamily="34" charset="0"/>
                          <a:cs typeface="Verdana" pitchFamily="34" charset="0"/>
                        </a:rPr>
                        <a:t> aus derselben Quelle, aus der der Paralleltitel stammt, auf den sich der Zusatz bezieht</a:t>
                      </a:r>
                    </a:p>
                    <a:p>
                      <a:pPr marL="342900" indent="-342900">
                        <a:lnSpc>
                          <a:spcPts val="1600"/>
                        </a:lnSpc>
                        <a:spcBef>
                          <a:spcPts val="600"/>
                        </a:spcBef>
                        <a:spcAft>
                          <a:spcPts val="600"/>
                        </a:spcAft>
                        <a:buFont typeface="+mj-lt"/>
                        <a:buAutoNum type="alphaLcPeriod"/>
                      </a:pPr>
                      <a:r>
                        <a:rPr lang="de-DE" sz="1800" spc="-60" baseline="0" dirty="0" smtClean="0">
                          <a:latin typeface="Verdana" pitchFamily="34" charset="0"/>
                          <a:ea typeface="Verdana" pitchFamily="34" charset="0"/>
                          <a:cs typeface="Verdana" pitchFamily="34" charset="0"/>
                        </a:rPr>
                        <a:t> aus derselben Quelle, aus der der Haupttitel stammt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370a</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Abweichender 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2.3.6</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aus beliebigen Quellen innerhalb und außerhalb der Ressource</a:t>
                      </a:r>
                      <a:endParaRPr lang="de-DE" sz="1800" spc="-60" baseline="0" dirty="0">
                        <a:latin typeface="Verdana" pitchFamily="34" charset="0"/>
                        <a:ea typeface="Verdana" pitchFamily="34" charset="0"/>
                        <a:cs typeface="Verdana" pitchFamily="34" charset="0"/>
                      </a:endParaRPr>
                    </a:p>
                  </a:txBody>
                  <a:tcPr anchor="ctr"/>
                </a:tc>
              </a:tr>
            </a:tbl>
          </a:graphicData>
        </a:graphic>
      </p:graphicFrame>
      <p:sp>
        <p:nvSpPr>
          <p:cNvPr id="11" name="Foliennummernplatzhalter 10"/>
          <p:cNvSpPr>
            <a:spLocks noGrp="1"/>
          </p:cNvSpPr>
          <p:nvPr>
            <p:ph type="sldNum" sz="quarter" idx="4"/>
          </p:nvPr>
        </p:nvSpPr>
        <p:spPr/>
        <p:txBody>
          <a:bodyPr/>
          <a:lstStyle/>
          <a:p>
            <a:fld id="{8A6690F1-7CA1-4166-A522-500460961984}" type="slidenum">
              <a:rPr lang="de-DE" smtClean="0"/>
              <a:pPr/>
              <a:t>93</a:t>
            </a:fld>
            <a:endParaRPr lang="de-DE"/>
          </a:p>
        </p:txBody>
      </p:sp>
      <p:sp>
        <p:nvSpPr>
          <p:cNvPr id="12" name="Fußzeilenplatzhalter 11"/>
          <p:cNvSpPr>
            <a:spLocks noGrp="1"/>
          </p:cNvSpPr>
          <p:nvPr>
            <p:ph type="ftr" sz="quarter" idx="14"/>
          </p:nvPr>
        </p:nvSpPr>
        <p:spPr>
          <a:xfrm>
            <a:off x="467544" y="6376243"/>
            <a:ext cx="6696744"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-4-</a:t>
            </a:r>
            <a:endParaRPr lang="de-DE" dirty="0"/>
          </a:p>
        </p:txBody>
      </p:sp>
      <p:sp>
        <p:nvSpPr>
          <p:cNvPr id="3" name="Textplatzhalter 2"/>
          <p:cNvSpPr>
            <a:spLocks noGrp="1"/>
          </p:cNvSpPr>
          <p:nvPr>
            <p:ph type="body" sz="quarter" idx="13"/>
          </p:nvPr>
        </p:nvSpPr>
        <p:spPr/>
        <p:txBody>
          <a:bodyPr wrap="square"/>
          <a:lstStyle/>
          <a:p>
            <a:pPr algn="just"/>
            <a:r>
              <a:rPr lang="de-DE" dirty="0" smtClean="0"/>
              <a:t>Titelzusätze aus anderen Quellen als der Haupttitel können nicht als Titelzusätze nach RDA 2.3.4 erfasst werden</a:t>
            </a:r>
          </a:p>
          <a:p>
            <a:pPr lvl="1" algn="just"/>
            <a:r>
              <a:rPr lang="de-DE" dirty="0" smtClean="0"/>
              <a:t>Option: Abweichender Titel (RDA 2.3.6)</a:t>
            </a:r>
          </a:p>
          <a:p>
            <a:pPr lvl="1" algn="just"/>
            <a:r>
              <a:rPr lang="de-DE" dirty="0" smtClean="0"/>
              <a:t>Option: Anmerkung zum Titel (RDA 2.17.2)</a:t>
            </a:r>
          </a:p>
          <a:p>
            <a:pPr lvl="1" algn="just"/>
            <a:r>
              <a:rPr lang="de-DE" dirty="0" smtClean="0"/>
              <a:t>Wahl der Option im Ermessen der Katalogisierenden</a:t>
            </a:r>
          </a:p>
          <a:p>
            <a:pPr lvl="1" algn="just"/>
            <a:endParaRPr lang="de-DE" dirty="0" smtClean="0"/>
          </a:p>
          <a:p>
            <a:pPr algn="just"/>
            <a:r>
              <a:rPr lang="de-DE" dirty="0" smtClean="0"/>
              <a:t>Richtlinien zum Abgrenzen von Titelzusätzen vom Haupttitel und anderen Elementen unter RDA 2.3.4.3 D-A-CH</a:t>
            </a:r>
          </a:p>
          <a:p>
            <a:pPr algn="just"/>
            <a:endParaRPr lang="de-DE" dirty="0" smtClean="0"/>
          </a:p>
          <a:p>
            <a:pPr algn="just"/>
            <a:r>
              <a:rPr lang="de-DE" dirty="0" smtClean="0"/>
              <a:t>Viel Freiheit zum Erfassen von abweichenden Titeln</a:t>
            </a:r>
          </a:p>
          <a:p>
            <a:pPr lvl="1" algn="just"/>
            <a:r>
              <a:rPr lang="de-DE" dirty="0" smtClean="0"/>
              <a:t>zur Vergrößerung der Recherchemöglichkeiten</a:t>
            </a:r>
          </a:p>
          <a:p>
            <a:pPr lvl="1">
              <a:buNone/>
            </a:pPr>
            <a:endParaRPr lang="de-DE" dirty="0" smtClean="0"/>
          </a:p>
          <a:p>
            <a:pPr lvl="1"/>
            <a:endParaRPr lang="de-DE" dirty="0" smtClean="0"/>
          </a:p>
          <a:p>
            <a:pPr lvl="1"/>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94</a:t>
            </a:fld>
            <a:endParaRPr lang="de-DE"/>
          </a:p>
        </p:txBody>
      </p:sp>
      <p:sp>
        <p:nvSpPr>
          <p:cNvPr id="9" name="Fußzeilenplatzhalter 8"/>
          <p:cNvSpPr>
            <a:spLocks noGrp="1"/>
          </p:cNvSpPr>
          <p:nvPr>
            <p:ph type="ftr" sz="quarter" idx="14"/>
          </p:nvPr>
        </p:nvSpPr>
        <p:spPr>
          <a:xfrm>
            <a:off x="467544" y="6376243"/>
            <a:ext cx="6624736" cy="365125"/>
          </a:xfrm>
        </p:spPr>
        <p:txBody>
          <a:bodyPr/>
          <a:lstStyle/>
          <a:p>
            <a:r>
              <a:rPr lang="de-DE" smtClean="0"/>
              <a:t>AG RDA Schulungsunterlagen – Modul 3.02.01: Titel | Aleph | Stand: 10.09.2015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8468</Words>
  <Application>Microsoft Office PowerPoint</Application>
  <PresentationFormat>Bildschirmpräsentation (4:3)</PresentationFormat>
  <Paragraphs>2124</Paragraphs>
  <Slides>94</Slides>
  <Notes>12</Notes>
  <HiddenSlides>0</HiddenSlides>
  <MMClips>0</MMClips>
  <ScaleCrop>false</ScaleCrop>
  <HeadingPairs>
    <vt:vector size="4" baseType="variant">
      <vt:variant>
        <vt:lpstr>Design</vt:lpstr>
      </vt:variant>
      <vt:variant>
        <vt:i4>1</vt:i4>
      </vt:variant>
      <vt:variant>
        <vt:lpstr>Folientitel</vt:lpstr>
      </vt:variant>
      <vt:variant>
        <vt:i4>94</vt:i4>
      </vt:variant>
    </vt:vector>
  </HeadingPairs>
  <TitlesOfParts>
    <vt:vector size="95" baseType="lpstr">
      <vt:lpstr>Larissa</vt:lpstr>
      <vt:lpstr>Schulungsunterlagen der AG RDA</vt:lpstr>
      <vt:lpstr>Teil 2.01, Beschreibung der Manifestation:  Titel (RDA 2.3) </vt:lpstr>
      <vt:lpstr>Titel: Inhalt</vt:lpstr>
      <vt:lpstr>Titel: Grundregeln</vt:lpstr>
      <vt:lpstr>Titel: Grundregeln -1-</vt:lpstr>
      <vt:lpstr>Titel: Grundregeln -2-</vt:lpstr>
      <vt:lpstr>Titel: Grundregeln -3-</vt:lpstr>
      <vt:lpstr>Titel: Grundregeln -4-</vt:lpstr>
      <vt:lpstr>Titel: Grundregeln -5-</vt:lpstr>
      <vt:lpstr>Titel: Grundregeln -6-</vt:lpstr>
      <vt:lpstr>Titel: Grundregeln -7-</vt:lpstr>
      <vt:lpstr>Titel: Grundregeln -8-</vt:lpstr>
      <vt:lpstr>Titel: Grundregeln -9-</vt:lpstr>
      <vt:lpstr>Titel: Haupttitel</vt:lpstr>
      <vt:lpstr>Titel: Haupttitel (Standardelement) -1-</vt:lpstr>
      <vt:lpstr>Titel: Haupttitel (Standardelement) -2-</vt:lpstr>
      <vt:lpstr>Titel: Haupttitel (Standardelement) -3-</vt:lpstr>
      <vt:lpstr>Titel: Haupttitel (Standardelement) -4-</vt:lpstr>
      <vt:lpstr>Titel: Haupttitel (Standardelement) -5-</vt:lpstr>
      <vt:lpstr>Titel: Haupttitel (Standardelement) -6-</vt:lpstr>
      <vt:lpstr>Titel: Haupttitel (Standardelement) -7-</vt:lpstr>
      <vt:lpstr>Titel: Haupttitel (Standardelement) -8-</vt:lpstr>
      <vt:lpstr>Titel: Haupttitel (Standardelement) -9-</vt:lpstr>
      <vt:lpstr>Titel: Haupttitel (Standardelement) -10-</vt:lpstr>
      <vt:lpstr>Titel: Paralleltitel</vt:lpstr>
      <vt:lpstr>Titel: Paralleltitel (Standardelement) -1-</vt:lpstr>
      <vt:lpstr>Titel: Paralleltitel (Standardelement) -2-</vt:lpstr>
      <vt:lpstr>Titel: Paralleltitel (Standardelement) -3-</vt:lpstr>
      <vt:lpstr>Titel: Paralleltitel (Standardelement) -4-</vt:lpstr>
      <vt:lpstr>Titel: Paralleltitel (Standardelement) -5-</vt:lpstr>
      <vt:lpstr>Titel: Paralleltitel (Standardelement) -6-</vt:lpstr>
      <vt:lpstr>Titel: Paralleltitel (Standardelement) -7-</vt:lpstr>
      <vt:lpstr>Titel: Paralleltitel (Standardelement) -8-</vt:lpstr>
      <vt:lpstr>Titel: Paralleltitel (Standardelement) -9-</vt:lpstr>
      <vt:lpstr>Titel: Titelzusatz</vt:lpstr>
      <vt:lpstr>Titel: Titelzusatz (Standardelement) -1-</vt:lpstr>
      <vt:lpstr>Titel: Titelzusatz (Standardelement) -2-</vt:lpstr>
      <vt:lpstr>Titel: Titelzusatz (Standardelement) -3-</vt:lpstr>
      <vt:lpstr>Titel: Titelzusatz (Standardelement) -4-</vt:lpstr>
      <vt:lpstr>Titel: Titelzusatz (Standardelement) -5-</vt:lpstr>
      <vt:lpstr>Titel: Titelzusatz (Standardelement) -6-</vt:lpstr>
      <vt:lpstr>Titel: Titelzusatz (Standardelement) -7-</vt:lpstr>
      <vt:lpstr>Titel: Titelzusatz (Standardelement) -8-</vt:lpstr>
      <vt:lpstr>Titel: Titelzusatz (Standardelement) -9-</vt:lpstr>
      <vt:lpstr>Titel: Titelzusatz (Standardelement) -10-</vt:lpstr>
      <vt:lpstr>Titel: Titelzusatz (Standardelement) -11-</vt:lpstr>
      <vt:lpstr>Titel: Titelzusatz (Standardelement) -12-</vt:lpstr>
      <vt:lpstr>Titel: Titelzusatz (Standardelement) -13-</vt:lpstr>
      <vt:lpstr>Titel: Titelzusatz (Standardelement) -14-</vt:lpstr>
      <vt:lpstr>Titel: Titelzusatz (Standardelement) -15-</vt:lpstr>
      <vt:lpstr>Titel: Titelzusatz (Standardelement) -16-</vt:lpstr>
      <vt:lpstr>Titel: Titelzusatz (Standardelement) -17-</vt:lpstr>
      <vt:lpstr>Titel: Titelzusatz (Standardelement) -18-</vt:lpstr>
      <vt:lpstr>Titel: Titelzusatz (Standardelement) -19-</vt:lpstr>
      <vt:lpstr>Titel: Titelzusatz (Standardelement) -20-</vt:lpstr>
      <vt:lpstr>Titel: Titelzusatz (Standardelement) -21-</vt:lpstr>
      <vt:lpstr>Titel: Titelzusatz (Standardelement) -22-</vt:lpstr>
      <vt:lpstr>Titel: Titelzusatz (Standardelement) -23-</vt:lpstr>
      <vt:lpstr>Titel: Titelzusatz (Standardelement) -24-</vt:lpstr>
      <vt:lpstr>Titel: Titelzusatz (Standardelement) -24-</vt:lpstr>
      <vt:lpstr>Titel: Paralleler Titelzusatz</vt:lpstr>
      <vt:lpstr>Titel: Paralleler Titelzusatz -1-</vt:lpstr>
      <vt:lpstr>Titel: Paralleler Titelzusatz -2-</vt:lpstr>
      <vt:lpstr>Titel: Paralleler Titelzusatz -3-</vt:lpstr>
      <vt:lpstr>Titel: Paralleler Titelzusatz -4-</vt:lpstr>
      <vt:lpstr>Titel: Paralleler Titelzusatz -5-</vt:lpstr>
      <vt:lpstr>Titel: Paralleler Titelzusatz -5-</vt:lpstr>
      <vt:lpstr>Titel: Abweichender Titel (Standardelement fR)</vt:lpstr>
      <vt:lpstr>Titel: Abweichender Titel (Standardelement fR/iR) -1-</vt:lpstr>
      <vt:lpstr>Titel: Abweichender Titel (Standardelement fR/iR) -2-</vt:lpstr>
      <vt:lpstr>Titel: Abweichender Titel (Standardelement fR/iR) -3-</vt:lpstr>
      <vt:lpstr>Titel: Abweichender Titel (Standardelement fR/iR) -4-</vt:lpstr>
      <vt:lpstr>Titel: Abweichender Titel (Standardelement fR/iR) -5-</vt:lpstr>
      <vt:lpstr>Titel: Abweichender Titel (Standardelement fR/iR) -6-</vt:lpstr>
      <vt:lpstr>Titel: Abweichender Titel (Standardelement fR/iR) -7-</vt:lpstr>
      <vt:lpstr>Titel: Abweichender Titel (Standardelement fR/iR) -8-</vt:lpstr>
      <vt:lpstr>Titel: Abweichender Titel (Standardelement fR/iR) -9-</vt:lpstr>
      <vt:lpstr>Titel: Abweichender Titel (Standardelement fR/iR) -10-</vt:lpstr>
      <vt:lpstr>Titel: Abweichender Titel (Standardelement fR/iR) -11-</vt:lpstr>
      <vt:lpstr>Titel: Abweichender Titel (Standardelement fR/iR) -12-</vt:lpstr>
      <vt:lpstr>Titel: Anmerkung zum Titel</vt:lpstr>
      <vt:lpstr>Titel: Anmerkung zum Titel -1-</vt:lpstr>
      <vt:lpstr>Titel: Anmerkung zum Titel -2-</vt:lpstr>
      <vt:lpstr>Titel: Anmerkung zum Titel -3-</vt:lpstr>
      <vt:lpstr>Titel: Anmerkung zum Titel -4-</vt:lpstr>
      <vt:lpstr>Titel: Anmerkung zum Titel -5-</vt:lpstr>
      <vt:lpstr>Titel: Anmerkung zum Titel -6-</vt:lpstr>
      <vt:lpstr>Titel: Anmerkung zum Titel -7-</vt:lpstr>
      <vt:lpstr>Titel: Anmerkung zum Titel -8-</vt:lpstr>
      <vt:lpstr>Titel: Zusammenfassung</vt:lpstr>
      <vt:lpstr>Titel: Zusammenfassung -1-</vt:lpstr>
      <vt:lpstr>Titel: Zusammenfassung -2-</vt:lpstr>
      <vt:lpstr>Titel: Zusammenfassung -3-</vt:lpstr>
      <vt:lpstr>Titel: Zusammenfassung -4-</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Hupperich, Gerd</dc:creator>
  <cp:lastModifiedBy>Goerlich</cp:lastModifiedBy>
  <cp:revision>937</cp:revision>
  <dcterms:created xsi:type="dcterms:W3CDTF">2014-02-18T07:01:40Z</dcterms:created>
  <dcterms:modified xsi:type="dcterms:W3CDTF">2015-09-24T10:28:06Z</dcterms:modified>
</cp:coreProperties>
</file>