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9"/>
  </p:notesMasterIdLst>
  <p:handoutMasterIdLst>
    <p:handoutMasterId r:id="rId100"/>
  </p:handoutMasterIdLst>
  <p:sldIdLst>
    <p:sldId id="285" r:id="rId2"/>
    <p:sldId id="259" r:id="rId3"/>
    <p:sldId id="311" r:id="rId4"/>
    <p:sldId id="320" r:id="rId5"/>
    <p:sldId id="287" r:id="rId6"/>
    <p:sldId id="399" r:id="rId7"/>
    <p:sldId id="400" r:id="rId8"/>
    <p:sldId id="401" r:id="rId9"/>
    <p:sldId id="402" r:id="rId10"/>
    <p:sldId id="403" r:id="rId11"/>
    <p:sldId id="404" r:id="rId12"/>
    <p:sldId id="405" r:id="rId13"/>
    <p:sldId id="307" r:id="rId14"/>
    <p:sldId id="406" r:id="rId15"/>
    <p:sldId id="321" r:id="rId16"/>
    <p:sldId id="302" r:id="rId17"/>
    <p:sldId id="322" r:id="rId18"/>
    <p:sldId id="323" r:id="rId19"/>
    <p:sldId id="312" r:id="rId20"/>
    <p:sldId id="313" r:id="rId21"/>
    <p:sldId id="315" r:id="rId22"/>
    <p:sldId id="314" r:id="rId23"/>
    <p:sldId id="316" r:id="rId24"/>
    <p:sldId id="318" r:id="rId25"/>
    <p:sldId id="319" r:id="rId26"/>
    <p:sldId id="324" r:id="rId27"/>
    <p:sldId id="317" r:id="rId28"/>
    <p:sldId id="325" r:id="rId29"/>
    <p:sldId id="326" r:id="rId30"/>
    <p:sldId id="327" r:id="rId31"/>
    <p:sldId id="328" r:id="rId32"/>
    <p:sldId id="329" r:id="rId33"/>
    <p:sldId id="330" r:id="rId34"/>
    <p:sldId id="331" r:id="rId35"/>
    <p:sldId id="332" r:id="rId36"/>
    <p:sldId id="334" r:id="rId37"/>
    <p:sldId id="335" r:id="rId38"/>
    <p:sldId id="336" r:id="rId39"/>
    <p:sldId id="340" r:id="rId40"/>
    <p:sldId id="341" r:id="rId41"/>
    <p:sldId id="342" r:id="rId42"/>
    <p:sldId id="343" r:id="rId43"/>
    <p:sldId id="344" r:id="rId44"/>
    <p:sldId id="345" r:id="rId45"/>
    <p:sldId id="346" r:id="rId46"/>
    <p:sldId id="347" r:id="rId47"/>
    <p:sldId id="348" r:id="rId48"/>
    <p:sldId id="349" r:id="rId49"/>
    <p:sldId id="350" r:id="rId50"/>
    <p:sldId id="351" r:id="rId51"/>
    <p:sldId id="352" r:id="rId52"/>
    <p:sldId id="353" r:id="rId53"/>
    <p:sldId id="354" r:id="rId54"/>
    <p:sldId id="355" r:id="rId55"/>
    <p:sldId id="356" r:id="rId56"/>
    <p:sldId id="357" r:id="rId57"/>
    <p:sldId id="358" r:id="rId58"/>
    <p:sldId id="359" r:id="rId59"/>
    <p:sldId id="360" r:id="rId60"/>
    <p:sldId id="361" r:id="rId61"/>
    <p:sldId id="392" r:id="rId62"/>
    <p:sldId id="362" r:id="rId63"/>
    <p:sldId id="363" r:id="rId64"/>
    <p:sldId id="364" r:id="rId65"/>
    <p:sldId id="365" r:id="rId66"/>
    <p:sldId id="366" r:id="rId67"/>
    <p:sldId id="367" r:id="rId68"/>
    <p:sldId id="368" r:id="rId69"/>
    <p:sldId id="369" r:id="rId70"/>
    <p:sldId id="370" r:id="rId71"/>
    <p:sldId id="371" r:id="rId72"/>
    <p:sldId id="372" r:id="rId73"/>
    <p:sldId id="373" r:id="rId74"/>
    <p:sldId id="393" r:id="rId75"/>
    <p:sldId id="374" r:id="rId76"/>
    <p:sldId id="375" r:id="rId77"/>
    <p:sldId id="376" r:id="rId78"/>
    <p:sldId id="377" r:id="rId79"/>
    <p:sldId id="378" r:id="rId80"/>
    <p:sldId id="379" r:id="rId81"/>
    <p:sldId id="380" r:id="rId82"/>
    <p:sldId id="381" r:id="rId83"/>
    <p:sldId id="382" r:id="rId84"/>
    <p:sldId id="383" r:id="rId85"/>
    <p:sldId id="384" r:id="rId86"/>
    <p:sldId id="385" r:id="rId87"/>
    <p:sldId id="386" r:id="rId88"/>
    <p:sldId id="387" r:id="rId89"/>
    <p:sldId id="388" r:id="rId90"/>
    <p:sldId id="389" r:id="rId91"/>
    <p:sldId id="390" r:id="rId92"/>
    <p:sldId id="391" r:id="rId93"/>
    <p:sldId id="394" r:id="rId94"/>
    <p:sldId id="395" r:id="rId95"/>
    <p:sldId id="396" r:id="rId96"/>
    <p:sldId id="397" r:id="rId97"/>
    <p:sldId id="398" r:id="rId9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D8E8"/>
    <a:srgbClr val="009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0" autoAdjust="0"/>
    <p:restoredTop sz="92189" autoAdjust="0"/>
  </p:normalViewPr>
  <p:slideViewPr>
    <p:cSldViewPr>
      <p:cViewPr>
        <p:scale>
          <a:sx n="100" d="100"/>
          <a:sy n="100" d="100"/>
        </p:scale>
        <p:origin x="-1524"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31.08.2015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31.08.2015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1314182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latin typeface="+mn-lt"/>
                <a:ea typeface="+mn-ea"/>
                <a:cs typeface="+mn-cs"/>
              </a:rPr>
              <a:t>Die Ressource ist eine PDF-Datei mit Text auf einer CD-ROM. Die Ressource besteht aus Bildern von mehreren Seiten. Folglich gilt das Bild der Titelseite in der PDF-Datei als bevorzugte Informationsquelle (RDA 2.2.2.2).</a:t>
            </a:r>
          </a:p>
          <a:p>
            <a:r>
              <a:rPr lang="de-DE" sz="1200" i="1" kern="1200" dirty="0" smtClean="0">
                <a:solidFill>
                  <a:schemeClr val="tx1"/>
                </a:solidFill>
                <a:latin typeface="+mn-lt"/>
                <a:ea typeface="+mn-ea"/>
                <a:cs typeface="+mn-cs"/>
              </a:rPr>
              <a:t>Vollständig ausgearbeitetes Beispiel in der Beispielsammlung: Modul 3.04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872245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latin typeface="+mn-lt"/>
                <a:ea typeface="+mn-ea"/>
                <a:cs typeface="+mn-cs"/>
              </a:rPr>
              <a:t>Die Ressource besteht aus Audiodaten mit gesprochenem Text auf einer CD. Das aufgedruckte CD-Etikett, das einen Titel angibt, ist die bevorzugte Informationsquelle (RDA 2.2.2.4.1).</a:t>
            </a:r>
          </a:p>
          <a:p>
            <a:r>
              <a:rPr lang="de-DE" sz="1200" i="1" kern="1200" dirty="0" smtClean="0">
                <a:solidFill>
                  <a:schemeClr val="tx1"/>
                </a:solidFill>
                <a:latin typeface="+mn-lt"/>
                <a:ea typeface="+mn-ea"/>
                <a:cs typeface="+mn-cs"/>
              </a:rPr>
              <a:t>Vollständig ausgearbeitetes Beispiel in der Beispielsammlung: Modul 3.05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332948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3.02.01: Titel | PICA DNB/ZDB | Stand: 18.06.2015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3.02.01: Titel | PICA DNB/ZDB | Stand: 18.06.2015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-6-</a:t>
            </a:r>
            <a:endParaRPr lang="de-DE" dirty="0"/>
          </a:p>
        </p:txBody>
      </p:sp>
      <p:sp>
        <p:nvSpPr>
          <p:cNvPr id="3" name="Textplatzhalter 2"/>
          <p:cNvSpPr>
            <a:spLocks noGrp="1"/>
          </p:cNvSpPr>
          <p:nvPr>
            <p:ph type="body" sz="quarter" idx="13"/>
          </p:nvPr>
        </p:nvSpPr>
        <p:spPr>
          <a:xfrm>
            <a:off x="251520" y="836712"/>
            <a:ext cx="8640960" cy="2664296"/>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Fortlaufende Ressource: Angaben im Titel, die von Ausgabe zu Ausgabe variieren, werden weggelassen ("…"), z. B. Berichtsjahre u. ä.</a:t>
            </a:r>
          </a:p>
          <a:p>
            <a:pPr marL="758825" lvl="2" indent="-358775">
              <a:buFont typeface="Symbol" pitchFamily="18" charset="2"/>
              <a:buChar char="-"/>
            </a:pPr>
            <a:endParaRPr lang="de-DE" sz="2000" dirty="0" smtClean="0"/>
          </a:p>
          <a:p>
            <a:pPr marL="358775" lvl="1" indent="-358775">
              <a:buNone/>
            </a:pPr>
            <a:r>
              <a:rPr lang="de-DE" sz="2400" dirty="0" smtClean="0"/>
              <a:t>Beispiele 5:</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1925996"/>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1. Jahresbericht 2013</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smtClean="0">
                          <a:latin typeface="Verdana" pitchFamily="34" charset="0"/>
                          <a:ea typeface="Verdana" pitchFamily="34" charset="0"/>
                          <a:cs typeface="Verdana" pitchFamily="34" charset="0"/>
                        </a:rPr>
                        <a:t>… Jahresbericht ...</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Sessionsheft</a:t>
                      </a:r>
                      <a:r>
                        <a:rPr lang="de-DE" sz="1800" dirty="0" smtClean="0">
                          <a:solidFill>
                            <a:schemeClr val="tx1"/>
                          </a:solidFill>
                          <a:latin typeface="Verdana" pitchFamily="34" charset="0"/>
                          <a:ea typeface="Verdana" pitchFamily="34" charset="0"/>
                          <a:cs typeface="Verdana" pitchFamily="34" charset="0"/>
                        </a:rPr>
                        <a:t> 2013 und Ausblick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err="1" smtClean="0">
                          <a:latin typeface="Verdana" pitchFamily="34" charset="0"/>
                          <a:ea typeface="Verdana" pitchFamily="34" charset="0"/>
                          <a:cs typeface="Verdana" pitchFamily="34" charset="0"/>
                        </a:rPr>
                        <a:t>Sessionsheft</a:t>
                      </a:r>
                      <a:r>
                        <a:rPr lang="de-DE" sz="1800" dirty="0" smtClean="0">
                          <a:latin typeface="Verdana" pitchFamily="34" charset="0"/>
                          <a:ea typeface="Verdana" pitchFamily="34" charset="0"/>
                          <a:cs typeface="Verdana" pitchFamily="34" charset="0"/>
                        </a:rPr>
                        <a:t> … und Ausblick</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Allensbacher Jahrbuch der Demoskopie 2003-2009</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Allensbacher Jahrbuch der Demoskopie …</a:t>
                      </a:r>
                    </a:p>
                  </a:txBody>
                  <a:tcPr anchor="ctr"/>
                </a:tc>
              </a:tr>
            </a:tbl>
          </a:graphicData>
        </a:graphic>
      </p:graphicFrame>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-7-</a:t>
            </a:r>
            <a:endParaRPr lang="de-DE" dirty="0"/>
          </a:p>
        </p:txBody>
      </p:sp>
      <p:sp>
        <p:nvSpPr>
          <p:cNvPr id="3" name="Textplatzhalter 2"/>
          <p:cNvSpPr>
            <a:spLocks noGrp="1"/>
          </p:cNvSpPr>
          <p:nvPr>
            <p:ph type="body" sz="quarter" idx="13"/>
          </p:nvPr>
        </p:nvSpPr>
        <p:spPr>
          <a:xfrm>
            <a:off x="251520" y="836712"/>
            <a:ext cx="8640960" cy="2808312"/>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Lange Titel dürfen abgekürzt werden, wenn keine wesentlichen Informationen verlorengehen ("…"). Die ersten fünf Wörter dürfen nicht weggelassen werden.</a:t>
            </a:r>
          </a:p>
          <a:p>
            <a:pPr marL="758825" lvl="2" indent="-358775">
              <a:buFont typeface="Symbol" pitchFamily="18" charset="2"/>
              <a:buChar char="-"/>
            </a:pPr>
            <a:endParaRPr lang="de-DE" sz="2000" dirty="0" smtClean="0"/>
          </a:p>
          <a:p>
            <a:pPr marL="358775" lvl="1" indent="-358775">
              <a:buNone/>
            </a:pPr>
            <a:r>
              <a:rPr lang="de-DE" sz="2400" dirty="0" smtClean="0"/>
              <a:t>Beispiele 6:</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2103120"/>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Wunderbare Reise zu Wasser und zu Lande und lustige Abenteuer des Freiherrn von Münchhausen, wie er dieselben bei der Flasche im Zirkel seiner Freunde zu erzählen pflegte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Wunderbare Reise zu Wasser und zu Lande und lustige Abenteuer des Freiherrn von Münchhausen …</a:t>
                      </a: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-9-</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2" indent="-358775"/>
            <a:r>
              <a:rPr lang="de-DE" sz="2400" dirty="0" smtClean="0"/>
              <a:t>Namen von Personen, Familien, Körperschaften (RDA 2.3.1.5 + RDA 2.3.1.5 D-A-CH)</a:t>
            </a:r>
          </a:p>
          <a:p>
            <a:pPr marL="815975" lvl="3" indent="-358775"/>
            <a:r>
              <a:rPr lang="de-DE" sz="2000" dirty="0" smtClean="0"/>
              <a:t>Name wird als Titel erfasst, wenn Titel = Name</a:t>
            </a:r>
          </a:p>
          <a:p>
            <a:pPr marL="815975" lvl="3" indent="-358775"/>
            <a:r>
              <a:rPr lang="de-DE" sz="2000" dirty="0" smtClean="0"/>
              <a:t>Name von geistigem Schöpfer, Mitwirkendem, Verlag o. ä. wird als Teil des Titels erfasst, wenn fest mit dem Titel verbunden, z. B. am Anfang mit dem Titel grammatisch verbunden</a:t>
            </a:r>
          </a:p>
          <a:p>
            <a:pPr marL="815975" lvl="3" indent="-358775"/>
            <a:endParaRPr lang="de-DE" sz="2000" dirty="0" smtClean="0"/>
          </a:p>
          <a:p>
            <a:pPr marL="358775" lvl="2" indent="-358775">
              <a:buNone/>
            </a:pPr>
            <a:r>
              <a:rPr lang="de-DE" sz="2400" dirty="0" smtClean="0"/>
              <a:t>Beispiele 7:</a:t>
            </a:r>
            <a:endParaRPr lang="de-DE" sz="2200" dirty="0" smtClean="0"/>
          </a:p>
          <a:p>
            <a:pPr marL="758825" lvl="2" indent="-358775">
              <a:buFont typeface="Symbol" pitchFamily="18" charset="2"/>
              <a:buChar char="-"/>
            </a:pPr>
            <a:endParaRPr lang="de-DE" dirty="0" smtClean="0"/>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93096"/>
          <a:ext cx="8640961" cy="164592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C. G. Jung</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C.G. Jung</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Initialen ohne Leerzeichen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Brill's Encylopedia of Hinduism</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Brill's encylopedia of Hinduism</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-10-</a:t>
            </a:r>
            <a:endParaRPr lang="de-DE" dirty="0"/>
          </a:p>
        </p:txBody>
      </p:sp>
      <p:sp>
        <p:nvSpPr>
          <p:cNvPr id="3" name="Textplatzhalter 2"/>
          <p:cNvSpPr>
            <a:spLocks noGrp="1"/>
          </p:cNvSpPr>
          <p:nvPr>
            <p:ph type="body" sz="quarter" idx="13"/>
          </p:nvPr>
        </p:nvSpPr>
        <p:spPr>
          <a:xfrm>
            <a:off x="251520" y="836712"/>
            <a:ext cx="8640960" cy="720080"/>
          </a:xfrm>
        </p:spPr>
        <p:txBody>
          <a:bodyPr wrap="square"/>
          <a:lstStyle/>
          <a:p>
            <a:pPr marL="358775" lvl="2" indent="-358775">
              <a:buNone/>
            </a:pPr>
            <a:r>
              <a:rPr lang="de-DE" sz="2400" dirty="0" smtClean="0"/>
              <a:t>Beispiele 8:</a:t>
            </a:r>
          </a:p>
          <a:p>
            <a:pPr marL="358775" lvl="2" indent="-358775">
              <a:buNone/>
            </a:pPr>
            <a:endParaRPr lang="de-DE" sz="2400" dirty="0" smtClean="0"/>
          </a:p>
          <a:p>
            <a:pPr marL="358775" lvl="2" indent="-358775">
              <a:buNone/>
            </a:pPr>
            <a:r>
              <a:rPr lang="de-DE" sz="2400" dirty="0" smtClean="0"/>
              <a:t>Aber:</a:t>
            </a:r>
          </a:p>
          <a:p>
            <a:pPr marL="358775" lvl="2" indent="-358775">
              <a:buNone/>
            </a:pPr>
            <a:endParaRPr lang="de-DE" sz="24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251520" y="2276872"/>
          <a:ext cx="8640961" cy="2952328"/>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es-ES" sz="1800" dirty="0" smtClean="0">
                          <a:solidFill>
                            <a:schemeClr val="tx1"/>
                          </a:solidFill>
                          <a:latin typeface="Verdana" pitchFamily="34" charset="0"/>
                          <a:ea typeface="Verdana" pitchFamily="34" charset="0"/>
                          <a:cs typeface="Verdana" pitchFamily="34" charset="0"/>
                        </a:rPr>
                        <a:t>Jane</a:t>
                      </a:r>
                      <a:r>
                        <a:rPr lang="es-ES" sz="1800" baseline="0" dirty="0" smtClean="0">
                          <a:solidFill>
                            <a:schemeClr val="tx1"/>
                          </a:solidFill>
                          <a:latin typeface="Verdana" pitchFamily="34" charset="0"/>
                          <a:ea typeface="Verdana" pitchFamily="34" charset="0"/>
                          <a:cs typeface="Verdana" pitchFamily="34" charset="0"/>
                        </a:rPr>
                        <a:t> Austen's Erotic Advice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Jane Austen's erotic advice</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Jane Austen nicht geistige Schöpferin o. ä., Großschreibung</a:t>
                      </a:r>
                      <a:endParaRPr lang="de-DE" dirty="0">
                        <a:latin typeface="Verdana" pitchFamily="34" charset="0"/>
                        <a:ea typeface="Verdana" pitchFamily="34" charset="0"/>
                        <a:cs typeface="Verdana" pitchFamily="34" charset="0"/>
                      </a:endParaRPr>
                    </a:p>
                  </a:txBody>
                  <a:tcPr anchor="ctr"/>
                </a:tc>
              </a:tr>
              <a:tr h="1279342">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the cinema of CLINT EASTWOOD</a:t>
                      </a:r>
                    </a:p>
                  </a:txBody>
                  <a:tcPr anchor="ctr"/>
                </a:tc>
                <a:tc>
                  <a:txBody>
                    <a:bodyPr/>
                    <a:lstStyle/>
                    <a:p>
                      <a:pPr marL="0" lvl="2" indent="0">
                        <a:buNone/>
                      </a:pPr>
                      <a:r>
                        <a:rPr lang="es-ES" sz="1800" dirty="0" smtClean="0">
                          <a:latin typeface="Verdana" pitchFamily="34" charset="0"/>
                          <a:ea typeface="Verdana" pitchFamily="34" charset="0"/>
                          <a:cs typeface="Verdana" pitchFamily="34" charset="0"/>
                        </a:rPr>
                        <a:t>The cinema of Clint Eastwood</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Clint Eastwood nicht geistiger Schöpfer o. ä.,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-11-</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3" indent="-358775">
              <a:buFont typeface="Arial" pitchFamily="34" charset="0"/>
              <a:buChar char="•"/>
            </a:pPr>
            <a:r>
              <a:rPr lang="de-DE" sz="2400" dirty="0" smtClean="0"/>
              <a:t>Wörter u. ä., die den Titel nur einleiten (RDA 2.3.1.6 + RDA 2.3.1.6 D-A-CH)</a:t>
            </a:r>
          </a:p>
          <a:p>
            <a:pPr marL="815975" lvl="4" indent="-358775">
              <a:buFont typeface="Symbol" pitchFamily="18" charset="2"/>
              <a:buChar char="-"/>
            </a:pPr>
            <a:r>
              <a:rPr lang="de-DE" dirty="0" smtClean="0"/>
              <a:t>Werden ohne Kennzeichnung weggelassen</a:t>
            </a:r>
          </a:p>
          <a:p>
            <a:pPr marL="815975" lvl="4" indent="-358775">
              <a:buFont typeface="Symbol" pitchFamily="18" charset="2"/>
              <a:buChar char="-"/>
            </a:pPr>
            <a:r>
              <a:rPr lang="de-DE" dirty="0" smtClean="0"/>
              <a:t>Der Titel mit der Einleitung kann als abweichender Titel erfasst werden.</a:t>
            </a:r>
          </a:p>
          <a:p>
            <a:pPr marL="815975" lvl="4" indent="-358775">
              <a:buFont typeface="Symbol" pitchFamily="18" charset="2"/>
              <a:buChar char="-"/>
            </a:pPr>
            <a:r>
              <a:rPr lang="de-DE" dirty="0" smtClean="0"/>
              <a:t>Ausnahme: Wendungen wie "Hier beginnt …", "Hier hebt sich an …" werden nicht weggelassen.</a:t>
            </a:r>
          </a:p>
          <a:p>
            <a:pPr marL="815975" lvl="3" indent="-358775"/>
            <a:endParaRPr lang="de-DE" sz="1800" dirty="0" smtClean="0"/>
          </a:p>
          <a:p>
            <a:pPr marL="358775" lvl="1" indent="-358775">
              <a:buNone/>
            </a:pPr>
            <a:r>
              <a:rPr lang="de-DE" dirty="0" smtClean="0"/>
              <a:t>Beispiele 9:</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76294"/>
          <a:ext cx="8640961" cy="1672986"/>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EMI PRESENTS THE GREAT BIG SCOTTISH SONGBOOK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The </a:t>
                      </a:r>
                      <a:r>
                        <a:rPr lang="de-DE" sz="1800" dirty="0" err="1" smtClean="0">
                          <a:latin typeface="Verdana" pitchFamily="34" charset="0"/>
                          <a:ea typeface="Verdana" pitchFamily="34" charset="0"/>
                          <a:cs typeface="Verdana" pitchFamily="34" charset="0"/>
                        </a:rPr>
                        <a:t>great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big</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Scottish</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songbook</a:t>
                      </a:r>
                      <a:endParaRPr lang="de-DE"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2. Haupttitel</a:t>
            </a:r>
          </a:p>
          <a:p>
            <a:pPr algn="ctr">
              <a:buNone/>
            </a:pPr>
            <a:r>
              <a:rPr lang="de-DE" sz="2800" dirty="0" smtClean="0">
                <a:solidFill>
                  <a:schemeClr val="accent1">
                    <a:lumMod val="75000"/>
                  </a:schemeClr>
                </a:solidFill>
              </a:rPr>
              <a:t>(RDA 2.3.2)</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15</a:t>
            </a:fld>
            <a:endParaRPr lang="de-D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(RDA 2.3.1.1 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-2-</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pic>
        <p:nvPicPr>
          <p:cNvPr id="9" name="Picture 3"/>
          <p:cNvPicPr>
            <a:picLocks noChangeAspect="1" noChangeArrowheads="1"/>
          </p:cNvPicPr>
          <p:nvPr/>
        </p:nvPicPr>
        <p:blipFill>
          <a:blip r:embed="rId3" cstate="print"/>
          <a:srcRect/>
          <a:stretch>
            <a:fillRect/>
          </a:stretch>
        </p:blipFill>
        <p:spPr bwMode="auto">
          <a:xfrm>
            <a:off x="139900" y="1916832"/>
            <a:ext cx="4275533" cy="4248472"/>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l="7770" t="21915" r="9089" b="30809"/>
          <a:stretch>
            <a:fillRect/>
          </a:stretch>
        </p:blipFill>
        <p:spPr bwMode="auto">
          <a:xfrm>
            <a:off x="4499992" y="2420888"/>
            <a:ext cx="4248472" cy="3528392"/>
          </a:xfrm>
          <a:prstGeom prst="rect">
            <a:avLst/>
          </a:prstGeom>
          <a:noFill/>
          <a:ln w="9525">
            <a:solidFill>
              <a:schemeClr val="tx1"/>
            </a:solidFill>
            <a:miter lim="800000"/>
            <a:headEnd/>
            <a:tailEnd/>
          </a:ln>
        </p:spPr>
      </p:pic>
      <p:sp>
        <p:nvSpPr>
          <p:cNvPr id="11" name="Textfeld 10"/>
          <p:cNvSpPr txBox="1"/>
          <p:nvPr/>
        </p:nvSpPr>
        <p:spPr>
          <a:xfrm>
            <a:off x="4427984" y="1938318"/>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Titelseite PDF:</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4572000" y="2636912"/>
            <a:ext cx="4104456" cy="12961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ußzeilenplatzhalter 2"/>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17</a:t>
            </a:fld>
            <a:endParaRPr lang="de-DE"/>
          </a:p>
        </p:txBody>
      </p:sp>
      <p:sp>
        <p:nvSpPr>
          <p:cNvPr id="6" name="Rechteck 5"/>
          <p:cNvSpPr/>
          <p:nvPr/>
        </p:nvSpPr>
        <p:spPr>
          <a:xfrm>
            <a:off x="2915816" y="3789040"/>
            <a:ext cx="1080120" cy="129614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 r="1175"/>
          <a:stretch>
            <a:fillRect/>
          </a:stretch>
        </p:blipFill>
        <p:spPr bwMode="auto">
          <a:xfrm>
            <a:off x="179512" y="1844824"/>
            <a:ext cx="4248472" cy="434645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4644009" y="2159037"/>
            <a:ext cx="3960440" cy="3934259"/>
          </a:xfrm>
          <a:prstGeom prst="rect">
            <a:avLst/>
          </a:prstGeom>
          <a:noFill/>
          <a:ln w="9525">
            <a:noFill/>
            <a:miter lim="800000"/>
            <a:headEnd/>
            <a:tailEnd/>
          </a:ln>
        </p:spPr>
      </p:pic>
      <p:sp>
        <p:nvSpPr>
          <p:cNvPr id="2" name="Titel 1"/>
          <p:cNvSpPr>
            <a:spLocks noGrp="1"/>
          </p:cNvSpPr>
          <p:nvPr>
            <p:ph type="title"/>
          </p:nvPr>
        </p:nvSpPr>
        <p:spPr/>
        <p:txBody>
          <a:bodyPr/>
          <a:lstStyle/>
          <a:p>
            <a:r>
              <a:rPr lang="de-DE" dirty="0" smtClean="0"/>
              <a:t>Titel: Haupttitel (Standardelement) -3-</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lgn="just">
              <a:buNone/>
            </a:pPr>
            <a:r>
              <a:rPr lang="de-DE" dirty="0" smtClean="0"/>
              <a:t>Beispiele: Präsentationsformat und bevorzugte Informationsquelle</a:t>
            </a:r>
            <a:endParaRPr lang="de-DE" dirty="0"/>
          </a:p>
        </p:txBody>
      </p:sp>
      <p:sp>
        <p:nvSpPr>
          <p:cNvPr id="11" name="Textfeld 10"/>
          <p:cNvSpPr txBox="1"/>
          <p:nvPr/>
        </p:nvSpPr>
        <p:spPr>
          <a:xfrm>
            <a:off x="4572000" y="1794302"/>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Einleger vorn:</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3059832" y="3861048"/>
            <a:ext cx="1224136" cy="432048"/>
          </a:xfrm>
          <a:prstGeom prst="rect">
            <a:avLst/>
          </a:prstGeom>
          <a:noFill/>
          <a:ln w="38100">
            <a:solidFill>
              <a:srgbClr val="009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ußzeilenplatzhalter 2"/>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18</a:t>
            </a:fld>
            <a:endParaRPr lang="de-DE"/>
          </a:p>
        </p:txBody>
      </p:sp>
      <p:sp>
        <p:nvSpPr>
          <p:cNvPr id="5" name="Rechteck 4"/>
          <p:cNvSpPr/>
          <p:nvPr/>
        </p:nvSpPr>
        <p:spPr>
          <a:xfrm>
            <a:off x="4644010" y="3140968"/>
            <a:ext cx="3960440" cy="2376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 in mehreren Sprachen/Schriften in der Informationsquelle (RDA 2.3.2.4)</a:t>
            </a:r>
          </a:p>
          <a:p>
            <a:pPr lvl="1"/>
            <a:r>
              <a:rPr lang="de-DE" dirty="0" smtClean="0"/>
              <a:t>Inhalt geschrieben/gesprochen/gesungen:</a:t>
            </a:r>
          </a:p>
          <a:p>
            <a:pPr lvl="2"/>
            <a:r>
              <a:rPr lang="de-DE" sz="1800" dirty="0" smtClean="0"/>
              <a:t>Haupttitel in der Sprache oder Schrift, die den Hauptinhalt der Ressource ausmacht</a:t>
            </a:r>
          </a:p>
          <a:p>
            <a:pPr lvl="2"/>
            <a:r>
              <a:rPr lang="de-DE" sz="1800" dirty="0" smtClean="0"/>
              <a:t>Haupttitel anhand Reihenfolge, Layout, Typografie, wenn es keinen Hauptinhalt in einer einzelnen Sprache gibt </a:t>
            </a:r>
            <a:r>
              <a:rPr lang="de-DE" sz="1800" dirty="0" smtClean="0">
                <a:solidFill>
                  <a:srgbClr val="FF0000"/>
                </a:solidFill>
              </a:rPr>
              <a:t>(gilt auch bei fortlaufenden Ressourcen)</a:t>
            </a:r>
          </a:p>
          <a:p>
            <a:pPr lvl="1"/>
            <a:r>
              <a:rPr lang="de-DE" dirty="0" smtClean="0"/>
              <a:t>Anderer Inhalt:</a:t>
            </a:r>
          </a:p>
          <a:p>
            <a:pPr lvl="2"/>
            <a:r>
              <a:rPr lang="de-DE" sz="1800" dirty="0" smtClean="0"/>
              <a:t>Haupttitel anhand Reihenfolge, Layout, Typografie</a:t>
            </a:r>
          </a:p>
          <a:p>
            <a:r>
              <a:rPr lang="de-DE" dirty="0" smtClean="0"/>
              <a:t>Titel in mehreren Formen und in einer Sprache/ Schrift in der Informationsquelle (RDA 2.3.2.5)</a:t>
            </a:r>
          </a:p>
          <a:p>
            <a:pPr lvl="1"/>
            <a:r>
              <a:rPr lang="de-DE" dirty="0" smtClean="0"/>
              <a:t>Haupttitel anhand Reihenfolge, Layout, Typografie</a:t>
            </a:r>
          </a:p>
          <a:p>
            <a:pPr lvl="1"/>
            <a:r>
              <a:rPr lang="de-DE" dirty="0" smtClean="0"/>
              <a:t>Im Zweifelsfall: umfassendster Titel = Haupttitel</a:t>
            </a:r>
          </a:p>
          <a:p>
            <a:pPr lvl="1"/>
            <a:r>
              <a:rPr lang="de-DE" dirty="0" smtClean="0"/>
              <a:t>Fortl./integrierende Ressource: Titel in vollständiger Form + Kurzform: Vollständige Form = Haupttitel</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2.01, 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842493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e Legende 11"/>
          <p:cNvSpPr/>
          <p:nvPr/>
        </p:nvSpPr>
        <p:spPr>
          <a:xfrm>
            <a:off x="323528" y="1556792"/>
            <a:ext cx="2520280" cy="1440160"/>
          </a:xfrm>
          <a:prstGeom prst="wedgeEllipseCallout">
            <a:avLst>
              <a:gd name="adj1" fmla="val 58702"/>
              <a:gd name="adj2" fmla="val -5721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11 Beiträge in Deutsch, 6 in Französisch</a:t>
            </a:r>
            <a:endParaRPr lang="de-DE" dirty="0">
              <a:solidFill>
                <a:schemeClr val="tx1"/>
              </a:solidFill>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Titel: Haupttitel (Standardelement) -5-</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Sprachen oder Schriften</a:t>
            </a:r>
            <a:endParaRPr lang="de-DE" dirty="0"/>
          </a:p>
        </p:txBody>
      </p:sp>
      <p:sp>
        <p:nvSpPr>
          <p:cNvPr id="13" name="Ovale Legende 12"/>
          <p:cNvSpPr/>
          <p:nvPr/>
        </p:nvSpPr>
        <p:spPr>
          <a:xfrm>
            <a:off x="539552" y="5085184"/>
            <a:ext cx="2952328" cy="1368152"/>
          </a:xfrm>
          <a:prstGeom prst="wedgeEllipseCallout">
            <a:avLst>
              <a:gd name="adj1" fmla="val -51253"/>
              <a:gd name="adj2" fmla="val -62358"/>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syrischer Schrift, Vorwort in Französisch</a:t>
            </a:r>
            <a:endParaRPr lang="de-DE" dirty="0">
              <a:solidFill>
                <a:schemeClr val="tx1"/>
              </a:solidFill>
              <a:latin typeface="Verdana" pitchFamily="34" charset="0"/>
              <a:ea typeface="Verdana" pitchFamily="34" charset="0"/>
              <a:cs typeface="Verdana" pitchFamily="34" charset="0"/>
            </a:endParaRPr>
          </a:p>
        </p:txBody>
      </p:sp>
      <p:sp>
        <p:nvSpPr>
          <p:cNvPr id="14" name="Ovale Legende 13"/>
          <p:cNvSpPr/>
          <p:nvPr/>
        </p:nvSpPr>
        <p:spPr>
          <a:xfrm>
            <a:off x="6084168" y="1628800"/>
            <a:ext cx="2808312" cy="1224136"/>
          </a:xfrm>
          <a:prstGeom prst="wedgeEllipseCallout">
            <a:avLst>
              <a:gd name="adj1" fmla="val -41914"/>
              <a:gd name="adj2" fmla="val 7229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Französisch und Deutsch</a:t>
            </a:r>
            <a:endParaRPr lang="de-DE" dirty="0">
              <a:solidFill>
                <a:schemeClr val="tx1"/>
              </a:solidFill>
              <a:latin typeface="Verdana" pitchFamily="34" charset="0"/>
              <a:ea typeface="Verdana" pitchFamily="34" charset="0"/>
              <a:cs typeface="Verdana" pitchFamily="34" charset="0"/>
            </a:endParaRPr>
          </a:p>
        </p:txBody>
      </p:sp>
      <p:grpSp>
        <p:nvGrpSpPr>
          <p:cNvPr id="16" name="Gruppieren 15"/>
          <p:cNvGrpSpPr/>
          <p:nvPr/>
        </p:nvGrpSpPr>
        <p:grpSpPr>
          <a:xfrm>
            <a:off x="3131840" y="1340768"/>
            <a:ext cx="2520280" cy="1514950"/>
            <a:chOff x="3131840" y="1340768"/>
            <a:chExt cx="2520280" cy="1514950"/>
          </a:xfrm>
        </p:grpSpPr>
        <p:pic>
          <p:nvPicPr>
            <p:cNvPr id="1029" name="Picture 5"/>
            <p:cNvPicPr>
              <a:picLocks noChangeAspect="1" noChangeArrowheads="1"/>
            </p:cNvPicPr>
            <p:nvPr/>
          </p:nvPicPr>
          <p:blipFill>
            <a:blip r:embed="rId2" cstate="print"/>
            <a:srcRect/>
            <a:stretch>
              <a:fillRect/>
            </a:stretch>
          </p:blipFill>
          <p:spPr bwMode="auto">
            <a:xfrm>
              <a:off x="3131840" y="1340768"/>
              <a:ext cx="2520280" cy="1514950"/>
            </a:xfrm>
            <a:prstGeom prst="rect">
              <a:avLst/>
            </a:prstGeom>
            <a:noFill/>
            <a:ln w="9525">
              <a:solidFill>
                <a:schemeClr val="tx1"/>
              </a:solidFill>
              <a:miter lim="800000"/>
              <a:headEnd/>
              <a:tailEnd/>
            </a:ln>
          </p:spPr>
        </p:pic>
        <p:sp>
          <p:nvSpPr>
            <p:cNvPr id="15" name="Rechteck 14"/>
            <p:cNvSpPr/>
            <p:nvPr/>
          </p:nvSpPr>
          <p:spPr>
            <a:xfrm>
              <a:off x="3203848" y="1412776"/>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0" name="Gruppieren 19"/>
          <p:cNvGrpSpPr/>
          <p:nvPr/>
        </p:nvGrpSpPr>
        <p:grpSpPr>
          <a:xfrm>
            <a:off x="323528" y="3078218"/>
            <a:ext cx="2809837" cy="1791479"/>
            <a:chOff x="323528" y="3078218"/>
            <a:chExt cx="2809837" cy="1791479"/>
          </a:xfrm>
        </p:grpSpPr>
        <p:pic>
          <p:nvPicPr>
            <p:cNvPr id="1030" name="Picture 6"/>
            <p:cNvPicPr>
              <a:picLocks noChangeAspect="1" noChangeArrowheads="1"/>
            </p:cNvPicPr>
            <p:nvPr/>
          </p:nvPicPr>
          <p:blipFill>
            <a:blip r:embed="rId3" cstate="print"/>
            <a:stretch>
              <a:fillRect/>
            </a:stretch>
          </p:blipFill>
          <p:spPr bwMode="auto">
            <a:xfrm>
              <a:off x="323528" y="3078218"/>
              <a:ext cx="2809837" cy="1791479"/>
            </a:xfrm>
            <a:prstGeom prst="rect">
              <a:avLst/>
            </a:prstGeom>
            <a:noFill/>
            <a:ln>
              <a:solidFill>
                <a:schemeClr val="tx1"/>
              </a:solidFill>
            </a:ln>
          </p:spPr>
        </p:pic>
        <p:sp>
          <p:nvSpPr>
            <p:cNvPr id="18" name="Rechteck 17"/>
            <p:cNvSpPr/>
            <p:nvPr/>
          </p:nvSpPr>
          <p:spPr>
            <a:xfrm>
              <a:off x="395536" y="3140968"/>
              <a:ext cx="2664296" cy="72008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p:cNvGrpSpPr/>
          <p:nvPr/>
        </p:nvGrpSpPr>
        <p:grpSpPr>
          <a:xfrm>
            <a:off x="3851920" y="3212976"/>
            <a:ext cx="4928952" cy="3096344"/>
            <a:chOff x="3851920" y="3212976"/>
            <a:chExt cx="4928952" cy="3096344"/>
          </a:xfrm>
        </p:grpSpPr>
        <p:pic>
          <p:nvPicPr>
            <p:cNvPr id="1028" name="Picture 4"/>
            <p:cNvPicPr>
              <a:picLocks noChangeAspect="1" noChangeArrowheads="1"/>
            </p:cNvPicPr>
            <p:nvPr/>
          </p:nvPicPr>
          <p:blipFill>
            <a:blip r:embed="rId4" cstate="print"/>
            <a:srcRect/>
            <a:stretch>
              <a:fillRect/>
            </a:stretch>
          </p:blipFill>
          <p:spPr bwMode="auto">
            <a:xfrm>
              <a:off x="3851920" y="3212976"/>
              <a:ext cx="4928952" cy="3096344"/>
            </a:xfrm>
            <a:prstGeom prst="rect">
              <a:avLst/>
            </a:prstGeom>
            <a:noFill/>
            <a:ln w="9525">
              <a:solidFill>
                <a:schemeClr val="tx1"/>
              </a:solidFill>
              <a:miter lim="800000"/>
              <a:headEnd/>
              <a:tailEnd/>
            </a:ln>
          </p:spPr>
        </p:pic>
        <p:sp>
          <p:nvSpPr>
            <p:cNvPr id="19" name="Rechteck 18"/>
            <p:cNvSpPr/>
            <p:nvPr/>
          </p:nvSpPr>
          <p:spPr>
            <a:xfrm>
              <a:off x="3995936" y="3284984"/>
              <a:ext cx="453650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-6-</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Formen</a:t>
            </a:r>
            <a:endParaRPr lang="de-DE" dirty="0"/>
          </a:p>
        </p:txBody>
      </p:sp>
      <p:grpSp>
        <p:nvGrpSpPr>
          <p:cNvPr id="14" name="Gruppieren 13"/>
          <p:cNvGrpSpPr/>
          <p:nvPr/>
        </p:nvGrpSpPr>
        <p:grpSpPr>
          <a:xfrm>
            <a:off x="251520" y="1412776"/>
            <a:ext cx="3456384" cy="3384376"/>
            <a:chOff x="323528" y="1412776"/>
            <a:chExt cx="3456384" cy="3384376"/>
          </a:xfrm>
        </p:grpSpPr>
        <p:pic>
          <p:nvPicPr>
            <p:cNvPr id="1027" name="Picture 3"/>
            <p:cNvPicPr>
              <a:picLocks noChangeAspect="1" noChangeArrowheads="1"/>
            </p:cNvPicPr>
            <p:nvPr/>
          </p:nvPicPr>
          <p:blipFill>
            <a:blip r:embed="rId2" cstate="print"/>
            <a:srcRect l="4492" r="4739"/>
            <a:stretch>
              <a:fillRect/>
            </a:stretch>
          </p:blipFill>
          <p:spPr bwMode="auto">
            <a:xfrm>
              <a:off x="323528" y="1412776"/>
              <a:ext cx="3456384" cy="3384376"/>
            </a:xfrm>
            <a:prstGeom prst="rect">
              <a:avLst/>
            </a:prstGeom>
            <a:noFill/>
            <a:ln w="9525">
              <a:solidFill>
                <a:schemeClr val="tx1"/>
              </a:solidFill>
              <a:miter lim="800000"/>
              <a:headEnd/>
              <a:tailEnd/>
            </a:ln>
          </p:spPr>
        </p:pic>
        <p:sp>
          <p:nvSpPr>
            <p:cNvPr id="20" name="Rechteck 19"/>
            <p:cNvSpPr/>
            <p:nvPr/>
          </p:nvSpPr>
          <p:spPr>
            <a:xfrm>
              <a:off x="827584" y="1556792"/>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 name="Gruppieren 15"/>
          <p:cNvGrpSpPr/>
          <p:nvPr/>
        </p:nvGrpSpPr>
        <p:grpSpPr>
          <a:xfrm>
            <a:off x="5508104" y="1412776"/>
            <a:ext cx="3347940" cy="2664296"/>
            <a:chOff x="251520" y="1340768"/>
            <a:chExt cx="3347940" cy="2664296"/>
          </a:xfrm>
        </p:grpSpPr>
        <p:pic>
          <p:nvPicPr>
            <p:cNvPr id="7" name="Picture 2"/>
            <p:cNvPicPr>
              <a:picLocks noChangeAspect="1" noChangeArrowheads="1"/>
            </p:cNvPicPr>
            <p:nvPr/>
          </p:nvPicPr>
          <p:blipFill>
            <a:blip r:embed="rId3" cstate="print"/>
            <a:srcRect b="27451"/>
            <a:stretch>
              <a:fillRect/>
            </a:stretch>
          </p:blipFill>
          <p:spPr bwMode="auto">
            <a:xfrm>
              <a:off x="251520" y="1340768"/>
              <a:ext cx="3347940" cy="2664296"/>
            </a:xfrm>
            <a:prstGeom prst="rect">
              <a:avLst/>
            </a:prstGeom>
            <a:noFill/>
            <a:ln w="9525">
              <a:solidFill>
                <a:schemeClr val="tx1"/>
              </a:solidFill>
              <a:miter lim="800000"/>
              <a:headEnd/>
              <a:tailEnd/>
            </a:ln>
          </p:spPr>
        </p:pic>
        <p:sp>
          <p:nvSpPr>
            <p:cNvPr id="21" name="Rechteck 20"/>
            <p:cNvSpPr/>
            <p:nvPr/>
          </p:nvSpPr>
          <p:spPr>
            <a:xfrm>
              <a:off x="287092" y="3068960"/>
              <a:ext cx="3312367" cy="6610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3" name="Gruppieren 12"/>
          <p:cNvGrpSpPr/>
          <p:nvPr/>
        </p:nvGrpSpPr>
        <p:grpSpPr>
          <a:xfrm>
            <a:off x="3635896" y="4005064"/>
            <a:ext cx="2664296" cy="2376264"/>
            <a:chOff x="3203848" y="4005064"/>
            <a:chExt cx="2664296" cy="2376264"/>
          </a:xfrm>
        </p:grpSpPr>
        <p:pic>
          <p:nvPicPr>
            <p:cNvPr id="6" name="Picture 4"/>
            <p:cNvPicPr>
              <a:picLocks noChangeAspect="1" noChangeArrowheads="1"/>
            </p:cNvPicPr>
            <p:nvPr/>
          </p:nvPicPr>
          <p:blipFill>
            <a:blip r:embed="rId4" cstate="print"/>
            <a:srcRect l="12910" t="10587" r="12374" b="19540"/>
            <a:stretch>
              <a:fillRect/>
            </a:stretch>
          </p:blipFill>
          <p:spPr bwMode="auto">
            <a:xfrm>
              <a:off x="3203848" y="4005064"/>
              <a:ext cx="2664296" cy="2376264"/>
            </a:xfrm>
            <a:prstGeom prst="rect">
              <a:avLst/>
            </a:prstGeom>
            <a:noFill/>
            <a:ln w="9525">
              <a:solidFill>
                <a:schemeClr val="tx1"/>
              </a:solidFill>
              <a:miter lim="800000"/>
              <a:headEnd/>
              <a:tailEnd/>
            </a:ln>
          </p:spPr>
        </p:pic>
        <p:sp>
          <p:nvSpPr>
            <p:cNvPr id="22" name="Rechteck 21"/>
            <p:cNvSpPr/>
            <p:nvPr/>
          </p:nvSpPr>
          <p:spPr>
            <a:xfrm>
              <a:off x="3419872" y="4653136"/>
              <a:ext cx="2376264"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-7-</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 geschrieben (RDA 2.3.2.7 D-A-CH).</a:t>
            </a:r>
          </a:p>
          <a:p>
            <a:pPr>
              <a:buNone/>
            </a:pP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-8-</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1</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314674342"/>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864096"/>
                <a:gridCol w="864096"/>
                <a:gridCol w="1600178"/>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1733392879"/>
              </p:ext>
            </p:extLst>
          </p:nvPr>
        </p:nvGraphicFramePr>
        <p:xfrm>
          <a:off x="251519" y="3861048"/>
          <a:ext cx="8640961" cy="863600"/>
        </p:xfrm>
        <a:graphic>
          <a:graphicData uri="http://schemas.openxmlformats.org/drawingml/2006/table">
            <a:tbl>
              <a:tblPr firstRow="1" bandRow="1">
                <a:tableStyleId>{5C22544A-7EE6-4342-B048-85BDC9FD1C3A}</a:tableStyleId>
              </a:tblPr>
              <a:tblGrid>
                <a:gridCol w="864097"/>
                <a:gridCol w="864096"/>
                <a:gridCol w="1600178"/>
                <a:gridCol w="5312590"/>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2907063863"/>
              </p:ext>
            </p:extLst>
          </p:nvPr>
        </p:nvGraphicFramePr>
        <p:xfrm>
          <a:off x="251520" y="5517232"/>
          <a:ext cx="8640961" cy="863600"/>
        </p:xfrm>
        <a:graphic>
          <a:graphicData uri="http://schemas.openxmlformats.org/drawingml/2006/table">
            <a:tbl>
              <a:tblPr firstRow="1" bandRow="1">
                <a:tableStyleId>{5C22544A-7EE6-4342-B048-85BDC9FD1C3A}</a:tableStyleId>
              </a:tblPr>
              <a:tblGrid>
                <a:gridCol w="864096"/>
                <a:gridCol w="936104"/>
                <a:gridCol w="1528170"/>
                <a:gridCol w="531259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-9-</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083931401"/>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960107"/>
                <a:gridCol w="840093"/>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718864392"/>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960107"/>
                <a:gridCol w="840093"/>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914770144"/>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960107"/>
                <a:gridCol w="840093"/>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-10-</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051786426"/>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960107"/>
                <a:gridCol w="840093"/>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133027154"/>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936104"/>
                <a:gridCol w="864096"/>
                <a:gridCol w="1528170"/>
                <a:gridCol w="5312591"/>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3. Paralleltitel</a:t>
            </a:r>
          </a:p>
          <a:p>
            <a:pPr algn="ctr">
              <a:buNone/>
            </a:pPr>
            <a:r>
              <a:rPr lang="de-DE" sz="2800" dirty="0" smtClean="0">
                <a:solidFill>
                  <a:schemeClr val="accent1">
                    <a:lumMod val="75000"/>
                  </a:schemeClr>
                </a:solidFill>
              </a:rPr>
              <a:t>(RDA 2.3.3)</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26</a:t>
            </a:fld>
            <a:endParaRPr lang="de-DE"/>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-2-</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 geschrieben (RDA 2.3.3.3 D-A-CH mit Verweis auf RDA 2.3.2.7 D-A-CH).</a:t>
            </a:r>
          </a:p>
          <a:p>
            <a:r>
              <a:rPr lang="de-DE" dirty="0" smtClean="0"/>
              <a:t>Mehrere Paralleltitel</a:t>
            </a:r>
          </a:p>
          <a:p>
            <a:pPr lvl="1"/>
            <a:r>
              <a:rPr lang="de-DE" dirty="0" smtClean="0"/>
              <a:t>Nur erster Paralleltitel und ggf. Paralleltitel in deutscher Sprache wird erfasst. Erfassung weiterer Paralleltitel im Ermessen des Katalogisierenden (RDA 2.3.3.3 D-A-CH - </a:t>
            </a:r>
            <a:r>
              <a:rPr lang="de-DE" dirty="0" smtClean="0">
                <a:solidFill>
                  <a:srgbClr val="FF0000"/>
                </a:solidFill>
              </a:rPr>
              <a:t>Einschränkung auf begrenzte Werke soll aufgehoben werden</a:t>
            </a:r>
            <a:r>
              <a:rPr lang="de-DE" dirty="0" smtClean="0"/>
              <a: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-3-</a:t>
            </a:r>
            <a:endParaRPr lang="de-DE" dirty="0"/>
          </a:p>
        </p:txBody>
      </p:sp>
      <p:sp>
        <p:nvSpPr>
          <p:cNvPr id="3" name="Textplatzhalter 2"/>
          <p:cNvSpPr>
            <a:spLocks noGrp="1"/>
          </p:cNvSpPr>
          <p:nvPr>
            <p:ph type="body" sz="quarter" idx="13"/>
          </p:nvPr>
        </p:nvSpPr>
        <p:spPr/>
        <p:txBody>
          <a:bodyPr wrap="square"/>
          <a:lstStyle/>
          <a:p>
            <a:r>
              <a:rPr lang="de-DE" dirty="0" smtClean="0"/>
              <a:t>Originaltitel = Paralleltitel</a:t>
            </a:r>
          </a:p>
          <a:p>
            <a:pPr lvl="1"/>
            <a:r>
              <a:rPr lang="de-DE" dirty="0" smtClean="0"/>
              <a:t>Wenn in anderer Sprache als Haupttitel und in der Informationsquelle als Entsprechung zum Haupttitel präsentiert (RDA 2.3.3.3)</a:t>
            </a:r>
          </a:p>
          <a:p>
            <a:endParaRPr lang="de-DE" dirty="0" smtClean="0"/>
          </a:p>
          <a:p>
            <a:r>
              <a:rPr lang="de-DE" dirty="0" smtClean="0"/>
              <a:t>Anmerkung zur Quelle</a:t>
            </a:r>
          </a:p>
          <a:p>
            <a:pPr lvl="1"/>
            <a:r>
              <a:rPr lang="de-DE" dirty="0" smtClean="0"/>
              <a:t>Wenn Paralleltitel aus anderer Quelle als Haupttitel stammt (RDA 2.3.3.3).</a:t>
            </a:r>
          </a:p>
          <a:p>
            <a:pPr lvl="1"/>
            <a:r>
              <a:rPr lang="de-DE" dirty="0" smtClean="0"/>
              <a:t>Angabe im Ermessen des Katalogisierenden</a:t>
            </a:r>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Inhalt</a:t>
            </a:r>
            <a:endParaRPr lang="de-DE" dirty="0"/>
          </a:p>
        </p:txBody>
      </p:sp>
      <p:sp>
        <p:nvSpPr>
          <p:cNvPr id="3" name="Textplatzhalter 2"/>
          <p:cNvSpPr>
            <a:spLocks noGrp="1"/>
          </p:cNvSpPr>
          <p:nvPr>
            <p:ph type="body" sz="quarter" idx="13"/>
          </p:nvPr>
        </p:nvSpPr>
        <p:spPr/>
        <p:txBody>
          <a:bodyPr/>
          <a:lstStyle/>
          <a:p>
            <a:pPr marL="457200" indent="-457200">
              <a:buFont typeface="+mj-lt"/>
              <a:buAutoNum type="arabicPeriod"/>
            </a:pPr>
            <a:r>
              <a:rPr lang="de-DE" dirty="0" smtClean="0"/>
              <a:t>Grundregeln zum Erfassen von Titeln (RDA 2.3.1)</a:t>
            </a:r>
          </a:p>
          <a:p>
            <a:pPr marL="457200" indent="-457200">
              <a:buFont typeface="+mj-lt"/>
              <a:buAutoNum type="arabicPeriod"/>
            </a:pPr>
            <a:r>
              <a:rPr lang="de-DE" dirty="0" smtClean="0"/>
              <a:t>Haupttitel (RDA 2.3.2)</a:t>
            </a:r>
          </a:p>
          <a:p>
            <a:pPr marL="457200" indent="-457200">
              <a:buFont typeface="+mj-lt"/>
              <a:buAutoNum type="arabicPeriod"/>
            </a:pPr>
            <a:r>
              <a:rPr lang="de-DE" dirty="0" smtClean="0"/>
              <a:t>Paralleltitel (RDA 2.3.3)</a:t>
            </a:r>
          </a:p>
          <a:p>
            <a:pPr marL="457200" indent="-457200">
              <a:buFont typeface="+mj-lt"/>
              <a:buAutoNum type="arabicPeriod"/>
            </a:pPr>
            <a:r>
              <a:rPr lang="de-DE" dirty="0" smtClean="0"/>
              <a:t>Titelzusatz (RDA 2.3.4)</a:t>
            </a:r>
          </a:p>
          <a:p>
            <a:pPr marL="457200" indent="-457200">
              <a:buFont typeface="+mj-lt"/>
              <a:buAutoNum type="arabicPeriod"/>
            </a:pPr>
            <a:r>
              <a:rPr lang="de-DE" dirty="0" smtClean="0"/>
              <a:t>Paralleler Titelzusatz (RDA 2.3.5)</a:t>
            </a:r>
          </a:p>
          <a:p>
            <a:pPr marL="457200" indent="-457200">
              <a:buFont typeface="+mj-lt"/>
              <a:buAutoNum type="arabicPeriod"/>
            </a:pPr>
            <a:r>
              <a:rPr lang="de-DE" dirty="0" smtClean="0"/>
              <a:t>Abweichender Titel (RDA 2.3.6)</a:t>
            </a:r>
          </a:p>
          <a:p>
            <a:pPr marL="457200" indent="-457200">
              <a:buFont typeface="+mj-lt"/>
              <a:buAutoNum type="arabicPeriod"/>
            </a:pPr>
            <a:r>
              <a:rPr lang="de-DE" dirty="0" smtClean="0"/>
              <a:t>Anmerkung zum Titel (RDA 2.17.2)</a:t>
            </a:r>
          </a:p>
          <a:p>
            <a:pPr marL="457200" indent="-457200">
              <a:buFont typeface="+mj-lt"/>
              <a:buAutoNum type="arabicPeriod"/>
            </a:pPr>
            <a:r>
              <a:rPr lang="de-DE" smtClean="0"/>
              <a:t>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p:txBody>
      </p:sp>
      <p:pic>
        <p:nvPicPr>
          <p:cNvPr id="6" name="Picture 5"/>
          <p:cNvPicPr>
            <a:picLocks noChangeAspect="1" noChangeArrowheads="1"/>
          </p:cNvPicPr>
          <p:nvPr/>
        </p:nvPicPr>
        <p:blipFill>
          <a:blip r:embed="rId2" cstate="print"/>
          <a:srcRect/>
          <a:stretch>
            <a:fillRect/>
          </a:stretch>
        </p:blipFill>
        <p:spPr bwMode="auto">
          <a:xfrm>
            <a:off x="251520" y="1412776"/>
            <a:ext cx="2520280" cy="1514950"/>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2926777564"/>
              </p:ext>
            </p:extLst>
          </p:nvPr>
        </p:nvGraphicFramePr>
        <p:xfrm>
          <a:off x="3203848" y="1412776"/>
          <a:ext cx="5688630" cy="1869608"/>
        </p:xfrm>
        <a:graphic>
          <a:graphicData uri="http://schemas.openxmlformats.org/drawingml/2006/table">
            <a:tbl>
              <a:tblPr firstRow="1" bandRow="1">
                <a:tableStyleId>{5C22544A-7EE6-4342-B048-85BDC9FD1C3A}</a:tableStyleId>
              </a:tblPr>
              <a:tblGrid>
                <a:gridCol w="864096"/>
                <a:gridCol w="864096"/>
                <a:gridCol w="1728192"/>
                <a:gridCol w="2232246"/>
              </a:tblGrid>
              <a:tr h="40656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7568">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deutsche Film im Kalten Krieg = </a:t>
                      </a:r>
                      <a:r>
                        <a:rPr lang="de-DE" b="0" dirty="0" err="1" smtClean="0">
                          <a:latin typeface="Verdana" panose="020B0604030504040204" pitchFamily="34" charset="0"/>
                          <a:ea typeface="Verdana" panose="020B0604030504040204" pitchFamily="34" charset="0"/>
                          <a:cs typeface="Verdana" panose="020B0604030504040204" pitchFamily="34" charset="0"/>
                        </a:rPr>
                        <a:t>Cinéma</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allemand</a:t>
                      </a:r>
                      <a:r>
                        <a:rPr lang="de-DE" b="0" baseline="0" dirty="0" smtClean="0">
                          <a:latin typeface="Verdana" panose="020B0604030504040204" pitchFamily="34" charset="0"/>
                          <a:ea typeface="Verdana" panose="020B0604030504040204" pitchFamily="34" charset="0"/>
                          <a:cs typeface="Verdana" panose="020B0604030504040204" pitchFamily="34" charset="0"/>
                        </a:rPr>
                        <a:t> et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guerre</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froide</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052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8" name="Textfeld 7"/>
          <p:cNvSpPr txBox="1"/>
          <p:nvPr/>
        </p:nvSpPr>
        <p:spPr>
          <a:xfrm>
            <a:off x="179512" y="2998693"/>
            <a:ext cx="3024336"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11 Beiträge in Deutsch, 6 in Französisch</a:t>
            </a:r>
            <a:endParaRPr lang="de-DE" dirty="0">
              <a:latin typeface="Verdana" pitchFamily="34" charset="0"/>
              <a:ea typeface="Verdana" pitchFamily="34" charset="0"/>
              <a:cs typeface="Verdana" pitchFamily="34" charset="0"/>
            </a:endParaRPr>
          </a:p>
        </p:txBody>
      </p:sp>
      <p:pic>
        <p:nvPicPr>
          <p:cNvPr id="9" name="Picture 6"/>
          <p:cNvPicPr>
            <a:picLocks noChangeAspect="1" noChangeArrowheads="1"/>
          </p:cNvPicPr>
          <p:nvPr/>
        </p:nvPicPr>
        <p:blipFill>
          <a:blip r:embed="rId3" cstate="print"/>
          <a:stretch>
            <a:fillRect/>
          </a:stretch>
        </p:blipFill>
        <p:spPr bwMode="auto">
          <a:xfrm>
            <a:off x="251520" y="3933056"/>
            <a:ext cx="2809837" cy="1791479"/>
          </a:xfrm>
          <a:prstGeom prst="rect">
            <a:avLst/>
          </a:prstGeom>
          <a:noFill/>
          <a:ln>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36557439"/>
              </p:ext>
            </p:extLst>
          </p:nvPr>
        </p:nvGraphicFramePr>
        <p:xfrm>
          <a:off x="3203848" y="3933056"/>
          <a:ext cx="5688631" cy="2071690"/>
        </p:xfrm>
        <a:graphic>
          <a:graphicData uri="http://schemas.openxmlformats.org/drawingml/2006/table">
            <a:tbl>
              <a:tblPr firstRow="1" bandRow="1">
                <a:tableStyleId>{5C22544A-7EE6-4342-B048-85BDC9FD1C3A}</a:tableStyleId>
              </a:tblPr>
              <a:tblGrid>
                <a:gridCol w="864096"/>
                <a:gridCol w="864096"/>
                <a:gridCol w="1728192"/>
                <a:gridCol w="2232247"/>
              </a:tblGrid>
              <a:tr h="40545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868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r>
                        <a:rPr lang="de-DE" sz="1800" kern="1200" dirty="0" smtClean="0">
                          <a:solidFill>
                            <a:schemeClr val="dk1"/>
                          </a:solidFill>
                          <a:latin typeface="Verdana" pitchFamily="34" charset="0"/>
                          <a:ea typeface="Verdana" pitchFamily="34" charset="0"/>
                          <a:cs typeface="Verdana" pitchFamily="34" charset="0"/>
                        </a:rPr>
                        <a:t> = </a:t>
                      </a: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b="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35052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11" name="Textfeld 10"/>
          <p:cNvSpPr txBox="1"/>
          <p:nvPr/>
        </p:nvSpPr>
        <p:spPr>
          <a:xfrm>
            <a:off x="179512" y="5807005"/>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syrischer Schrift, Vorwort in Französisch</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p:txBody>
          <a:bodyPr/>
          <a:lstStyle/>
          <a:p>
            <a:r>
              <a:rPr lang="de-DE"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p:txBody>
      </p:sp>
      <p:graphicFrame>
        <p:nvGraphicFramePr>
          <p:cNvPr id="7" name="Tabelle 6"/>
          <p:cNvGraphicFramePr>
            <a:graphicFrameLocks noGrp="1"/>
          </p:cNvGraphicFramePr>
          <p:nvPr>
            <p:extLst>
              <p:ext uri="{D42A27DB-BD31-4B8C-83A1-F6EECF244321}">
                <p14:modId xmlns:p14="http://schemas.microsoft.com/office/powerpoint/2010/main" val="1642365297"/>
              </p:ext>
            </p:extLst>
          </p:nvPr>
        </p:nvGraphicFramePr>
        <p:xfrm>
          <a:off x="539552" y="4437113"/>
          <a:ext cx="7560840" cy="1270000"/>
        </p:xfrm>
        <a:graphic>
          <a:graphicData uri="http://schemas.openxmlformats.org/drawingml/2006/table">
            <a:tbl>
              <a:tblPr firstRow="1" bandRow="1">
                <a:tableStyleId>{5C22544A-7EE6-4342-B048-85BDC9FD1C3A}</a:tableStyleId>
              </a:tblPr>
              <a:tblGrid>
                <a:gridCol w="1152128"/>
                <a:gridCol w="1080120"/>
                <a:gridCol w="1800200"/>
                <a:gridCol w="3528392"/>
              </a:tblGrid>
              <a:tr h="32522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6327">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Feuille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d'affiches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annonces</a:t>
                      </a:r>
                      <a:r>
                        <a:rPr lang="en-US" sz="1800" kern="1200" dirty="0" smtClean="0">
                          <a:solidFill>
                            <a:schemeClr val="dk1"/>
                          </a:solidFill>
                          <a:latin typeface="Verdana" pitchFamily="34" charset="0"/>
                          <a:ea typeface="Verdana" pitchFamily="34" charset="0"/>
                          <a:cs typeface="Verdana" pitchFamily="34" charset="0"/>
                        </a:rPr>
                        <a:t> et avis divers de Bonn = Bonner </a:t>
                      </a:r>
                      <a:r>
                        <a:rPr lang="en-US" sz="1800" kern="1200" dirty="0" err="1" smtClean="0">
                          <a:solidFill>
                            <a:schemeClr val="dk1"/>
                          </a:solidFill>
                          <a:latin typeface="Verdana" pitchFamily="34" charset="0"/>
                          <a:ea typeface="Verdana" pitchFamily="34" charset="0"/>
                          <a:cs typeface="Verdana" pitchFamily="34" charset="0"/>
                        </a:rPr>
                        <a:t>Nachrichts</a:t>
                      </a:r>
                      <a:r>
                        <a:rPr lang="en-US" sz="1800" kern="1200" dirty="0" smtClean="0">
                          <a:solidFill>
                            <a:schemeClr val="dk1"/>
                          </a:solidFill>
                          <a:latin typeface="Verdana" pitchFamily="34" charset="0"/>
                          <a:ea typeface="Verdana" pitchFamily="34" charset="0"/>
                          <a:cs typeface="Verdana" pitchFamily="34" charset="0"/>
                        </a:rPr>
                        <a:t>- und </a:t>
                      </a:r>
                      <a:r>
                        <a:rPr lang="en-US" sz="1800" kern="1200" dirty="0" err="1" smtClean="0">
                          <a:solidFill>
                            <a:schemeClr val="dk1"/>
                          </a:solidFill>
                          <a:latin typeface="Verdana" pitchFamily="34" charset="0"/>
                          <a:ea typeface="Verdana" pitchFamily="34" charset="0"/>
                          <a:cs typeface="Verdana" pitchFamily="34" charset="0"/>
                        </a:rPr>
                        <a:t>Anzeige</a:t>
                      </a:r>
                      <a:r>
                        <a:rPr lang="en-US" sz="1800" kern="1200" dirty="0" smtClean="0">
                          <a:solidFill>
                            <a:schemeClr val="dk1"/>
                          </a:solidFill>
                          <a:latin typeface="Verdana" pitchFamily="34" charset="0"/>
                          <a:ea typeface="Verdana" pitchFamily="34" charset="0"/>
                          <a:cs typeface="Verdana" pitchFamily="34" charset="0"/>
                        </a:rPr>
                        <a:t>-Blatt</a:t>
                      </a:r>
                      <a:endParaRPr lang="de-DE" dirty="0">
                        <a:latin typeface="Verdana" pitchFamily="34" charset="0"/>
                        <a:ea typeface="Verdana" pitchFamily="34" charset="0"/>
                        <a:cs typeface="Verdana" pitchFamily="34" charset="0"/>
                      </a:endParaRPr>
                    </a:p>
                  </a:txBody>
                  <a:tcPr anchor="ctr"/>
                </a:tc>
              </a:tr>
              <a:tr h="281438">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pic>
        <p:nvPicPr>
          <p:cNvPr id="13" name="Picture 4"/>
          <p:cNvPicPr>
            <a:picLocks noChangeAspect="1" noChangeArrowheads="1"/>
          </p:cNvPicPr>
          <p:nvPr/>
        </p:nvPicPr>
        <p:blipFill>
          <a:blip r:embed="rId2" cstate="print"/>
          <a:srcRect l="4383" r="6501"/>
          <a:stretch>
            <a:fillRect/>
          </a:stretch>
        </p:blipFill>
        <p:spPr bwMode="auto">
          <a:xfrm>
            <a:off x="3851920" y="1052736"/>
            <a:ext cx="4536504" cy="2808312"/>
          </a:xfrm>
          <a:prstGeom prst="rect">
            <a:avLst/>
          </a:prstGeom>
          <a:noFill/>
          <a:ln w="9525">
            <a:solidFill>
              <a:schemeClr val="tx1"/>
            </a:solidFill>
            <a:miter lim="800000"/>
            <a:headEnd/>
            <a:tailEnd/>
          </a:ln>
        </p:spPr>
      </p:pic>
      <p:sp>
        <p:nvSpPr>
          <p:cNvPr id="8" name="Textfeld 7"/>
          <p:cNvSpPr txBox="1"/>
          <p:nvPr/>
        </p:nvSpPr>
        <p:spPr>
          <a:xfrm>
            <a:off x="4355976" y="3861048"/>
            <a:ext cx="388843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Französisch und Deutsch</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p:txBody>
      </p:sp>
      <p:graphicFrame>
        <p:nvGraphicFramePr>
          <p:cNvPr id="7" name="Tabelle 6"/>
          <p:cNvGraphicFramePr>
            <a:graphicFrameLocks noGrp="1"/>
          </p:cNvGraphicFramePr>
          <p:nvPr>
            <p:extLst>
              <p:ext uri="{D42A27DB-BD31-4B8C-83A1-F6EECF244321}">
                <p14:modId xmlns:p14="http://schemas.microsoft.com/office/powerpoint/2010/main" val="1191832977"/>
              </p:ext>
            </p:extLst>
          </p:nvPr>
        </p:nvGraphicFramePr>
        <p:xfrm>
          <a:off x="3995936" y="1561336"/>
          <a:ext cx="5040562" cy="4392111"/>
        </p:xfrm>
        <a:graphic>
          <a:graphicData uri="http://schemas.openxmlformats.org/drawingml/2006/table">
            <a:tbl>
              <a:tblPr firstRow="1" bandRow="1">
                <a:tableStyleId>{5C22544A-7EE6-4342-B048-85BDC9FD1C3A}</a:tableStyleId>
              </a:tblPr>
              <a:tblGrid>
                <a:gridCol w="864096"/>
                <a:gridCol w="864096"/>
                <a:gridCol w="1440160"/>
                <a:gridCol w="1872210"/>
              </a:tblGrid>
              <a:tr h="5414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70209">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 = 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 = Voyage à travers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b="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296144">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369574">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titel</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p:txBody>
      </p:sp>
      <p:graphicFrame>
        <p:nvGraphicFramePr>
          <p:cNvPr id="7" name="Tabelle 6"/>
          <p:cNvGraphicFramePr>
            <a:graphicFrameLocks noGrp="1"/>
          </p:cNvGraphicFramePr>
          <p:nvPr>
            <p:extLst>
              <p:ext uri="{D42A27DB-BD31-4B8C-83A1-F6EECF244321}">
                <p14:modId xmlns:p14="http://schemas.microsoft.com/office/powerpoint/2010/main" val="2034005188"/>
              </p:ext>
            </p:extLst>
          </p:nvPr>
        </p:nvGraphicFramePr>
        <p:xfrm>
          <a:off x="3923928" y="1340768"/>
          <a:ext cx="5040560" cy="3525520"/>
        </p:xfrm>
        <a:graphic>
          <a:graphicData uri="http://schemas.openxmlformats.org/drawingml/2006/table">
            <a:tbl>
              <a:tblPr firstRow="1" bandRow="1">
                <a:tableStyleId>{5C22544A-7EE6-4342-B048-85BDC9FD1C3A}</a:tableStyleId>
              </a:tblPr>
              <a:tblGrid>
                <a:gridCol w="864096"/>
                <a:gridCol w="864096"/>
                <a:gridCol w="1224136"/>
                <a:gridCol w="2088232"/>
              </a:tblGrid>
              <a:tr h="55857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7614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err="1" smtClean="0">
                          <a:solidFill>
                            <a:schemeClr val="dk1"/>
                          </a:solidFill>
                          <a:latin typeface="Verdana" pitchFamily="34" charset="0"/>
                          <a:ea typeface="Verdana" pitchFamily="34" charset="0"/>
                          <a:cs typeface="Verdana" pitchFamily="34" charset="0"/>
                        </a:rPr>
                        <a:t>Texto</a:t>
                      </a:r>
                      <a:r>
                        <a:rPr lang="en-US" sz="1800" kern="1200" dirty="0" smtClean="0">
                          <a:solidFill>
                            <a:schemeClr val="dk1"/>
                          </a:solidFill>
                          <a:latin typeface="Verdana" pitchFamily="34" charset="0"/>
                          <a:ea typeface="Verdana" pitchFamily="34" charset="0"/>
                          <a:cs typeface="Verdana" pitchFamily="34" charset="0"/>
                        </a:rPr>
                        <a:t> y </a:t>
                      </a:r>
                      <a:r>
                        <a:rPr lang="en-US" sz="1800" kern="1200" dirty="0" err="1" smtClean="0">
                          <a:solidFill>
                            <a:schemeClr val="dk1"/>
                          </a:solidFill>
                          <a:latin typeface="Verdana" pitchFamily="34" charset="0"/>
                          <a:ea typeface="Verdana" pitchFamily="34" charset="0"/>
                          <a:cs typeface="Verdana" pitchFamily="34" charset="0"/>
                        </a:rPr>
                        <a:t>contexto</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literatura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maya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Yucateca</a:t>
                      </a:r>
                      <a:r>
                        <a:rPr lang="en-US" sz="1800" kern="1200" dirty="0" smtClean="0">
                          <a:solidFill>
                            <a:schemeClr val="dk1"/>
                          </a:solidFill>
                          <a:latin typeface="Verdana" pitchFamily="34" charset="0"/>
                          <a:ea typeface="Verdana" pitchFamily="34" charset="0"/>
                          <a:cs typeface="Verdana" pitchFamily="34" charset="0"/>
                        </a:rPr>
                        <a:t> en </a:t>
                      </a:r>
                      <a:r>
                        <a:rPr lang="en-US" sz="1800" kern="1200" dirty="0" err="1" smtClean="0">
                          <a:solidFill>
                            <a:schemeClr val="dk1"/>
                          </a:solidFill>
                          <a:latin typeface="Verdana" pitchFamily="34" charset="0"/>
                          <a:ea typeface="Verdana" pitchFamily="34" charset="0"/>
                          <a:cs typeface="Verdana" pitchFamily="34" charset="0"/>
                        </a:rPr>
                        <a:t>perspectiva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diacrónica</a:t>
                      </a:r>
                      <a:r>
                        <a:rPr lang="en-US" sz="1800" kern="1200" dirty="0" smtClean="0">
                          <a:solidFill>
                            <a:schemeClr val="dk1"/>
                          </a:solidFill>
                          <a:latin typeface="Verdana" pitchFamily="34" charset="0"/>
                          <a:ea typeface="Verdana" pitchFamily="34" charset="0"/>
                          <a:cs typeface="Verdana" pitchFamily="34" charset="0"/>
                        </a:rPr>
                        <a:t> = Text and context: </a:t>
                      </a:r>
                      <a:r>
                        <a:rPr lang="en-US" sz="1800" kern="1200" dirty="0" err="1" smtClean="0">
                          <a:solidFill>
                            <a:schemeClr val="dk1"/>
                          </a:solidFill>
                          <a:latin typeface="Verdana" pitchFamily="34" charset="0"/>
                          <a:ea typeface="Verdana" pitchFamily="34" charset="0"/>
                          <a:cs typeface="Verdana" pitchFamily="34" charset="0"/>
                        </a:rPr>
                        <a:t>Yucatec</a:t>
                      </a:r>
                      <a:r>
                        <a:rPr lang="en-US" sz="1800" kern="1200" dirty="0" smtClean="0">
                          <a:solidFill>
                            <a:schemeClr val="dk1"/>
                          </a:solidFill>
                          <a:latin typeface="Verdana" pitchFamily="34" charset="0"/>
                          <a:ea typeface="Verdana" pitchFamily="34" charset="0"/>
                          <a:cs typeface="Verdana" pitchFamily="34" charset="0"/>
                        </a:rPr>
                        <a:t> Maya literature in a diachronic perspective</a:t>
                      </a:r>
                      <a:endParaRPr lang="de-DE" b="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65532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p>
                  </a:txBody>
                  <a:tcPr anchor="ctr">
                    <a:solidFill>
                      <a:srgbClr val="D0D8E8"/>
                    </a:solidFill>
                  </a:tcPr>
                </a:tc>
                <a:tc vMerge="1">
                  <a:txBody>
                    <a:bodyPr/>
                    <a:lstStyle/>
                    <a:p>
                      <a:endParaRPr lang="de-DE"/>
                    </a:p>
                  </a:txBody>
                  <a:tcPr/>
                </a:tc>
              </a:tr>
            </a:tbl>
          </a:graphicData>
        </a:graphic>
      </p:graphicFrame>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sp>
        <p:nvSpPr>
          <p:cNvPr id="11" name="Textfeld 10"/>
          <p:cNvSpPr txBox="1"/>
          <p:nvPr/>
        </p:nvSpPr>
        <p:spPr>
          <a:xfrm>
            <a:off x="3491880" y="5013176"/>
            <a:ext cx="280831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5 Beiträge in Englisch, 9 Beiträge in Spanisch</a:t>
            </a:r>
            <a:endParaRPr lang="de-DE" dirty="0">
              <a:latin typeface="Verdana" pitchFamily="34" charset="0"/>
              <a:ea typeface="Verdana" pitchFamily="34" charset="0"/>
              <a:cs typeface="Verdana" pitchFamily="34" charset="0"/>
            </a:endParaRPr>
          </a:p>
        </p:txBody>
      </p:sp>
      <p:sp>
        <p:nvSpPr>
          <p:cNvPr id="12" name="Rechteck 11"/>
          <p:cNvSpPr/>
          <p:nvPr/>
        </p:nvSpPr>
        <p:spPr>
          <a:xfrm>
            <a:off x="323528" y="3212976"/>
            <a:ext cx="3024336" cy="187220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p:txBody>
      </p:sp>
      <p:pic>
        <p:nvPicPr>
          <p:cNvPr id="2050" name="Picture 2"/>
          <p:cNvPicPr>
            <a:picLocks noChangeAspect="1" noChangeArrowheads="1"/>
          </p:cNvPicPr>
          <p:nvPr/>
        </p:nvPicPr>
        <p:blipFill>
          <a:blip r:embed="rId2" cstate="print"/>
          <a:srcRect l="1891" t="5088" r="3564" b="7148"/>
          <a:stretch>
            <a:fillRect/>
          </a:stretch>
        </p:blipFill>
        <p:spPr bwMode="auto">
          <a:xfrm>
            <a:off x="251520" y="1484784"/>
            <a:ext cx="3384376" cy="4824536"/>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2357508011"/>
              </p:ext>
            </p:extLst>
          </p:nvPr>
        </p:nvGraphicFramePr>
        <p:xfrm>
          <a:off x="3635896" y="1340768"/>
          <a:ext cx="5472608" cy="3825676"/>
        </p:xfrm>
        <a:graphic>
          <a:graphicData uri="http://schemas.openxmlformats.org/drawingml/2006/table">
            <a:tbl>
              <a:tblPr firstRow="1" bandRow="1">
                <a:tableStyleId>{5C22544A-7EE6-4342-B048-85BDC9FD1C3A}</a:tableStyleId>
              </a:tblPr>
              <a:tblGrid>
                <a:gridCol w="864096"/>
                <a:gridCol w="860151"/>
                <a:gridCol w="152077"/>
                <a:gridCol w="1580060"/>
                <a:gridCol w="374442"/>
                <a:gridCol w="1641782"/>
              </a:tblGrid>
              <a:tr h="38171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grid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8404">
                <a:tc rowSpan="4">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grid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4" grid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Bonner amerikanistische Studien : BAS = Bonn </a:t>
                      </a:r>
                      <a:r>
                        <a:rPr lang="de-DE" sz="1800" kern="1200" dirty="0" err="1" smtClean="0">
                          <a:solidFill>
                            <a:schemeClr val="dk1"/>
                          </a:solidFill>
                          <a:latin typeface="Verdana" pitchFamily="34" charset="0"/>
                          <a:ea typeface="Verdana" pitchFamily="34" charset="0"/>
                          <a:cs typeface="Verdana" pitchFamily="34" charset="0"/>
                        </a:rPr>
                        <a:t>Americanist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studies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Estudios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americanistas</a:t>
                      </a:r>
                      <a:r>
                        <a:rPr lang="de-DE" sz="1800" kern="1200" dirty="0" smtClean="0">
                          <a:solidFill>
                            <a:schemeClr val="dk1"/>
                          </a:solidFill>
                          <a:latin typeface="Verdana" pitchFamily="34" charset="0"/>
                          <a:ea typeface="Verdana" pitchFamily="34" charset="0"/>
                          <a:cs typeface="Verdana" pitchFamily="34" charset="0"/>
                        </a:rPr>
                        <a:t> de Bonn</a:t>
                      </a:r>
                      <a:endParaRPr lang="de-DE" b="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c rowSpan="4" h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576064">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grid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hMerge="1">
                  <a:txBody>
                    <a:bodyPr/>
                    <a:lstStyle/>
                    <a:p>
                      <a:endParaRPr lang="de-DE"/>
                    </a:p>
                  </a:txBody>
                  <a:tcPr/>
                </a:tc>
                <a:tc gridSpan="2" vMerge="1">
                  <a:txBody>
                    <a:bodyPr/>
                    <a:lstStyle/>
                    <a:p>
                      <a:endParaRPr lang="de-DE"/>
                    </a:p>
                  </a:txBody>
                  <a:tcPr/>
                </a:tc>
                <a:tc hMerge="1" vMerge="1">
                  <a:txBody>
                    <a:bodyPr/>
                    <a:lstStyle/>
                    <a:p>
                      <a:endParaRPr lang="de-DE"/>
                    </a:p>
                  </a:txBody>
                  <a:tcPr/>
                </a:tc>
              </a:tr>
              <a:tr h="720080">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grid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gridSpan="2" vMerge="1">
                  <a:txBody>
                    <a:bodyPr/>
                    <a:lstStyle/>
                    <a:p>
                      <a:endParaRPr lang="de-DE"/>
                    </a:p>
                  </a:txBody>
                  <a:tcPr/>
                </a:tc>
                <a:tc hMerge="1" vMerge="1">
                  <a:txBody>
                    <a:bodyPr/>
                    <a:lstStyle/>
                    <a:p>
                      <a:endParaRPr lang="de-DE"/>
                    </a:p>
                  </a:txBody>
                  <a:tcPr/>
                </a:tc>
              </a:tr>
              <a:tr h="504056">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grid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hMerge="1">
                  <a:txBody>
                    <a:bodyPr/>
                    <a:lstStyle/>
                    <a:p>
                      <a:endParaRPr lang="de-DE"/>
                    </a:p>
                  </a:txBody>
                  <a:tcPr/>
                </a:tc>
                <a:tc gridSpan="2" vMerge="1">
                  <a:txBody>
                    <a:bodyPr/>
                    <a:lstStyle/>
                    <a:p>
                      <a:endParaRPr lang="de-DE"/>
                    </a:p>
                  </a:txBody>
                  <a:tcPr/>
                </a:tc>
                <a:tc hMerge="1" vMerge="1">
                  <a:txBody>
                    <a:bodyPr/>
                    <a:lstStyle/>
                    <a:p>
                      <a:endParaRPr lang="de-DE"/>
                    </a:p>
                  </a:txBody>
                  <a:tcPr/>
                </a:tc>
              </a:tr>
              <a:tr h="353958">
                <a:tc>
                  <a:txBody>
                    <a:bodyPr/>
                    <a:lstStyle/>
                    <a:p>
                      <a:pPr algn="l">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gridSpan="5">
                  <a:txBody>
                    <a:bodyPr/>
                    <a:lstStyle/>
                    <a:p>
                      <a:pPr algn="l">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Oder: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r>
              <a:tr h="5913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3260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grid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grid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BAS</a:t>
                      </a:r>
                      <a:endParaRPr lang="de-DE" b="0" dirty="0">
                        <a:latin typeface="Verdana" pitchFamily="34" charset="0"/>
                        <a:ea typeface="Verdana" pitchFamily="34" charset="0"/>
                        <a:cs typeface="Verdana" pitchFamily="34" charset="0"/>
                      </a:endParaRPr>
                    </a:p>
                  </a:txBody>
                  <a:tcPr anchor="ctr"/>
                </a:tc>
              </a:tr>
            </a:tbl>
          </a:graphicData>
        </a:graphic>
      </p:graphicFrame>
      <p:sp>
        <p:nvSpPr>
          <p:cNvPr id="9" name="Textfeld 8"/>
          <p:cNvSpPr txBox="1"/>
          <p:nvPr/>
        </p:nvSpPr>
        <p:spPr>
          <a:xfrm>
            <a:off x="3707904" y="5867980"/>
            <a:ext cx="280831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Monografische Reihe</a:t>
            </a:r>
            <a:endParaRPr lang="de-DE" dirty="0">
              <a:latin typeface="Verdana" pitchFamily="34" charset="0"/>
              <a:ea typeface="Verdana" pitchFamily="34" charset="0"/>
              <a:cs typeface="Verdana" pitchFamily="34" charset="0"/>
            </a:endParaRPr>
          </a:p>
        </p:txBody>
      </p:sp>
      <p:sp>
        <p:nvSpPr>
          <p:cNvPr id="11" name="Rechteck 10"/>
          <p:cNvSpPr/>
          <p:nvPr/>
        </p:nvSpPr>
        <p:spPr>
          <a:xfrm>
            <a:off x="323528" y="5373216"/>
            <a:ext cx="1944216" cy="86409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p:txBody>
      </p:sp>
      <p:graphicFrame>
        <p:nvGraphicFramePr>
          <p:cNvPr id="10" name="Tabelle 9"/>
          <p:cNvGraphicFramePr>
            <a:graphicFrameLocks noGrp="1"/>
          </p:cNvGraphicFramePr>
          <p:nvPr>
            <p:extLst>
              <p:ext uri="{D42A27DB-BD31-4B8C-83A1-F6EECF244321}">
                <p14:modId xmlns:p14="http://schemas.microsoft.com/office/powerpoint/2010/main" val="217471817"/>
              </p:ext>
            </p:extLst>
          </p:nvPr>
        </p:nvGraphicFramePr>
        <p:xfrm>
          <a:off x="4218062" y="1988840"/>
          <a:ext cx="4860031" cy="2149584"/>
        </p:xfrm>
        <a:graphic>
          <a:graphicData uri="http://schemas.openxmlformats.org/drawingml/2006/table">
            <a:tbl>
              <a:tblPr firstRow="1" bandRow="1">
                <a:tableStyleId>{5C22544A-7EE6-4342-B048-85BDC9FD1C3A}</a:tableStyleId>
              </a:tblPr>
              <a:tblGrid>
                <a:gridCol w="864096"/>
                <a:gridCol w="864096"/>
                <a:gridCol w="1368152"/>
                <a:gridCol w="1763687"/>
              </a:tblGrid>
              <a:tr h="52750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8643">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Daniel Höxter spielt Mozart = Daniel Höxter </a:t>
                      </a:r>
                      <a:r>
                        <a:rPr lang="de-DE" sz="1800" kern="1200" dirty="0" err="1" smtClean="0">
                          <a:solidFill>
                            <a:schemeClr val="dk1"/>
                          </a:solidFill>
                          <a:latin typeface="Verdana" pitchFamily="34" charset="0"/>
                          <a:ea typeface="Verdana" pitchFamily="34" charset="0"/>
                          <a:cs typeface="Verdana" pitchFamily="34" charset="0"/>
                        </a:rPr>
                        <a:t>plays</a:t>
                      </a:r>
                      <a:r>
                        <a:rPr lang="de-DE" sz="1800" kern="1200" dirty="0" smtClean="0">
                          <a:solidFill>
                            <a:schemeClr val="dk1"/>
                          </a:solidFill>
                          <a:latin typeface="Verdana" pitchFamily="34" charset="0"/>
                          <a:ea typeface="Verdana" pitchFamily="34" charset="0"/>
                          <a:cs typeface="Verdana" pitchFamily="34" charset="0"/>
                        </a:rPr>
                        <a:t> Mozart</a:t>
                      </a:r>
                      <a:endParaRPr lang="de-DE" dirty="0">
                        <a:latin typeface="Verdana" pitchFamily="34" charset="0"/>
                        <a:ea typeface="Verdana" pitchFamily="34" charset="0"/>
                        <a:cs typeface="Verdana" pitchFamily="34" charset="0"/>
                      </a:endParaRPr>
                    </a:p>
                  </a:txBody>
                  <a:tcPr anchor="ctr"/>
                </a:tc>
              </a:tr>
              <a:tr h="72008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12" name="Textfeld 11"/>
          <p:cNvSpPr txBox="1"/>
          <p:nvPr/>
        </p:nvSpPr>
        <p:spPr>
          <a:xfrm>
            <a:off x="185614" y="1452042"/>
            <a:ext cx="4032448" cy="3456384"/>
          </a:xfrm>
          <a:prstGeom prst="rect">
            <a:avLst/>
          </a:prstGeom>
          <a:solidFill>
            <a:schemeClr val="bg1"/>
          </a:solidFill>
          <a:ln>
            <a:solidFill>
              <a:schemeClr val="tx1"/>
            </a:solidFill>
          </a:ln>
        </p:spPr>
        <p:txBody>
          <a:bodyPr wrap="square" rtlCol="0">
            <a:no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Daniel Höxter </a:t>
            </a:r>
            <a:r>
              <a:rPr lang="de-DE" sz="2000" baseline="30000" dirty="0" smtClean="0">
                <a:latin typeface="Verdana" panose="020B0604030504040204" pitchFamily="34" charset="0"/>
                <a:ea typeface="Verdana" panose="020B0604030504040204" pitchFamily="34" charset="0"/>
                <a:cs typeface="Verdana" panose="020B0604030504040204" pitchFamily="34" charset="0"/>
              </a:rPr>
              <a:t>spielt</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baseline="-25000" dirty="0" err="1" smtClean="0">
                <a:latin typeface="Verdana" panose="020B0604030504040204" pitchFamily="34" charset="0"/>
                <a:ea typeface="Verdana" panose="020B0604030504040204" pitchFamily="34" charset="0"/>
                <a:cs typeface="Verdana" panose="020B0604030504040204" pitchFamily="34" charset="0"/>
              </a:rPr>
              <a:t>plays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Mozart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827584" y="4869160"/>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CD mit Klavierstücken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4. Titelzusatz</a:t>
            </a:r>
          </a:p>
          <a:p>
            <a:pPr algn="ctr">
              <a:buNone/>
            </a:pPr>
            <a:r>
              <a:rPr lang="de-DE" sz="2800" dirty="0" smtClean="0">
                <a:solidFill>
                  <a:schemeClr val="accent1">
                    <a:lumMod val="75000"/>
                  </a:schemeClr>
                </a:solidFill>
              </a:rPr>
              <a:t>(RDA 2.3.4)</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36</a:t>
            </a:fld>
            <a:endParaRPr lang="de-D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a:t>
            </a:r>
            <a:endParaRPr lang="de-DE" dirty="0"/>
          </a:p>
        </p:txBody>
      </p:sp>
      <p:sp>
        <p:nvSpPr>
          <p:cNvPr id="3" name="Textplatzhalter 2"/>
          <p:cNvSpPr>
            <a:spLocks noGrp="1"/>
          </p:cNvSpPr>
          <p:nvPr>
            <p:ph type="body" sz="quarter" idx="13"/>
          </p:nvPr>
        </p:nvSpPr>
        <p:spPr/>
        <p:txBody>
          <a:bodyPr wrap="square"/>
          <a:lstStyle/>
          <a:p>
            <a:r>
              <a:rPr lang="de-DE" dirty="0" smtClean="0"/>
              <a:t>Kein Titelzusatz = Information aus anderer Quelle innerhalb der Ressource als der des Haupttitels, die gleichfalls deren Charakter, Inhalte, Ziele usw. angibt.</a:t>
            </a:r>
          </a:p>
          <a:p>
            <a:pPr lvl="1"/>
            <a:r>
              <a:rPr lang="de-DE" dirty="0" smtClean="0"/>
              <a:t>Kann als Anmerkung zum Titel (s. RDA 2.17.2) oder abweichender Titel (s. RDA 2.3.6) erfasst werden.</a:t>
            </a:r>
          </a:p>
          <a:p>
            <a:pPr marL="358775" lvl="1" indent="-358775">
              <a:buFont typeface="Arial" pitchFamily="34" charset="0"/>
              <a:buChar char="•"/>
            </a:pPr>
            <a:r>
              <a:rPr lang="de-DE" sz="2400" dirty="0" smtClean="0"/>
              <a:t>Erfassung nach den Grundregeln (RDA 2.3.4.3),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 geschrieben, außer RDA A.10-A.55 bzw. RDA B geben Großschreibung vor (s. RDA A.4.1).</a:t>
            </a:r>
          </a:p>
          <a:p>
            <a:pPr marL="758825" lvl="2" indent="-358775">
              <a:buFont typeface="Symbol" pitchFamily="18" charset="2"/>
              <a:buChar char="-"/>
            </a:pPr>
            <a:r>
              <a:rPr lang="de-DE" sz="2000" dirty="0" smtClean="0"/>
              <a:t>Fortl. oder integrierende Ressource: Angabe über Häufigkeit des Erscheinens bzw. der Aktualisierungen = Erscheinungsfrequenz (s. RDA 2.14)</a:t>
            </a:r>
            <a:endParaRPr lang="de-DE" dirty="0" smtClean="0"/>
          </a:p>
          <a:p>
            <a:pPr>
              <a:buNone/>
            </a:pPr>
            <a:endParaRPr lang="de-DE" dirty="0" smtClean="0"/>
          </a:p>
          <a:p>
            <a:pPr>
              <a:buNone/>
            </a:pPr>
            <a:endParaRPr lang="de-DE" dirty="0" smtClean="0"/>
          </a:p>
          <a:p>
            <a:pPr>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-3-</a:t>
            </a:r>
            <a:endParaRPr lang="de-DE" dirty="0"/>
          </a:p>
        </p:txBody>
      </p:sp>
      <p:sp>
        <p:nvSpPr>
          <p:cNvPr id="3" name="Textplatzhalter 2"/>
          <p:cNvSpPr>
            <a:spLocks noGrp="1"/>
          </p:cNvSpPr>
          <p:nvPr>
            <p:ph type="body" sz="quarter" idx="13"/>
          </p:nvPr>
        </p:nvSpPr>
        <p:spPr/>
        <p:txBody>
          <a:bodyPr wrap="square"/>
          <a:lstStyle/>
          <a:p>
            <a:r>
              <a:rPr lang="de-DE" dirty="0" smtClean="0"/>
              <a:t>Mehrere Titelzusätze</a:t>
            </a:r>
          </a:p>
          <a:p>
            <a:pPr lvl="1">
              <a:buFont typeface="Symbol" pitchFamily="18" charset="2"/>
              <a:buChar char="-"/>
            </a:pPr>
            <a:r>
              <a:rPr lang="de-DE" dirty="0" smtClean="0"/>
              <a:t>Mindestens ein Titelzusatz muss erfasst werden.</a:t>
            </a:r>
          </a:p>
          <a:p>
            <a:pPr lvl="1">
              <a:buFont typeface="Symbol" pitchFamily="18" charset="2"/>
              <a:buChar char="-"/>
            </a:pPr>
            <a:r>
              <a:rPr lang="de-DE" dirty="0" smtClean="0"/>
              <a:t>Erfassung mehrerer/aller Titelzusätze in der Reihenfolge, wie durch Abfolge, Layout oder Typografie in der Informationsquelle vorgegeben (RDA 2.3.4.3)</a:t>
            </a:r>
          </a:p>
          <a:p>
            <a:pPr lvl="1">
              <a:buFont typeface="Symbol" pitchFamily="18" charset="2"/>
              <a:buChar char="-"/>
            </a:pPr>
            <a:r>
              <a:rPr lang="de-DE" dirty="0" smtClean="0"/>
              <a:t>Titelzusatz in mehreren Sprachen oder Schriften in der Informationsquelle: Nur Titelzusatz in der Sprache oder Schrift des Haupttitels wird erfasst, im Zweifelsfall der erste Titelzusatz (RDA 2.3.4.4). Nicht berücksichtigte Sprach- bzw. Schriftformen können als parallele Titelzusätze erfasst werden (s. RDA 2.3.5).</a:t>
            </a:r>
          </a:p>
          <a:p>
            <a:pPr lvl="1">
              <a:buFont typeface="Symbol" pitchFamily="18" charset="2"/>
              <a:buChar char="-"/>
            </a:pPr>
            <a:endParaRPr lang="de-DE" sz="1600" dirty="0" smtClean="0"/>
          </a:p>
          <a:p>
            <a:r>
              <a:rPr lang="de-DE" dirty="0" smtClean="0"/>
              <a:t>Originaltitel = Titelzusatz</a:t>
            </a:r>
          </a:p>
          <a:p>
            <a:pPr lvl="1"/>
            <a:r>
              <a:rPr lang="de-DE" dirty="0" smtClean="0"/>
              <a:t>Wenn in Informationsquelle für den Haupttitel und in derselben Sprache wie der Haupttitel (RDA 2.3.4.3).</a:t>
            </a:r>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1. Grundregeln zum Erfassen von Titeln</a:t>
            </a:r>
          </a:p>
          <a:p>
            <a:pPr algn="ctr">
              <a:buNone/>
            </a:pPr>
            <a:r>
              <a:rPr lang="de-DE" sz="2800" dirty="0" smtClean="0">
                <a:solidFill>
                  <a:schemeClr val="accent1">
                    <a:lumMod val="75000"/>
                  </a:schemeClr>
                </a:solidFill>
              </a:rPr>
              <a:t>(RDA 2.3.1)</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-4-</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a:pPr>
            <a:r>
              <a:rPr lang="de-DE" dirty="0" smtClean="0"/>
              <a:t>Angaben im Zusammenhang mit dem Haupttitel, die nachgeordnet und nicht grammatisch mit ihm verbunden sind = Titelzusatz. Meist durch Layout (Schriftarten, Schriftgröße usw.) erkennbar. </a:t>
            </a:r>
          </a:p>
          <a:p>
            <a:pPr>
              <a:buNone/>
            </a:pPr>
            <a:endParaRPr lang="de-DE" dirty="0" smtClean="0"/>
          </a:p>
          <a:p>
            <a:pPr>
              <a:buNone/>
            </a:pPr>
            <a:r>
              <a:rPr lang="de-DE" dirty="0" smtClean="0"/>
              <a:t>Beispiele 1:</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6" name="Grafik 5" descr="Vor_der_Zeit_Titelseite.jpg"/>
          <p:cNvPicPr>
            <a:picLocks noChangeAspect="1"/>
          </p:cNvPicPr>
          <p:nvPr/>
        </p:nvPicPr>
        <p:blipFill>
          <a:blip r:embed="rId2" cstate="print"/>
          <a:srcRect b="63513"/>
          <a:stretch>
            <a:fillRect/>
          </a:stretch>
        </p:blipFill>
        <p:spPr>
          <a:xfrm>
            <a:off x="395536" y="3933056"/>
            <a:ext cx="2583132" cy="1944216"/>
          </a:xfrm>
          <a:prstGeom prst="rect">
            <a:avLst/>
          </a:prstGeom>
          <a:ln w="12700">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973463559"/>
              </p:ext>
            </p:extLst>
          </p:nvPr>
        </p:nvGraphicFramePr>
        <p:xfrm>
          <a:off x="3131840" y="3933056"/>
          <a:ext cx="5616623" cy="1669779"/>
        </p:xfrm>
        <a:graphic>
          <a:graphicData uri="http://schemas.openxmlformats.org/drawingml/2006/table">
            <a:tbl>
              <a:tblPr firstRow="1" bandRow="1">
                <a:tableStyleId>{5C22544A-7EE6-4342-B048-85BDC9FD1C3A}</a:tableStyleId>
              </a:tblPr>
              <a:tblGrid>
                <a:gridCol w="905906"/>
                <a:gridCol w="905906"/>
                <a:gridCol w="1644572"/>
                <a:gridCol w="216023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Vor der Zeit : </a:t>
                      </a:r>
                      <a:r>
                        <a:rPr lang="de-DE" dirty="0" smtClean="0">
                          <a:latin typeface="Verdana" pitchFamily="34" charset="0"/>
                          <a:ea typeface="Verdana" pitchFamily="34" charset="0"/>
                          <a:cs typeface="Verdana" pitchFamily="34" charset="0"/>
                        </a:rPr>
                        <a:t>Korrekturen</a:t>
                      </a:r>
                      <a:endParaRPr lang="de-DE" dirty="0">
                        <a:latin typeface="Verdana" pitchFamily="34" charset="0"/>
                        <a:ea typeface="Verdana" pitchFamily="34" charset="0"/>
                        <a:cs typeface="Verdana" pitchFamily="34" charset="0"/>
                      </a:endParaRPr>
                    </a:p>
                  </a:txBody>
                  <a:tcPr anchor="ctr"/>
                </a:tc>
              </a:tr>
              <a:tr h="66086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628295488"/>
              </p:ext>
            </p:extLst>
          </p:nvPr>
        </p:nvGraphicFramePr>
        <p:xfrm>
          <a:off x="3419872" y="1412776"/>
          <a:ext cx="5616623" cy="2149088"/>
        </p:xfrm>
        <a:graphic>
          <a:graphicData uri="http://schemas.openxmlformats.org/drawingml/2006/table">
            <a:tbl>
              <a:tblPr firstRow="1" bandRow="1">
                <a:tableStyleId>{5C22544A-7EE6-4342-B048-85BDC9FD1C3A}</a:tableStyleId>
              </a:tblPr>
              <a:tblGrid>
                <a:gridCol w="905906"/>
                <a:gridCol w="905906"/>
                <a:gridCol w="1428548"/>
                <a:gridCol w="2376263"/>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4096">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Katalogisierung nach den RAK-WB : </a:t>
                      </a: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r h="66086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Titelzusatz</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2"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3"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27522967"/>
              </p:ext>
            </p:extLst>
          </p:nvPr>
        </p:nvGraphicFramePr>
        <p:xfrm>
          <a:off x="3419872" y="4149080"/>
          <a:ext cx="5616623" cy="1669779"/>
        </p:xfrm>
        <a:graphic>
          <a:graphicData uri="http://schemas.openxmlformats.org/drawingml/2006/table">
            <a:tbl>
              <a:tblPr firstRow="1" bandRow="1">
                <a:tableStyleId>{5C22544A-7EE6-4342-B048-85BDC9FD1C3A}</a:tableStyleId>
              </a:tblPr>
              <a:tblGrid>
                <a:gridCol w="905906"/>
                <a:gridCol w="905906"/>
                <a:gridCol w="1644572"/>
                <a:gridCol w="216023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EnWG : </a:t>
                      </a: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r h="66086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2"/>
            </a:pPr>
            <a:r>
              <a:rPr lang="de-DE" dirty="0" smtClean="0"/>
              <a:t>Im Zweifelsfall wird Sachaussage und Gestaltung beachtet, z. B.</a:t>
            </a:r>
          </a:p>
          <a:p>
            <a:pPr marL="1314450" lvl="2" indent="-457200"/>
            <a:r>
              <a:rPr lang="de-DE" sz="1800" dirty="0" smtClean="0"/>
              <a:t>Titel mit Doppelpunkt/Gedankenstrich</a:t>
            </a:r>
          </a:p>
          <a:p>
            <a:pPr marL="1314450" lvl="2" indent="-457200"/>
            <a:r>
              <a:rPr lang="de-DE" sz="1800" dirty="0" smtClean="0"/>
              <a:t>Angaben wie "anlässlich ...", "unter besonderer Berücksichtigung von ..." oder "in vier Bänden"</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006493624"/>
              </p:ext>
            </p:extLst>
          </p:nvPr>
        </p:nvGraphicFramePr>
        <p:xfrm>
          <a:off x="3275856" y="1412776"/>
          <a:ext cx="5616623" cy="1630800"/>
        </p:xfrm>
        <a:graphic>
          <a:graphicData uri="http://schemas.openxmlformats.org/drawingml/2006/table">
            <a:tbl>
              <a:tblPr firstRow="1" bandRow="1">
                <a:tableStyleId>{5C22544A-7EE6-4342-B048-85BDC9FD1C3A}</a:tableStyleId>
              </a:tblPr>
              <a:tblGrid>
                <a:gridCol w="905906"/>
                <a:gridCol w="905906"/>
                <a:gridCol w="1644572"/>
                <a:gridCol w="2160239"/>
              </a:tblGrid>
              <a:tr h="39306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Klassiker auslegen : </a:t>
                      </a:r>
                      <a:r>
                        <a:rPr lang="de-DE" dirty="0" smtClean="0">
                          <a:latin typeface="Verdana" pitchFamily="34" charset="0"/>
                          <a:ea typeface="Verdana" pitchFamily="34" charset="0"/>
                          <a:cs typeface="Verdana" pitchFamily="34" charset="0"/>
                        </a:rPr>
                        <a:t>KA</a:t>
                      </a:r>
                      <a:endParaRPr lang="de-DE" dirty="0">
                        <a:latin typeface="Verdana" pitchFamily="34" charset="0"/>
                        <a:ea typeface="Verdana" pitchFamily="34" charset="0"/>
                        <a:cs typeface="Verdana" pitchFamily="34" charset="0"/>
                      </a:endParaRPr>
                    </a:p>
                  </a:txBody>
                  <a:tcPr anchor="ctr"/>
                </a:tc>
              </a:tr>
              <a:tr h="66086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Picture 4"/>
          <p:cNvPicPr>
            <a:picLocks noChangeAspect="1" noChangeArrowheads="1"/>
          </p:cNvPicPr>
          <p:nvPr/>
        </p:nvPicPr>
        <p:blipFill>
          <a:blip r:embed="rId2" cstate="print"/>
          <a:srcRect l="12910" t="10587" r="12374" b="19540"/>
          <a:stretch>
            <a:fillRect/>
          </a:stretch>
        </p:blipFill>
        <p:spPr bwMode="auto">
          <a:xfrm>
            <a:off x="395536" y="1412776"/>
            <a:ext cx="2664296" cy="2376264"/>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521905305"/>
              </p:ext>
            </p:extLst>
          </p:nvPr>
        </p:nvGraphicFramePr>
        <p:xfrm>
          <a:off x="3707904" y="1484784"/>
          <a:ext cx="5184575" cy="1539488"/>
        </p:xfrm>
        <a:graphic>
          <a:graphicData uri="http://schemas.openxmlformats.org/drawingml/2006/table">
            <a:tbl>
              <a:tblPr firstRow="1" bandRow="1">
                <a:tableStyleId>{5C22544A-7EE6-4342-B048-85BDC9FD1C3A}</a:tableStyleId>
              </a:tblPr>
              <a:tblGrid>
                <a:gridCol w="836221"/>
                <a:gridCol w="836221"/>
                <a:gridCol w="1495910"/>
                <a:gridCol w="2016223"/>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r>
                        <a:rPr lang="de-DE" sz="1800" kern="1200" baseline="0" dirty="0" smtClean="0">
                          <a:solidFill>
                            <a:schemeClr val="dk1"/>
                          </a:solidFill>
                          <a:latin typeface="Verdana" pitchFamily="34" charset="0"/>
                          <a:ea typeface="Verdana" pitchFamily="34" charset="0"/>
                          <a:cs typeface="Verdana" pitchFamily="34" charset="0"/>
                        </a:rPr>
                        <a:t> - 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84784"/>
            <a:ext cx="3384376" cy="3168352"/>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p>
          <a:p>
            <a:r>
              <a:rPr lang="de-DE" dirty="0" smtClean="0">
                <a:latin typeface="Verdana" pitchFamily="34" charset="0"/>
                <a:ea typeface="Verdana" pitchFamily="34" charset="0"/>
                <a:cs typeface="Verdana" pitchFamily="34" charset="0"/>
              </a:rPr>
              <a:t>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179329435"/>
              </p:ext>
            </p:extLst>
          </p:nvPr>
        </p:nvGraphicFramePr>
        <p:xfrm>
          <a:off x="3707904" y="3429000"/>
          <a:ext cx="5184575" cy="2162652"/>
        </p:xfrm>
        <a:graphic>
          <a:graphicData uri="http://schemas.openxmlformats.org/drawingml/2006/table">
            <a:tbl>
              <a:tblPr firstRow="1" bandRow="1">
                <a:tableStyleId>{5C22544A-7EE6-4342-B048-85BDC9FD1C3A}</a:tableStyleId>
              </a:tblPr>
              <a:tblGrid>
                <a:gridCol w="836221"/>
                <a:gridCol w="836221"/>
                <a:gridCol w="1639926"/>
                <a:gridCol w="1872207"/>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r>
                        <a:rPr lang="de-DE" sz="1800" kern="1200" baseline="0" dirty="0" smtClean="0">
                          <a:solidFill>
                            <a:schemeClr val="dk1"/>
                          </a:solidFill>
                          <a:latin typeface="Verdana" pitchFamily="34" charset="0"/>
                          <a:ea typeface="Verdana" pitchFamily="34" charset="0"/>
                          <a:cs typeface="Verdana" pitchFamily="34" charset="0"/>
                        </a:rPr>
                        <a:t> : </a:t>
                      </a:r>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a:txBody>
                  <a:tcPr anchor="ctr"/>
                </a:tc>
              </a:tr>
              <a:tr h="865302">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5652120" y="3059668"/>
            <a:ext cx="1368152" cy="369332"/>
          </a:xfrm>
          <a:prstGeom prst="rect">
            <a:avLst/>
          </a:prstGeom>
          <a:solidFill>
            <a:schemeClr val="bg1"/>
          </a:solidFill>
          <a:ln>
            <a:no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-8-</a:t>
            </a:r>
            <a:endParaRPr lang="de-DE" dirty="0"/>
          </a:p>
        </p:txBody>
      </p:sp>
      <p:sp>
        <p:nvSpPr>
          <p:cNvPr id="11" name="Textfeld 10"/>
          <p:cNvSpPr txBox="1"/>
          <p:nvPr/>
        </p:nvSpPr>
        <p:spPr>
          <a:xfrm>
            <a:off x="1691680" y="2924944"/>
            <a:ext cx="5112568" cy="648072"/>
          </a:xfrm>
          <a:prstGeom prst="rect">
            <a:avLst/>
          </a:prstGeom>
          <a:solidFill>
            <a:schemeClr val="bg1"/>
          </a:solidFill>
          <a:ln>
            <a:solidFill>
              <a:schemeClr val="tx1"/>
            </a:solidFill>
          </a:ln>
        </p:spPr>
        <p:txBody>
          <a:bodyPr wrap="square" rtlCol="0">
            <a:noAutofit/>
          </a:bodyPr>
          <a:lstStyle/>
          <a:p>
            <a:r>
              <a:rPr lang="en-US" dirty="0" smtClean="0">
                <a:latin typeface="Verdana" pitchFamily="34" charset="0"/>
                <a:ea typeface="Verdana" pitchFamily="34" charset="0"/>
                <a:cs typeface="Verdana" pitchFamily="34" charset="0"/>
              </a:rPr>
              <a:t>The Tower of Babel in the Classroom:</a:t>
            </a:r>
            <a:endParaRPr lang="de-DE"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Immigrants and Natives in Italian Schools</a:t>
            </a:r>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3" name="Tabelle 12"/>
          <p:cNvGraphicFramePr>
            <a:graphicFrameLocks noGrp="1"/>
          </p:cNvGraphicFramePr>
          <p:nvPr>
            <p:extLst>
              <p:ext uri="{D42A27DB-BD31-4B8C-83A1-F6EECF244321}">
                <p14:modId xmlns:p14="http://schemas.microsoft.com/office/powerpoint/2010/main" val="1079417397"/>
              </p:ext>
            </p:extLst>
          </p:nvPr>
        </p:nvGraphicFramePr>
        <p:xfrm>
          <a:off x="395536" y="3717032"/>
          <a:ext cx="8496944" cy="1193683"/>
        </p:xfrm>
        <a:graphic>
          <a:graphicData uri="http://schemas.openxmlformats.org/drawingml/2006/table">
            <a:tbl>
              <a:tblPr firstRow="1" bandRow="1">
                <a:tableStyleId>{5C22544A-7EE6-4342-B048-85BDC9FD1C3A}</a:tableStyleId>
              </a:tblPr>
              <a:tblGrid>
                <a:gridCol w="864096"/>
                <a:gridCol w="864096"/>
                <a:gridCol w="1584176"/>
                <a:gridCol w="5184576"/>
              </a:tblGrid>
              <a:tr h="35724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8198">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The Tower</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of</a:t>
                      </a:r>
                      <a:r>
                        <a:rPr lang="de-DE" sz="1800" kern="1200" baseline="0" dirty="0" smtClean="0">
                          <a:solidFill>
                            <a:schemeClr val="dk1"/>
                          </a:solidFill>
                          <a:latin typeface="Verdana" pitchFamily="34" charset="0"/>
                          <a:ea typeface="Verdana" pitchFamily="34" charset="0"/>
                          <a:cs typeface="Verdana" pitchFamily="34" charset="0"/>
                        </a:rPr>
                        <a:t> Babel in </a:t>
                      </a:r>
                      <a:r>
                        <a:rPr lang="de-DE" sz="1800" kern="1200" baseline="0" dirty="0" err="1" smtClean="0">
                          <a:solidFill>
                            <a:schemeClr val="dk1"/>
                          </a:solidFill>
                          <a:latin typeface="Verdana" pitchFamily="34" charset="0"/>
                          <a:ea typeface="Verdana" pitchFamily="34" charset="0"/>
                          <a:cs typeface="Verdana" pitchFamily="34" charset="0"/>
                        </a:rPr>
                        <a:t>the</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classroom</a:t>
                      </a:r>
                      <a:r>
                        <a:rPr lang="de-DE" sz="1800" kern="1200" baseline="0" dirty="0" smtClean="0">
                          <a:solidFill>
                            <a:schemeClr val="dk1"/>
                          </a:solidFill>
                          <a:latin typeface="Verdana" pitchFamily="34" charset="0"/>
                          <a:ea typeface="Verdana" pitchFamily="34" charset="0"/>
                          <a:cs typeface="Verdana" pitchFamily="34" charset="0"/>
                        </a:rPr>
                        <a:t> : </a:t>
                      </a:r>
                      <a:r>
                        <a:rPr lang="de-DE" dirty="0" err="1" smtClean="0">
                          <a:latin typeface="Verdana" pitchFamily="34" charset="0"/>
                          <a:ea typeface="Verdana" pitchFamily="34" charset="0"/>
                          <a:cs typeface="Verdana" pitchFamily="34" charset="0"/>
                        </a:rPr>
                        <a:t>immigrants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and</a:t>
                      </a:r>
                      <a:r>
                        <a:rPr lang="de-DE" dirty="0" smtClean="0">
                          <a:latin typeface="Verdana" pitchFamily="34" charset="0"/>
                          <a:ea typeface="Verdana" pitchFamily="34" charset="0"/>
                          <a:cs typeface="Verdana" pitchFamily="34" charset="0"/>
                        </a:rPr>
                        <a:t> natives in </a:t>
                      </a:r>
                      <a:r>
                        <a:rPr lang="de-DE" dirty="0" err="1" smtClean="0">
                          <a:latin typeface="Verdana" pitchFamily="34" charset="0"/>
                          <a:ea typeface="Verdana" pitchFamily="34" charset="0"/>
                          <a:cs typeface="Verdana" pitchFamily="34" charset="0"/>
                        </a:rPr>
                        <a:t>Italian</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schools</a:t>
                      </a:r>
                      <a:endParaRPr lang="de-DE" dirty="0">
                        <a:latin typeface="Verdana" pitchFamily="34" charset="0"/>
                        <a:ea typeface="Verdana" pitchFamily="34" charset="0"/>
                        <a:cs typeface="Verdana" pitchFamily="34" charset="0"/>
                      </a:endParaRPr>
                    </a:p>
                  </a:txBody>
                  <a:tcPr anchor="ctr"/>
                </a:tc>
              </a:tr>
              <a:tr h="41972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4" name="Tabelle 13"/>
          <p:cNvGraphicFramePr>
            <a:graphicFrameLocks noGrp="1"/>
          </p:cNvGraphicFramePr>
          <p:nvPr>
            <p:extLst>
              <p:ext uri="{D42A27DB-BD31-4B8C-83A1-F6EECF244321}">
                <p14:modId xmlns:p14="http://schemas.microsoft.com/office/powerpoint/2010/main" val="3610032233"/>
              </p:ext>
            </p:extLst>
          </p:nvPr>
        </p:nvGraphicFramePr>
        <p:xfrm>
          <a:off x="395536" y="5301208"/>
          <a:ext cx="8496943" cy="1025614"/>
        </p:xfrm>
        <a:graphic>
          <a:graphicData uri="http://schemas.openxmlformats.org/drawingml/2006/table">
            <a:tbl>
              <a:tblPr firstRow="1" bandRow="1">
                <a:tableStyleId>{5C22544A-7EE6-4342-B048-85BDC9FD1C3A}</a:tableStyleId>
              </a:tblPr>
              <a:tblGrid>
                <a:gridCol w="864096"/>
                <a:gridCol w="864096"/>
                <a:gridCol w="1584176"/>
                <a:gridCol w="5184575"/>
              </a:tblGrid>
              <a:tr h="34825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985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The Tower</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of</a:t>
                      </a:r>
                      <a:r>
                        <a:rPr lang="de-DE" sz="1800" kern="1200" baseline="0" dirty="0" smtClean="0">
                          <a:solidFill>
                            <a:schemeClr val="dk1"/>
                          </a:solidFill>
                          <a:latin typeface="Verdana" pitchFamily="34" charset="0"/>
                          <a:ea typeface="Verdana" pitchFamily="34" charset="0"/>
                          <a:cs typeface="Verdana" pitchFamily="34" charset="0"/>
                        </a:rPr>
                        <a:t> Babel in </a:t>
                      </a:r>
                      <a:r>
                        <a:rPr lang="de-DE" sz="1800" kern="1200" baseline="0" dirty="0" err="1" smtClean="0">
                          <a:solidFill>
                            <a:schemeClr val="dk1"/>
                          </a:solidFill>
                          <a:latin typeface="Verdana" pitchFamily="34" charset="0"/>
                          <a:ea typeface="Verdana" pitchFamily="34" charset="0"/>
                          <a:cs typeface="Verdana" pitchFamily="34" charset="0"/>
                        </a:rPr>
                        <a:t>the</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classroom</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immigrants</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and</a:t>
                      </a:r>
                      <a:r>
                        <a:rPr lang="de-DE" sz="1800" kern="1200" baseline="0" dirty="0" smtClean="0">
                          <a:solidFill>
                            <a:schemeClr val="dk1"/>
                          </a:solidFill>
                          <a:latin typeface="Verdana" pitchFamily="34" charset="0"/>
                          <a:ea typeface="Verdana" pitchFamily="34" charset="0"/>
                          <a:cs typeface="Verdana" pitchFamily="34" charset="0"/>
                        </a:rPr>
                        <a:t> natives in </a:t>
                      </a:r>
                      <a:r>
                        <a:rPr lang="de-DE" sz="1800" kern="1200" baseline="0" dirty="0" err="1" smtClean="0">
                          <a:solidFill>
                            <a:schemeClr val="dk1"/>
                          </a:solidFill>
                          <a:latin typeface="Verdana" pitchFamily="34" charset="0"/>
                          <a:ea typeface="Verdana" pitchFamily="34" charset="0"/>
                          <a:cs typeface="Verdana" pitchFamily="34" charset="0"/>
                        </a:rPr>
                        <a:t>Italian</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schools</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683568" y="980728"/>
            <a:ext cx="7560840" cy="432048"/>
          </a:xfrm>
          <a:prstGeom prst="rect">
            <a:avLst/>
          </a:prstGeom>
          <a:solidFill>
            <a:schemeClr val="bg1"/>
          </a:solidFill>
          <a:ln>
            <a:solidFill>
              <a:schemeClr val="tx1"/>
            </a:solidFill>
          </a:ln>
        </p:spPr>
        <p:txBody>
          <a:bodyPr wrap="square" rtlCol="0">
            <a:noAutofit/>
          </a:bodyPr>
          <a:lstStyle/>
          <a:p>
            <a:pPr algn="ctr"/>
            <a:r>
              <a:rPr lang="de-DE" dirty="0" smtClean="0">
                <a:latin typeface="Verdana" pitchFamily="34" charset="0"/>
                <a:ea typeface="Verdana" pitchFamily="34" charset="0"/>
                <a:cs typeface="Verdana" pitchFamily="34" charset="0"/>
              </a:rPr>
              <a:t>Köln engagiert sich - Ideen und Möglichkeiten für Ihr Ehrenamt</a:t>
            </a:r>
          </a:p>
          <a:p>
            <a:endParaRPr lang="de-DE" dirty="0" smtClean="0">
              <a:latin typeface="Verdana" pitchFamily="34" charset="0"/>
              <a:ea typeface="Verdana" pitchFamily="34" charset="0"/>
              <a:cs typeface="Verdana" pitchFamily="34" charset="0"/>
            </a:endParaRPr>
          </a:p>
          <a:p>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445184064"/>
              </p:ext>
            </p:extLst>
          </p:nvPr>
        </p:nvGraphicFramePr>
        <p:xfrm>
          <a:off x="395535" y="1556792"/>
          <a:ext cx="8064897" cy="892948"/>
        </p:xfrm>
        <a:graphic>
          <a:graphicData uri="http://schemas.openxmlformats.org/drawingml/2006/table">
            <a:tbl>
              <a:tblPr firstRow="1" bandRow="1">
                <a:tableStyleId>{5C22544A-7EE6-4342-B048-85BDC9FD1C3A}</a:tableStyleId>
              </a:tblPr>
              <a:tblGrid>
                <a:gridCol w="896100"/>
                <a:gridCol w="896100"/>
                <a:gridCol w="1520168"/>
                <a:gridCol w="4752529"/>
              </a:tblGrid>
              <a:tr h="33690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71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Köln engagiert sich - Ideen und Möglichkeiten für Ihr Ehrenamt</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Textfeld 11"/>
          <p:cNvSpPr txBox="1"/>
          <p:nvPr/>
        </p:nvSpPr>
        <p:spPr>
          <a:xfrm>
            <a:off x="395536" y="4931876"/>
            <a:ext cx="864096" cy="369332"/>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3" name="Fußzeilenplatzhalter 2"/>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12" name="Picture 2"/>
          <p:cNvPicPr>
            <a:picLocks noChangeAspect="1" noChangeArrowheads="1"/>
          </p:cNvPicPr>
          <p:nvPr/>
        </p:nvPicPr>
        <p:blipFill>
          <a:blip r:embed="rId2" cstate="print"/>
          <a:srcRect l="3782" t="20351" r="16800" b="28771"/>
          <a:stretch>
            <a:fillRect/>
          </a:stretch>
        </p:blipFill>
        <p:spPr bwMode="auto">
          <a:xfrm>
            <a:off x="251520" y="1412776"/>
            <a:ext cx="3024336" cy="2880320"/>
          </a:xfrm>
          <a:prstGeom prst="rect">
            <a:avLst/>
          </a:prstGeom>
          <a:noFill/>
          <a:ln w="9525">
            <a:solidFill>
              <a:schemeClr val="tx1"/>
            </a:solidFill>
            <a:miter lim="800000"/>
            <a:headEnd/>
            <a:tailEnd/>
          </a:ln>
        </p:spPr>
      </p:pic>
      <p:graphicFrame>
        <p:nvGraphicFramePr>
          <p:cNvPr id="15" name="Tabelle 14"/>
          <p:cNvGraphicFramePr>
            <a:graphicFrameLocks noGrp="1"/>
          </p:cNvGraphicFramePr>
          <p:nvPr>
            <p:extLst>
              <p:ext uri="{D42A27DB-BD31-4B8C-83A1-F6EECF244321}">
                <p14:modId xmlns:p14="http://schemas.microsoft.com/office/powerpoint/2010/main" val="2869323568"/>
              </p:ext>
            </p:extLst>
          </p:nvPr>
        </p:nvGraphicFramePr>
        <p:xfrm>
          <a:off x="3419872" y="1088256"/>
          <a:ext cx="5544616" cy="2844800"/>
        </p:xfrm>
        <a:graphic>
          <a:graphicData uri="http://schemas.openxmlformats.org/drawingml/2006/table">
            <a:tbl>
              <a:tblPr firstRow="1" bandRow="1">
                <a:tableStyleId>{5C22544A-7EE6-4342-B048-85BDC9FD1C3A}</a:tableStyleId>
              </a:tblPr>
              <a:tblGrid>
                <a:gridCol w="864096"/>
                <a:gridCol w="936104"/>
                <a:gridCol w="1296144"/>
                <a:gridCol w="2448272"/>
              </a:tblGrid>
              <a:tr h="3332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10888">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Texto</a:t>
                      </a:r>
                      <a:r>
                        <a:rPr lang="de-DE" sz="1800" kern="1200" dirty="0" smtClean="0">
                          <a:solidFill>
                            <a:schemeClr val="dk1"/>
                          </a:solidFill>
                          <a:latin typeface="Verdana" pitchFamily="34" charset="0"/>
                          <a:ea typeface="Verdana" pitchFamily="34" charset="0"/>
                          <a:cs typeface="Verdana" pitchFamily="34" charset="0"/>
                        </a:rPr>
                        <a:t> y </a:t>
                      </a:r>
                      <a:r>
                        <a:rPr lang="de-DE" sz="1800" kern="1200" dirty="0" err="1" smtClean="0">
                          <a:solidFill>
                            <a:schemeClr val="dk1"/>
                          </a:solidFill>
                          <a:latin typeface="Verdana" pitchFamily="34" charset="0"/>
                          <a:ea typeface="Verdana" pitchFamily="34" charset="0"/>
                          <a:cs typeface="Verdana" pitchFamily="34" charset="0"/>
                        </a:rPr>
                        <a:t>contexto</a:t>
                      </a:r>
                      <a:r>
                        <a:rPr lang="de-DE" sz="1800" kern="1200" dirty="0" smtClean="0">
                          <a:solidFill>
                            <a:schemeClr val="dk1"/>
                          </a:solidFill>
                          <a:latin typeface="Verdana" pitchFamily="34" charset="0"/>
                          <a:ea typeface="Verdana" pitchFamily="34" charset="0"/>
                          <a:cs typeface="Verdana" pitchFamily="34" charset="0"/>
                        </a:rPr>
                        <a:t>: la </a:t>
                      </a:r>
                      <a:r>
                        <a:rPr lang="de-DE" sz="1800" kern="1200" dirty="0" err="1" smtClean="0">
                          <a:solidFill>
                            <a:schemeClr val="dk1"/>
                          </a:solidFill>
                          <a:latin typeface="Verdana" pitchFamily="34" charset="0"/>
                          <a:ea typeface="Verdana" pitchFamily="34" charset="0"/>
                          <a:cs typeface="Verdana" pitchFamily="34" charset="0"/>
                        </a:rPr>
                        <a:t>literatura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maya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Yucateca</a:t>
                      </a:r>
                      <a:r>
                        <a:rPr lang="de-DE" sz="1800" kern="1200" baseline="0" dirty="0" smtClean="0">
                          <a:solidFill>
                            <a:schemeClr val="dk1"/>
                          </a:solidFill>
                          <a:latin typeface="Verdana" pitchFamily="34" charset="0"/>
                          <a:ea typeface="Verdana" pitchFamily="34" charset="0"/>
                          <a:cs typeface="Verdana" pitchFamily="34" charset="0"/>
                        </a:rPr>
                        <a:t> en </a:t>
                      </a:r>
                      <a:r>
                        <a:rPr lang="de-DE" sz="1800" kern="1200" baseline="0" dirty="0" err="1" smtClean="0">
                          <a:solidFill>
                            <a:schemeClr val="dk1"/>
                          </a:solidFill>
                          <a:latin typeface="Verdana" pitchFamily="34" charset="0"/>
                          <a:ea typeface="Verdana" pitchFamily="34" charset="0"/>
                          <a:cs typeface="Verdana" pitchFamily="34" charset="0"/>
                        </a:rPr>
                        <a:t>perspectiva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diacrónica</a:t>
                      </a:r>
                      <a:r>
                        <a:rPr lang="de-DE" sz="1800" kern="1200" baseline="0" dirty="0" smtClean="0">
                          <a:solidFill>
                            <a:schemeClr val="dk1"/>
                          </a:solidFill>
                          <a:latin typeface="Verdana" pitchFamily="34" charset="0"/>
                          <a:ea typeface="Verdana" pitchFamily="34" charset="0"/>
                          <a:cs typeface="Verdana" pitchFamily="34" charset="0"/>
                        </a:rPr>
                        <a:t> = </a:t>
                      </a:r>
                      <a:r>
                        <a:rPr lang="de-DE" dirty="0" smtClean="0">
                          <a:latin typeface="Verdana" pitchFamily="34" charset="0"/>
                          <a:ea typeface="Verdana" pitchFamily="34" charset="0"/>
                          <a:cs typeface="Verdana" pitchFamily="34" charset="0"/>
                        </a:rPr>
                        <a:t>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context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Yucatec</a:t>
                      </a:r>
                      <a:r>
                        <a:rPr lang="de-DE" baseline="0" dirty="0" smtClean="0">
                          <a:latin typeface="Verdana" pitchFamily="34" charset="0"/>
                          <a:ea typeface="Verdana" pitchFamily="34" charset="0"/>
                          <a:cs typeface="Verdana" pitchFamily="34" charset="0"/>
                        </a:rPr>
                        <a:t> Maya </a:t>
                      </a:r>
                      <a:r>
                        <a:rPr lang="de-DE" baseline="0" dirty="0" err="1" smtClean="0">
                          <a:latin typeface="Verdana" pitchFamily="34" charset="0"/>
                          <a:ea typeface="Verdana" pitchFamily="34" charset="0"/>
                          <a:cs typeface="Verdana" pitchFamily="34" charset="0"/>
                        </a:rPr>
                        <a:t>literature</a:t>
                      </a:r>
                      <a:r>
                        <a:rPr lang="de-DE" baseline="0" dirty="0" smtClean="0">
                          <a:latin typeface="Verdana" pitchFamily="34" charset="0"/>
                          <a:ea typeface="Verdana" pitchFamily="34" charset="0"/>
                          <a:cs typeface="Verdana" pitchFamily="34" charset="0"/>
                        </a:rPr>
                        <a:t> in a </a:t>
                      </a:r>
                      <a:r>
                        <a:rPr lang="de-DE" baseline="0" dirty="0" err="1" smtClean="0">
                          <a:latin typeface="Verdana" pitchFamily="34" charset="0"/>
                          <a:ea typeface="Verdana" pitchFamily="34" charset="0"/>
                          <a:cs typeface="Verdana" pitchFamily="34" charset="0"/>
                        </a:rPr>
                        <a:t>diachronic</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perspective</a:t>
                      </a:r>
                      <a:endParaRPr lang="de-DE"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224136">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2542692919"/>
              </p:ext>
            </p:extLst>
          </p:nvPr>
        </p:nvGraphicFramePr>
        <p:xfrm>
          <a:off x="3419872" y="4429720"/>
          <a:ext cx="5544617" cy="1879600"/>
        </p:xfrm>
        <a:graphic>
          <a:graphicData uri="http://schemas.openxmlformats.org/drawingml/2006/table">
            <a:tbl>
              <a:tblPr firstRow="1" bandRow="1">
                <a:tableStyleId>{5C22544A-7EE6-4342-B048-85BDC9FD1C3A}</a:tableStyleId>
              </a:tblPr>
              <a:tblGrid>
                <a:gridCol w="864096"/>
                <a:gridCol w="864096"/>
                <a:gridCol w="1368152"/>
                <a:gridCol w="2448273"/>
              </a:tblGrid>
              <a:tr h="34726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492">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Klinische Schilddrüsensonographie : unter besonderer Berücksichtigung der Histologie und Szintigraphie</a:t>
                      </a:r>
                      <a:endParaRPr lang="de-DE" dirty="0">
                        <a:latin typeface="Verdana" pitchFamily="34" charset="0"/>
                        <a:ea typeface="Verdana" pitchFamily="34" charset="0"/>
                        <a:cs typeface="Verdana" pitchFamily="34" charset="0"/>
                      </a:endParaRPr>
                    </a:p>
                  </a:txBody>
                  <a:tcPr anchor="ctr"/>
                </a:tc>
              </a:tr>
              <a:tr h="726789">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4509120"/>
            <a:ext cx="3024336" cy="1800200"/>
          </a:xfrm>
          <a:prstGeom prst="rect">
            <a:avLst/>
          </a:prstGeom>
          <a:solidFill>
            <a:schemeClr val="bg1"/>
          </a:solidFill>
          <a:ln>
            <a:solidFill>
              <a:schemeClr val="tx1"/>
            </a:solidFill>
          </a:ln>
        </p:spPr>
        <p:txBody>
          <a:bodyPr wrap="square" rtlCol="0">
            <a:noAutofit/>
          </a:bodyPr>
          <a:lstStyle/>
          <a:p>
            <a:r>
              <a:rPr lang="de-DE" sz="1700" b="1" spc="-100" dirty="0" smtClean="0">
                <a:latin typeface="Verdana" panose="020B0604030504040204" pitchFamily="34" charset="0"/>
                <a:ea typeface="Verdana" panose="020B0604030504040204" pitchFamily="34" charset="0"/>
                <a:cs typeface="Verdana" panose="020B0604030504040204" pitchFamily="34" charset="0"/>
              </a:rPr>
              <a:t>Klinische Schilddrüsensonographie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700" spc="-100" dirty="0" smtClean="0">
                <a:latin typeface="Verdana" panose="020B0604030504040204" pitchFamily="34" charset="0"/>
                <a:ea typeface="Verdana" panose="020B0604030504040204" pitchFamily="34" charset="0"/>
                <a:cs typeface="Verdana" panose="020B0604030504040204" pitchFamily="34" charset="0"/>
              </a:rPr>
              <a:t>Unter besonderer Berücksichtigung der Histologie und Szintigraphie</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7:</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sp>
        <p:nvSpPr>
          <p:cNvPr id="16" name="Textfeld 15"/>
          <p:cNvSpPr txBox="1"/>
          <p:nvPr/>
        </p:nvSpPr>
        <p:spPr>
          <a:xfrm>
            <a:off x="395536" y="1268760"/>
            <a:ext cx="3168352" cy="2592288"/>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Das englische Arbeitskampfrecht unter besonderer Berücksichtigung der Entwicklung seit 1979</a:t>
            </a:r>
          </a:p>
          <a:p>
            <a:endParaRPr lang="de-DE" dirty="0" smtClean="0">
              <a:latin typeface="Verdana" pitchFamily="34" charset="0"/>
              <a:ea typeface="Verdana" pitchFamily="34" charset="0"/>
              <a:cs typeface="Verdana" pitchFamily="34" charset="0"/>
            </a:endParaRPr>
          </a:p>
          <a:p>
            <a:r>
              <a:rPr lang="de-DE" dirty="0" smtClean="0">
                <a:latin typeface="Verdana" pitchFamily="34" charset="0"/>
                <a:ea typeface="Verdana" pitchFamily="34" charset="0"/>
                <a:cs typeface="Verdana" pitchFamily="34" charset="0"/>
              </a:rPr>
              <a:t>Zugleich: Vergleichende Analyse der Rechtslage in Deutschland und England</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387177" y="4365104"/>
            <a:ext cx="3168352" cy="2016224"/>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Einblicke in </a:t>
            </a:r>
            <a:r>
              <a:rPr lang="de-DE" sz="2000" dirty="0" err="1" smtClean="0">
                <a:latin typeface="Verdana" pitchFamily="34" charset="0"/>
                <a:ea typeface="Verdana" pitchFamily="34" charset="0"/>
                <a:cs typeface="Verdana" pitchFamily="34" charset="0"/>
              </a:rPr>
              <a:t>Blochsche</a:t>
            </a:r>
            <a:r>
              <a:rPr lang="de-DE" sz="2000" dirty="0" smtClean="0">
                <a:latin typeface="Verdana" pitchFamily="34" charset="0"/>
                <a:ea typeface="Verdana" pitchFamily="34" charset="0"/>
                <a:cs typeface="Verdana" pitchFamily="34" charset="0"/>
              </a:rPr>
              <a:t> Philosophie</a:t>
            </a:r>
          </a:p>
          <a:p>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Anlässlich des 70. Geburtstages von Gert </a:t>
            </a:r>
            <a:r>
              <a:rPr lang="de-DE" sz="2000" dirty="0" err="1" smtClean="0">
                <a:latin typeface="Verdana" pitchFamily="34" charset="0"/>
                <a:ea typeface="Verdana" pitchFamily="34" charset="0"/>
                <a:cs typeface="Verdana" pitchFamily="34" charset="0"/>
              </a:rPr>
              <a:t>Ueding</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5" name="Tabelle 14"/>
          <p:cNvGraphicFramePr>
            <a:graphicFrameLocks noGrp="1"/>
          </p:cNvGraphicFramePr>
          <p:nvPr>
            <p:extLst>
              <p:ext uri="{D42A27DB-BD31-4B8C-83A1-F6EECF244321}">
                <p14:modId xmlns:p14="http://schemas.microsoft.com/office/powerpoint/2010/main" val="3838065759"/>
              </p:ext>
            </p:extLst>
          </p:nvPr>
        </p:nvGraphicFramePr>
        <p:xfrm>
          <a:off x="3741490" y="717235"/>
          <a:ext cx="5400600" cy="3695337"/>
        </p:xfrm>
        <a:graphic>
          <a:graphicData uri="http://schemas.openxmlformats.org/drawingml/2006/table">
            <a:tbl>
              <a:tblPr firstRow="1" bandRow="1">
                <a:tableStyleId>{5C22544A-7EE6-4342-B048-85BDC9FD1C3A}</a:tableStyleId>
              </a:tblPr>
              <a:tblGrid>
                <a:gridCol w="953718"/>
                <a:gridCol w="953718"/>
                <a:gridCol w="1430578"/>
                <a:gridCol w="2062586"/>
              </a:tblGrid>
              <a:tr h="75909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4905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englische Arbeitskampf-recht unter</a:t>
                      </a:r>
                      <a:r>
                        <a:rPr lang="de-DE" sz="1800" kern="1200" baseline="0" dirty="0" smtClean="0">
                          <a:solidFill>
                            <a:schemeClr val="dk1"/>
                          </a:solidFill>
                          <a:latin typeface="Verdana" pitchFamily="34" charset="0"/>
                          <a:ea typeface="Verdana" pitchFamily="34" charset="0"/>
                          <a:cs typeface="Verdana" pitchFamily="34" charset="0"/>
                        </a:rPr>
                        <a:t> besonderer </a:t>
                      </a:r>
                      <a:r>
                        <a:rPr lang="de-DE" sz="1800" kern="1200" baseline="0" dirty="0" err="1" smtClean="0">
                          <a:solidFill>
                            <a:schemeClr val="dk1"/>
                          </a:solidFill>
                          <a:latin typeface="Verdana" pitchFamily="34" charset="0"/>
                          <a:ea typeface="Verdana" pitchFamily="34" charset="0"/>
                          <a:cs typeface="Verdana" pitchFamily="34" charset="0"/>
                        </a:rPr>
                        <a:t>Berücksichti-gung</a:t>
                      </a:r>
                      <a:r>
                        <a:rPr lang="de-DE" sz="1800" kern="1200" baseline="0" dirty="0" smtClean="0">
                          <a:solidFill>
                            <a:schemeClr val="dk1"/>
                          </a:solidFill>
                          <a:latin typeface="Verdana" pitchFamily="34" charset="0"/>
                          <a:ea typeface="Verdana" pitchFamily="34" charset="0"/>
                          <a:cs typeface="Verdana" pitchFamily="34" charset="0"/>
                        </a:rPr>
                        <a:t> der </a:t>
                      </a:r>
                      <a:r>
                        <a:rPr lang="de-DE" sz="1800" kern="1200" baseline="0" dirty="0" err="1" smtClean="0">
                          <a:solidFill>
                            <a:schemeClr val="dk1"/>
                          </a:solidFill>
                          <a:latin typeface="Verdana" pitchFamily="34" charset="0"/>
                          <a:ea typeface="Verdana" pitchFamily="34" charset="0"/>
                          <a:cs typeface="Verdana" pitchFamily="34" charset="0"/>
                        </a:rPr>
                        <a:t>Ent</a:t>
                      </a:r>
                      <a:r>
                        <a:rPr lang="de-DE" sz="1800" kern="1200" baseline="0" dirty="0" smtClean="0">
                          <a:solidFill>
                            <a:schemeClr val="dk1"/>
                          </a:solidFill>
                          <a:latin typeface="Verdana" pitchFamily="34" charset="0"/>
                          <a:ea typeface="Verdana" pitchFamily="34" charset="0"/>
                          <a:cs typeface="Verdana" pitchFamily="34" charset="0"/>
                        </a:rPr>
                        <a:t>-wicklung seit 1979 : </a:t>
                      </a:r>
                      <a:r>
                        <a:rPr lang="de-DE" dirty="0" smtClean="0">
                          <a:latin typeface="Verdana" pitchFamily="34" charset="0"/>
                          <a:ea typeface="Verdana" pitchFamily="34" charset="0"/>
                          <a:cs typeface="Verdana" pitchFamily="34" charset="0"/>
                        </a:rPr>
                        <a:t>zugleich: vergleichende Analyse der</a:t>
                      </a:r>
                      <a:r>
                        <a:rPr lang="de-DE" baseline="0" dirty="0" smtClean="0">
                          <a:latin typeface="Verdana" pitchFamily="34" charset="0"/>
                          <a:ea typeface="Verdana" pitchFamily="34" charset="0"/>
                          <a:cs typeface="Verdana" pitchFamily="34" charset="0"/>
                        </a:rPr>
                        <a:t> Rechtslage in Deutschland und England</a:t>
                      </a:r>
                      <a:endParaRPr lang="de-DE" dirty="0">
                        <a:latin typeface="Verdana" pitchFamily="34" charset="0"/>
                        <a:ea typeface="Verdana" pitchFamily="34" charset="0"/>
                        <a:cs typeface="Verdana" pitchFamily="34" charset="0"/>
                      </a:endParaRPr>
                    </a:p>
                  </a:txBody>
                  <a:tcPr anchor="ctr"/>
                </a:tc>
              </a:tr>
              <a:tr h="118819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1" name="Tabelle 10"/>
          <p:cNvGraphicFramePr>
            <a:graphicFrameLocks noGrp="1"/>
          </p:cNvGraphicFramePr>
          <p:nvPr>
            <p:extLst>
              <p:ext uri="{D42A27DB-BD31-4B8C-83A1-F6EECF244321}">
                <p14:modId xmlns:p14="http://schemas.microsoft.com/office/powerpoint/2010/main" val="4074990777"/>
              </p:ext>
            </p:extLst>
          </p:nvPr>
        </p:nvGraphicFramePr>
        <p:xfrm>
          <a:off x="3707904" y="4494158"/>
          <a:ext cx="5328592" cy="1906964"/>
        </p:xfrm>
        <a:graphic>
          <a:graphicData uri="http://schemas.openxmlformats.org/drawingml/2006/table">
            <a:tbl>
              <a:tblPr firstRow="1" bandRow="1">
                <a:tableStyleId>{5C22544A-7EE6-4342-B048-85BDC9FD1C3A}</a:tableStyleId>
              </a:tblPr>
              <a:tblGrid>
                <a:gridCol w="975658"/>
                <a:gridCol w="975658"/>
                <a:gridCol w="1425961"/>
                <a:gridCol w="1951315"/>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Einblicke in </a:t>
                      </a:r>
                      <a:r>
                        <a:rPr lang="de-DE" sz="1800" kern="1200" dirty="0" err="1" smtClean="0">
                          <a:solidFill>
                            <a:schemeClr val="dk1"/>
                          </a:solidFill>
                          <a:latin typeface="Verdana" pitchFamily="34" charset="0"/>
                          <a:ea typeface="Verdana" pitchFamily="34" charset="0"/>
                          <a:cs typeface="Verdana" pitchFamily="34" charset="0"/>
                        </a:rPr>
                        <a:t>Blochsche</a:t>
                      </a:r>
                      <a:r>
                        <a:rPr lang="de-DE" sz="1800" kern="1200" dirty="0" smtClean="0">
                          <a:solidFill>
                            <a:schemeClr val="dk1"/>
                          </a:solidFill>
                          <a:latin typeface="Verdana" pitchFamily="34" charset="0"/>
                          <a:ea typeface="Verdana" pitchFamily="34" charset="0"/>
                          <a:cs typeface="Verdana" pitchFamily="34" charset="0"/>
                        </a:rPr>
                        <a:t> Philosophie : </a:t>
                      </a:r>
                      <a:r>
                        <a:rPr lang="de-DE" dirty="0" smtClean="0">
                          <a:latin typeface="Verdana" pitchFamily="34" charset="0"/>
                          <a:ea typeface="Verdana" pitchFamily="34" charset="0"/>
                          <a:cs typeface="Verdana" pitchFamily="34" charset="0"/>
                        </a:rPr>
                        <a:t>anlässlich</a:t>
                      </a:r>
                      <a:r>
                        <a:rPr lang="de-DE" baseline="0" dirty="0" smtClean="0">
                          <a:latin typeface="Verdana" pitchFamily="34" charset="0"/>
                          <a:ea typeface="Verdana" pitchFamily="34" charset="0"/>
                          <a:cs typeface="Verdana" pitchFamily="34" charset="0"/>
                        </a:rPr>
                        <a:t> des 70. </a:t>
                      </a:r>
                      <a:r>
                        <a:rPr lang="de-DE" baseline="0" dirty="0" err="1" smtClean="0">
                          <a:latin typeface="Verdana" pitchFamily="34" charset="0"/>
                          <a:ea typeface="Verdana" pitchFamily="34" charset="0"/>
                          <a:cs typeface="Verdana" pitchFamily="34" charset="0"/>
                        </a:rPr>
                        <a:t>Geburts</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tages</a:t>
                      </a:r>
                      <a:r>
                        <a:rPr lang="de-DE" baseline="0" dirty="0" smtClean="0">
                          <a:latin typeface="Verdana" pitchFamily="34" charset="0"/>
                          <a:ea typeface="Verdana" pitchFamily="34" charset="0"/>
                          <a:cs typeface="Verdana" pitchFamily="34" charset="0"/>
                        </a:rPr>
                        <a:t> von Gert </a:t>
                      </a:r>
                      <a:r>
                        <a:rPr lang="de-DE" baseline="0" dirty="0" err="1" smtClean="0">
                          <a:latin typeface="Verdana" pitchFamily="34" charset="0"/>
                          <a:ea typeface="Verdana" pitchFamily="34" charset="0"/>
                          <a:cs typeface="Verdana" pitchFamily="34" charset="0"/>
                        </a:rPr>
                        <a:t>Ueding</a:t>
                      </a:r>
                      <a:endParaRPr lang="de-DE" dirty="0">
                        <a:latin typeface="Verdana" pitchFamily="34" charset="0"/>
                        <a:ea typeface="Verdana" pitchFamily="34" charset="0"/>
                        <a:cs typeface="Verdana" pitchFamily="34" charset="0"/>
                      </a:endParaRPr>
                    </a:p>
                  </a:txBody>
                  <a:tcPr anchor="ctr"/>
                </a:tc>
              </a:tr>
              <a:tr h="692763">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8:</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4015301963"/>
              </p:ext>
            </p:extLst>
          </p:nvPr>
        </p:nvGraphicFramePr>
        <p:xfrm>
          <a:off x="3779912" y="1412777"/>
          <a:ext cx="5184576" cy="1051205"/>
        </p:xfrm>
        <a:graphic>
          <a:graphicData uri="http://schemas.openxmlformats.org/drawingml/2006/table">
            <a:tbl>
              <a:tblPr firstRow="1" bandRow="1">
                <a:tableStyleId>{5C22544A-7EE6-4342-B048-85BDC9FD1C3A}</a:tableStyleId>
              </a:tblPr>
              <a:tblGrid>
                <a:gridCol w="864096"/>
                <a:gridCol w="864096"/>
                <a:gridCol w="1512168"/>
                <a:gridCol w="1944216"/>
              </a:tblGrid>
              <a:tr h="32266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54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Werke in fünf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456384" cy="2592288"/>
          </a:xfrm>
          <a:prstGeom prst="rect">
            <a:avLst/>
          </a:prstGeom>
          <a:solidFill>
            <a:schemeClr val="bg1"/>
          </a:solidFill>
          <a:ln>
            <a:solidFill>
              <a:schemeClr val="tx1"/>
            </a:solidFill>
          </a:ln>
        </p:spPr>
        <p:txBody>
          <a:bodyPr wrap="square" rtlCol="0">
            <a:noAutofit/>
          </a:bodyPr>
          <a:lstStyle/>
          <a:p>
            <a:pPr algn="ctr"/>
            <a:r>
              <a:rPr lang="de-DE" sz="2000" dirty="0" smtClean="0">
                <a:latin typeface="Verdana" pitchFamily="34" charset="0"/>
                <a:ea typeface="Verdana" pitchFamily="34" charset="0"/>
                <a:cs typeface="Verdana" pitchFamily="34" charset="0"/>
              </a:rPr>
              <a:t>WERKE IN FÜNF BÄNDEN</a:t>
            </a:r>
          </a:p>
          <a:p>
            <a:pPr algn="ctr"/>
            <a:endParaRPr lang="de-DE" dirty="0" smtClean="0">
              <a:latin typeface="Verdana" pitchFamily="34" charset="0"/>
              <a:ea typeface="Verdana" pitchFamily="34" charset="0"/>
              <a:cs typeface="Verdana" pitchFamily="34" charset="0"/>
            </a:endParaRPr>
          </a:p>
          <a:p>
            <a:pPr algn="ctr"/>
            <a:r>
              <a:rPr lang="de-DE" sz="2000" dirty="0" smtClean="0">
                <a:latin typeface="Verdana" pitchFamily="34" charset="0"/>
                <a:ea typeface="Verdana" pitchFamily="34" charset="0"/>
                <a:cs typeface="Verdana" pitchFamily="34" charset="0"/>
              </a:rPr>
              <a:t>Heinrich Heine</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456384" cy="2016224"/>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Lexikon der Geographie</a:t>
            </a:r>
          </a:p>
          <a:p>
            <a:pPr algn="ct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4067116026"/>
              </p:ext>
            </p:extLst>
          </p:nvPr>
        </p:nvGraphicFramePr>
        <p:xfrm>
          <a:off x="3851920" y="4250063"/>
          <a:ext cx="5112567" cy="1906964"/>
        </p:xfrm>
        <a:graphic>
          <a:graphicData uri="http://schemas.openxmlformats.org/drawingml/2006/table">
            <a:tbl>
              <a:tblPr firstRow="1" bandRow="1">
                <a:tableStyleId>{5C22544A-7EE6-4342-B048-85BDC9FD1C3A}</a:tableStyleId>
              </a:tblPr>
              <a:tblGrid>
                <a:gridCol w="864096"/>
                <a:gridCol w="864096"/>
                <a:gridCol w="1584176"/>
                <a:gridCol w="1800199"/>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Lexikon der Geographie : </a:t>
                      </a: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txBody>
                  <a:tcPr anchor="ctr"/>
                </a:tc>
              </a:tr>
              <a:tr h="692763">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-12-</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3"/>
            </a:pPr>
            <a:r>
              <a:rPr lang="de-DE" dirty="0" smtClean="0"/>
              <a:t>Jahres-/Datumsangabe am Anfang/Ende des Haupttitels</a:t>
            </a:r>
          </a:p>
          <a:p>
            <a:pPr marL="1314450" lvl="2" indent="-457200"/>
            <a:r>
              <a:rPr lang="de-DE" sz="1800" dirty="0" smtClean="0"/>
              <a:t>In der Regel Teil des Haupttitels</a:t>
            </a:r>
          </a:p>
          <a:p>
            <a:pPr marL="1314450" lvl="2" indent="-457200"/>
            <a:r>
              <a:rPr lang="de-DE" sz="1800" dirty="0" smtClean="0"/>
              <a:t>Titelzusatz, wenn am Ende des Haupttitels und aufgrund Inhalt und Gestaltung naheliegend (im Ermessen des Katalogisierenden)</a:t>
            </a:r>
          </a:p>
          <a:p>
            <a:pPr marL="1314450" lvl="2" indent="-457200"/>
            <a:r>
              <a:rPr lang="de-DE" sz="1800" dirty="0" smtClean="0"/>
              <a:t>Fortl. Ressource: Formulierung am Ende des Haupttitels über Stand bzw. Zeitraum (z. B. "für das Jahr …", "im Jahr …" usw.) = Teil des Haupttitels. Das Jahr, die Jahre, der Stand usw. werden aber selbst weggelassen (s. RDA 2.3.1.4).</a:t>
            </a:r>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9:</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3436113858"/>
              </p:ext>
            </p:extLst>
          </p:nvPr>
        </p:nvGraphicFramePr>
        <p:xfrm>
          <a:off x="3888432" y="1340769"/>
          <a:ext cx="5220073" cy="4104455"/>
        </p:xfrm>
        <a:graphic>
          <a:graphicData uri="http://schemas.openxmlformats.org/drawingml/2006/table">
            <a:tbl>
              <a:tblPr firstRow="1" bandRow="1">
                <a:tableStyleId>{5C22544A-7EE6-4342-B048-85BDC9FD1C3A}</a:tableStyleId>
              </a:tblPr>
              <a:tblGrid>
                <a:gridCol w="899592"/>
                <a:gridCol w="936104"/>
                <a:gridCol w="1296144"/>
                <a:gridCol w="2088233"/>
              </a:tblGrid>
              <a:tr h="3393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56925">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a:t>
                      </a:r>
                      <a:r>
                        <a:rPr lang="de-DE" sz="1800" kern="1200" baseline="0" dirty="0" smtClean="0">
                          <a:solidFill>
                            <a:schemeClr val="dk1"/>
                          </a:solidFill>
                          <a:latin typeface="Verdana" pitchFamily="34" charset="0"/>
                          <a:ea typeface="Verdana" pitchFamily="34" charset="0"/>
                          <a:cs typeface="Verdana" pitchFamily="34" charset="0"/>
                        </a:rPr>
                        <a:t> (1861-1938) : </a:t>
                      </a: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 ; </a:t>
                      </a: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r h="1241610">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44016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10 (Variante):</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4055994706"/>
              </p:ext>
            </p:extLst>
          </p:nvPr>
        </p:nvGraphicFramePr>
        <p:xfrm>
          <a:off x="3888432" y="1340768"/>
          <a:ext cx="5220073" cy="4464496"/>
        </p:xfrm>
        <a:graphic>
          <a:graphicData uri="http://schemas.openxmlformats.org/drawingml/2006/table">
            <a:tbl>
              <a:tblPr firstRow="1" bandRow="1">
                <a:tableStyleId>{5C22544A-7EE6-4342-B048-85BDC9FD1C3A}</a:tableStyleId>
              </a:tblPr>
              <a:tblGrid>
                <a:gridCol w="899592"/>
                <a:gridCol w="864096"/>
                <a:gridCol w="1224136"/>
                <a:gridCol w="2232249"/>
              </a:tblGrid>
              <a:tr h="59986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07807">
                <a:tc rowSpan="4">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4">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 : </a:t>
                      </a:r>
                      <a:r>
                        <a:rPr lang="de-DE" dirty="0" smtClean="0">
                          <a:latin typeface="Verdana" pitchFamily="34" charset="0"/>
                          <a:ea typeface="Verdana" pitchFamily="34" charset="0"/>
                          <a:cs typeface="Verdana" pitchFamily="34" charset="0"/>
                        </a:rPr>
                        <a:t>(1861-1938) ; Arzt</a:t>
                      </a:r>
                      <a:r>
                        <a:rPr lang="de-DE" baseline="0" dirty="0" smtClean="0">
                          <a:latin typeface="Verdana" pitchFamily="34" charset="0"/>
                          <a:ea typeface="Verdana" pitchFamily="34" charset="0"/>
                          <a:cs typeface="Verdana" pitchFamily="34" charset="0"/>
                        </a:rPr>
                        <a:t> - Lehrer – Forscher ; </a:t>
                      </a: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r h="741236">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95123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224136">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 </a:t>
                      </a: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11:</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467500714"/>
              </p:ext>
            </p:extLst>
          </p:nvPr>
        </p:nvGraphicFramePr>
        <p:xfrm>
          <a:off x="3779912" y="1340768"/>
          <a:ext cx="5220073" cy="3888432"/>
        </p:xfrm>
        <a:graphic>
          <a:graphicData uri="http://schemas.openxmlformats.org/drawingml/2006/table">
            <a:tbl>
              <a:tblPr firstRow="1" bandRow="1">
                <a:tableStyleId>{5C22544A-7EE6-4342-B048-85BDC9FD1C3A}</a:tableStyleId>
              </a:tblPr>
              <a:tblGrid>
                <a:gridCol w="864096"/>
                <a:gridCol w="864096"/>
                <a:gridCol w="1296144"/>
                <a:gridCol w="2195737"/>
              </a:tblGrid>
              <a:tr h="42668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661545">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Report on the Expert Meeting in Preparation of SBSTTA-8, January 9–11, 2003 : convened by the German Federal Agency for Nature Conservation at the International Academy for Nature Conservation, Isle of </a:t>
                      </a:r>
                      <a:r>
                        <a:rPr lang="en-US" sz="1800" kern="1200" dirty="0" err="1" smtClean="0">
                          <a:solidFill>
                            <a:schemeClr val="dk1"/>
                          </a:solidFill>
                          <a:latin typeface="Verdana" pitchFamily="34" charset="0"/>
                          <a:ea typeface="Verdana" pitchFamily="34" charset="0"/>
                          <a:cs typeface="Verdana" pitchFamily="34" charset="0"/>
                        </a:rPr>
                        <a:t>Vilm</a:t>
                      </a:r>
                      <a:endParaRPr lang="de-DE" dirty="0">
                        <a:latin typeface="Verdana" pitchFamily="34" charset="0"/>
                        <a:ea typeface="Verdana" pitchFamily="34" charset="0"/>
                        <a:cs typeface="Verdana" pitchFamily="34" charset="0"/>
                      </a:endParaRPr>
                    </a:p>
                  </a:txBody>
                  <a:tcPr anchor="ctr"/>
                </a:tc>
              </a:tr>
              <a:tr h="1800200">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 </a:t>
                      </a: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r="1481" b="23689"/>
          <a:stretch>
            <a:fillRect/>
          </a:stretch>
        </p:blipFill>
        <p:spPr bwMode="auto">
          <a:xfrm>
            <a:off x="179512" y="1340768"/>
            <a:ext cx="3528392" cy="4320480"/>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12:</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2488622060"/>
              </p:ext>
            </p:extLst>
          </p:nvPr>
        </p:nvGraphicFramePr>
        <p:xfrm>
          <a:off x="3779912" y="1412776"/>
          <a:ext cx="5220073" cy="1473200"/>
        </p:xfrm>
        <a:graphic>
          <a:graphicData uri="http://schemas.openxmlformats.org/drawingml/2006/table">
            <a:tbl>
              <a:tblPr firstRow="1" bandRow="1">
                <a:tableStyleId>{5C22544A-7EE6-4342-B048-85BDC9FD1C3A}</a:tableStyleId>
              </a:tblPr>
              <a:tblGrid>
                <a:gridCol w="864096"/>
                <a:gridCol w="864096"/>
                <a:gridCol w="1512168"/>
                <a:gridCol w="1979713"/>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2304256"/>
          </a:xfrm>
          <a:prstGeom prst="rect">
            <a:avLst/>
          </a:prstGeom>
          <a:solidFill>
            <a:schemeClr val="bg1"/>
          </a:solidFill>
          <a:ln>
            <a:solidFill>
              <a:schemeClr val="tx1"/>
            </a:solidFill>
          </a:ln>
        </p:spPr>
        <p:txBody>
          <a:bodyPr wrap="square" rtlCol="0">
            <a:noAutofit/>
          </a:bodyPr>
          <a:lstStyle/>
          <a:p>
            <a:pPr marL="266700"/>
            <a:r>
              <a:rPr lang="de-DE" sz="2000" dirty="0" smtClean="0">
                <a:latin typeface="Verdana" pitchFamily="34" charset="0"/>
                <a:ea typeface="Verdana" pitchFamily="34" charset="0"/>
                <a:cs typeface="Verdana" pitchFamily="34" charset="0"/>
              </a:rPr>
              <a:t>1924 </a:t>
            </a:r>
            <a:r>
              <a:rPr lang="de-DE" sz="2000" baseline="-24000" dirty="0" smtClean="0">
                <a:latin typeface="Verdana" pitchFamily="34" charset="0"/>
                <a:ea typeface="Verdana" pitchFamily="34" charset="0"/>
                <a:cs typeface="Verdana" pitchFamily="34" charset="0"/>
              </a:rPr>
              <a:t>bis</a:t>
            </a:r>
          </a:p>
          <a:p>
            <a:pPr>
              <a:tabLst>
                <a:tab pos="1076325" algn="l"/>
              </a:tabLst>
            </a:pPr>
            <a:r>
              <a:rPr lang="de-DE" sz="2000" dirty="0" smtClean="0">
                <a:latin typeface="Verdana" pitchFamily="34" charset="0"/>
                <a:ea typeface="Verdana" pitchFamily="34" charset="0"/>
                <a:cs typeface="Verdana" pitchFamily="34" charset="0"/>
              </a:rPr>
              <a:t>	1999</a:t>
            </a:r>
          </a:p>
          <a:p>
            <a:pPr>
              <a:tabLst>
                <a:tab pos="714375" algn="l"/>
              </a:tabLst>
            </a:pPr>
            <a:endParaRPr lang="de-DE" sz="2000" dirty="0" smtClean="0">
              <a:latin typeface="Verdana" pitchFamily="34" charset="0"/>
              <a:ea typeface="Verdana" pitchFamily="34" charset="0"/>
              <a:cs typeface="Verdana" pitchFamily="34" charset="0"/>
            </a:endParaRPr>
          </a:p>
          <a:p>
            <a:pPr>
              <a:tabLst>
                <a:tab pos="1076325" algn="l"/>
              </a:tabLst>
            </a:pPr>
            <a:r>
              <a:rPr lang="de-DE" sz="2000"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75 Jahre</a:t>
            </a:r>
          </a:p>
          <a:p>
            <a:pPr>
              <a:tabLst>
                <a:tab pos="895350" algn="l"/>
              </a:tabLst>
            </a:pPr>
            <a:endParaRPr lang="de-DE" sz="2000" dirty="0" smtClean="0">
              <a:latin typeface="Verdana" pitchFamily="34" charset="0"/>
              <a:ea typeface="Verdana" pitchFamily="34" charset="0"/>
              <a:cs typeface="Verdana" pitchFamily="34" charset="0"/>
            </a:endParaRPr>
          </a:p>
          <a:p>
            <a:pPr>
              <a:tabLst>
                <a:tab pos="895350" algn="l"/>
              </a:tabLst>
            </a:pPr>
            <a:r>
              <a:rPr lang="de-DE" sz="2000" dirty="0" smtClean="0">
                <a:latin typeface="Verdana" pitchFamily="34" charset="0"/>
                <a:ea typeface="Verdana" pitchFamily="34" charset="0"/>
                <a:cs typeface="Verdana" pitchFamily="34" charset="0"/>
              </a:rPr>
              <a:t>KRAFTVERKEHR</a:t>
            </a:r>
          </a:p>
          <a:p>
            <a:pPr>
              <a:tabLst>
                <a:tab pos="895350" algn="l"/>
              </a:tabLst>
            </a:pPr>
            <a:r>
              <a:rPr lang="de-DE" sz="2000" dirty="0" smtClean="0">
                <a:latin typeface="Verdana" pitchFamily="34" charset="0"/>
                <a:ea typeface="Verdana" pitchFamily="34" charset="0"/>
                <a:cs typeface="Verdana" pitchFamily="34" charset="0"/>
              </a:rPr>
              <a:t>	WUPPER-SIEG AG</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3933056"/>
            <a:ext cx="3456384" cy="1656184"/>
          </a:xfrm>
          <a:prstGeom prst="rect">
            <a:avLst/>
          </a:prstGeom>
          <a:solidFill>
            <a:schemeClr val="bg1"/>
          </a:solidFill>
          <a:ln>
            <a:solidFill>
              <a:schemeClr val="tx1"/>
            </a:solidFill>
          </a:ln>
        </p:spPr>
        <p:txBody>
          <a:bodyPr wrap="square" rtlCol="0">
            <a:noAutofit/>
          </a:bodyPr>
          <a:lstStyle/>
          <a:p>
            <a:pPr defTabSz="990600"/>
            <a:r>
              <a:rPr lang="de-DE" b="1" dirty="0" smtClean="0">
                <a:latin typeface="Verdana" pitchFamily="34" charset="0"/>
                <a:ea typeface="Verdana" pitchFamily="34" charset="0"/>
                <a:cs typeface="Verdana" pitchFamily="34" charset="0"/>
              </a:rPr>
              <a:t>1200 Jahre Freudenbach</a:t>
            </a:r>
          </a:p>
          <a:p>
            <a:pPr defTabSz="990600"/>
            <a:endParaRPr lang="de-DE" b="1"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807 - 2007</a:t>
            </a:r>
          </a:p>
          <a:p>
            <a:pPr algn="ctr" defTabSz="990600"/>
            <a:endParaRPr lang="de-DE"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Eine Chronik</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3761050224"/>
              </p:ext>
            </p:extLst>
          </p:nvPr>
        </p:nvGraphicFramePr>
        <p:xfrm>
          <a:off x="3779912" y="3933031"/>
          <a:ext cx="5220073" cy="2119761"/>
        </p:xfrm>
        <a:graphic>
          <a:graphicData uri="http://schemas.openxmlformats.org/drawingml/2006/table">
            <a:tbl>
              <a:tblPr firstRow="1" bandRow="1">
                <a:tableStyleId>{5C22544A-7EE6-4342-B048-85BDC9FD1C3A}</a:tableStyleId>
              </a:tblPr>
              <a:tblGrid>
                <a:gridCol w="864096"/>
                <a:gridCol w="864096"/>
                <a:gridCol w="1584176"/>
                <a:gridCol w="1907705"/>
              </a:tblGrid>
              <a:tr h="3342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667">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1200 Jahre Freudenbach : </a:t>
                      </a:r>
                      <a:r>
                        <a:rPr lang="de-DE" dirty="0" smtClean="0">
                          <a:latin typeface="Verdana" pitchFamily="34" charset="0"/>
                          <a:ea typeface="Verdana" pitchFamily="34" charset="0"/>
                          <a:cs typeface="Verdana" pitchFamily="34" charset="0"/>
                        </a:rPr>
                        <a:t>807-2007 ; eine Chronik</a:t>
                      </a:r>
                      <a:endParaRPr lang="de-DE" dirty="0">
                        <a:latin typeface="Verdana" pitchFamily="34" charset="0"/>
                        <a:ea typeface="Verdana" pitchFamily="34" charset="0"/>
                        <a:cs typeface="Verdana" pitchFamily="34" charset="0"/>
                      </a:endParaRPr>
                    </a:p>
                  </a:txBody>
                  <a:tcPr anchor="ctr"/>
                </a:tc>
              </a:tr>
              <a:tr h="584667">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5846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13:</a:t>
            </a:r>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4"/>
            </a:pPr>
            <a:r>
              <a:rPr lang="de-DE" dirty="0" smtClean="0"/>
              <a:t>Vermerke über textliche Beigaben</a:t>
            </a:r>
          </a:p>
          <a:p>
            <a:pPr marL="1314450" lvl="2" indent="-457200"/>
            <a:r>
              <a:rPr lang="de-DE" sz="1800" dirty="0" smtClean="0"/>
              <a:t>Titelzusatz, falls nicht Teil einer Verantwortlichkeitsangabe (im Ermessen des Katalogisierenden)</a:t>
            </a:r>
          </a:p>
          <a:p>
            <a:pPr marL="1314450" lvl="2" indent="-457200"/>
            <a:r>
              <a:rPr lang="de-DE" sz="1800" dirty="0" smtClean="0"/>
              <a:t>Angabe über Tabellen = i. d. R. keine Erfassung, aber bei Bedarf Anmerkung (s. RDA 7.16.1.3)</a:t>
            </a:r>
          </a:p>
          <a:p>
            <a:pPr marL="1314450" lvl="2" indent="-457200"/>
            <a:r>
              <a:rPr lang="de-DE" sz="1800" dirty="0" smtClean="0"/>
              <a:t>Gemischter Vermerk (Tab., </a:t>
            </a:r>
            <a:r>
              <a:rPr lang="de-DE" sz="1800" dirty="0" err="1" smtClean="0"/>
              <a:t>Ill</a:t>
            </a:r>
            <a:r>
              <a:rPr lang="de-DE" sz="1800" dirty="0" smtClean="0"/>
              <a:t>. und </a:t>
            </a:r>
            <a:r>
              <a:rPr lang="de-DE" sz="1800" dirty="0" err="1" smtClean="0"/>
              <a:t>textl</a:t>
            </a:r>
            <a:r>
              <a:rPr lang="de-DE" sz="1800" dirty="0" smtClean="0"/>
              <a:t>. Beigaben) = Titelzusatz oder keine Erfassung (im Ermessen des Katalogisierenden); bei Bedarf Anmerkung (s. RDA 7.16.1.3)</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1242521211"/>
              </p:ext>
            </p:extLst>
          </p:nvPr>
        </p:nvGraphicFramePr>
        <p:xfrm>
          <a:off x="3779912" y="1412776"/>
          <a:ext cx="5220073" cy="1440185"/>
        </p:xfrm>
        <a:graphic>
          <a:graphicData uri="http://schemas.openxmlformats.org/drawingml/2006/table">
            <a:tbl>
              <a:tblPr firstRow="1" bandRow="1">
                <a:tableStyleId>{5C22544A-7EE6-4342-B048-85BDC9FD1C3A}</a:tableStyleId>
              </a:tblPr>
              <a:tblGrid>
                <a:gridCol w="864096"/>
                <a:gridCol w="936104"/>
                <a:gridCol w="1296144"/>
                <a:gridCol w="2123729"/>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Jahresbericht</a:t>
                      </a:r>
                      <a:r>
                        <a:rPr lang="de-DE" sz="1800" kern="1200" baseline="0" dirty="0" smtClean="0">
                          <a:solidFill>
                            <a:schemeClr val="dk1"/>
                          </a:solidFill>
                          <a:latin typeface="Verdana" pitchFamily="34" charset="0"/>
                          <a:ea typeface="Verdana" pitchFamily="34" charset="0"/>
                          <a:cs typeface="Verdana" pitchFamily="34" charset="0"/>
                        </a:rPr>
                        <a:t> für das Geschäftsjahr …</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1440160"/>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Jahresbericht</a:t>
            </a:r>
          </a:p>
          <a:p>
            <a:r>
              <a:rPr lang="de-DE" sz="2000" dirty="0" smtClean="0">
                <a:latin typeface="Verdana" pitchFamily="34" charset="0"/>
                <a:ea typeface="Verdana" pitchFamily="34" charset="0"/>
                <a:cs typeface="Verdana" pitchFamily="34" charset="0"/>
              </a:rPr>
              <a:t>für das Geschäftsjahr</a:t>
            </a:r>
          </a:p>
          <a:p>
            <a:r>
              <a:rPr lang="de-DE" sz="2000" dirty="0" smtClean="0">
                <a:latin typeface="Verdana" pitchFamily="34" charset="0"/>
                <a:ea typeface="Verdana" pitchFamily="34" charset="0"/>
                <a:cs typeface="Verdana" pitchFamily="34" charset="0"/>
              </a:rPr>
              <a:t>2012</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14:</a:t>
            </a:r>
            <a:endParaRPr lang="de-DE" sz="1800" dirty="0" smtClean="0"/>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2854885592"/>
              </p:ext>
            </p:extLst>
          </p:nvPr>
        </p:nvGraphicFramePr>
        <p:xfrm>
          <a:off x="4427984" y="1412777"/>
          <a:ext cx="4571999" cy="3045893"/>
        </p:xfrm>
        <a:graphic>
          <a:graphicData uri="http://schemas.openxmlformats.org/drawingml/2006/table">
            <a:tbl>
              <a:tblPr firstRow="1" bandRow="1">
                <a:tableStyleId>{5C22544A-7EE6-4342-B048-85BDC9FD1C3A}</a:tableStyleId>
              </a:tblPr>
              <a:tblGrid>
                <a:gridCol w="864096"/>
                <a:gridCol w="936104"/>
                <a:gridCol w="1296144"/>
                <a:gridCol w="1475655"/>
              </a:tblGrid>
              <a:tr h="50405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131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 lernt mein Kind sich konzentrieren : </a:t>
                      </a:r>
                      <a:r>
                        <a:rPr lang="de-DE" dirty="0" smtClean="0">
                          <a:latin typeface="Verdana" pitchFamily="34" charset="0"/>
                          <a:ea typeface="Verdana" pitchFamily="34" charset="0"/>
                          <a:cs typeface="Verdana" pitchFamily="34" charset="0"/>
                        </a:rPr>
                        <a:t>mit Praxistest</a:t>
                      </a:r>
                      <a:endParaRPr lang="de-DE" dirty="0">
                        <a:latin typeface="Verdana" pitchFamily="34" charset="0"/>
                        <a:ea typeface="Verdana" pitchFamily="34" charset="0"/>
                        <a:cs typeface="Verdana" pitchFamily="34" charset="0"/>
                      </a:endParaRPr>
                    </a:p>
                  </a:txBody>
                  <a:tcPr anchor="ctr"/>
                </a:tc>
              </a:tr>
              <a:tr h="1228714">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4104456" cy="4176464"/>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So lernt mein Kind sich konzentrieren</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smtClean="0">
              <a:latin typeface="Verdana" pitchFamily="34" charset="0"/>
              <a:ea typeface="Verdana" pitchFamily="34" charset="0"/>
              <a:cs typeface="Verdana" pitchFamily="34" charset="0"/>
            </a:endParaRPr>
          </a:p>
          <a:p>
            <a:r>
              <a:rPr lang="de-DE" spc="-100" dirty="0" smtClean="0">
                <a:latin typeface="Verdana" pitchFamily="34" charset="0"/>
                <a:ea typeface="Verdana" pitchFamily="34" charset="0"/>
                <a:cs typeface="Verdana" pitchFamily="34" charset="0"/>
              </a:rPr>
              <a:t>Mit Praxistest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15:</a:t>
            </a:r>
            <a:endParaRPr lang="de-DE" sz="1800" dirty="0" smtClean="0"/>
          </a:p>
          <a:p>
            <a:endParaRPr lang="de-DE" sz="1800" dirty="0" smtClean="0"/>
          </a:p>
        </p:txBody>
      </p:sp>
      <p:sp>
        <p:nvSpPr>
          <p:cNvPr id="10" name="Textfeld 9"/>
          <p:cNvSpPr txBox="1"/>
          <p:nvPr/>
        </p:nvSpPr>
        <p:spPr>
          <a:xfrm>
            <a:off x="251520" y="1412776"/>
            <a:ext cx="3312368" cy="4032448"/>
          </a:xfrm>
          <a:prstGeom prst="rect">
            <a:avLst/>
          </a:prstGeom>
          <a:solidFill>
            <a:schemeClr val="bg1"/>
          </a:solidFill>
          <a:ln>
            <a:solidFill>
              <a:schemeClr val="tx1"/>
            </a:solidFill>
          </a:ln>
        </p:spPr>
        <p:txBody>
          <a:bodyPr wrap="square" rtlCol="0">
            <a:noAutofit/>
          </a:bodyPr>
          <a:lstStyle/>
          <a:p>
            <a:pPr algn="ctr"/>
            <a:r>
              <a:rPr lang="en-US" sz="1600" b="1" dirty="0" smtClean="0">
                <a:latin typeface="Verdana" pitchFamily="34" charset="0"/>
                <a:ea typeface="Verdana" pitchFamily="34" charset="0"/>
                <a:cs typeface="Verdana" pitchFamily="34" charset="0"/>
              </a:rPr>
              <a:t>An Examination of</a:t>
            </a:r>
          </a:p>
          <a:p>
            <a:pPr algn="ctr"/>
            <a:r>
              <a:rPr lang="en-US" sz="1600" b="1" dirty="0" smtClean="0">
                <a:latin typeface="Verdana" pitchFamily="34" charset="0"/>
                <a:ea typeface="Verdana" pitchFamily="34" charset="0"/>
                <a:cs typeface="Verdana" pitchFamily="34" charset="0"/>
              </a:rPr>
              <a:t>Late Assyrian Metalwork</a:t>
            </a:r>
          </a:p>
          <a:p>
            <a:pPr algn="ctr"/>
            <a:endParaRPr lang="en-US" sz="1600" b="1" dirty="0" smtClean="0">
              <a:latin typeface="Verdana" pitchFamily="34" charset="0"/>
              <a:ea typeface="Verdana" pitchFamily="34" charset="0"/>
              <a:cs typeface="Verdana" pitchFamily="34" charset="0"/>
            </a:endParaRPr>
          </a:p>
          <a:p>
            <a:pPr algn="ctr"/>
            <a:r>
              <a:rPr lang="en-US" sz="1600" dirty="0" smtClean="0">
                <a:latin typeface="Verdana" pitchFamily="34" charset="0"/>
                <a:ea typeface="Verdana" pitchFamily="34" charset="0"/>
                <a:cs typeface="Verdana" pitchFamily="34" charset="0"/>
              </a:rPr>
              <a:t>with special reference to Nimrud</a:t>
            </a:r>
          </a:p>
          <a:p>
            <a:pPr algn="ctr"/>
            <a:endParaRPr lang="de-DE" sz="1600" dirty="0" smtClean="0">
              <a:latin typeface="Verdana" pitchFamily="34" charset="0"/>
              <a:ea typeface="Verdana" pitchFamily="34" charset="0"/>
              <a:cs typeface="Verdana" pitchFamily="34" charset="0"/>
            </a:endParaRPr>
          </a:p>
          <a:p>
            <a:pPr algn="ctr"/>
            <a:r>
              <a:rPr lang="en-US" sz="1600" dirty="0" smtClean="0">
                <a:latin typeface="Verdana" pitchFamily="34" charset="0"/>
                <a:ea typeface="Verdana" pitchFamily="34" charset="0"/>
                <a:cs typeface="Verdana" pitchFamily="34" charset="0"/>
              </a:rPr>
              <a:t>John Curtis</a:t>
            </a:r>
          </a:p>
          <a:p>
            <a:pPr algn="ctr"/>
            <a:endParaRPr lang="de-DE" sz="1600" dirty="0" smtClean="0">
              <a:latin typeface="Verdana" pitchFamily="34" charset="0"/>
              <a:ea typeface="Verdana" pitchFamily="34" charset="0"/>
              <a:cs typeface="Verdana" pitchFamily="34" charset="0"/>
            </a:endParaRPr>
          </a:p>
          <a:p>
            <a:pPr algn="ctr"/>
            <a:r>
              <a:rPr lang="en-US" sz="1600" dirty="0" smtClean="0">
                <a:latin typeface="Verdana" pitchFamily="34" charset="0"/>
                <a:ea typeface="Verdana" pitchFamily="34" charset="0"/>
                <a:cs typeface="Verdana" pitchFamily="34" charset="0"/>
              </a:rPr>
              <a:t>With an appendix on scientific analysis by Matthew J. </a:t>
            </a:r>
            <a:r>
              <a:rPr lang="en-US" sz="1600" dirty="0" err="1" smtClean="0">
                <a:latin typeface="Verdana" pitchFamily="34" charset="0"/>
                <a:ea typeface="Verdana" pitchFamily="34" charset="0"/>
                <a:cs typeface="Verdana" pitchFamily="34" charset="0"/>
              </a:rPr>
              <a:t>Ponting</a:t>
            </a:r>
            <a:endParaRPr lang="de-DE" sz="1600" dirty="0" smtClean="0">
              <a:latin typeface="Verdana" pitchFamily="34" charset="0"/>
              <a:ea typeface="Verdana" pitchFamily="34" charset="0"/>
              <a:cs typeface="Verdana" pitchFamily="34" charset="0"/>
            </a:endParaRPr>
          </a:p>
          <a:p>
            <a:endParaRPr lang="de-DE"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3482357844"/>
              </p:ext>
            </p:extLst>
          </p:nvPr>
        </p:nvGraphicFramePr>
        <p:xfrm>
          <a:off x="3563887" y="1197352"/>
          <a:ext cx="5472609" cy="5039960"/>
        </p:xfrm>
        <a:graphic>
          <a:graphicData uri="http://schemas.openxmlformats.org/drawingml/2006/table">
            <a:tbl>
              <a:tblPr firstRow="1" bandRow="1">
                <a:tableStyleId>{5C22544A-7EE6-4342-B048-85BDC9FD1C3A}</a:tableStyleId>
              </a:tblPr>
              <a:tblGrid>
                <a:gridCol w="864097"/>
                <a:gridCol w="936104"/>
                <a:gridCol w="1440160"/>
                <a:gridCol w="2232248"/>
              </a:tblGrid>
              <a:tr h="47869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33478">
                <a:tc rowSpan="4">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4">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smtClean="0">
                          <a:solidFill>
                            <a:schemeClr val="dk1"/>
                          </a:solidFill>
                          <a:latin typeface="Verdana" pitchFamily="34" charset="0"/>
                          <a:ea typeface="Verdana" pitchFamily="34" charset="0"/>
                          <a:cs typeface="Verdana" pitchFamily="34" charset="0"/>
                        </a:rPr>
                        <a:t>An examination of late Assyrian metalwork : with special reference to Nimrud / </a:t>
                      </a:r>
                      <a:r>
                        <a:rPr lang="de-DE" dirty="0" smtClean="0">
                          <a:latin typeface="Verdana" pitchFamily="34" charset="0"/>
                          <a:ea typeface="Verdana" pitchFamily="34" charset="0"/>
                          <a:cs typeface="Verdana" pitchFamily="34" charset="0"/>
                        </a:rPr>
                        <a:t>John Curtis ; </a:t>
                      </a:r>
                      <a:r>
                        <a:rPr lang="en-US" sz="1800" kern="1200" dirty="0" smtClean="0">
                          <a:solidFill>
                            <a:schemeClr val="dk1"/>
                          </a:solidFill>
                          <a:latin typeface="Verdana" pitchFamily="34" charset="0"/>
                          <a:ea typeface="Verdana" pitchFamily="34" charset="0"/>
                          <a:cs typeface="Verdana" pitchFamily="34" charset="0"/>
                        </a:rPr>
                        <a:t>with an appendix on scientific analysis by Matthew J. </a:t>
                      </a:r>
                      <a:r>
                        <a:rPr lang="en-US" sz="1800" kern="1200" dirty="0" err="1" smtClean="0">
                          <a:solidFill>
                            <a:schemeClr val="dk1"/>
                          </a:solidFill>
                          <a:latin typeface="Verdana" pitchFamily="34" charset="0"/>
                          <a:ea typeface="Verdana" pitchFamily="34" charset="0"/>
                          <a:cs typeface="Verdana" pitchFamily="34" charset="0"/>
                        </a:rPr>
                        <a:t>Ponting</a:t>
                      </a:r>
                      <a:endParaRPr lang="de-DE"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itchFamily="34" charset="0"/>
                        <a:ea typeface="Verdana" pitchFamily="34" charset="0"/>
                        <a:cs typeface="Verdana" pitchFamily="34" charset="0"/>
                      </a:endParaRPr>
                    </a:p>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a:txBody>
                  <a:tcPr anchor="ctr"/>
                </a:tc>
              </a:tr>
              <a:tr h="1008112">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1080120">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err="1" smtClean="0">
                          <a:latin typeface="Verdana" panose="020B0604030504040204" pitchFamily="34" charset="0"/>
                          <a:ea typeface="Verdana" panose="020B0604030504040204" pitchFamily="34" charset="0"/>
                          <a:cs typeface="Verdana" panose="020B0604030504040204" pitchFamily="34" charset="0"/>
                        </a:rPr>
                        <a:t>Verant</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wortlich</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keits</a:t>
                      </a:r>
                      <a:r>
                        <a:rPr lang="de-DE" b="1" dirty="0" smtClean="0">
                          <a:latin typeface="Verdana" panose="020B0604030504040204" pitchFamily="34" charset="0"/>
                          <a:ea typeface="Verdana" panose="020B0604030504040204" pitchFamily="34" charset="0"/>
                          <a:cs typeface="Verdana" panose="020B0604030504040204" pitchFamily="34" charset="0"/>
                        </a:rPr>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angabe</a:t>
                      </a:r>
                      <a:endParaRPr lang="de-DE"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044416">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err="1" smtClean="0">
                          <a:latin typeface="Verdana" panose="020B0604030504040204" pitchFamily="34" charset="0"/>
                          <a:ea typeface="Verdana" panose="020B0604030504040204" pitchFamily="34" charset="0"/>
                          <a:cs typeface="Verdana" panose="020B0604030504040204" pitchFamily="34" charset="0"/>
                        </a:rPr>
                        <a:t>Verant</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wortlich</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keits</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angabe</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16:</a:t>
            </a:r>
            <a:endParaRPr lang="de-DE" sz="1800" dirty="0" smtClean="0"/>
          </a:p>
          <a:p>
            <a:endParaRPr lang="de-DE" sz="1800" dirty="0" smtClean="0"/>
          </a:p>
        </p:txBody>
      </p:sp>
      <p:sp>
        <p:nvSpPr>
          <p:cNvPr id="10" name="Textfeld 9"/>
          <p:cNvSpPr txBox="1"/>
          <p:nvPr/>
        </p:nvSpPr>
        <p:spPr>
          <a:xfrm>
            <a:off x="251520" y="1412776"/>
            <a:ext cx="3240360" cy="3816424"/>
          </a:xfrm>
          <a:prstGeom prst="rect">
            <a:avLst/>
          </a:prstGeom>
          <a:solidFill>
            <a:schemeClr val="bg1"/>
          </a:solidFill>
          <a:ln>
            <a:solidFill>
              <a:schemeClr val="tx1"/>
            </a:solidFill>
          </a:ln>
        </p:spPr>
        <p:txBody>
          <a:bodyPr wrap="square" rtlCol="0">
            <a:noAutofit/>
          </a:bodyPr>
          <a:lstStyle/>
          <a:p>
            <a:r>
              <a:rPr lang="de-DE" sz="2400" dirty="0" smtClean="0">
                <a:latin typeface="Verdana" pitchFamily="34" charset="0"/>
                <a:ea typeface="Verdana" pitchFamily="34" charset="0"/>
                <a:cs typeface="Verdana" pitchFamily="34" charset="0"/>
              </a:rPr>
              <a:t>Chirurgische Forschung</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188 Abbildungen</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91 Tabellen</a:t>
            </a:r>
            <a:endParaRPr lang="de-DE" sz="2400"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2790373451"/>
              </p:ext>
            </p:extLst>
          </p:nvPr>
        </p:nvGraphicFramePr>
        <p:xfrm>
          <a:off x="3563889" y="1412776"/>
          <a:ext cx="5472608" cy="3672408"/>
        </p:xfrm>
        <a:graphic>
          <a:graphicData uri="http://schemas.openxmlformats.org/drawingml/2006/table">
            <a:tbl>
              <a:tblPr firstRow="1" bandRow="1">
                <a:tableStyleId>{5C22544A-7EE6-4342-B048-85BDC9FD1C3A}</a:tableStyleId>
              </a:tblPr>
              <a:tblGrid>
                <a:gridCol w="864095"/>
                <a:gridCol w="864096"/>
                <a:gridCol w="1656184"/>
                <a:gridCol w="2088233"/>
              </a:tblGrid>
              <a:tr h="63940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030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Chirurgische Forschung</a:t>
                      </a:r>
                      <a:endParaRPr lang="de-DE" dirty="0">
                        <a:latin typeface="Verdana" pitchFamily="34" charset="0"/>
                        <a:ea typeface="Verdana" pitchFamily="34" charset="0"/>
                        <a:cs typeface="Verdana" pitchFamily="34" charset="0"/>
                      </a:endParaRPr>
                    </a:p>
                  </a:txBody>
                  <a:tcPr anchor="ctr"/>
                </a:tc>
              </a:tr>
              <a:tr h="12255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4060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188 Illustrationen</a:t>
                      </a:r>
                      <a:endParaRPr lang="de-DE" dirty="0">
                        <a:latin typeface="Verdana" pitchFamily="34" charset="0"/>
                        <a:ea typeface="Verdana" pitchFamily="34" charset="0"/>
                        <a:cs typeface="Verdana" pitchFamily="34" charset="0"/>
                      </a:endParaRPr>
                    </a:p>
                  </a:txBody>
                  <a:tcPr anchor="ctr"/>
                </a:tc>
              </a:tr>
              <a:tr h="937170">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4060</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Enthält: 91 Tabellen</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17:</a:t>
            </a:r>
            <a:endParaRPr lang="de-DE" sz="1800" dirty="0" smtClean="0"/>
          </a:p>
          <a:p>
            <a:endParaRPr lang="de-DE" sz="1800" dirty="0" smtClean="0"/>
          </a:p>
        </p:txBody>
      </p:sp>
      <p:sp>
        <p:nvSpPr>
          <p:cNvPr id="10" name="Textfeld 9"/>
          <p:cNvSpPr txBox="1"/>
          <p:nvPr/>
        </p:nvSpPr>
        <p:spPr>
          <a:xfrm>
            <a:off x="251520" y="1412776"/>
            <a:ext cx="3240360"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3681375697"/>
              </p:ext>
            </p:extLst>
          </p:nvPr>
        </p:nvGraphicFramePr>
        <p:xfrm>
          <a:off x="3563887" y="1412776"/>
          <a:ext cx="5472609" cy="4277262"/>
        </p:xfrm>
        <a:graphic>
          <a:graphicData uri="http://schemas.openxmlformats.org/drawingml/2006/table">
            <a:tbl>
              <a:tblPr firstRow="1" bandRow="1">
                <a:tableStyleId>{5C22544A-7EE6-4342-B048-85BDC9FD1C3A}</a:tableStyleId>
              </a:tblPr>
              <a:tblGrid>
                <a:gridCol w="864097"/>
                <a:gridCol w="864096"/>
                <a:gridCol w="1296144"/>
                <a:gridCol w="2448272"/>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8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a:t>
                      </a:r>
                    </a:p>
                    <a:p>
                      <a:pPr>
                        <a:lnSpc>
                          <a:spcPts val="800"/>
                        </a:lnSpc>
                        <a:spcBef>
                          <a:spcPts val="600"/>
                        </a:spcBef>
                        <a:spcAft>
                          <a:spcPts val="600"/>
                        </a:spcAft>
                      </a:pP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Regelungstechnik : </a:t>
                      </a:r>
                      <a:r>
                        <a:rPr lang="de-DE" sz="1800" kern="1200" spc="-100" baseline="0" dirty="0" smtClean="0">
                          <a:solidFill>
                            <a:schemeClr val="dk1"/>
                          </a:solidFill>
                          <a:latin typeface="Verdana" pitchFamily="34" charset="0"/>
                          <a:ea typeface="Verdana" pitchFamily="34" charset="0"/>
                          <a:cs typeface="Verdana" pitchFamily="34" charset="0"/>
                        </a:rPr>
                        <a:t>Basiswissen, Grundlagen, Anwendungsbeispiele ; mit 277 Bildern, 30 Tabellen, 27 Aufgaben und Lösungen</a:t>
                      </a:r>
                      <a:endParaRPr lang="de-DE" spc="-100" baseline="0" dirty="0">
                        <a:latin typeface="Verdana" pitchFamily="34" charset="0"/>
                        <a:ea typeface="Verdana" pitchFamily="34" charset="0"/>
                        <a:cs typeface="Verdana" pitchFamily="34" charset="0"/>
                      </a:endParaRPr>
                    </a:p>
                  </a:txBody>
                  <a:tcPr anchor="ctr"/>
                </a:tc>
              </a:tr>
              <a:tr h="1186957">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spc="-100" baseline="0" dirty="0">
                        <a:latin typeface="Verdana" pitchFamily="34" charset="0"/>
                        <a:ea typeface="Verdana" pitchFamily="34" charset="0"/>
                        <a:cs typeface="Verdana" pitchFamily="34" charset="0"/>
                      </a:endParaRPr>
                    </a:p>
                  </a:txBody>
                  <a:tcPr anchor="ctr"/>
                </a:tc>
              </a:tr>
              <a:tr h="907673">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pc="-10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smtClean="0">
                          <a:latin typeface="Verdana" pitchFamily="34" charset="0"/>
                          <a:ea typeface="Verdana" pitchFamily="34" charset="0"/>
                          <a:cs typeface="Verdana" pitchFamily="34" charset="0"/>
                        </a:rPr>
                        <a:t>4061</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Illustrationen</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-22-</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18 (Variante):</a:t>
            </a:r>
            <a:endParaRPr lang="de-DE" sz="1800" dirty="0" smtClean="0"/>
          </a:p>
          <a:p>
            <a:endParaRPr lang="de-DE" sz="1800" dirty="0" smtClean="0"/>
          </a:p>
        </p:txBody>
      </p:sp>
      <p:sp>
        <p:nvSpPr>
          <p:cNvPr id="10" name="Textfeld 9"/>
          <p:cNvSpPr txBox="1"/>
          <p:nvPr/>
        </p:nvSpPr>
        <p:spPr>
          <a:xfrm>
            <a:off x="251520" y="1412776"/>
            <a:ext cx="3384376"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1968916365"/>
              </p:ext>
            </p:extLst>
          </p:nvPr>
        </p:nvGraphicFramePr>
        <p:xfrm>
          <a:off x="3707904" y="1412776"/>
          <a:ext cx="5328593" cy="4277262"/>
        </p:xfrm>
        <a:graphic>
          <a:graphicData uri="http://schemas.openxmlformats.org/drawingml/2006/table">
            <a:tbl>
              <a:tblPr firstRow="1" bandRow="1">
                <a:tableStyleId>{5C22544A-7EE6-4342-B048-85BDC9FD1C3A}</a:tableStyleId>
              </a:tblPr>
              <a:tblGrid>
                <a:gridCol w="864096"/>
                <a:gridCol w="936104"/>
                <a:gridCol w="1512168"/>
                <a:gridCol w="2016225"/>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Regelungstechnik : </a:t>
                      </a:r>
                      <a:r>
                        <a:rPr lang="de-DE" sz="1800" kern="1200" spc="-100" dirty="0" smtClean="0">
                          <a:solidFill>
                            <a:schemeClr val="dk1"/>
                          </a:solidFill>
                          <a:latin typeface="Verdana" pitchFamily="34" charset="0"/>
                          <a:ea typeface="Verdana" pitchFamily="34" charset="0"/>
                          <a:cs typeface="Verdana" pitchFamily="34" charset="0"/>
                        </a:rPr>
                        <a:t>Basiswissen, Grundlagen, Anwendungsbeispiele</a:t>
                      </a:r>
                      <a:endParaRPr lang="de-DE" spc="-100" dirty="0">
                        <a:latin typeface="Verdana" pitchFamily="34" charset="0"/>
                        <a:ea typeface="Verdana" pitchFamily="34" charset="0"/>
                        <a:cs typeface="Verdana" pitchFamily="34" charset="0"/>
                      </a:endParaRPr>
                    </a:p>
                  </a:txBody>
                  <a:tcPr anchor="ctr"/>
                </a:tc>
              </a:tr>
              <a:tr h="1186957">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spc="-10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4061</a:t>
                      </a:r>
                      <a:endParaRPr lang="de-DE" b="1" dirty="0">
                        <a:latin typeface="Verdana" pitchFamily="34" charset="0"/>
                        <a:ea typeface="Verdana" pitchFamily="34" charset="0"/>
                        <a:cs typeface="Verdana" pitchFamily="34" charset="0"/>
                      </a:endParaRPr>
                    </a:p>
                  </a:txBody>
                  <a:tcPr anchor="ctr">
                    <a:noFill/>
                  </a:tcP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noFill/>
                  </a:tcP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277 Illustrationen</a:t>
                      </a:r>
                      <a:endParaRPr lang="de-DE" spc="-100" dirty="0">
                        <a:latin typeface="Verdana" pitchFamily="34" charset="0"/>
                        <a:ea typeface="Verdana" pitchFamily="34" charset="0"/>
                        <a:cs typeface="Verdana" pitchFamily="34" charset="0"/>
                      </a:endParaRPr>
                    </a:p>
                  </a:txBody>
                  <a:tcPr anchor="ctr">
                    <a:noFill/>
                  </a:tcPr>
                </a:tc>
              </a:tr>
              <a:tr h="907673">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4060</a:t>
                      </a:r>
                      <a:endParaRPr lang="de-DE" b="0" dirty="0">
                        <a:latin typeface="Verdana" pitchFamily="34" charset="0"/>
                        <a:ea typeface="Verdana" pitchFamily="34" charset="0"/>
                        <a:cs typeface="Verdana"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solidFill>
                      <a:srgbClr val="D0D8E8"/>
                    </a:solidFill>
                  </a:tcP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Enthält: 30 Tabellen, 27 Aufgaben</a:t>
                      </a:r>
                      <a:r>
                        <a:rPr lang="de-DE" spc="-100" baseline="0" dirty="0" smtClean="0">
                          <a:latin typeface="Verdana" pitchFamily="34" charset="0"/>
                          <a:ea typeface="Verdana" pitchFamily="34" charset="0"/>
                          <a:cs typeface="Verdana" pitchFamily="34" charset="0"/>
                        </a:rPr>
                        <a:t> und Lösungen</a:t>
                      </a:r>
                      <a:endParaRPr lang="de-DE" spc="-100" dirty="0">
                        <a:latin typeface="Verdana" pitchFamily="34" charset="0"/>
                        <a:ea typeface="Verdana" pitchFamily="34" charset="0"/>
                        <a:cs typeface="Verdana" pitchFamily="34" charset="0"/>
                      </a:endParaRPr>
                    </a:p>
                  </a:txBody>
                  <a:tcPr anchor="ctr">
                    <a:solidFill>
                      <a:srgbClr val="D0D8E8"/>
                    </a:solidFill>
                  </a:tcP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-23-</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5"/>
            </a:pPr>
            <a:r>
              <a:rPr lang="de-DE" dirty="0" smtClean="0"/>
              <a:t>Ressource, die über die Ergebnisse einer Konferenz berichtet (z. B. Tagungsband), in deren Informationsquelle für den Haupttitel sowohl ein Thema als auch eine Information mit dem Namen der Konferenz (allein oder mit weiteren Angaben) erscheint</a:t>
            </a:r>
          </a:p>
          <a:p>
            <a:pPr marL="1314450" lvl="2" indent="-457200"/>
            <a:r>
              <a:rPr lang="de-DE" sz="1800" dirty="0" smtClean="0"/>
              <a:t>Thema = Haupttitel</a:t>
            </a:r>
          </a:p>
          <a:p>
            <a:pPr marL="1314450" lvl="2" indent="-457200"/>
            <a:r>
              <a:rPr lang="de-DE" sz="1800" dirty="0" smtClean="0"/>
              <a:t>Information mit Namen der Konferenz = Titelzusatz</a:t>
            </a:r>
          </a:p>
          <a:p>
            <a:pPr marL="1314450" lvl="2" indent="-457200"/>
            <a:r>
              <a:rPr lang="de-DE" sz="1800" dirty="0" smtClean="0"/>
              <a:t>Unabhängig von Reihenfolge und Layout in der Informationsquelle</a:t>
            </a:r>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-2-</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19:</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r>
              <a:rPr lang="de-DE" dirty="0" smtClean="0"/>
              <a:t>Richtlinien Abgrenzung Titelzusatz-Haupttitel (RDA 2.3.4.3 D-A-CH)</a:t>
            </a:r>
          </a:p>
          <a:p>
            <a:pPr marL="914400" lvl="1" indent="-457200">
              <a:buFont typeface="+mj-lt"/>
              <a:buAutoNum type="arabicPeriod" startAt="6"/>
            </a:pPr>
            <a:r>
              <a:rPr lang="de-DE" dirty="0" smtClean="0"/>
              <a:t>Maßstab bei Ressource mit kartografischem Inhalt/unbewegten Bildern/dreidimensionalen Formen </a:t>
            </a:r>
          </a:p>
          <a:p>
            <a:pPr marL="1314450" lvl="2" indent="-457200"/>
            <a:r>
              <a:rPr lang="de-DE" sz="1800" dirty="0" smtClean="0"/>
              <a:t>Maßstab = Teil von Titelzusatz, wenn grammatikalisch verbunden</a:t>
            </a:r>
          </a:p>
          <a:p>
            <a:pPr marL="1314450" lvl="2" indent="-457200"/>
            <a:r>
              <a:rPr lang="de-DE" sz="1800" dirty="0" smtClean="0"/>
              <a:t>Andernfalls als eigenes Element erfassen (RDA 7.25)</a:t>
            </a:r>
          </a:p>
        </p:txBody>
      </p:sp>
      <p:sp>
        <p:nvSpPr>
          <p:cNvPr id="6" name="Textfeld 5"/>
          <p:cNvSpPr txBox="1"/>
          <p:nvPr/>
        </p:nvSpPr>
        <p:spPr>
          <a:xfrm>
            <a:off x="179512" y="1340768"/>
            <a:ext cx="3672408" cy="1512168"/>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100. Deutscher </a:t>
            </a:r>
            <a:r>
              <a:rPr lang="de-DE" spc="-100" dirty="0" err="1" smtClean="0">
                <a:latin typeface="Verdana" pitchFamily="34" charset="0"/>
                <a:ea typeface="Verdana" pitchFamily="34" charset="0"/>
                <a:cs typeface="Verdana" pitchFamily="34" charset="0"/>
              </a:rPr>
              <a:t>Bibliothekartag</a:t>
            </a:r>
            <a:r>
              <a:rPr lang="de-DE" spc="-100" dirty="0" smtClean="0">
                <a:latin typeface="Verdana" pitchFamily="34" charset="0"/>
                <a:ea typeface="Verdana" pitchFamily="34" charset="0"/>
                <a:cs typeface="Verdana" pitchFamily="34" charset="0"/>
              </a:rPr>
              <a:t> in Berlin 2011</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Bibliotheken für die Zukunft –</a:t>
            </a:r>
            <a:br>
              <a:rPr lang="de-DE" spc="-100"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Zukunft für die Bibliotheken</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803301088"/>
              </p:ext>
            </p:extLst>
          </p:nvPr>
        </p:nvGraphicFramePr>
        <p:xfrm>
          <a:off x="3923928" y="1340769"/>
          <a:ext cx="5112567" cy="1944215"/>
        </p:xfrm>
        <a:graphic>
          <a:graphicData uri="http://schemas.openxmlformats.org/drawingml/2006/table">
            <a:tbl>
              <a:tblPr firstRow="1" bandRow="1">
                <a:tableStyleId>{5C22544A-7EE6-4342-B048-85BDC9FD1C3A}</a:tableStyleId>
              </a:tblPr>
              <a:tblGrid>
                <a:gridCol w="864096"/>
                <a:gridCol w="936104"/>
                <a:gridCol w="1296144"/>
                <a:gridCol w="2016223"/>
              </a:tblGrid>
              <a:tr h="4042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521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 </a:t>
                      </a:r>
                      <a:r>
                        <a:rPr lang="de-DE" b="1" dirty="0" err="1"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Bibliotheken für die Zukunft - Zukunft für die Bibliotheken</a:t>
                      </a:r>
                      <a:r>
                        <a:rPr lang="de-DE" baseline="0" dirty="0" smtClean="0">
                          <a:latin typeface="Verdana" pitchFamily="34" charset="0"/>
                          <a:ea typeface="Verdana" pitchFamily="34" charset="0"/>
                          <a:cs typeface="Verdana" pitchFamily="34" charset="0"/>
                        </a:rPr>
                        <a:t> : </a:t>
                      </a:r>
                      <a:r>
                        <a:rPr lang="de-DE" sz="1800" kern="1200" dirty="0" smtClean="0">
                          <a:solidFill>
                            <a:schemeClr val="dk1"/>
                          </a:solidFill>
                          <a:latin typeface="Verdana" pitchFamily="34" charset="0"/>
                          <a:ea typeface="Verdana" pitchFamily="34" charset="0"/>
                          <a:cs typeface="Verdana" pitchFamily="34" charset="0"/>
                        </a:rPr>
                        <a:t>100. Deutscher </a:t>
                      </a:r>
                      <a:r>
                        <a:rPr lang="de-DE" sz="1800" kern="1200" dirty="0" err="1" smtClean="0">
                          <a:solidFill>
                            <a:schemeClr val="dk1"/>
                          </a:solidFill>
                          <a:latin typeface="Verdana" pitchFamily="34" charset="0"/>
                          <a:ea typeface="Verdana" pitchFamily="34" charset="0"/>
                          <a:cs typeface="Verdana" pitchFamily="34" charset="0"/>
                        </a:rPr>
                        <a:t>Bibliothekartag</a:t>
                      </a:r>
                      <a:r>
                        <a:rPr lang="de-DE" sz="1800" kern="1200" baseline="0" dirty="0" smtClean="0">
                          <a:solidFill>
                            <a:schemeClr val="dk1"/>
                          </a:solidFill>
                          <a:latin typeface="Verdana" pitchFamily="34" charset="0"/>
                          <a:ea typeface="Verdana" pitchFamily="34" charset="0"/>
                          <a:cs typeface="Verdana" pitchFamily="34" charset="0"/>
                        </a:rPr>
                        <a:t> in Berlin 2011</a:t>
                      </a:r>
                      <a:endParaRPr lang="de-DE" dirty="0">
                        <a:latin typeface="Verdana" pitchFamily="34" charset="0"/>
                        <a:ea typeface="Verdana" pitchFamily="34" charset="0"/>
                        <a:cs typeface="Verdana" pitchFamily="34" charset="0"/>
                      </a:endParaRPr>
                    </a:p>
                  </a:txBody>
                  <a:tcPr anchor="ctr"/>
                </a:tc>
              </a:tr>
              <a:tr h="774771">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981438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20:</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p:txBody>
      </p:sp>
      <p:graphicFrame>
        <p:nvGraphicFramePr>
          <p:cNvPr id="7" name="Tabelle 6"/>
          <p:cNvGraphicFramePr>
            <a:graphicFrameLocks noGrp="1"/>
          </p:cNvGraphicFramePr>
          <p:nvPr>
            <p:extLst>
              <p:ext uri="{D42A27DB-BD31-4B8C-83A1-F6EECF244321}">
                <p14:modId xmlns:p14="http://schemas.microsoft.com/office/powerpoint/2010/main" val="2294070862"/>
              </p:ext>
            </p:extLst>
          </p:nvPr>
        </p:nvGraphicFramePr>
        <p:xfrm>
          <a:off x="395536" y="1484784"/>
          <a:ext cx="8280920" cy="1178999"/>
        </p:xfrm>
        <a:graphic>
          <a:graphicData uri="http://schemas.openxmlformats.org/drawingml/2006/table">
            <a:tbl>
              <a:tblPr firstRow="1" bandRow="1">
                <a:tableStyleId>{5C22544A-7EE6-4342-B048-85BDC9FD1C3A}</a:tableStyleId>
              </a:tblPr>
              <a:tblGrid>
                <a:gridCol w="841031"/>
                <a:gridCol w="841031"/>
                <a:gridCol w="1682062"/>
                <a:gridCol w="4916796"/>
              </a:tblGrid>
              <a:tr h="4042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47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Wanderkarte 1:25 000 und Übersichtskarte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96807599"/>
              </p:ext>
            </p:extLst>
          </p:nvPr>
        </p:nvGraphicFramePr>
        <p:xfrm>
          <a:off x="395536" y="2970081"/>
          <a:ext cx="8280920" cy="1178999"/>
        </p:xfrm>
        <a:graphic>
          <a:graphicData uri="http://schemas.openxmlformats.org/drawingml/2006/table">
            <a:tbl>
              <a:tblPr firstRow="1" bandRow="1">
                <a:tableStyleId>{5C22544A-7EE6-4342-B048-85BDC9FD1C3A}</a:tableStyleId>
              </a:tblPr>
              <a:tblGrid>
                <a:gridCol w="841031"/>
                <a:gridCol w="841031"/>
                <a:gridCol w="1682062"/>
                <a:gridCol w="4916796"/>
              </a:tblGrid>
              <a:tr h="4042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47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Stadtplan im Maßstab 1:10 000</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19814383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5. Paralleler Titelzusatz</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62</a:t>
            </a:fld>
            <a:endParaRPr lang="de-DE"/>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 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9814383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-2-</a:t>
            </a:r>
            <a:endParaRPr lang="de-DE" dirty="0"/>
          </a:p>
        </p:txBody>
      </p:sp>
      <p:sp>
        <p:nvSpPr>
          <p:cNvPr id="3" name="Textplatzhalter 2"/>
          <p:cNvSpPr>
            <a:spLocks noGrp="1"/>
          </p:cNvSpPr>
          <p:nvPr>
            <p:ph type="body" sz="quarter" idx="13"/>
          </p:nvPr>
        </p:nvSpPr>
        <p:spPr/>
        <p:txBody>
          <a:bodyPr wrap="square"/>
          <a:lstStyle/>
          <a:p>
            <a:pPr algn="just"/>
            <a:r>
              <a:rPr lang="de-DE" dirty="0" smtClean="0"/>
              <a:t>Mehrere parallele Titelzusätze</a:t>
            </a:r>
          </a:p>
          <a:p>
            <a:pPr lvl="1" algn="just"/>
            <a:r>
              <a:rPr lang="de-DE" dirty="0" smtClean="0"/>
              <a:t>Erfassung in der Reihenfolge wie die entsprechenden Paralleltitel (RDA 2.3.5.3)</a:t>
            </a:r>
          </a:p>
          <a:p>
            <a:pPr lvl="1" algn="just"/>
            <a:r>
              <a:rPr lang="de-DE" dirty="0" smtClean="0"/>
              <a:t>Wenn kein Paralleltitel vorliegt und Titelzusatz in anderer/anderen Sprache(n)/</a:t>
            </a:r>
            <a:r>
              <a:rPr lang="de-DE" dirty="0" err="1" smtClean="0"/>
              <a:t>Schrifte</a:t>
            </a:r>
            <a:r>
              <a:rPr lang="de-DE" dirty="0" smtClean="0"/>
              <a:t>(n) als Haupttitel (RDA 2.3.5.3):</a:t>
            </a:r>
          </a:p>
          <a:p>
            <a:pPr lvl="2" algn="just"/>
            <a:r>
              <a:rPr lang="de-DE" sz="1800" dirty="0" smtClean="0"/>
              <a:t>Erster Zusatz = Titelzusatz (s. RDA 2.3.4)</a:t>
            </a:r>
          </a:p>
          <a:p>
            <a:pPr lvl="2" algn="just"/>
            <a:r>
              <a:rPr lang="de-DE" sz="1800" dirty="0" smtClean="0"/>
              <a:t>Andere Zusätze = Parallele Titelzusätze</a:t>
            </a:r>
          </a:p>
          <a:p>
            <a:pPr lvl="2" algn="just"/>
            <a:endParaRPr lang="de-DE" sz="1800" dirty="0" smtClean="0"/>
          </a:p>
          <a:p>
            <a:pPr algn="just"/>
            <a:r>
              <a:rPr lang="de-DE" dirty="0" smtClean="0"/>
              <a:t>Richtlinien Abgrenzung paralleler Titelzusatz-Paralleltitel bzw. Haupttitel = Richtlinien Abgrenzung Titelzusatz-Haupttitel (RDA 2.3.5.3 D-A-CH mit Verweis auf RDA 2.3.4.3 D-A-CH)</a:t>
            </a:r>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9814383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19814383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720305242"/>
              </p:ext>
            </p:extLst>
          </p:nvPr>
        </p:nvGraphicFramePr>
        <p:xfrm>
          <a:off x="395536" y="1340768"/>
          <a:ext cx="8424936" cy="4733596"/>
        </p:xfrm>
        <a:graphic>
          <a:graphicData uri="http://schemas.openxmlformats.org/drawingml/2006/table">
            <a:tbl>
              <a:tblPr firstRow="1" bandRow="1">
                <a:tableStyleId>{5C22544A-7EE6-4342-B048-85BDC9FD1C3A}</a:tableStyleId>
              </a:tblPr>
              <a:tblGrid>
                <a:gridCol w="842494"/>
                <a:gridCol w="842494"/>
                <a:gridCol w="2333059"/>
                <a:gridCol w="4406889"/>
              </a:tblGrid>
              <a:tr h="47265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rowSpan="6">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6">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Die Windrose : </a:t>
                      </a: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 ; deutsch - rätoromanisch - italienisch - französisch – deutsch = La</a:t>
                      </a:r>
                      <a:r>
                        <a:rPr lang="de-DE" sz="1800" kern="1200" baseline="0" dirty="0" smtClean="0">
                          <a:solidFill>
                            <a:schemeClr val="dk1"/>
                          </a:solidFill>
                          <a:latin typeface="Verdana" pitchFamily="34" charset="0"/>
                          <a:ea typeface="Verdana" pitchFamily="34" charset="0"/>
                          <a:cs typeface="Verdana" pitchFamily="34" charset="0"/>
                        </a:rPr>
                        <a:t> rosa </a:t>
                      </a:r>
                      <a:r>
                        <a:rPr lang="de-DE" sz="1800" kern="1200" baseline="0" dirty="0" err="1" smtClean="0">
                          <a:solidFill>
                            <a:schemeClr val="dk1"/>
                          </a:solidFill>
                          <a:latin typeface="Verdana" pitchFamily="34" charset="0"/>
                          <a:ea typeface="Verdana" pitchFamily="34" charset="0"/>
                          <a:cs typeface="Verdana" pitchFamily="34" charset="0"/>
                        </a:rPr>
                        <a:t>dals</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vents</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ina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staffetta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litterara</a:t>
                      </a:r>
                      <a:r>
                        <a:rPr lang="de-DE" sz="1800" kern="1200" baseline="0" dirty="0" smtClean="0">
                          <a:solidFill>
                            <a:schemeClr val="dk1"/>
                          </a:solidFill>
                          <a:latin typeface="Verdana" pitchFamily="34" charset="0"/>
                          <a:ea typeface="Verdana" pitchFamily="34" charset="0"/>
                          <a:cs typeface="Verdana" pitchFamily="34" charset="0"/>
                        </a:rPr>
                        <a:t> da </a:t>
                      </a:r>
                      <a:r>
                        <a:rPr lang="de-DE" sz="1800" kern="1200" baseline="0" dirty="0" err="1" smtClean="0">
                          <a:solidFill>
                            <a:schemeClr val="dk1"/>
                          </a:solidFill>
                          <a:latin typeface="Verdana" pitchFamily="34" charset="0"/>
                          <a:ea typeface="Verdana" pitchFamily="34" charset="0"/>
                          <a:cs typeface="Verdana" pitchFamily="34" charset="0"/>
                        </a:rPr>
                        <a:t>translaziuns</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atras</a:t>
                      </a:r>
                      <a:r>
                        <a:rPr lang="de-DE" sz="1800" kern="1200" baseline="0" dirty="0" smtClean="0">
                          <a:solidFill>
                            <a:schemeClr val="dk1"/>
                          </a:solidFill>
                          <a:latin typeface="Verdana" pitchFamily="34" charset="0"/>
                          <a:ea typeface="Verdana" pitchFamily="34" charset="0"/>
                          <a:cs typeface="Verdana" pitchFamily="34" charset="0"/>
                        </a:rPr>
                        <a:t> la </a:t>
                      </a:r>
                      <a:r>
                        <a:rPr lang="de-DE" sz="1800" kern="1200" baseline="0" dirty="0" err="1" smtClean="0">
                          <a:solidFill>
                            <a:schemeClr val="dk1"/>
                          </a:solidFill>
                          <a:latin typeface="Verdana" pitchFamily="34" charset="0"/>
                          <a:ea typeface="Verdana" pitchFamily="34" charset="0"/>
                          <a:cs typeface="Verdana" pitchFamily="34" charset="0"/>
                        </a:rPr>
                        <a:t>Svizra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quadrilingua</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rumantsch</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talian</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franzos</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tudestg</a:t>
                      </a:r>
                      <a:r>
                        <a:rPr lang="de-DE" sz="1800" kern="1200" baseline="0" dirty="0" smtClean="0">
                          <a:solidFill>
                            <a:schemeClr val="dk1"/>
                          </a:solidFill>
                          <a:latin typeface="Verdana" pitchFamily="34" charset="0"/>
                          <a:ea typeface="Verdana" pitchFamily="34" charset="0"/>
                          <a:cs typeface="Verdana" pitchFamily="34" charset="0"/>
                        </a:rPr>
                        <a:t> - </a:t>
                      </a:r>
                      <a:r>
                        <a:rPr lang="de-DE" sz="1800" kern="1200" baseline="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695353">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44089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720080">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b="1"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2.3.3</a:t>
                      </a:r>
                    </a:p>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173839">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173838">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427820">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19814383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p:txBody>
      </p:sp>
      <p:pic>
        <p:nvPicPr>
          <p:cNvPr id="1027" name="Picture 3"/>
          <p:cNvPicPr>
            <a:picLocks noChangeAspect="1" noChangeArrowheads="1"/>
          </p:cNvPicPr>
          <p:nvPr/>
        </p:nvPicPr>
        <p:blipFill>
          <a:blip r:embed="rId2" cstate="print">
            <a:biLevel thresh="50000"/>
            <a:lum bright="15000" contrast="20000"/>
          </a:blip>
          <a:srcRect l="1706" r="1067"/>
          <a:stretch>
            <a:fillRect/>
          </a:stretch>
        </p:blipFill>
        <p:spPr bwMode="auto">
          <a:xfrm>
            <a:off x="1619672" y="1628800"/>
            <a:ext cx="5616624" cy="3645879"/>
          </a:xfrm>
          <a:prstGeom prst="rect">
            <a:avLst/>
          </a:prstGeom>
          <a:solidFill>
            <a:schemeClr val="tx1"/>
          </a:solid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19814383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621196803"/>
              </p:ext>
            </p:extLst>
          </p:nvPr>
        </p:nvGraphicFramePr>
        <p:xfrm>
          <a:off x="395537" y="1484785"/>
          <a:ext cx="8496944" cy="2918305"/>
        </p:xfrm>
        <a:graphic>
          <a:graphicData uri="http://schemas.openxmlformats.org/drawingml/2006/table">
            <a:tbl>
              <a:tblPr firstRow="1" bandRow="1">
                <a:tableStyleId>{5C22544A-7EE6-4342-B048-85BDC9FD1C3A}</a:tableStyleId>
              </a:tblPr>
              <a:tblGrid>
                <a:gridCol w="1377884"/>
                <a:gridCol w="1377884"/>
                <a:gridCol w="2066824"/>
                <a:gridCol w="3674352"/>
              </a:tblGrid>
              <a:tr h="37906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7072">
                <a:tc rowSpan="4">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lnB w="12700" cmpd="sng">
                      <a:noFill/>
                    </a:lnB>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4">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Requiem a Rossini : </a:t>
                      </a:r>
                      <a:r>
                        <a:rPr lang="en-US" sz="1800" kern="1200" dirty="0" smtClean="0">
                          <a:solidFill>
                            <a:schemeClr val="dk1"/>
                          </a:solidFill>
                          <a:latin typeface="Verdana" pitchFamily="34" charset="0"/>
                          <a:ea typeface="Verdana" pitchFamily="34" charset="0"/>
                          <a:cs typeface="Verdana" pitchFamily="34" charset="0"/>
                        </a:rPr>
                        <a:t>(12. </a:t>
                      </a:r>
                      <a:r>
                        <a:rPr lang="en-US" sz="1800" kern="1200" dirty="0" err="1" smtClean="0">
                          <a:solidFill>
                            <a:schemeClr val="dk1"/>
                          </a:solidFill>
                          <a:latin typeface="Verdana" pitchFamily="34" charset="0"/>
                          <a:ea typeface="Verdana" pitchFamily="34" charset="0"/>
                          <a:cs typeface="Verdana" pitchFamily="34" charset="0"/>
                        </a:rPr>
                        <a:t>März</a:t>
                      </a:r>
                      <a:r>
                        <a:rPr lang="en-US" sz="1800" kern="1200" dirty="0" smtClean="0">
                          <a:solidFill>
                            <a:schemeClr val="dk1"/>
                          </a:solidFill>
                          <a:latin typeface="Verdana" pitchFamily="34" charset="0"/>
                          <a:ea typeface="Verdana" pitchFamily="34" charset="0"/>
                          <a:cs typeface="Verdana" pitchFamily="34" charset="0"/>
                        </a:rPr>
                        <a:t> 1869) ; </a:t>
                      </a:r>
                      <a:r>
                        <a:rPr lang="de-DE" b="0" dirty="0" smtClean="0">
                          <a:latin typeface="Verdana" pitchFamily="34" charset="0"/>
                          <a:ea typeface="Verdana" pitchFamily="34" charset="0"/>
                          <a:cs typeface="Verdana" pitchFamily="34" charset="0"/>
                        </a:rPr>
                        <a:t>für achtstimmigen gemischten Chor a cappella ; </a:t>
                      </a:r>
                      <a:r>
                        <a:rPr lang="de-DE" b="0" dirty="0" err="1" smtClean="0">
                          <a:latin typeface="Verdana" pitchFamily="34" charset="0"/>
                          <a:ea typeface="Verdana" pitchFamily="34" charset="0"/>
                          <a:cs typeface="Verdana" pitchFamily="34" charset="0"/>
                        </a:rPr>
                        <a:t>for</a:t>
                      </a:r>
                      <a:r>
                        <a:rPr lang="de-DE" b="0" dirty="0" smtClean="0">
                          <a:latin typeface="Verdana" pitchFamily="34" charset="0"/>
                          <a:ea typeface="Verdana" pitchFamily="34" charset="0"/>
                          <a:cs typeface="Verdana" pitchFamily="34" charset="0"/>
                        </a:rPr>
                        <a:t> </a:t>
                      </a:r>
                      <a:r>
                        <a:rPr lang="de-DE" b="0" dirty="0" err="1" smtClean="0">
                          <a:latin typeface="Verdana" pitchFamily="34" charset="0"/>
                          <a:ea typeface="Verdana" pitchFamily="34" charset="0"/>
                          <a:cs typeface="Verdana" pitchFamily="34" charset="0"/>
                        </a:rPr>
                        <a:t>eight</a:t>
                      </a:r>
                      <a:r>
                        <a:rPr lang="de-DE" b="0" dirty="0" smtClean="0">
                          <a:latin typeface="Verdana" pitchFamily="34" charset="0"/>
                          <a:ea typeface="Verdana" pitchFamily="34" charset="0"/>
                          <a:cs typeface="Verdana" pitchFamily="34" charset="0"/>
                        </a:rPr>
                        <a:t>-part </a:t>
                      </a:r>
                      <a:r>
                        <a:rPr lang="de-DE" b="0" dirty="0" err="1" smtClean="0">
                          <a:latin typeface="Verdana" pitchFamily="34" charset="0"/>
                          <a:ea typeface="Verdana" pitchFamily="34" charset="0"/>
                          <a:cs typeface="Verdana" pitchFamily="34" charset="0"/>
                        </a:rPr>
                        <a:t>mixed</a:t>
                      </a:r>
                      <a:r>
                        <a:rPr lang="de-DE" b="0" dirty="0" smtClean="0">
                          <a:latin typeface="Verdana" pitchFamily="34" charset="0"/>
                          <a:ea typeface="Verdana" pitchFamily="34" charset="0"/>
                          <a:cs typeface="Verdana" pitchFamily="34" charset="0"/>
                        </a:rPr>
                        <a:t> </a:t>
                      </a:r>
                      <a:r>
                        <a:rPr lang="de-DE" b="0" dirty="0" err="1" smtClean="0">
                          <a:latin typeface="Verdana" pitchFamily="34" charset="0"/>
                          <a:ea typeface="Verdana" pitchFamily="34" charset="0"/>
                          <a:cs typeface="Verdana" pitchFamily="34" charset="0"/>
                        </a:rPr>
                        <a:t>choir</a:t>
                      </a:r>
                      <a:r>
                        <a:rPr lang="de-DE" b="0" dirty="0" smtClean="0">
                          <a:latin typeface="Verdana" pitchFamily="34" charset="0"/>
                          <a:ea typeface="Verdana" pitchFamily="34" charset="0"/>
                          <a:cs typeface="Verdana" pitchFamily="34" charset="0"/>
                        </a:rPr>
                        <a:t> a cappella</a:t>
                      </a:r>
                      <a:endParaRPr lang="de-DE" b="0" dirty="0">
                        <a:latin typeface="Verdana" pitchFamily="34" charset="0"/>
                        <a:ea typeface="Verdana" pitchFamily="34" charset="0"/>
                        <a:cs typeface="Verdana" pitchFamily="34" charset="0"/>
                      </a:endParaRPr>
                    </a:p>
                  </a:txBody>
                  <a:tcPr anchor="ctr"/>
                </a:tc>
              </a:tr>
              <a:tr h="800082">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564244">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lnB w="12700" cap="flat" cmpd="sng" algn="ctr">
                      <a:noFill/>
                      <a:prstDash val="solid"/>
                      <a:round/>
                      <a:headEnd type="none" w="med" len="med"/>
                      <a:tailEnd type="none" w="med" len="med"/>
                    </a:lnB>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lnB w="12700" cap="flat" cmpd="sng" algn="ctr">
                      <a:noFill/>
                      <a:prstDash val="solid"/>
                      <a:round/>
                      <a:headEnd type="none" w="med" len="med"/>
                      <a:tailEnd type="none" w="med" len="med"/>
                    </a:lnB>
                  </a:tcPr>
                </a:tc>
                <a:tc v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r>
              <a:tr h="235838">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D0D8E8"/>
                    </a:solidFill>
                  </a:tcPr>
                </a:tc>
                <a:tc vMerge="1">
                  <a:txBody>
                    <a:bodyPr/>
                    <a:lstStyle/>
                    <a:p>
                      <a:endParaRPr lang="de-DE"/>
                    </a:p>
                  </a:txBody>
                  <a:tcP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Abweichender Titel (Standardelement </a:t>
            </a:r>
            <a:r>
              <a:rPr lang="de-DE" dirty="0" err="1" smtClean="0"/>
              <a:t>fR</a:t>
            </a:r>
            <a:r>
              <a:rPr lang="de-DE" dirty="0" smtClean="0"/>
              <a:t>)</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6. Abweichender Titel</a:t>
            </a:r>
          </a:p>
          <a:p>
            <a:pPr algn="ctr">
              <a:buNone/>
            </a:pPr>
            <a:r>
              <a:rPr lang="de-DE" sz="2800" dirty="0" smtClean="0">
                <a:solidFill>
                  <a:schemeClr val="accent1">
                    <a:lumMod val="75000"/>
                  </a:schemeClr>
                </a:solidFill>
              </a:rPr>
              <a:t>(RDA 2.3.6)</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69</a:t>
            </a:fld>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-3-</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1344670"/>
          <a:ext cx="8640961" cy="512064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l-GR" sz="1800" dirty="0" smtClean="0">
                          <a:solidFill>
                            <a:schemeClr val="tx1"/>
                          </a:solidFill>
                          <a:latin typeface="Verdana" pitchFamily="34" charset="0"/>
                          <a:ea typeface="Verdana" pitchFamily="34" charset="0"/>
                          <a:cs typeface="Verdana" pitchFamily="34" charset="0"/>
                        </a:rPr>
                        <a:t>π-</a:t>
                      </a:r>
                      <a:r>
                        <a:rPr lang="es-ES" sz="1800" dirty="0" smtClean="0">
                          <a:solidFill>
                            <a:schemeClr val="tx1"/>
                          </a:solidFill>
                          <a:latin typeface="Verdana" pitchFamily="34" charset="0"/>
                          <a:ea typeface="Verdana" pitchFamily="34" charset="0"/>
                          <a:cs typeface="Verdana" pitchFamily="34" charset="0"/>
                        </a:rPr>
                        <a:t>Stacked Polymers and Molecules</a:t>
                      </a:r>
                    </a:p>
                  </a:txBody>
                  <a:tcPr anchor="ctr"/>
                </a:tc>
                <a:tc>
                  <a:txBody>
                    <a:bodyPr/>
                    <a:lstStyle/>
                    <a:p>
                      <a:pPr marL="0" indent="0">
                        <a:lnSpc>
                          <a:spcPct val="100000"/>
                        </a:lnSpc>
                        <a:spcBef>
                          <a:spcPts val="0"/>
                        </a:spcBef>
                        <a:spcAft>
                          <a:spcPts val="0"/>
                        </a:spcAft>
                      </a:pPr>
                      <a:r>
                        <a:rPr lang="el-GR" sz="1800" dirty="0" smtClean="0">
                          <a:latin typeface="Verdana" pitchFamily="34" charset="0"/>
                          <a:ea typeface="Verdana" pitchFamily="34" charset="0"/>
                          <a:cs typeface="Verdana" pitchFamily="34" charset="0"/>
                        </a:rPr>
                        <a:t>π-</a:t>
                      </a:r>
                      <a:r>
                        <a:rPr lang="es-ES" sz="1800" dirty="0" smtClean="0">
                          <a:latin typeface="Verdana" pitchFamily="34" charset="0"/>
                          <a:ea typeface="Verdana" pitchFamily="34" charset="0"/>
                          <a:cs typeface="Verdana" pitchFamily="34" charset="0"/>
                        </a:rPr>
                        <a:t>stacked polymers and molecules</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Symbol, Großschreibung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Bis-Strich ohne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Gedankenstrich mit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Fehlende Bindestriche</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MISERABLES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misérables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 Akzent</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«Je </a:t>
                      </a:r>
                      <a:r>
                        <a:rPr lang="de-DE" sz="1800" dirty="0" err="1" smtClean="0">
                          <a:solidFill>
                            <a:schemeClr val="tx1"/>
                          </a:solidFill>
                          <a:latin typeface="Verdana" pitchFamily="34" charset="0"/>
                          <a:ea typeface="Verdana" pitchFamily="34" charset="0"/>
                          <a:cs typeface="Verdana" pitchFamily="34" charset="0"/>
                        </a:rPr>
                        <a:t>parle</a:t>
                      </a:r>
                      <a:r>
                        <a:rPr lang="de-DE" sz="1800" dirty="0" smtClean="0">
                          <a:solidFill>
                            <a:schemeClr val="tx1"/>
                          </a:solidFill>
                          <a:latin typeface="Verdana" pitchFamily="34" charset="0"/>
                          <a:ea typeface="Verdana" pitchFamily="34" charset="0"/>
                          <a:cs typeface="Verdana" pitchFamily="34" charset="0"/>
                        </a:rPr>
                        <a:t> du </a:t>
                      </a:r>
                      <a:r>
                        <a:rPr lang="de-DE" sz="1800" dirty="0" err="1" smtClean="0">
                          <a:solidFill>
                            <a:schemeClr val="tx1"/>
                          </a:solidFill>
                          <a:latin typeface="Verdana" pitchFamily="34" charset="0"/>
                          <a:ea typeface="Verdana" pitchFamily="34" charset="0"/>
                          <a:cs typeface="Verdana" pitchFamily="34" charset="0"/>
                        </a:rPr>
                        <a:t>française</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où</a:t>
                      </a:r>
                      <a:r>
                        <a:rPr lang="de-DE" sz="1800" dirty="0" smtClean="0">
                          <a:solidFill>
                            <a:schemeClr val="tx1"/>
                          </a:solidFill>
                          <a:latin typeface="Verdana" pitchFamily="34" charset="0"/>
                          <a:ea typeface="Verdana" pitchFamily="34" charset="0"/>
                          <a:cs typeface="Verdana" pitchFamily="34" charset="0"/>
                        </a:rPr>
                        <a:t>?»</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"Je </a:t>
                      </a:r>
                      <a:r>
                        <a:rPr lang="de-DE" sz="1800" dirty="0" err="1" smtClean="0">
                          <a:latin typeface="Verdana" pitchFamily="34" charset="0"/>
                          <a:ea typeface="Verdana" pitchFamily="34" charset="0"/>
                          <a:cs typeface="Verdana" pitchFamily="34" charset="0"/>
                        </a:rPr>
                        <a:t>parle</a:t>
                      </a:r>
                      <a:r>
                        <a:rPr lang="de-DE" sz="1800" dirty="0" smtClean="0">
                          <a:latin typeface="Verdana" pitchFamily="34" charset="0"/>
                          <a:ea typeface="Verdana" pitchFamily="34" charset="0"/>
                          <a:cs typeface="Verdana" pitchFamily="34" charset="0"/>
                        </a:rPr>
                        <a:t> du </a:t>
                      </a:r>
                      <a:r>
                        <a:rPr lang="de-DE" sz="1800" dirty="0" err="1" smtClean="0">
                          <a:latin typeface="Verdana" pitchFamily="34" charset="0"/>
                          <a:ea typeface="Verdana" pitchFamily="34" charset="0"/>
                          <a:cs typeface="Verdana" pitchFamily="34" charset="0"/>
                        </a:rPr>
                        <a:t>française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où</a:t>
                      </a:r>
                      <a:r>
                        <a:rPr lang="de-DE" sz="1800" dirty="0" smtClean="0">
                          <a:latin typeface="Verdana" pitchFamily="34" charset="0"/>
                          <a:ea typeface="Verdana" pitchFamily="34" charset="0"/>
                          <a:cs typeface="Verdana" pitchFamily="34" charset="0"/>
                        </a:rPr>
                        <a:t>?"</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Anführungszeichen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i="1" dirty="0" smtClean="0">
                          <a:solidFill>
                            <a:schemeClr val="tx1"/>
                          </a:solidFill>
                          <a:latin typeface="Verdana" pitchFamily="34" charset="0"/>
                          <a:ea typeface="Verdana" pitchFamily="34" charset="0"/>
                          <a:cs typeface="Verdana" pitchFamily="34" charset="0"/>
                        </a:rPr>
                        <a:t>Titelzusatz:</a:t>
                      </a:r>
                      <a:r>
                        <a:rPr lang="de-DE" sz="1800" dirty="0" smtClean="0">
                          <a:solidFill>
                            <a:schemeClr val="tx1"/>
                          </a:solidFill>
                          <a:latin typeface="Verdana" pitchFamily="34" charset="0"/>
                          <a:ea typeface="Verdana" pitchFamily="34" charset="0"/>
                          <a:cs typeface="Verdana" pitchFamily="34" charset="0"/>
                        </a:rPr>
                        <a:t/>
                      </a:r>
                      <a:br>
                        <a:rPr lang="de-DE" sz="1800" dirty="0" smtClean="0">
                          <a:solidFill>
                            <a:schemeClr val="tx1"/>
                          </a:solidFill>
                          <a:latin typeface="Verdana" pitchFamily="34" charset="0"/>
                          <a:ea typeface="Verdana" pitchFamily="34" charset="0"/>
                          <a:cs typeface="Verdana" pitchFamily="34" charset="0"/>
                        </a:rPr>
                      </a:br>
                      <a:r>
                        <a:rPr lang="de-DE" sz="1800" dirty="0" smtClean="0">
                          <a:solidFill>
                            <a:schemeClr val="tx1"/>
                          </a:solidFill>
                          <a:latin typeface="Verdana" pitchFamily="34" charset="0"/>
                          <a:ea typeface="Verdana" pitchFamily="34" charset="0"/>
                          <a:cs typeface="Verdana" pitchFamily="34" charset="0"/>
                        </a:rPr>
                        <a:t>Ökumenische Perspektiven</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ökumenische Perspektiven</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a:t>
                      </a:r>
                    </a:p>
                  </a:txBody>
                  <a:tcPr anchor="ctr"/>
                </a:tc>
              </a:tr>
            </a:tbl>
          </a:graphicData>
        </a:graphic>
      </p:graphicFrame>
      <p:sp>
        <p:nvSpPr>
          <p:cNvPr id="8" name="Textplatzhalter 2"/>
          <p:cNvSpPr>
            <a:spLocks noGrp="1"/>
          </p:cNvSpPr>
          <p:nvPr>
            <p:ph type="body" sz="quarter" idx="13"/>
          </p:nvPr>
        </p:nvSpPr>
        <p:spPr>
          <a:xfrm>
            <a:off x="251520" y="836712"/>
            <a:ext cx="8640960" cy="5472608"/>
          </a:xfrm>
        </p:spPr>
        <p:txBody>
          <a:bodyPr wrap="square"/>
          <a:lstStyle/>
          <a:p>
            <a:pPr marL="358775" lvl="1" indent="-358775">
              <a:buNone/>
            </a:pPr>
            <a:r>
              <a:rPr lang="de-DE" sz="2400" dirty="0" smtClean="0"/>
              <a:t>Beispiele 2:</a:t>
            </a:r>
          </a:p>
        </p:txBody>
      </p:sp>
      <p:sp>
        <p:nvSpPr>
          <p:cNvPr id="3" name="Fußzeilenplatzhalter 2"/>
          <p:cNvSpPr>
            <a:spLocks noGrp="1"/>
          </p:cNvSpPr>
          <p:nvPr>
            <p:ph type="ftr" sz="quarter" idx="14"/>
          </p:nvPr>
        </p:nvSpPr>
        <p:spPr>
          <a:xfrm>
            <a:off x="467544" y="6376243"/>
            <a:ext cx="7272808"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-1-</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r>
              <a:rPr lang="de-DE" dirty="0" smtClean="0"/>
              <a:t>Standardelement nur für fortlaufende Ressourcen und integrierende Ressourcen, für andere im Ermessen des Katalogisierenden</a:t>
            </a:r>
          </a:p>
          <a:p>
            <a:pPr algn="just"/>
            <a:endParaRPr lang="de-DE" dirty="0" smtClean="0"/>
          </a:p>
          <a:p>
            <a:pPr algn="just"/>
            <a:r>
              <a:rPr lang="de-DE" dirty="0" smtClean="0"/>
              <a:t>Informationsquellen (RDA 2.3.6.2) </a:t>
            </a:r>
          </a:p>
          <a:p>
            <a:pPr lvl="1"/>
            <a:r>
              <a:rPr lang="de-DE" dirty="0" smtClean="0"/>
              <a:t>Beliebige Quellen</a:t>
            </a:r>
            <a:endParaRPr lang="de-DE" sz="1800"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-2-</a:t>
            </a:r>
            <a:endParaRPr lang="de-DE" spc="-140"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2.3.6.3), d. h. so wie der Titel in der Informationsquelle erscheint (s. RDA 2.3.1)</a:t>
            </a:r>
            <a:endParaRPr lang="de-DE" dirty="0" smtClean="0"/>
          </a:p>
          <a:p>
            <a:pPr marL="758825" lvl="2" indent="-358775">
              <a:buNone/>
            </a:pPr>
            <a:endParaRPr lang="de-DE" dirty="0" smtClean="0"/>
          </a:p>
          <a:p>
            <a:pPr marL="758825" lvl="2" indent="-358775">
              <a:buNone/>
            </a:pPr>
            <a:endParaRPr lang="de-DE" dirty="0" smtClean="0"/>
          </a:p>
          <a:p>
            <a:pPr algn="just"/>
            <a:r>
              <a:rPr lang="de-DE" dirty="0" smtClean="0"/>
              <a:t>Arten von abweichenden Titeln</a:t>
            </a:r>
          </a:p>
          <a:p>
            <a:pPr lvl="1" algn="just"/>
            <a:r>
              <a:rPr lang="de-DE" dirty="0" smtClean="0"/>
              <a:t>Weiterer Titel innerhalb oder als Teil einer Ressource, z. B.</a:t>
            </a:r>
          </a:p>
          <a:p>
            <a:pPr lvl="2" algn="just"/>
            <a:r>
              <a:rPr lang="de-DE" sz="1800" dirty="0" smtClean="0"/>
              <a:t>Variante des Haupttitels, z. B. auf Titelseite, Buchdeckel, Buchrücken, Schutzumschlag, Behältnis oder in Begleitmaterial, die </a:t>
            </a:r>
            <a:r>
              <a:rPr lang="de-DE" sz="1800" dirty="0" err="1" smtClean="0"/>
              <a:t>suchbar</a:t>
            </a:r>
            <a:r>
              <a:rPr lang="de-DE" sz="1800" dirty="0" smtClean="0"/>
              <a:t> sein sollte (RDA 2.3.6.3 D-A-CH)</a:t>
            </a:r>
          </a:p>
          <a:p>
            <a:pPr lvl="2" algn="just"/>
            <a:r>
              <a:rPr lang="de-DE" sz="1800" dirty="0" smtClean="0"/>
              <a:t>Titel mit einleitenden Wörtern, die weggelassen wurden (s. RDA 2.3.1.6 + RDA 2.3.1.6 D-A-CH)</a:t>
            </a:r>
          </a:p>
          <a:p>
            <a:pPr lvl="2" algn="just"/>
            <a:r>
              <a:rPr lang="de-DE" sz="1800" dirty="0" smtClean="0"/>
              <a:t>Information zum Haupttitel, die nicht als Titelzusatz erfasst werden kann (s. RDA 2.3.4)</a:t>
            </a:r>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-3-</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Arten von abweichenden Titeln</a:t>
            </a:r>
          </a:p>
          <a:p>
            <a:pPr lvl="1" algn="just"/>
            <a:r>
              <a:rPr lang="de-DE" dirty="0" smtClean="0"/>
              <a:t>Weiterer Titel aus Nachschlagewerk</a:t>
            </a:r>
          </a:p>
          <a:p>
            <a:pPr lvl="2" algn="just"/>
            <a:r>
              <a:rPr lang="de-DE" dirty="0" err="1" smtClean="0"/>
              <a:t>Zitiertitel</a:t>
            </a:r>
            <a:endParaRPr lang="de-DE" dirty="0" smtClean="0"/>
          </a:p>
          <a:p>
            <a:pPr lvl="1" algn="just"/>
            <a:r>
              <a:rPr lang="de-DE" dirty="0" smtClean="0"/>
              <a:t>Durch D-A-CH AWR vorgeschriebene oder empfohlene Titelvarianten bzw. Titelvarianten, die die Katalogisierenden für die </a:t>
            </a:r>
            <a:r>
              <a:rPr lang="de-DE" dirty="0" err="1" smtClean="0"/>
              <a:t>Suchbarkeit</a:t>
            </a:r>
            <a:r>
              <a:rPr lang="de-DE" dirty="0" smtClean="0"/>
              <a:t> für sinnvoll halten, z. B.</a:t>
            </a:r>
          </a:p>
          <a:p>
            <a:pPr lvl="2" algn="just"/>
            <a:r>
              <a:rPr lang="de-DE" sz="1800" dirty="0" smtClean="0"/>
              <a:t>Titel mit ergänzten Bindestrichen (s. RDA 1.7.3 D-A-CH)</a:t>
            </a:r>
          </a:p>
          <a:p>
            <a:pPr lvl="2" algn="just"/>
            <a:r>
              <a:rPr lang="de-DE" sz="1800" dirty="0" smtClean="0"/>
              <a:t>Übersetzung des Haupttitels durch Katalogisierenden</a:t>
            </a:r>
          </a:p>
          <a:p>
            <a:pPr lvl="2" algn="just"/>
            <a:r>
              <a:rPr lang="de-DE" sz="1800" dirty="0" smtClean="0"/>
              <a:t>andere Transliteration eines Titels, die von bevorzugter Transliteration abweicht</a:t>
            </a:r>
          </a:p>
          <a:p>
            <a:pPr lvl="2" algn="just"/>
            <a:r>
              <a:rPr lang="de-DE" sz="1800" dirty="0" smtClean="0"/>
              <a:t>Titel in moderner Rechtschreibung gegenüber veralteter Schreibweise, z. B. "</a:t>
            </a:r>
            <a:r>
              <a:rPr lang="de-DE" sz="1800" dirty="0" err="1" smtClean="0"/>
              <a:t>Centralblatt</a:t>
            </a:r>
            <a:r>
              <a:rPr lang="de-DE" sz="1800" dirty="0" smtClean="0"/>
              <a:t>" zu</a:t>
            </a:r>
            <a:r>
              <a:rPr lang="de-DE" sz="1800" dirty="0" smtClean="0">
                <a:sym typeface="Wingdings"/>
              </a:rPr>
              <a:t> "Zentralblatt"</a:t>
            </a:r>
            <a:endParaRPr lang="de-DE" sz="1800" dirty="0" smtClean="0"/>
          </a:p>
          <a:p>
            <a:pPr lvl="2" algn="just"/>
            <a:r>
              <a:rPr lang="de-DE" sz="1800" dirty="0" smtClean="0"/>
              <a:t>Titel mit aufgelöster Abkürzung (RDA 2.3.6.3 D-A-CH)</a:t>
            </a:r>
          </a:p>
          <a:p>
            <a:pPr lvl="2" algn="just"/>
            <a:r>
              <a:rPr lang="de-DE" sz="1800" dirty="0" smtClean="0"/>
              <a:t>Titel mit Ziffern, Formeln, Zeichen oder Kombinationen davon als Wortlaut (RDA 2.3.6.3 D-A-CH)</a:t>
            </a:r>
          </a:p>
          <a:p>
            <a:pPr lvl="2" algn="just"/>
            <a:r>
              <a:rPr lang="de-DE" sz="1800" dirty="0" smtClean="0"/>
              <a:t>Titel mit typographischen Besonderheiten in heute üblicher Form, z. B. lateinisch "</a:t>
            </a:r>
            <a:r>
              <a:rPr lang="de-DE" sz="1800" dirty="0" err="1" smtClean="0"/>
              <a:t>jus</a:t>
            </a:r>
            <a:r>
              <a:rPr lang="de-DE" sz="1800" dirty="0" smtClean="0"/>
              <a:t>" zu "</a:t>
            </a:r>
            <a:r>
              <a:rPr lang="de-DE" sz="1800" dirty="0" err="1" smtClean="0"/>
              <a:t>ius</a:t>
            </a:r>
            <a:r>
              <a:rPr lang="de-DE" sz="1800" dirty="0" smtClean="0"/>
              <a:t>" (RDA 2.3.6.3 D-A-CH)</a:t>
            </a:r>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Arten von abweichenden Titeln</a:t>
            </a:r>
          </a:p>
          <a:p>
            <a:pPr lvl="1" algn="just"/>
            <a:r>
              <a:rPr lang="de-DE" dirty="0" smtClean="0"/>
              <a:t>Titel, der vom geistigen Schöpfer oder von früheren Eigentümern oder </a:t>
            </a:r>
            <a:r>
              <a:rPr lang="de-DE" dirty="0" err="1" smtClean="0"/>
              <a:t>Verwahrern</a:t>
            </a:r>
            <a:r>
              <a:rPr lang="de-DE" dirty="0" smtClean="0"/>
              <a:t> zugewiesen wurde</a:t>
            </a:r>
          </a:p>
          <a:p>
            <a:pPr lvl="1" algn="just"/>
            <a:r>
              <a:rPr lang="de-DE" dirty="0" smtClean="0"/>
              <a:t>Korrigierter Titel, z. B. Druck-/Schreibfehler (RDA 2.3.6.3 D-A-CH)</a:t>
            </a:r>
          </a:p>
          <a:p>
            <a:pPr lvl="1" algn="just"/>
            <a:r>
              <a:rPr lang="de-DE" dirty="0" err="1" smtClean="0"/>
              <a:t>Unkorrigierter</a:t>
            </a:r>
            <a:r>
              <a:rPr lang="de-DE" dirty="0" smtClean="0"/>
              <a:t> Haupttitel einer fortl. oder integrierenden Ressource(s. RDA 2.3.1.4)</a:t>
            </a:r>
          </a:p>
          <a:p>
            <a:pPr lvl="1" algn="just"/>
            <a:r>
              <a:rPr lang="de-DE" dirty="0" smtClean="0"/>
              <a:t>Teil eines Titels, der als eigenständig gelten kann, z. B.</a:t>
            </a:r>
          </a:p>
          <a:p>
            <a:pPr lvl="2"/>
            <a:r>
              <a:rPr lang="de-DE" sz="1800" dirty="0" smtClean="0"/>
              <a:t>Alternativtitel</a:t>
            </a:r>
          </a:p>
          <a:p>
            <a:pPr lvl="2"/>
            <a:r>
              <a:rPr lang="de-DE" sz="1800" dirty="0" smtClean="0"/>
              <a:t>Titel, der den Namen von geistigen Schöpfern, Mitwirkenden, dem Verlag o. ä. am Anfang enthält und grammatisch mit den Namen verbunden ist (s. RDA 2.3.1.5 D-A-CH)</a:t>
            </a:r>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Arten von abweichenden Titeln</a:t>
            </a:r>
          </a:p>
          <a:p>
            <a:pPr lvl="1"/>
            <a:r>
              <a:rPr lang="de-DE" dirty="0" smtClean="0"/>
              <a:t>Varianten bei Paralleltiteln, im Titelzusatz oder im parallelen Titelzusatz in einer früheren Iteration einer integrierenden Ressource oder einer früheren Ausgabe einer fortlaufenden Ressource </a:t>
            </a:r>
            <a:r>
              <a:rPr lang="de-DE" dirty="0" smtClean="0">
                <a:solidFill>
                  <a:schemeClr val="accent1">
                    <a:lumMod val="75000"/>
                  </a:schemeClr>
                </a:solidFill>
              </a:rPr>
              <a:t>(s. Modul 5A/5B)</a:t>
            </a:r>
          </a:p>
          <a:p>
            <a:pPr lvl="1"/>
            <a:r>
              <a:rPr lang="de-DE" dirty="0" smtClean="0"/>
              <a:t>Varianten bei Paralleltiteln, im Titelzusatz oder im parallelen Titelzusatz in einer späteren Ausgabe/einem späteren Teil einer mehrteiligen Monografie </a:t>
            </a:r>
            <a:r>
              <a:rPr lang="de-DE" dirty="0" smtClean="0">
                <a:solidFill>
                  <a:schemeClr val="accent1">
                    <a:lumMod val="75000"/>
                  </a:schemeClr>
                </a:solidFill>
              </a:rPr>
              <a:t>(s. Modul 5A)</a:t>
            </a:r>
          </a:p>
          <a:p>
            <a:endParaRPr lang="de-DE" dirty="0" smtClean="0"/>
          </a:p>
          <a:p>
            <a:r>
              <a:rPr lang="de-DE" dirty="0" smtClean="0"/>
              <a:t>Quelle bzw. Grundlage eines abweichenden Titels kann in einer Anmerkung angegeben werden (s. RDA 2.17.2), wenn als wichtig angesehen</a:t>
            </a:r>
          </a:p>
          <a:p>
            <a:endParaRPr lang="de-DE" sz="26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-5-</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1:</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2269602905"/>
              </p:ext>
            </p:extLst>
          </p:nvPr>
        </p:nvGraphicFramePr>
        <p:xfrm>
          <a:off x="395536" y="1340768"/>
          <a:ext cx="8424934" cy="1725823"/>
        </p:xfrm>
        <a:graphic>
          <a:graphicData uri="http://schemas.openxmlformats.org/drawingml/2006/table">
            <a:tbl>
              <a:tblPr firstRow="1" bandRow="1">
                <a:tableStyleId>{5C22544A-7EE6-4342-B048-85BDC9FD1C3A}</a:tableStyleId>
              </a:tblPr>
              <a:tblGrid>
                <a:gridCol w="1248138"/>
                <a:gridCol w="1248138"/>
                <a:gridCol w="2248250"/>
                <a:gridCol w="3680408"/>
              </a:tblGrid>
              <a:tr h="34705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6438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7237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47237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298766285"/>
              </p:ext>
            </p:extLst>
          </p:nvPr>
        </p:nvGraphicFramePr>
        <p:xfrm>
          <a:off x="395536" y="3122571"/>
          <a:ext cx="8424934" cy="1818597"/>
        </p:xfrm>
        <a:graphic>
          <a:graphicData uri="http://schemas.openxmlformats.org/drawingml/2006/table">
            <a:tbl>
              <a:tblPr firstRow="1" bandRow="1">
                <a:tableStyleId>{5C22544A-7EE6-4342-B048-85BDC9FD1C3A}</a:tableStyleId>
              </a:tblPr>
              <a:tblGrid>
                <a:gridCol w="1248138"/>
                <a:gridCol w="1248138"/>
                <a:gridCol w="2248250"/>
                <a:gridCol w="3680408"/>
              </a:tblGrid>
              <a:tr h="39876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4084880199"/>
              </p:ext>
            </p:extLst>
          </p:nvPr>
        </p:nvGraphicFramePr>
        <p:xfrm>
          <a:off x="395536" y="5041210"/>
          <a:ext cx="8424934" cy="1252642"/>
        </p:xfrm>
        <a:graphic>
          <a:graphicData uri="http://schemas.openxmlformats.org/drawingml/2006/table">
            <a:tbl>
              <a:tblPr firstRow="1" bandRow="1">
                <a:tableStyleId>{5C22544A-7EE6-4342-B048-85BDC9FD1C3A}</a:tableStyleId>
              </a:tblPr>
              <a:tblGrid>
                <a:gridCol w="1248138"/>
                <a:gridCol w="1248138"/>
                <a:gridCol w="2248250"/>
                <a:gridCol w="3680408"/>
              </a:tblGrid>
              <a:tr h="36479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-6-</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2070864196"/>
              </p:ext>
            </p:extLst>
          </p:nvPr>
        </p:nvGraphicFramePr>
        <p:xfrm>
          <a:off x="2771800" y="1484784"/>
          <a:ext cx="6192689" cy="2993394"/>
        </p:xfrm>
        <a:graphic>
          <a:graphicData uri="http://schemas.openxmlformats.org/drawingml/2006/table">
            <a:tbl>
              <a:tblPr firstRow="1" bandRow="1">
                <a:tableStyleId>{5C22544A-7EE6-4342-B048-85BDC9FD1C3A}</a:tableStyleId>
              </a:tblPr>
              <a:tblGrid>
                <a:gridCol w="917435"/>
                <a:gridCol w="917435"/>
                <a:gridCol w="2210913"/>
                <a:gridCol w="2146906"/>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29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Grafik 10"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-7-</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213568285"/>
              </p:ext>
            </p:extLst>
          </p:nvPr>
        </p:nvGraphicFramePr>
        <p:xfrm>
          <a:off x="395536" y="1412776"/>
          <a:ext cx="8424934" cy="1450212"/>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44248492"/>
              </p:ext>
            </p:extLst>
          </p:nvPr>
        </p:nvGraphicFramePr>
        <p:xfrm>
          <a:off x="395536" y="3068960"/>
          <a:ext cx="8424934" cy="1460265"/>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4212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774545039"/>
              </p:ext>
            </p:extLst>
          </p:nvPr>
        </p:nvGraphicFramePr>
        <p:xfrm>
          <a:off x="395536" y="4797153"/>
          <a:ext cx="8424934" cy="1460265"/>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-8-</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4:</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803729034"/>
              </p:ext>
            </p:extLst>
          </p:nvPr>
        </p:nvGraphicFramePr>
        <p:xfrm>
          <a:off x="395536" y="1474732"/>
          <a:ext cx="8424934" cy="1891253"/>
        </p:xfrm>
        <a:graphic>
          <a:graphicData uri="http://schemas.openxmlformats.org/drawingml/2006/table">
            <a:tbl>
              <a:tblPr firstRow="1" bandRow="1">
                <a:tableStyleId>{5C22544A-7EE6-4342-B048-85BDC9FD1C3A}</a:tableStyleId>
              </a:tblPr>
              <a:tblGrid>
                <a:gridCol w="1248138"/>
                <a:gridCol w="1248138"/>
                <a:gridCol w="2248250"/>
                <a:gridCol w="3680408"/>
              </a:tblGrid>
              <a:tr h="51410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5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The great big Scottish songbook</a:t>
                      </a:r>
                      <a:endParaRPr lang="de-DE" dirty="0">
                        <a:latin typeface="Verdana" pitchFamily="34" charset="0"/>
                        <a:ea typeface="Verdana" pitchFamily="34" charset="0"/>
                        <a:cs typeface="Verdana" pitchFamily="34" charset="0"/>
                      </a:endParaRPr>
                    </a:p>
                  </a:txBody>
                  <a:tcPr anchor="ctr"/>
                </a:tc>
              </a:tr>
              <a:tr h="69559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EMI presents the great big Scottish songbook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885640392"/>
              </p:ext>
            </p:extLst>
          </p:nvPr>
        </p:nvGraphicFramePr>
        <p:xfrm>
          <a:off x="395536" y="3861049"/>
          <a:ext cx="8424935" cy="2376262"/>
        </p:xfrm>
        <a:graphic>
          <a:graphicData uri="http://schemas.openxmlformats.org/drawingml/2006/table">
            <a:tbl>
              <a:tblPr firstRow="1" bandRow="1">
                <a:tableStyleId>{5C22544A-7EE6-4342-B048-85BDC9FD1C3A}</a:tableStyleId>
              </a:tblPr>
              <a:tblGrid>
                <a:gridCol w="1216935"/>
                <a:gridCol w="1216935"/>
                <a:gridCol w="2212711"/>
                <a:gridCol w="3778354"/>
              </a:tblGrid>
              <a:tr h="414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37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3260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3260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Fünfundsiebzig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-9-</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5:</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01836622"/>
              </p:ext>
            </p:extLst>
          </p:nvPr>
        </p:nvGraphicFramePr>
        <p:xfrm>
          <a:off x="3491880" y="1340768"/>
          <a:ext cx="5616625" cy="1656184"/>
        </p:xfrm>
        <a:graphic>
          <a:graphicData uri="http://schemas.openxmlformats.org/drawingml/2006/table">
            <a:tbl>
              <a:tblPr firstRow="1" bandRow="1">
                <a:tableStyleId>{5C22544A-7EE6-4342-B048-85BDC9FD1C3A}</a:tableStyleId>
              </a:tblPr>
              <a:tblGrid>
                <a:gridCol w="898660"/>
                <a:gridCol w="898660"/>
                <a:gridCol w="1872208"/>
                <a:gridCol w="1947097"/>
              </a:tblGrid>
              <a:tr h="47427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9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9698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Picture 3"/>
          <p:cNvPicPr>
            <a:picLocks noChangeAspect="1" noChangeArrowheads="1"/>
          </p:cNvPicPr>
          <p:nvPr/>
        </p:nvPicPr>
        <p:blipFill>
          <a:blip r:embed="rId2" cstate="print"/>
          <a:srcRect l="4492" t="4346" r="4739" b="23947"/>
          <a:stretch>
            <a:fillRect/>
          </a:stretch>
        </p:blipFill>
        <p:spPr bwMode="auto">
          <a:xfrm>
            <a:off x="323528" y="3933056"/>
            <a:ext cx="3168352" cy="2376264"/>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143210627"/>
              </p:ext>
            </p:extLst>
          </p:nvPr>
        </p:nvGraphicFramePr>
        <p:xfrm>
          <a:off x="3563888" y="3674711"/>
          <a:ext cx="5580113" cy="2634609"/>
        </p:xfrm>
        <a:graphic>
          <a:graphicData uri="http://schemas.openxmlformats.org/drawingml/2006/table">
            <a:tbl>
              <a:tblPr firstRow="1" bandRow="1">
                <a:tableStyleId>{5C22544A-7EE6-4342-B048-85BDC9FD1C3A}</a:tableStyleId>
              </a:tblPr>
              <a:tblGrid>
                <a:gridCol w="904883"/>
                <a:gridCol w="904883"/>
                <a:gridCol w="1790634"/>
                <a:gridCol w="1979713"/>
              </a:tblGrid>
              <a:tr h="4573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787">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EnWG</a:t>
                      </a:r>
                      <a:r>
                        <a:rPr lang="en-US" sz="1800" kern="1200" dirty="0" smtClean="0">
                          <a:solidFill>
                            <a:schemeClr val="dk1"/>
                          </a:solidFill>
                          <a:latin typeface="Verdana" pitchFamily="34" charset="0"/>
                          <a:ea typeface="Verdana" pitchFamily="34" charset="0"/>
                          <a:cs typeface="Verdana" pitchFamily="34" charset="0"/>
                        </a:rPr>
                        <a:t> : </a:t>
                      </a: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r h="720787">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7356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8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Energiewirt</a:t>
                      </a:r>
                      <a:endParaRPr lang="en-US" sz="1800" kern="1200" dirty="0" smtClean="0">
                        <a:solidFill>
                          <a:schemeClr val="dk1"/>
                        </a:solidFill>
                        <a:latin typeface="Verdana" pitchFamily="34" charset="0"/>
                        <a:ea typeface="Verdana" pitchFamily="34" charset="0"/>
                        <a:cs typeface="Verdana" pitchFamily="34" charset="0"/>
                      </a:endParaRPr>
                    </a:p>
                    <a:p>
                      <a:pPr>
                        <a:lnSpc>
                          <a:spcPts val="8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schaftsgesetz</a:t>
                      </a:r>
                      <a:endParaRPr lang="de-DE" dirty="0">
                        <a:latin typeface="Verdana" pitchFamily="34" charset="0"/>
                        <a:ea typeface="Verdana" pitchFamily="34" charset="0"/>
                        <a:cs typeface="Verdana" pitchFamily="34" charset="0"/>
                      </a:endParaRPr>
                    </a:p>
                  </a:txBody>
                  <a:tcPr anchor="ctr"/>
                </a:tc>
              </a:tr>
            </a:tbl>
          </a:graphicData>
        </a:graphic>
      </p:graphicFrame>
      <p:pic>
        <p:nvPicPr>
          <p:cNvPr id="14" name="Picture 2"/>
          <p:cNvPicPr>
            <a:picLocks noChangeAspect="1" noChangeArrowheads="1"/>
          </p:cNvPicPr>
          <p:nvPr/>
        </p:nvPicPr>
        <p:blipFill>
          <a:blip r:embed="rId3" cstate="print"/>
          <a:srcRect b="35131"/>
          <a:stretch>
            <a:fillRect/>
          </a:stretch>
        </p:blipFill>
        <p:spPr bwMode="auto">
          <a:xfrm>
            <a:off x="323528" y="1356299"/>
            <a:ext cx="3168352" cy="2432741"/>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-4-</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2" indent="-358775">
              <a:buNone/>
            </a:pPr>
            <a:r>
              <a:rPr lang="de-DE" sz="2400" dirty="0" smtClean="0"/>
              <a:t>Beispiele 3:</a:t>
            </a:r>
          </a:p>
          <a:p>
            <a:pPr marL="358775" lvl="2" indent="-358775">
              <a:buNone/>
            </a:pPr>
            <a:endParaRPr lang="de-DE" sz="1800"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23528" y="1484784"/>
          <a:ext cx="8640961" cy="4646635"/>
        </p:xfrm>
        <a:graphic>
          <a:graphicData uri="http://schemas.openxmlformats.org/drawingml/2006/table">
            <a:tbl>
              <a:tblPr firstRow="1" bandRow="1">
                <a:tableStyleId>{5C22544A-7EE6-4342-B048-85BDC9FD1C3A}</a:tableStyleId>
              </a:tblPr>
              <a:tblGrid>
                <a:gridCol w="3240360"/>
                <a:gridCol w="2520280"/>
                <a:gridCol w="288032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145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Haupttitel: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TaTa</a:t>
                      </a:r>
                      <a:r>
                        <a:rPr lang="de-DE" b="0" dirty="0" smtClean="0">
                          <a:latin typeface="Verdana" panose="020B0604030504040204" pitchFamily="34" charset="0"/>
                          <a:ea typeface="Verdana" panose="020B0604030504040204" pitchFamily="34" charset="0"/>
                          <a:cs typeface="Verdana" panose="020B0604030504040204" pitchFamily="34" charset="0"/>
                        </a:rPr>
                        <a:t> Dada</a:t>
                      </a:r>
                    </a:p>
                    <a:p>
                      <a:pPr marL="0" indent="0">
                        <a:lnSpc>
                          <a:spcPct val="100000"/>
                        </a:lnSpc>
                        <a:spcBef>
                          <a:spcPts val="0"/>
                        </a:spcBef>
                        <a:spcAft>
                          <a:spcPts val="0"/>
                        </a:spcAft>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Titelzusatz:</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the</a:t>
                      </a:r>
                      <a:r>
                        <a:rPr lang="de-DE" b="0" dirty="0" smtClean="0">
                          <a:latin typeface="Verdana" panose="020B0604030504040204" pitchFamily="34" charset="0"/>
                          <a:ea typeface="Verdana" panose="020B0604030504040204" pitchFamily="34" charset="0"/>
                          <a:cs typeface="Verdana" panose="020B0604030504040204" pitchFamily="34" charset="0"/>
                        </a:rPr>
                        <a:t> real </a:t>
                      </a:r>
                      <a:r>
                        <a:rPr lang="de-DE" b="0" dirty="0" err="1" smtClean="0">
                          <a:latin typeface="Verdana" panose="020B0604030504040204" pitchFamily="34" charset="0"/>
                          <a:ea typeface="Verdana" panose="020B0604030504040204" pitchFamily="34" charset="0"/>
                          <a:cs typeface="Verdana" panose="020B0604030504040204" pitchFamily="34" charset="0"/>
                        </a:rPr>
                        <a:t>life</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and</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celestial</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adventures</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of</a:t>
                      </a:r>
                      <a:r>
                        <a:rPr lang="de-DE" b="0" baseline="0" dirty="0" smtClean="0">
                          <a:latin typeface="Verdana" panose="020B0604030504040204" pitchFamily="34" charset="0"/>
                          <a:ea typeface="Verdana" panose="020B0604030504040204" pitchFamily="34" charset="0"/>
                          <a:cs typeface="Verdana" panose="020B0604030504040204" pitchFamily="34" charset="0"/>
                        </a:rPr>
                        <a:t> Tristan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Tzara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kumimoji="0" lang="es-ES" sz="1800" b="0" i="1"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Haupttitel:</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
                      </a:r>
                      <a:b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b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Das × als typografisches Gestaltungsmittel wird ignoriert.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 </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Lesart als "TaTa Dada" aus dem Klappentext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a:t>
                      </a:r>
                    </a:p>
                    <a:p>
                      <a:pPr marL="0" indent="0">
                        <a:lnSpc>
                          <a:spcPct val="100000"/>
                        </a:lnSpc>
                        <a:spcBef>
                          <a:spcPts val="0"/>
                        </a:spcBef>
                        <a:spcAft>
                          <a:spcPts val="0"/>
                        </a:spcAft>
                      </a:pPr>
                      <a:endPar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endParaRPr>
                    </a:p>
                    <a:p>
                      <a:pPr marL="0" indent="0">
                        <a:lnSpc>
                          <a:spcPct val="100000"/>
                        </a:lnSpc>
                        <a:spcBef>
                          <a:spcPts val="0"/>
                        </a:spcBef>
                        <a:spcAft>
                          <a:spcPts val="0"/>
                        </a:spcAft>
                      </a:pPr>
                      <a:r>
                        <a:rPr lang="de-DE" i="1" dirty="0" smtClean="0">
                          <a:solidFill>
                            <a:schemeClr val="tx1"/>
                          </a:solidFill>
                          <a:latin typeface="Verdana" pitchFamily="34" charset="0"/>
                          <a:ea typeface="Verdana" pitchFamily="34" charset="0"/>
                          <a:cs typeface="Verdana" pitchFamily="34" charset="0"/>
                        </a:rPr>
                        <a:t>Titelzusatz:</a:t>
                      </a:r>
                      <a:r>
                        <a:rPr lang="de-DE" dirty="0" smtClean="0">
                          <a:solidFill>
                            <a:schemeClr val="tx1"/>
                          </a:solidFill>
                          <a:latin typeface="Verdana" pitchFamily="34" charset="0"/>
                          <a:ea typeface="Verdana" pitchFamily="34" charset="0"/>
                          <a:cs typeface="Verdana" pitchFamily="34" charset="0"/>
                        </a:rPr>
                        <a:t/>
                      </a:r>
                      <a:br>
                        <a:rPr lang="de-DE" dirty="0" smtClean="0">
                          <a:solidFill>
                            <a:schemeClr val="tx1"/>
                          </a:solidFill>
                          <a:latin typeface="Verdana" pitchFamily="34" charset="0"/>
                          <a:ea typeface="Verdana" pitchFamily="34" charset="0"/>
                          <a:cs typeface="Verdana" pitchFamily="34" charset="0"/>
                        </a:rPr>
                      </a:br>
                      <a:r>
                        <a:rPr lang="de-DE" dirty="0" smtClean="0">
                          <a:solidFill>
                            <a:schemeClr val="tx1"/>
                          </a:solidFill>
                          <a:latin typeface="Verdana" pitchFamily="34" charset="0"/>
                          <a:ea typeface="Verdana" pitchFamily="34" charset="0"/>
                          <a:cs typeface="Verdana" pitchFamily="34" charset="0"/>
                        </a:rPr>
                        <a:t>Großschreibung</a:t>
                      </a:r>
                      <a:endParaRPr lang="de-DE"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9" name="Grafik 8" descr="TaTa Dada_a.jpg"/>
          <p:cNvPicPr>
            <a:picLocks noChangeAspect="1"/>
          </p:cNvPicPr>
          <p:nvPr/>
        </p:nvPicPr>
        <p:blipFill>
          <a:blip r:embed="rId2" cstate="print"/>
          <a:srcRect l="24786" r="26462" b="51119"/>
          <a:stretch>
            <a:fillRect/>
          </a:stretch>
        </p:blipFill>
        <p:spPr>
          <a:xfrm>
            <a:off x="395536" y="1988840"/>
            <a:ext cx="3093213" cy="4032448"/>
          </a:xfrm>
          <a:prstGeom prst="rect">
            <a:avLst/>
          </a:prstGeom>
          <a:ln>
            <a:solidFill>
              <a:schemeClr val="tx1"/>
            </a:solidFill>
          </a:ln>
        </p:spPr>
      </p:pic>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-10-</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6:</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907905817"/>
              </p:ext>
            </p:extLst>
          </p:nvPr>
        </p:nvGraphicFramePr>
        <p:xfrm>
          <a:off x="2915816" y="1340768"/>
          <a:ext cx="6120680" cy="4446407"/>
        </p:xfrm>
        <a:graphic>
          <a:graphicData uri="http://schemas.openxmlformats.org/drawingml/2006/table">
            <a:tbl>
              <a:tblPr firstRow="1" bandRow="1">
                <a:tableStyleId>{5C22544A-7EE6-4342-B048-85BDC9FD1C3A}</a:tableStyleId>
              </a:tblPr>
              <a:tblGrid>
                <a:gridCol w="906767"/>
                <a:gridCol w="1005945"/>
                <a:gridCol w="1831704"/>
                <a:gridCol w="2376264"/>
              </a:tblGrid>
              <a:tr h="5040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r>
                        <a:rPr lang="de-DE" sz="1800" kern="1200" dirty="0" smtClean="0">
                          <a:solidFill>
                            <a:schemeClr val="dk1"/>
                          </a:solidFill>
                          <a:latin typeface="Verdana" pitchFamily="34" charset="0"/>
                          <a:ea typeface="Verdana" pitchFamily="34" charset="0"/>
                          <a:cs typeface="Verdana" pitchFamily="34" charset="0"/>
                        </a:rPr>
                        <a:t> = </a:t>
                      </a: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472829">
                <a:tc vMerge="1">
                  <a:txBody>
                    <a:bodyPr/>
                    <a:lstStyle/>
                    <a:p>
                      <a:endParaRPr lang="de-DE"/>
                    </a:p>
                  </a:txBody>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96547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3260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Sancti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noFill/>
                  </a:tcPr>
                </a:tc>
              </a:tr>
              <a:tr h="96514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Abweichende Umschrift des Haupttitels: </a:t>
                      </a:r>
                      <a:r>
                        <a:rPr lang="de-DE" sz="1800" kern="1200" dirty="0" err="1" smtClean="0">
                          <a:solidFill>
                            <a:schemeClr val="dk1"/>
                          </a:solidFill>
                          <a:latin typeface="Verdana" pitchFamily="34" charset="0"/>
                          <a:ea typeface="Verdana" pitchFamily="34" charset="0"/>
                          <a:cs typeface="Verdana" pitchFamily="34" charset="0"/>
                        </a:rPr>
                        <a:t>Sejamauhj</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mar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Marturis</a:t>
                      </a:r>
                      <a:r>
                        <a:rPr lang="de-DE" sz="1800" kern="1200" dirty="0" smtClean="0">
                          <a:solidFill>
                            <a:schemeClr val="dk1"/>
                          </a:solidFill>
                          <a:latin typeface="Verdana" pitchFamily="34" charset="0"/>
                          <a:ea typeface="Verdana" pitchFamily="34" charset="0"/>
                          <a:cs typeface="Verdana" pitchFamily="34" charset="0"/>
                        </a:rPr>
                        <a:t> au </a:t>
                      </a:r>
                      <a:r>
                        <a:rPr lang="de-DE" sz="1800" kern="1200" dirty="0" err="1" smtClean="0">
                          <a:solidFill>
                            <a:schemeClr val="dk1"/>
                          </a:solidFill>
                          <a:latin typeface="Verdana" pitchFamily="34" charset="0"/>
                          <a:ea typeface="Verdana" pitchFamily="34" charset="0"/>
                          <a:cs typeface="Verdana" pitchFamily="34" charset="0"/>
                        </a:rPr>
                        <a:t>Sahduna</a:t>
                      </a:r>
                      <a:endParaRPr lang="de-DE" dirty="0">
                        <a:latin typeface="Verdana" pitchFamily="34" charset="0"/>
                        <a:ea typeface="Verdana" pitchFamily="34" charset="0"/>
                        <a:cs typeface="Verdana" pitchFamily="34" charset="0"/>
                      </a:endParaRPr>
                    </a:p>
                  </a:txBody>
                  <a:tcPr anchor="ctr">
                    <a:solidFill>
                      <a:srgbClr val="D0D8E8"/>
                    </a:solidFill>
                  </a:tcPr>
                </a:tc>
              </a:tr>
            </a:tbl>
          </a:graphicData>
        </a:graphic>
      </p:graphicFrame>
      <p:pic>
        <p:nvPicPr>
          <p:cNvPr id="13" name="Picture 6"/>
          <p:cNvPicPr>
            <a:picLocks noChangeAspect="1" noChangeArrowheads="1"/>
          </p:cNvPicPr>
          <p:nvPr/>
        </p:nvPicPr>
        <p:blipFill>
          <a:blip r:embed="rId2" cstate="print"/>
          <a:stretch>
            <a:fillRect/>
          </a:stretch>
        </p:blipFill>
        <p:spPr bwMode="auto">
          <a:xfrm>
            <a:off x="323529" y="1340768"/>
            <a:ext cx="2520280" cy="1791479"/>
          </a:xfrm>
          <a:prstGeom prst="rect">
            <a:avLst/>
          </a:prstGeom>
          <a:noFill/>
          <a:ln>
            <a:solidFill>
              <a:schemeClr val="tx1"/>
            </a:solidFill>
          </a:ln>
        </p:spPr>
      </p:pic>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-11-</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7:</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3729565012"/>
              </p:ext>
            </p:extLst>
          </p:nvPr>
        </p:nvGraphicFramePr>
        <p:xfrm>
          <a:off x="3633794" y="1112958"/>
          <a:ext cx="5372962" cy="5103211"/>
        </p:xfrm>
        <a:graphic>
          <a:graphicData uri="http://schemas.openxmlformats.org/drawingml/2006/table">
            <a:tbl>
              <a:tblPr firstRow="1" bandRow="1">
                <a:tableStyleId>{5C22544A-7EE6-4342-B048-85BDC9FD1C3A}</a:tableStyleId>
              </a:tblPr>
              <a:tblGrid>
                <a:gridCol w="764448"/>
                <a:gridCol w="792088"/>
                <a:gridCol w="1667240"/>
                <a:gridCol w="2149186"/>
              </a:tblGrid>
              <a:tr h="42750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PICA</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RDA</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864096">
                <a:tc rowSpan="3">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1" dirty="0" smtClean="0">
                          <a:latin typeface="Verdana" panose="020B0604030504040204" pitchFamily="34" charset="0"/>
                          <a:ea typeface="Verdana" panose="020B0604030504040204" pitchFamily="34" charset="0"/>
                          <a:cs typeface="Verdana" panose="020B0604030504040204" pitchFamily="34" charset="0"/>
                        </a:rPr>
                        <a: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600" kern="1200" dirty="0" err="1" smtClean="0">
                          <a:solidFill>
                            <a:schemeClr val="dk1"/>
                          </a:solidFill>
                          <a:latin typeface="Verdana" pitchFamily="34" charset="0"/>
                          <a:ea typeface="Verdana" pitchFamily="34" charset="0"/>
                          <a:cs typeface="Verdana" pitchFamily="34" charset="0"/>
                        </a:rPr>
                        <a:t>Idyllische</a:t>
                      </a:r>
                      <a:r>
                        <a:rPr lang="en-US" sz="1600" kern="1200" dirty="0" smtClean="0">
                          <a:solidFill>
                            <a:schemeClr val="dk1"/>
                          </a:solidFill>
                          <a:latin typeface="Verdana" pitchFamily="34" charset="0"/>
                          <a:ea typeface="Verdana" pitchFamily="34" charset="0"/>
                          <a:cs typeface="Verdana" pitchFamily="34" charset="0"/>
                        </a:rPr>
                        <a:t> </a:t>
                      </a:r>
                      <a:r>
                        <a:rPr lang="en-US" sz="1600" kern="1200" dirty="0" err="1" smtClean="0">
                          <a:solidFill>
                            <a:schemeClr val="dk1"/>
                          </a:solidFill>
                          <a:latin typeface="Verdana" pitchFamily="34" charset="0"/>
                          <a:ea typeface="Verdana" pitchFamily="34" charset="0"/>
                          <a:cs typeface="Verdana" pitchFamily="34" charset="0"/>
                        </a:rPr>
                        <a:t>Landschaftsreise</a:t>
                      </a:r>
                      <a:r>
                        <a:rPr lang="en-US" sz="1600" kern="1200" dirty="0" smtClean="0">
                          <a:solidFill>
                            <a:schemeClr val="dk1"/>
                          </a:solidFill>
                          <a:latin typeface="Verdana" pitchFamily="34" charset="0"/>
                          <a:ea typeface="Verdana" pitchFamily="34" charset="0"/>
                          <a:cs typeface="Verdana" pitchFamily="34" charset="0"/>
                        </a:rPr>
                        <a:t> </a:t>
                      </a:r>
                      <a:r>
                        <a:rPr lang="en-US" sz="1600" kern="1200" dirty="0" err="1" smtClean="0">
                          <a:solidFill>
                            <a:schemeClr val="dk1"/>
                          </a:solidFill>
                          <a:latin typeface="Verdana" pitchFamily="34" charset="0"/>
                          <a:ea typeface="Verdana" pitchFamily="34" charset="0"/>
                          <a:cs typeface="Verdana" pitchFamily="34" charset="0"/>
                        </a:rPr>
                        <a:t>Bergisches</a:t>
                      </a:r>
                      <a:r>
                        <a:rPr lang="en-US" sz="1600" kern="1200" dirty="0" smtClean="0">
                          <a:solidFill>
                            <a:schemeClr val="dk1"/>
                          </a:solidFill>
                          <a:latin typeface="Verdana" pitchFamily="34" charset="0"/>
                          <a:ea typeface="Verdana" pitchFamily="34" charset="0"/>
                          <a:cs typeface="Verdana" pitchFamily="34" charset="0"/>
                        </a:rPr>
                        <a:t> Land = Journey through the idyllic landscape </a:t>
                      </a:r>
                      <a:r>
                        <a:rPr lang="en-US" sz="1600" kern="1200" dirty="0" err="1" smtClean="0">
                          <a:solidFill>
                            <a:schemeClr val="dk1"/>
                          </a:solidFill>
                          <a:latin typeface="Verdana" pitchFamily="34" charset="0"/>
                          <a:ea typeface="Verdana" pitchFamily="34" charset="0"/>
                          <a:cs typeface="Verdana" pitchFamily="34" charset="0"/>
                        </a:rPr>
                        <a:t>Bergisch</a:t>
                      </a:r>
                      <a:r>
                        <a:rPr lang="en-US" sz="1600" kern="1200" dirty="0" smtClean="0">
                          <a:solidFill>
                            <a:schemeClr val="dk1"/>
                          </a:solidFill>
                          <a:latin typeface="Verdana" pitchFamily="34" charset="0"/>
                          <a:ea typeface="Verdana" pitchFamily="34" charset="0"/>
                          <a:cs typeface="Verdana" pitchFamily="34" charset="0"/>
                        </a:rPr>
                        <a:t> Land = Voyage à travers le </a:t>
                      </a:r>
                      <a:r>
                        <a:rPr lang="en-US" sz="1600" kern="1200" dirty="0" err="1" smtClean="0">
                          <a:solidFill>
                            <a:schemeClr val="dk1"/>
                          </a:solidFill>
                          <a:latin typeface="Verdana" pitchFamily="34" charset="0"/>
                          <a:ea typeface="Verdana" pitchFamily="34" charset="0"/>
                          <a:cs typeface="Verdana" pitchFamily="34" charset="0"/>
                        </a:rPr>
                        <a:t>paysage</a:t>
                      </a:r>
                      <a:r>
                        <a:rPr lang="en-US" sz="1600" kern="1200" dirty="0" smtClean="0">
                          <a:solidFill>
                            <a:schemeClr val="dk1"/>
                          </a:solidFill>
                          <a:latin typeface="Verdana" pitchFamily="34" charset="0"/>
                          <a:ea typeface="Verdana" pitchFamily="34" charset="0"/>
                          <a:cs typeface="Verdana" pitchFamily="34" charset="0"/>
                        </a:rPr>
                        <a:t> </a:t>
                      </a:r>
                      <a:r>
                        <a:rPr lang="en-US" sz="1600" kern="1200" dirty="0" err="1" smtClean="0">
                          <a:solidFill>
                            <a:schemeClr val="dk1"/>
                          </a:solidFill>
                          <a:latin typeface="Verdana" pitchFamily="34" charset="0"/>
                          <a:ea typeface="Verdana" pitchFamily="34" charset="0"/>
                          <a:cs typeface="Verdana" pitchFamily="34" charset="0"/>
                        </a:rPr>
                        <a:t>idyllique</a:t>
                      </a:r>
                      <a:r>
                        <a:rPr lang="en-US" sz="1600" kern="1200" dirty="0" smtClean="0">
                          <a:solidFill>
                            <a:schemeClr val="dk1"/>
                          </a:solidFill>
                          <a:latin typeface="Verdana" pitchFamily="34" charset="0"/>
                          <a:ea typeface="Verdana" pitchFamily="34" charset="0"/>
                          <a:cs typeface="Verdana" pitchFamily="34" charset="0"/>
                        </a:rPr>
                        <a:t> </a:t>
                      </a:r>
                      <a:r>
                        <a:rPr lang="en-US" sz="1600" kern="1200" dirty="0" err="1" smtClean="0">
                          <a:solidFill>
                            <a:schemeClr val="dk1"/>
                          </a:solidFill>
                          <a:latin typeface="Verdana" pitchFamily="34" charset="0"/>
                          <a:ea typeface="Verdana" pitchFamily="34" charset="0"/>
                          <a:cs typeface="Verdana" pitchFamily="34" charset="0"/>
                        </a:rPr>
                        <a:t>Bergische</a:t>
                      </a:r>
                      <a:r>
                        <a:rPr lang="en-US" sz="1600" kern="1200" dirty="0" smtClean="0">
                          <a:solidFill>
                            <a:schemeClr val="dk1"/>
                          </a:solidFill>
                          <a:latin typeface="Verdana" pitchFamily="34" charset="0"/>
                          <a:ea typeface="Verdana" pitchFamily="34" charset="0"/>
                          <a:cs typeface="Verdana" pitchFamily="34" charset="0"/>
                        </a:rPr>
                        <a:t> Land</a:t>
                      </a:r>
                      <a:endParaRPr lang="de-DE" sz="1600" b="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sz="1600" dirty="0">
                        <a:latin typeface="Verdana" pitchFamily="34" charset="0"/>
                        <a:ea typeface="Verdana" pitchFamily="34" charset="0"/>
                        <a:cs typeface="Verdana" pitchFamily="34" charset="0"/>
                      </a:endParaRPr>
                    </a:p>
                  </a:txBody>
                  <a:tcPr anchor="ctr"/>
                </a:tc>
              </a:tr>
              <a:tr h="1008112">
                <a:tc vMerge="1">
                  <a:txBody>
                    <a:bodyPr/>
                    <a:lstStyle/>
                    <a:p>
                      <a:endParaRPr lang="de-DE"/>
                    </a:p>
                  </a:txBody>
                  <a:tcP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Parallel</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1" dirty="0" err="1" smtClean="0">
                          <a:latin typeface="Verdana" panose="020B0604030504040204" pitchFamily="34" charset="0"/>
                          <a:ea typeface="Verdana" panose="020B0604030504040204" pitchFamily="34" charset="0"/>
                          <a:cs typeface="Verdana" panose="020B0604030504040204" pitchFamily="34" charset="0"/>
                        </a:rPr>
                        <a:t>titel</a:t>
                      </a:r>
                      <a:endParaRPr lang="de-DE" sz="1600" b="1"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312035">
                <a:tc vMerge="1">
                  <a:txBody>
                    <a:bodyPr/>
                    <a:lstStyle/>
                    <a:p>
                      <a:endParaRPr lang="de-DE"/>
                    </a:p>
                  </a:txBody>
                  <a:tcP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2.3.3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Parallel</a:t>
                      </a:r>
                      <a:br>
                        <a:rPr lang="de-DE" sz="1600" b="0" dirty="0" smtClean="0">
                          <a:latin typeface="Verdana" panose="020B0604030504040204" pitchFamily="34" charset="0"/>
                          <a:ea typeface="Verdana" panose="020B0604030504040204" pitchFamily="34" charset="0"/>
                          <a:cs typeface="Verdana" panose="020B0604030504040204" pitchFamily="34" charset="0"/>
                        </a:rPr>
                      </a:br>
                      <a:r>
                        <a:rPr lang="de-DE" sz="1600" b="0" dirty="0" err="1" smtClean="0">
                          <a:latin typeface="Verdana" panose="020B0604030504040204" pitchFamily="34" charset="0"/>
                          <a:ea typeface="Verdana" panose="020B0604030504040204" pitchFamily="34" charset="0"/>
                          <a:cs typeface="Verdana" panose="020B0604030504040204" pitchFamily="34" charset="0"/>
                        </a:rPr>
                        <a:t>titel</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r h="648072">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4212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2.3.6</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Titel auf dem Einband: Farbbild-Reise Bergisches Land</a:t>
                      </a:r>
                      <a:endParaRPr lang="de-DE" sz="1600"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3260</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2.3.6</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Bergisches Land</a:t>
                      </a:r>
                      <a:endParaRPr lang="de-DE" sz="1600" b="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2" cstate="print">
            <a:biLevel thresh="50000"/>
          </a:blip>
          <a:srcRect l="7058" r="6499"/>
          <a:stretch>
            <a:fillRect/>
          </a:stretch>
        </p:blipFill>
        <p:spPr bwMode="auto">
          <a:xfrm>
            <a:off x="135143" y="1556048"/>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3" cstate="print">
            <a:biLevel thresh="50000"/>
          </a:blip>
          <a:srcRect l="3434" t="9504" r="49990" b="70363"/>
          <a:stretch>
            <a:fillRect/>
          </a:stretch>
        </p:blipFill>
        <p:spPr bwMode="auto">
          <a:xfrm>
            <a:off x="107504" y="3284984"/>
            <a:ext cx="3556031" cy="144016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4" cstate="print">
            <a:lum bright="-30000" contrast="40000"/>
          </a:blip>
          <a:srcRect/>
          <a:stretch>
            <a:fillRect/>
          </a:stretch>
        </p:blipFill>
        <p:spPr bwMode="auto">
          <a:xfrm>
            <a:off x="135144" y="4869160"/>
            <a:ext cx="3528392" cy="1008112"/>
          </a:xfrm>
          <a:prstGeom prst="rect">
            <a:avLst/>
          </a:prstGeom>
          <a:solidFill>
            <a:schemeClr val="tx1"/>
          </a:solidFill>
          <a:ln w="9525">
            <a:noFill/>
            <a:miter lim="800000"/>
            <a:headEnd/>
            <a:tailEnd/>
          </a:ln>
        </p:spPr>
      </p:pic>
      <p:sp>
        <p:nvSpPr>
          <p:cNvPr id="14" name="Textfeld 13"/>
          <p:cNvSpPr txBox="1"/>
          <p:nvPr/>
        </p:nvSpPr>
        <p:spPr>
          <a:xfrm>
            <a:off x="1907704" y="580526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-12-</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8:</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2" name="Textfeld 11"/>
          <p:cNvSpPr txBox="1"/>
          <p:nvPr/>
        </p:nvSpPr>
        <p:spPr>
          <a:xfrm>
            <a:off x="323528" y="1628800"/>
            <a:ext cx="2376264" cy="1152128"/>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Wolfgang Laib</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1331640" y="4715852"/>
            <a:ext cx="6552728" cy="1015663"/>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Katalogbuch zur Ausstellung Wolfgang Laib</a:t>
            </a:r>
          </a:p>
          <a:p>
            <a:r>
              <a:rPr lang="de-DE" dirty="0" smtClean="0">
                <a:latin typeface="Verdana" pitchFamily="34" charset="0"/>
                <a:ea typeface="Verdana" pitchFamily="34" charset="0"/>
                <a:cs typeface="Verdana" pitchFamily="34" charset="0"/>
              </a:rPr>
              <a:t>Kunsthaus Bregenz 10. Juli bis 19. September 1999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a:latin typeface="Verdana" pitchFamily="34" charset="0"/>
              <a:ea typeface="Verdana" pitchFamily="34" charset="0"/>
              <a:cs typeface="Verdana"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1911713059"/>
              </p:ext>
            </p:extLst>
          </p:nvPr>
        </p:nvGraphicFramePr>
        <p:xfrm>
          <a:off x="2699792" y="1628800"/>
          <a:ext cx="6336704" cy="2736304"/>
        </p:xfrm>
        <a:graphic>
          <a:graphicData uri="http://schemas.openxmlformats.org/drawingml/2006/table">
            <a:tbl>
              <a:tblPr firstRow="1" bandRow="1">
                <a:tableStyleId>{5C22544A-7EE6-4342-B048-85BDC9FD1C3A}</a:tableStyleId>
              </a:tblPr>
              <a:tblGrid>
                <a:gridCol w="894594"/>
                <a:gridCol w="969143"/>
                <a:gridCol w="1808671"/>
                <a:gridCol w="2664296"/>
              </a:tblGrid>
              <a:tr h="48052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59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Wolfgang Laib</a:t>
                      </a:r>
                      <a:endParaRPr lang="de-DE" dirty="0">
                        <a:latin typeface="Verdana" pitchFamily="34" charset="0"/>
                        <a:ea typeface="Verdana" pitchFamily="34" charset="0"/>
                        <a:cs typeface="Verdana" pitchFamily="34" charset="0"/>
                      </a:endParaRPr>
                    </a:p>
                  </a:txBody>
                  <a:tcPr anchor="ctr"/>
                </a:tc>
              </a:tr>
              <a:tr h="157519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Katalogbuch zur Ausstellung Wolfgang Laib, Kunsthaus Bregenz, 10. Juli bis 19. September 1999</a:t>
                      </a:r>
                      <a:endParaRPr lang="de-DE" b="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647564" y="2636912"/>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7" name="Textfeld 16"/>
          <p:cNvSpPr txBox="1"/>
          <p:nvPr/>
        </p:nvSpPr>
        <p:spPr>
          <a:xfrm>
            <a:off x="2627784" y="5579948"/>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Rückseite Titelseite</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-13-</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9:</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21" name="Textfeld 20"/>
          <p:cNvSpPr txBox="1"/>
          <p:nvPr/>
        </p:nvSpPr>
        <p:spPr>
          <a:xfrm>
            <a:off x="323528" y="4221088"/>
            <a:ext cx="2664296" cy="1872208"/>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 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 die Wahrheit der Bibel</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feld 21"/>
          <p:cNvSpPr txBox="1"/>
          <p:nvPr/>
        </p:nvSpPr>
        <p:spPr>
          <a:xfrm>
            <a:off x="323528" y="1340768"/>
            <a:ext cx="2664296" cy="2448272"/>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a:t>
            </a:r>
          </a:p>
          <a:p>
            <a:pPr algn="ctr"/>
            <a:r>
              <a:rPr lang="de-DE" sz="2000" b="1" dirty="0" smtClean="0">
                <a:latin typeface="Verdana" pitchFamily="34" charset="0"/>
                <a:ea typeface="Verdana" pitchFamily="34" charset="0"/>
                <a:cs typeface="Verdana" pitchFamily="34" charset="0"/>
              </a:rPr>
              <a:t>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a:t>
            </a:r>
          </a:p>
          <a:p>
            <a:pPr algn="ctr"/>
            <a:r>
              <a:rPr lang="de-DE" dirty="0" smtClean="0">
                <a:latin typeface="Verdana" pitchFamily="34" charset="0"/>
                <a:ea typeface="Verdana" pitchFamily="34" charset="0"/>
                <a:cs typeface="Verdana" pitchFamily="34" charset="0"/>
              </a:rPr>
              <a:t>die Wahrheit</a:t>
            </a:r>
          </a:p>
          <a:p>
            <a:pPr algn="ctr"/>
            <a:r>
              <a:rPr lang="de-DE" dirty="0" smtClean="0">
                <a:latin typeface="Verdana" pitchFamily="34" charset="0"/>
                <a:ea typeface="Verdana" pitchFamily="34" charset="0"/>
                <a:cs typeface="Verdana" pitchFamily="34" charset="0"/>
              </a:rPr>
              <a:t>des Alten Testaments</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3" name="Tabelle 22"/>
          <p:cNvGraphicFramePr>
            <a:graphicFrameLocks noGrp="1"/>
          </p:cNvGraphicFramePr>
          <p:nvPr>
            <p:extLst>
              <p:ext uri="{D42A27DB-BD31-4B8C-83A1-F6EECF244321}">
                <p14:modId xmlns:p14="http://schemas.microsoft.com/office/powerpoint/2010/main" val="2913954932"/>
              </p:ext>
            </p:extLst>
          </p:nvPr>
        </p:nvGraphicFramePr>
        <p:xfrm>
          <a:off x="2987825" y="1340768"/>
          <a:ext cx="5904656" cy="3633708"/>
        </p:xfrm>
        <a:graphic>
          <a:graphicData uri="http://schemas.openxmlformats.org/drawingml/2006/table">
            <a:tbl>
              <a:tblPr firstRow="1" bandRow="1">
                <a:tableStyleId>{5C22544A-7EE6-4342-B048-85BDC9FD1C3A}</a:tableStyleId>
              </a:tblPr>
              <a:tblGrid>
                <a:gridCol w="864095"/>
                <a:gridCol w="864096"/>
                <a:gridCol w="1814602"/>
                <a:gridCol w="2361863"/>
              </a:tblGrid>
              <a:tr h="40997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6166">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Und die Bibel hat doch Recht : </a:t>
                      </a:r>
                      <a:r>
                        <a:rPr lang="de-DE" dirty="0" smtClean="0">
                          <a:latin typeface="Verdana" pitchFamily="34" charset="0"/>
                          <a:ea typeface="Verdana" pitchFamily="34" charset="0"/>
                          <a:cs typeface="Verdana" pitchFamily="34" charset="0"/>
                        </a:rPr>
                        <a:t>Forscher beweisen die Wahrheit des Alten Testaments</a:t>
                      </a:r>
                      <a:endParaRPr lang="de-DE" dirty="0">
                        <a:latin typeface="Verdana" pitchFamily="34" charset="0"/>
                        <a:ea typeface="Verdana" pitchFamily="34" charset="0"/>
                        <a:cs typeface="Verdana" pitchFamily="34" charset="0"/>
                      </a:endParaRPr>
                    </a:p>
                  </a:txBody>
                  <a:tcPr anchor="ctr"/>
                </a:tc>
              </a:tr>
              <a:tr h="1070645">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12669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noFill/>
                  </a:tcP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Forscher beweisen die Wahrheit der Bibel</a:t>
                      </a:r>
                      <a:endParaRPr lang="de-DE" b="0" dirty="0">
                        <a:latin typeface="Verdana" pitchFamily="34" charset="0"/>
                        <a:ea typeface="Verdana" pitchFamily="34" charset="0"/>
                        <a:cs typeface="Verdana" pitchFamily="34" charset="0"/>
                      </a:endParaRPr>
                    </a:p>
                  </a:txBody>
                  <a:tcPr anchor="ctr">
                    <a:noFill/>
                  </a:tcPr>
                </a:tc>
              </a:tr>
            </a:tbl>
          </a:graphicData>
        </a:graphic>
      </p:graphicFrame>
      <p:sp>
        <p:nvSpPr>
          <p:cNvPr id="24" name="Textfeld 23"/>
          <p:cNvSpPr txBox="1"/>
          <p:nvPr/>
        </p:nvSpPr>
        <p:spPr>
          <a:xfrm>
            <a:off x="1619672" y="378904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25" name="Textfeld 24"/>
          <p:cNvSpPr txBox="1"/>
          <p:nvPr/>
        </p:nvSpPr>
        <p:spPr>
          <a:xfrm>
            <a:off x="2051720" y="6093296"/>
            <a:ext cx="1080120"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Anmerkung zum 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7. Anmerkung zum Titel</a:t>
            </a:r>
          </a:p>
          <a:p>
            <a:pPr algn="ctr">
              <a:buNone/>
            </a:pPr>
            <a:r>
              <a:rPr lang="de-DE" sz="2800" dirty="0" smtClean="0">
                <a:solidFill>
                  <a:schemeClr val="accent1">
                    <a:lumMod val="75000"/>
                  </a:schemeClr>
                </a:solidFill>
              </a:rPr>
              <a:t>(RDA 2.17.2)</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84</a:t>
            </a:fld>
            <a:endParaRPr lang="de-DE"/>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-1-</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-2-</a:t>
            </a:r>
            <a:endParaRPr lang="de-DE" dirty="0"/>
          </a:p>
        </p:txBody>
      </p:sp>
      <p:sp>
        <p:nvSpPr>
          <p:cNvPr id="3" name="Textplatzhalter 2"/>
          <p:cNvSpPr>
            <a:spLocks noGrp="1"/>
          </p:cNvSpPr>
          <p:nvPr>
            <p:ph type="body" sz="quarter" idx="13"/>
          </p:nvPr>
        </p:nvSpPr>
        <p:spPr/>
        <p:txBody>
          <a:bodyPr wrap="square"/>
          <a:lstStyle/>
          <a:p>
            <a:pPr algn="just"/>
            <a:r>
              <a:rPr lang="de-DE" dirty="0" smtClean="0"/>
              <a:t>Quelle des Haupttitels kann angegeben werden, wenn keine der folgenden (RDA 2.17.2.3):</a:t>
            </a:r>
          </a:p>
          <a:p>
            <a:pPr lvl="1" algn="just"/>
            <a:r>
              <a:rPr lang="de-DE" dirty="0" smtClean="0"/>
              <a:t>Titelseite, Titelblatt oder Titelkarte (oder Bild davon) einer Ressource, die aus mehreren Seiten, Blättern, Bögen oder Karten (oder Bildern davon) besteht (s. RDA 2.2.2.2)</a:t>
            </a:r>
          </a:p>
          <a:p>
            <a:pPr lvl="1" algn="just"/>
            <a:r>
              <a:rPr lang="de-DE" dirty="0" smtClean="0"/>
              <a:t>Titelbildfeld oder Titelbildschirm einer Ressource, die aus bewegten Bildern besteht (s. RDA 2.2.2.3)</a:t>
            </a:r>
          </a:p>
          <a:p>
            <a:pPr lvl="2" algn="just"/>
            <a:r>
              <a:rPr lang="de-DE" sz="1800" dirty="0" smtClean="0"/>
              <a:t>Aber s. RDA 2.2.2.3 D-A-CH: Nicht Titelbildfeld/Titelbildschirm, sondern andere Quellen benutzen. Es empfiehlt sich daher, nur eine ungewöhnlichere Quelle anzugeben, z. B. Menü einer Video-DVD.</a:t>
            </a:r>
          </a:p>
          <a:p>
            <a:pPr lvl="2" algn="just"/>
            <a:endParaRPr lang="de-DE" sz="1800" dirty="0" smtClean="0"/>
          </a:p>
          <a:p>
            <a:pPr algn="just"/>
            <a:r>
              <a:rPr lang="de-DE" dirty="0" smtClean="0"/>
              <a:t>Angabe der Quelle ist verzichtbar, wenn eine Ressource nur einen einzigen Titel hat und dieser in der Ressource selbst erscheint (RDA 2.17.2.3 D-A-CH)</a:t>
            </a:r>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-3-</a:t>
            </a:r>
            <a:endParaRPr lang="de-DE" dirty="0"/>
          </a:p>
        </p:txBody>
      </p:sp>
      <p:sp>
        <p:nvSpPr>
          <p:cNvPr id="3" name="Textplatzhalter 2"/>
          <p:cNvSpPr>
            <a:spLocks noGrp="1"/>
          </p:cNvSpPr>
          <p:nvPr>
            <p:ph type="body" sz="quarter" idx="13"/>
          </p:nvPr>
        </p:nvSpPr>
        <p:spPr/>
        <p:txBody>
          <a:bodyPr wrap="square"/>
          <a:lstStyle/>
          <a:p>
            <a:pPr indent="19050" algn="just">
              <a:buNone/>
            </a:pPr>
            <a:r>
              <a:rPr lang="de-DE" sz="2000" dirty="0" smtClean="0"/>
              <a:t>Beispiele:</a:t>
            </a:r>
          </a:p>
          <a:p>
            <a:pPr indent="19050">
              <a:buNone/>
            </a:pPr>
            <a:endParaRPr lang="de-DE" sz="2000" dirty="0" smtClean="0"/>
          </a:p>
          <a:p>
            <a:pPr indent="19050">
              <a:buNone/>
            </a:pPr>
            <a:r>
              <a:rPr lang="de-DE" sz="2000" dirty="0" smtClean="0"/>
              <a:t>Titel von der Homepage</a:t>
            </a:r>
          </a:p>
          <a:p>
            <a:pPr indent="19050">
              <a:buNone/>
            </a:pPr>
            <a:r>
              <a:rPr lang="de-DE" sz="2000" dirty="0" smtClean="0"/>
              <a:t>Titel fingiert</a:t>
            </a:r>
          </a:p>
          <a:p>
            <a:pPr indent="19050">
              <a:buNone/>
            </a:pPr>
            <a:r>
              <a:rPr lang="de-DE" sz="2000" dirty="0" smtClean="0"/>
              <a:t>Titel vom Schutzumschlag</a:t>
            </a:r>
          </a:p>
          <a:p>
            <a:pPr>
              <a:buNone/>
            </a:pPr>
            <a:endParaRPr lang="de-DE" dirty="0" smtClean="0"/>
          </a:p>
          <a:p>
            <a:r>
              <a:rPr lang="de-DE" dirty="0" smtClean="0"/>
              <a:t>Quelle eines Paralleltitels kann angegeben werden, wenn aus anderer Quelle als der Haupttitel (RDA 2.17.2.3)</a:t>
            </a:r>
          </a:p>
          <a:p>
            <a:endParaRPr lang="de-DE" dirty="0" smtClean="0"/>
          </a:p>
          <a:p>
            <a:r>
              <a:rPr lang="de-DE" dirty="0" smtClean="0"/>
              <a:t>Quelle bzw. Grundlage eines abweichenden Titels kann angegeben werden, wenn als wichtig erachtet (RDA 2.17.2.3)</a:t>
            </a:r>
          </a:p>
          <a:p>
            <a:endParaRPr lang="de-DE" dirty="0" smtClean="0"/>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1085391292"/>
              </p:ext>
            </p:extLst>
          </p:nvPr>
        </p:nvGraphicFramePr>
        <p:xfrm>
          <a:off x="3491880" y="764704"/>
          <a:ext cx="5670422" cy="5180580"/>
        </p:xfrm>
        <a:graphic>
          <a:graphicData uri="http://schemas.openxmlformats.org/drawingml/2006/table">
            <a:tbl>
              <a:tblPr firstRow="1" bandRow="1">
                <a:tableStyleId>{5C22544A-7EE6-4342-B048-85BDC9FD1C3A}</a:tableStyleId>
              </a:tblPr>
              <a:tblGrid>
                <a:gridCol w="792088"/>
                <a:gridCol w="917893"/>
                <a:gridCol w="1728192"/>
                <a:gridCol w="2232249"/>
              </a:tblGrid>
              <a:tr h="340134">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PICA</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RDA</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889464">
                <a:tc rowSpan="3">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4000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spc="-90" dirty="0" smtClean="0">
                          <a:latin typeface="Verdana" pitchFamily="34" charset="0"/>
                          <a:ea typeface="Verdana" pitchFamily="34" charset="0"/>
                          <a:cs typeface="Verdana" pitchFamily="34" charset="0"/>
                        </a:rPr>
                        <a:t>Haupt</a:t>
                      </a:r>
                      <a:br>
                        <a:rPr lang="de-DE" sz="1600" b="1" spc="-90" dirty="0" smtClean="0">
                          <a:latin typeface="Verdana" pitchFamily="34" charset="0"/>
                          <a:ea typeface="Verdana" pitchFamily="34" charset="0"/>
                          <a:cs typeface="Verdana" pitchFamily="34" charset="0"/>
                        </a:rPr>
                      </a:br>
                      <a:r>
                        <a:rPr lang="de-DE" sz="1600" b="1" spc="-90" dirty="0" smtClean="0">
                          <a:latin typeface="Verdana" pitchFamily="34" charset="0"/>
                          <a:ea typeface="Verdana" pitchFamily="34" charset="0"/>
                          <a:cs typeface="Verdana" pitchFamily="34" charset="0"/>
                        </a:rPr>
                        <a:t>titel</a:t>
                      </a:r>
                      <a:endParaRPr lang="de-DE" sz="1600" b="1" spc="-90" dirty="0">
                        <a:latin typeface="Verdana" pitchFamily="34" charset="0"/>
                        <a:ea typeface="Verdana" pitchFamily="34" charset="0"/>
                        <a:cs typeface="Verdana"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600" kern="1200" spc="-90" baseline="0" dirty="0" err="1" smtClean="0">
                          <a:solidFill>
                            <a:schemeClr val="dk1"/>
                          </a:solidFill>
                          <a:latin typeface="Verdana" pitchFamily="34" charset="0"/>
                          <a:ea typeface="Verdana" pitchFamily="34" charset="0"/>
                          <a:cs typeface="Verdana" pitchFamily="34" charset="0"/>
                        </a:rPr>
                        <a:t>Idyllische</a:t>
                      </a:r>
                      <a:r>
                        <a:rPr lang="en-US" sz="1600" kern="1200" spc="-90" baseline="0" dirty="0" smtClean="0">
                          <a:solidFill>
                            <a:schemeClr val="dk1"/>
                          </a:solidFill>
                          <a:latin typeface="Verdana" pitchFamily="34" charset="0"/>
                          <a:ea typeface="Verdana" pitchFamily="34" charset="0"/>
                          <a:cs typeface="Verdana" pitchFamily="34" charset="0"/>
                        </a:rPr>
                        <a:t> </a:t>
                      </a:r>
                      <a:r>
                        <a:rPr lang="en-US" sz="1600" kern="1200" spc="-90" baseline="0" dirty="0" err="1" smtClean="0">
                          <a:solidFill>
                            <a:schemeClr val="dk1"/>
                          </a:solidFill>
                          <a:latin typeface="Verdana" pitchFamily="34" charset="0"/>
                          <a:ea typeface="Verdana" pitchFamily="34" charset="0"/>
                          <a:cs typeface="Verdana" pitchFamily="34" charset="0"/>
                        </a:rPr>
                        <a:t>Landschaftsreise</a:t>
                      </a:r>
                      <a:r>
                        <a:rPr lang="en-US" sz="1600" kern="1200" spc="-90" baseline="0" dirty="0" smtClean="0">
                          <a:solidFill>
                            <a:schemeClr val="dk1"/>
                          </a:solidFill>
                          <a:latin typeface="Verdana" pitchFamily="34" charset="0"/>
                          <a:ea typeface="Verdana" pitchFamily="34" charset="0"/>
                          <a:cs typeface="Verdana" pitchFamily="34" charset="0"/>
                        </a:rPr>
                        <a:t> </a:t>
                      </a:r>
                      <a:r>
                        <a:rPr lang="en-US" sz="1600" kern="1200" spc="-90" baseline="0" dirty="0" err="1" smtClean="0">
                          <a:solidFill>
                            <a:schemeClr val="dk1"/>
                          </a:solidFill>
                          <a:latin typeface="Verdana" pitchFamily="34" charset="0"/>
                          <a:ea typeface="Verdana" pitchFamily="34" charset="0"/>
                          <a:cs typeface="Verdana" pitchFamily="34" charset="0"/>
                        </a:rPr>
                        <a:t>Bergisches</a:t>
                      </a:r>
                      <a:r>
                        <a:rPr lang="en-US" sz="1600" kern="1200" spc="-90" baseline="0" dirty="0" smtClean="0">
                          <a:solidFill>
                            <a:schemeClr val="dk1"/>
                          </a:solidFill>
                          <a:latin typeface="Verdana" pitchFamily="34" charset="0"/>
                          <a:ea typeface="Verdana" pitchFamily="34" charset="0"/>
                          <a:cs typeface="Verdana" pitchFamily="34" charset="0"/>
                        </a:rPr>
                        <a:t> Land = Journey through the idyllic landscape </a:t>
                      </a:r>
                      <a:r>
                        <a:rPr lang="en-US" sz="1600" kern="1200" spc="-90" baseline="0" dirty="0" err="1" smtClean="0">
                          <a:solidFill>
                            <a:schemeClr val="dk1"/>
                          </a:solidFill>
                          <a:latin typeface="Verdana" pitchFamily="34" charset="0"/>
                          <a:ea typeface="Verdana" pitchFamily="34" charset="0"/>
                          <a:cs typeface="Verdana" pitchFamily="34" charset="0"/>
                        </a:rPr>
                        <a:t>Bergisch</a:t>
                      </a:r>
                      <a:r>
                        <a:rPr lang="en-US" sz="1600" kern="1200" spc="-90" baseline="0" dirty="0" smtClean="0">
                          <a:solidFill>
                            <a:schemeClr val="dk1"/>
                          </a:solidFill>
                          <a:latin typeface="Verdana" pitchFamily="34" charset="0"/>
                          <a:ea typeface="Verdana" pitchFamily="34" charset="0"/>
                          <a:cs typeface="Verdana" pitchFamily="34" charset="0"/>
                        </a:rPr>
                        <a:t> Land = Voyage à travers le </a:t>
                      </a:r>
                      <a:r>
                        <a:rPr lang="en-US" sz="1600" kern="1200" spc="-90" baseline="0" dirty="0" err="1" smtClean="0">
                          <a:solidFill>
                            <a:schemeClr val="dk1"/>
                          </a:solidFill>
                          <a:latin typeface="Verdana" pitchFamily="34" charset="0"/>
                          <a:ea typeface="Verdana" pitchFamily="34" charset="0"/>
                          <a:cs typeface="Verdana" pitchFamily="34" charset="0"/>
                        </a:rPr>
                        <a:t>paysage</a:t>
                      </a:r>
                      <a:r>
                        <a:rPr lang="en-US" sz="1600" kern="1200" spc="-90" baseline="0" dirty="0" smtClean="0">
                          <a:solidFill>
                            <a:schemeClr val="dk1"/>
                          </a:solidFill>
                          <a:latin typeface="Verdana" pitchFamily="34" charset="0"/>
                          <a:ea typeface="Verdana" pitchFamily="34" charset="0"/>
                          <a:cs typeface="Verdana" pitchFamily="34" charset="0"/>
                        </a:rPr>
                        <a:t> </a:t>
                      </a:r>
                      <a:r>
                        <a:rPr lang="en-US" sz="1600" kern="1200" spc="-90" baseline="0" dirty="0" err="1" smtClean="0">
                          <a:solidFill>
                            <a:schemeClr val="dk1"/>
                          </a:solidFill>
                          <a:latin typeface="Verdana" pitchFamily="34" charset="0"/>
                          <a:ea typeface="Verdana" pitchFamily="34" charset="0"/>
                          <a:cs typeface="Verdana" pitchFamily="34" charset="0"/>
                        </a:rPr>
                        <a:t>idyllique</a:t>
                      </a:r>
                      <a:r>
                        <a:rPr lang="en-US" sz="1600" kern="1200" spc="-90" baseline="0" dirty="0" smtClean="0">
                          <a:solidFill>
                            <a:schemeClr val="dk1"/>
                          </a:solidFill>
                          <a:latin typeface="Verdana" pitchFamily="34" charset="0"/>
                          <a:ea typeface="Verdana" pitchFamily="34" charset="0"/>
                          <a:cs typeface="Verdana" pitchFamily="34" charset="0"/>
                        </a:rPr>
                        <a:t> </a:t>
                      </a:r>
                      <a:r>
                        <a:rPr lang="en-US" sz="1600" kern="1200" spc="-90" baseline="0" dirty="0" err="1" smtClean="0">
                          <a:solidFill>
                            <a:schemeClr val="dk1"/>
                          </a:solidFill>
                          <a:latin typeface="Verdana" pitchFamily="34" charset="0"/>
                          <a:ea typeface="Verdana" pitchFamily="34" charset="0"/>
                          <a:cs typeface="Verdana" pitchFamily="34" charset="0"/>
                        </a:rPr>
                        <a:t>Bergische</a:t>
                      </a:r>
                      <a:r>
                        <a:rPr lang="en-US" sz="1600" kern="1200" spc="-90" baseline="0" dirty="0" smtClean="0">
                          <a:solidFill>
                            <a:schemeClr val="dk1"/>
                          </a:solidFill>
                          <a:latin typeface="Verdana" pitchFamily="34" charset="0"/>
                          <a:ea typeface="Verdana" pitchFamily="34" charset="0"/>
                          <a:cs typeface="Verdana" pitchFamily="34" charset="0"/>
                        </a:rPr>
                        <a:t> Land</a:t>
                      </a:r>
                      <a:endParaRPr lang="de-DE" sz="1600" b="0" spc="-90" baseline="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spc="-90" baseline="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sz="1600" spc="-90" baseline="0" dirty="0">
                        <a:latin typeface="Verdana" pitchFamily="34" charset="0"/>
                        <a:ea typeface="Verdana" pitchFamily="34" charset="0"/>
                        <a:cs typeface="Verdana" pitchFamily="34" charset="0"/>
                      </a:endParaRPr>
                    </a:p>
                  </a:txBody>
                  <a:tcPr anchor="ctr"/>
                </a:tc>
              </a:tr>
              <a:tr h="237821">
                <a:tc vMerge="1">
                  <a:txBody>
                    <a:bodyPr/>
                    <a:lstStyle/>
                    <a:p>
                      <a:endParaRPr lang="de-DE"/>
                    </a:p>
                  </a:txBody>
                  <a:tcP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1" spc="-90" dirty="0" smtClean="0">
                          <a:latin typeface="Verdana" pitchFamily="34" charset="0"/>
                          <a:ea typeface="Verdana" pitchFamily="34" charset="0"/>
                          <a:cs typeface="Verdana" pitchFamily="34" charset="0"/>
                        </a:rPr>
                        <a:t>Parallel</a:t>
                      </a:r>
                      <a:br>
                        <a:rPr lang="de-DE" sz="1600" b="1" spc="-90" dirty="0" smtClean="0">
                          <a:latin typeface="Verdana" pitchFamily="34" charset="0"/>
                          <a:ea typeface="Verdana" pitchFamily="34" charset="0"/>
                          <a:cs typeface="Verdana" pitchFamily="34" charset="0"/>
                        </a:rPr>
                      </a:br>
                      <a:r>
                        <a:rPr lang="de-DE" sz="1600" b="1" spc="-90" dirty="0" err="1" smtClean="0">
                          <a:latin typeface="Verdana" pitchFamily="34" charset="0"/>
                          <a:ea typeface="Verdana" pitchFamily="34" charset="0"/>
                          <a:cs typeface="Verdana" pitchFamily="34" charset="0"/>
                        </a:rPr>
                        <a:t>titel</a:t>
                      </a:r>
                      <a:endParaRPr lang="de-DE" sz="1600" b="1" spc="-9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sz="1600" b="1" spc="-90" dirty="0">
                        <a:latin typeface="Verdana" pitchFamily="34" charset="0"/>
                        <a:ea typeface="Verdana" pitchFamily="34" charset="0"/>
                        <a:cs typeface="Verdana" pitchFamily="34" charset="0"/>
                      </a:endParaRPr>
                    </a:p>
                  </a:txBody>
                  <a:tcPr anchor="ctr"/>
                </a:tc>
                <a:tc vMerge="1">
                  <a:txBody>
                    <a:bodyPr/>
                    <a:lstStyle/>
                    <a:p>
                      <a:endParaRPr lang="de-DE"/>
                    </a:p>
                  </a:txBody>
                  <a:tcPr/>
                </a:tc>
              </a:tr>
              <a:tr h="237822">
                <a:tc vMerge="1">
                  <a:txBody>
                    <a:bodyPr/>
                    <a:lstStyle/>
                    <a:p>
                      <a:endParaRPr lang="de-DE"/>
                    </a:p>
                  </a:txBody>
                  <a:tcP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2.3.3</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spc="-90" dirty="0" smtClean="0">
                          <a:latin typeface="Verdana" pitchFamily="34" charset="0"/>
                          <a:ea typeface="Verdana" pitchFamily="34" charset="0"/>
                          <a:cs typeface="Verdana" pitchFamily="34" charset="0"/>
                        </a:rPr>
                        <a:t>Parallel</a:t>
                      </a:r>
                      <a:br>
                        <a:rPr lang="de-DE" sz="1600" b="0" spc="-90" dirty="0" smtClean="0">
                          <a:latin typeface="Verdana" pitchFamily="34" charset="0"/>
                          <a:ea typeface="Verdana" pitchFamily="34" charset="0"/>
                          <a:cs typeface="Verdana" pitchFamily="34" charset="0"/>
                        </a:rPr>
                      </a:br>
                      <a:r>
                        <a:rPr lang="de-DE" sz="1600" b="0" spc="-90" dirty="0" err="1" smtClean="0">
                          <a:latin typeface="Verdana" pitchFamily="34" charset="0"/>
                          <a:ea typeface="Verdana" pitchFamily="34" charset="0"/>
                          <a:cs typeface="Verdana" pitchFamily="34" charset="0"/>
                        </a:rPr>
                        <a:t>titel</a:t>
                      </a:r>
                      <a:endParaRPr lang="de-DE" sz="1600" b="0" spc="-90"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sz="1600" b="1" spc="-90" dirty="0">
                        <a:latin typeface="Verdana" pitchFamily="34" charset="0"/>
                        <a:ea typeface="Verdana" pitchFamily="34" charset="0"/>
                        <a:cs typeface="Verdana" pitchFamily="34" charset="0"/>
                      </a:endParaRPr>
                    </a:p>
                  </a:txBody>
                  <a:tcPr anchor="ctr"/>
                </a:tc>
                <a:tc vMerge="1">
                  <a:txBody>
                    <a:bodyPr/>
                    <a:lstStyle/>
                    <a:p>
                      <a:endParaRPr lang="de-DE"/>
                    </a:p>
                  </a:txBody>
                  <a:tcPr/>
                </a:tc>
              </a:tr>
              <a:tr h="578659">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4212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2.3.6</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pc="-90" dirty="0" smtClean="0">
                          <a:latin typeface="Verdana" pitchFamily="34" charset="0"/>
                          <a:ea typeface="Verdana" pitchFamily="34" charset="0"/>
                          <a:cs typeface="Verdana" pitchFamily="34" charset="0"/>
                        </a:rPr>
                        <a:t>Abweichender Titel</a:t>
                      </a:r>
                      <a:endParaRPr lang="de-DE" sz="16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spc="-90" baseline="0" dirty="0" smtClean="0">
                          <a:solidFill>
                            <a:schemeClr val="dk1"/>
                          </a:solidFill>
                          <a:latin typeface="Verdana" pitchFamily="34" charset="0"/>
                          <a:ea typeface="Verdana" pitchFamily="34" charset="0"/>
                          <a:cs typeface="Verdana" pitchFamily="34" charset="0"/>
                        </a:rPr>
                        <a:t>Titel auf dem Einband: Farbbild-Reise Bergisches Land</a:t>
                      </a:r>
                      <a:endParaRPr lang="de-DE" sz="1600" b="0" spc="-90" baseline="0" dirty="0">
                        <a:latin typeface="Verdana" pitchFamily="34" charset="0"/>
                        <a:ea typeface="Verdana" pitchFamily="34" charset="0"/>
                        <a:cs typeface="Verdana" pitchFamily="34" charset="0"/>
                      </a:endParaRPr>
                    </a:p>
                  </a:txBody>
                  <a:tcPr anchor="ctr"/>
                </a:tc>
              </a:tr>
              <a:tr h="578659">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3260</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2.3.6</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pc="-90" dirty="0" smtClean="0">
                          <a:latin typeface="Verdana" pitchFamily="34" charset="0"/>
                          <a:ea typeface="Verdana" pitchFamily="34" charset="0"/>
                          <a:cs typeface="Verdana" pitchFamily="34" charset="0"/>
                        </a:rPr>
                        <a:t>Abweichender Titel</a:t>
                      </a:r>
                      <a:endParaRPr lang="de-DE" sz="16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pc="-90" baseline="0" dirty="0" smtClean="0">
                          <a:latin typeface="Verdana" pitchFamily="34" charset="0"/>
                          <a:ea typeface="Verdana" pitchFamily="34" charset="0"/>
                          <a:cs typeface="Verdana" pitchFamily="34" charset="0"/>
                        </a:rPr>
                        <a:t>Bergisches Land</a:t>
                      </a:r>
                      <a:endParaRPr lang="de-DE" sz="1600" b="0" spc="-90" baseline="0" dirty="0">
                        <a:latin typeface="Verdana" pitchFamily="34" charset="0"/>
                        <a:ea typeface="Verdana" pitchFamily="34" charset="0"/>
                        <a:cs typeface="Verdana" pitchFamily="34" charset="0"/>
                      </a:endParaRPr>
                    </a:p>
                  </a:txBody>
                  <a:tcPr anchor="ctr"/>
                </a:tc>
              </a:tr>
              <a:tr h="929307">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4201</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2.17.2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pc="-90" dirty="0" smtClean="0">
                          <a:latin typeface="Verdana" pitchFamily="34" charset="0"/>
                          <a:ea typeface="Verdana" pitchFamily="34" charset="0"/>
                          <a:cs typeface="Verdana" pitchFamily="34" charset="0"/>
                        </a:rPr>
                        <a:t>Anmerkung zum</a:t>
                      </a:r>
                      <a:r>
                        <a:rPr lang="de-DE" sz="1600" b="0" spc="-90" baseline="0" dirty="0" smtClean="0">
                          <a:latin typeface="Verdana" pitchFamily="34" charset="0"/>
                          <a:ea typeface="Verdana" pitchFamily="34" charset="0"/>
                          <a:cs typeface="Verdana" pitchFamily="34" charset="0"/>
                        </a:rPr>
                        <a:t> Titel</a:t>
                      </a:r>
                      <a:endParaRPr lang="de-DE" sz="16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spc="-90" baseline="0" dirty="0" smtClean="0">
                          <a:solidFill>
                            <a:schemeClr val="dk1"/>
                          </a:solidFill>
                          <a:latin typeface="Verdana" pitchFamily="34" charset="0"/>
                          <a:ea typeface="Verdana" pitchFamily="34" charset="0"/>
                          <a:cs typeface="Verdana" pitchFamily="34" charset="0"/>
                        </a:rPr>
                        <a:t>Englischer und französischer Titel von der Seite des Inhaltsverzeichnisses</a:t>
                      </a:r>
                      <a:endParaRPr lang="de-DE" sz="1600" b="0" spc="-90" baseline="0" dirty="0">
                        <a:latin typeface="Verdana" pitchFamily="34" charset="0"/>
                        <a:ea typeface="Verdana" pitchFamily="34" charset="0"/>
                        <a:cs typeface="Verdana" pitchFamily="34" charset="0"/>
                      </a:endParaRPr>
                    </a:p>
                  </a:txBody>
                  <a:tcPr anchor="ctr"/>
                </a:tc>
              </a:tr>
            </a:tbl>
          </a:graphicData>
        </a:graphic>
      </p:graphicFrame>
      <p:pic>
        <p:nvPicPr>
          <p:cNvPr id="7" name="Picture 2"/>
          <p:cNvPicPr>
            <a:picLocks noChangeAspect="1" noChangeArrowheads="1"/>
          </p:cNvPicPr>
          <p:nvPr/>
        </p:nvPicPr>
        <p:blipFill>
          <a:blip r:embed="rId2" cstate="print">
            <a:biLevel thresh="50000"/>
          </a:blip>
          <a:srcRect l="7058" r="6499"/>
          <a:stretch>
            <a:fillRect/>
          </a:stretch>
        </p:blipFill>
        <p:spPr bwMode="auto">
          <a:xfrm>
            <a:off x="135143" y="1339322"/>
            <a:ext cx="3356737" cy="1583651"/>
          </a:xfrm>
          <a:prstGeom prst="rect">
            <a:avLst/>
          </a:prstGeom>
          <a:noFill/>
          <a:ln>
            <a:solidFill>
              <a:schemeClr val="tx1"/>
            </a:solidFill>
          </a:ln>
        </p:spPr>
      </p:pic>
      <p:pic>
        <p:nvPicPr>
          <p:cNvPr id="8" name="Picture 3"/>
          <p:cNvPicPr>
            <a:picLocks noChangeAspect="1" noChangeArrowheads="1"/>
          </p:cNvPicPr>
          <p:nvPr/>
        </p:nvPicPr>
        <p:blipFill>
          <a:blip r:embed="rId3" cstate="print">
            <a:biLevel thresh="50000"/>
          </a:blip>
          <a:srcRect l="3434" t="9504" r="49990" b="70363"/>
          <a:stretch>
            <a:fillRect/>
          </a:stretch>
        </p:blipFill>
        <p:spPr bwMode="auto">
          <a:xfrm>
            <a:off x="107504" y="3067514"/>
            <a:ext cx="3384376" cy="1440160"/>
          </a:xfrm>
          <a:prstGeom prst="rect">
            <a:avLst/>
          </a:prstGeom>
          <a:noFill/>
          <a:ln w="9525">
            <a:solidFill>
              <a:schemeClr val="tx1"/>
            </a:solidFill>
            <a:miter lim="800000"/>
            <a:headEnd/>
            <a:tailEnd/>
          </a:ln>
        </p:spPr>
      </p:pic>
      <p:pic>
        <p:nvPicPr>
          <p:cNvPr id="9" name="Picture 3"/>
          <p:cNvPicPr>
            <a:picLocks noChangeAspect="1" noChangeArrowheads="1"/>
          </p:cNvPicPr>
          <p:nvPr/>
        </p:nvPicPr>
        <p:blipFill>
          <a:blip r:embed="rId4" cstate="print">
            <a:lum bright="-30000" contrast="40000"/>
          </a:blip>
          <a:srcRect/>
          <a:stretch>
            <a:fillRect/>
          </a:stretch>
        </p:blipFill>
        <p:spPr bwMode="auto">
          <a:xfrm>
            <a:off x="135143" y="4651690"/>
            <a:ext cx="3356737" cy="1008112"/>
          </a:xfrm>
          <a:prstGeom prst="rect">
            <a:avLst/>
          </a:prstGeom>
          <a:solidFill>
            <a:schemeClr val="tx1"/>
          </a:solidFill>
          <a:ln w="9525">
            <a:noFill/>
            <a:miter lim="800000"/>
            <a:headEnd/>
            <a:tailEnd/>
          </a:ln>
        </p:spPr>
      </p:pic>
      <p:sp>
        <p:nvSpPr>
          <p:cNvPr id="10" name="Textfeld 9"/>
          <p:cNvSpPr txBox="1"/>
          <p:nvPr/>
        </p:nvSpPr>
        <p:spPr>
          <a:xfrm>
            <a:off x="1348433" y="558779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492875"/>
            <a:ext cx="792088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Korrigierter Titel kann angegeben werden, wenn in fehlerhafter Form erfasst (RDA 2.17.2.4)</a:t>
            </a:r>
          </a:p>
          <a:p>
            <a:endParaRPr lang="de-DE" dirty="0" smtClean="0"/>
          </a:p>
          <a:p>
            <a:r>
              <a:rPr lang="de-DE" dirty="0" err="1" smtClean="0"/>
              <a:t>Unkorrigierter</a:t>
            </a:r>
            <a:r>
              <a:rPr lang="de-DE" dirty="0" smtClean="0"/>
              <a:t> Haupttitel einer fortl./integrierenden Ressource wird angegeben, wenn korrigiert erfasst (RDA 2.17.2.4)</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2218979243"/>
              </p:ext>
            </p:extLst>
          </p:nvPr>
        </p:nvGraphicFramePr>
        <p:xfrm>
          <a:off x="3419873" y="1340768"/>
          <a:ext cx="5737934" cy="2427800"/>
        </p:xfrm>
        <a:graphic>
          <a:graphicData uri="http://schemas.openxmlformats.org/drawingml/2006/table">
            <a:tbl>
              <a:tblPr firstRow="1" bandRow="1">
                <a:tableStyleId>{5C22544A-7EE6-4342-B048-85BDC9FD1C3A}</a:tableStyleId>
              </a:tblPr>
              <a:tblGrid>
                <a:gridCol w="864095"/>
                <a:gridCol w="936104"/>
                <a:gridCol w="1800200"/>
                <a:gridCol w="2137535"/>
              </a:tblGrid>
              <a:tr h="3600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9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848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r h="75386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Auf der Titelseite erscheinen zwei Titel</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Picture 2"/>
          <p:cNvPicPr>
            <a:picLocks noChangeAspect="1" noChangeArrowheads="1"/>
          </p:cNvPicPr>
          <p:nvPr/>
        </p:nvPicPr>
        <p:blipFill>
          <a:blip r:embed="rId2" cstate="print"/>
          <a:srcRect b="35131"/>
          <a:stretch>
            <a:fillRect/>
          </a:stretch>
        </p:blipFill>
        <p:spPr bwMode="auto">
          <a:xfrm>
            <a:off x="323529" y="1340769"/>
            <a:ext cx="3096344" cy="2304255"/>
          </a:xfrm>
          <a:prstGeom prst="rect">
            <a:avLst/>
          </a:prstGeom>
          <a:noFill/>
          <a:ln w="9525">
            <a:solidFill>
              <a:schemeClr val="tx1"/>
            </a:solidFill>
            <a:miter lim="800000"/>
            <a:headEnd/>
            <a:tailEnd/>
          </a:ln>
        </p:spPr>
      </p:pic>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-5-</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Erläuterung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758259977"/>
              </p:ext>
            </p:extLst>
          </p:nvPr>
        </p:nvGraphicFramePr>
        <p:xfrm>
          <a:off x="395536" y="1412776"/>
          <a:ext cx="8424934" cy="1948052"/>
        </p:xfrm>
        <a:graphic>
          <a:graphicData uri="http://schemas.openxmlformats.org/drawingml/2006/table">
            <a:tbl>
              <a:tblPr firstRow="1" bandRow="1">
                <a:tableStyleId>{5C22544A-7EE6-4342-B048-85BDC9FD1C3A}</a:tableStyleId>
              </a:tblPr>
              <a:tblGrid>
                <a:gridCol w="1248138"/>
                <a:gridCol w="1248138"/>
                <a:gridCol w="2309590"/>
                <a:gridCol w="3619068"/>
              </a:tblGrid>
              <a:tr h="46458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248920">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4212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smtClean="0">
                        <a:latin typeface="Verdana" pitchFamily="34" charset="0"/>
                        <a:ea typeface="Verdana" pitchFamily="34" charset="0"/>
                        <a:cs typeface="Verdana" pitchFamily="34" charset="0"/>
                      </a:endParaRPr>
                    </a:p>
                    <a:p>
                      <a:pPr>
                        <a:lnSpc>
                          <a:spcPts val="1600"/>
                        </a:lnSpc>
                        <a:spcBef>
                          <a:spcPts val="600"/>
                        </a:spcBef>
                        <a:spcAft>
                          <a:spcPts val="600"/>
                        </a:spcAft>
                      </a:pPr>
                      <a:endParaRPr lang="de-DE" dirty="0">
                        <a:latin typeface="Verdana" pitchFamily="34" charset="0"/>
                        <a:ea typeface="Verdana" pitchFamily="34" charset="0"/>
                        <a:cs typeface="Verdana" pitchFamily="34" charset="0"/>
                      </a:endParaRPr>
                    </a:p>
                  </a:txBody>
                  <a:tcPr anchor="ctr"/>
                </a:tc>
              </a:tr>
              <a:tr h="248920">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a:p>
                  </a:txBody>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794652916"/>
              </p:ext>
            </p:extLst>
          </p:nvPr>
        </p:nvGraphicFramePr>
        <p:xfrm>
          <a:off x="323528" y="3861048"/>
          <a:ext cx="8424934" cy="2376263"/>
        </p:xfrm>
        <a:graphic>
          <a:graphicData uri="http://schemas.openxmlformats.org/drawingml/2006/table">
            <a:tbl>
              <a:tblPr firstRow="1" bandRow="1">
                <a:tableStyleId>{5C22544A-7EE6-4342-B048-85BDC9FD1C3A}</a:tableStyleId>
              </a:tblPr>
              <a:tblGrid>
                <a:gridCol w="1248138"/>
                <a:gridCol w="1248138"/>
                <a:gridCol w="2309590"/>
                <a:gridCol w="3619068"/>
              </a:tblGrid>
              <a:tr h="43204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7606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4212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r h="720080">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-7-</a:t>
            </a:r>
            <a:endParaRPr lang="de-DE" dirty="0"/>
          </a:p>
        </p:txBody>
      </p:sp>
      <p:sp>
        <p:nvSpPr>
          <p:cNvPr id="3" name="Textplatzhalter 2"/>
          <p:cNvSpPr>
            <a:spLocks noGrp="1"/>
          </p:cNvSpPr>
          <p:nvPr>
            <p:ph type="body" sz="quarter" idx="13"/>
          </p:nvPr>
        </p:nvSpPr>
        <p:spPr/>
        <p:txBody>
          <a:bodyPr wrap="square"/>
          <a:lstStyle/>
          <a:p>
            <a:r>
              <a:rPr lang="de-DE" dirty="0" smtClean="0"/>
              <a:t>Sonstige Details zu einem Titel können angegeben werden, wenn als wichtig erachtet (RDA 2.17.2.5)</a:t>
            </a:r>
          </a:p>
          <a:p>
            <a:endParaRPr lang="de-DE" dirty="0" smtClean="0"/>
          </a:p>
          <a:p>
            <a:pPr>
              <a:buNone/>
            </a:pPr>
            <a:r>
              <a:rPr lang="de-DE" dirty="0" smtClean="0"/>
              <a:t>Beispiele 4:</a:t>
            </a:r>
          </a:p>
          <a:p>
            <a:pPr lvl="1"/>
            <a:endParaRPr lang="de-DE" dirty="0" smtClean="0"/>
          </a:p>
          <a:p>
            <a:pPr lvl="1"/>
            <a:endParaRPr lang="de-DE" dirty="0" smtClean="0"/>
          </a:p>
          <a:p>
            <a:endParaRPr lang="de-DE" dirty="0" smtClean="0"/>
          </a:p>
        </p:txBody>
      </p:sp>
      <p:sp>
        <p:nvSpPr>
          <p:cNvPr id="10" name="Textfeld 9"/>
          <p:cNvSpPr txBox="1"/>
          <p:nvPr/>
        </p:nvSpPr>
        <p:spPr>
          <a:xfrm>
            <a:off x="323528" y="2699628"/>
            <a:ext cx="2808312" cy="936104"/>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LES DÉRACINÉS</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23528" y="4355812"/>
            <a:ext cx="2808312" cy="830997"/>
          </a:xfrm>
          <a:prstGeom prst="rect">
            <a:avLst/>
          </a:prstGeom>
          <a:solidFill>
            <a:schemeClr val="bg1"/>
          </a:solidFill>
          <a:ln>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Les </a:t>
            </a:r>
            <a:r>
              <a:rPr lang="de-DE" sz="2400" dirty="0" err="1" smtClean="0">
                <a:latin typeface="Verdana" pitchFamily="34" charset="0"/>
                <a:ea typeface="Verdana" pitchFamily="34" charset="0"/>
                <a:cs typeface="Verdana" pitchFamily="34" charset="0"/>
              </a:rPr>
              <a:t>déracinés</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err="1" smtClean="0">
                <a:latin typeface="Verdana" pitchFamily="34" charset="0"/>
                <a:ea typeface="Verdana" pitchFamily="34" charset="0"/>
                <a:cs typeface="Verdana" pitchFamily="34" charset="0"/>
              </a:rPr>
              <a:t>roman</a:t>
            </a:r>
            <a:endParaRPr lang="de-DE" sz="24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379387566"/>
              </p:ext>
            </p:extLst>
          </p:nvPr>
        </p:nvGraphicFramePr>
        <p:xfrm>
          <a:off x="3203848" y="2708920"/>
          <a:ext cx="5616623" cy="2808312"/>
        </p:xfrm>
        <a:graphic>
          <a:graphicData uri="http://schemas.openxmlformats.org/drawingml/2006/table">
            <a:tbl>
              <a:tblPr firstRow="1" bandRow="1">
                <a:tableStyleId>{5C22544A-7EE6-4342-B048-85BDC9FD1C3A}</a:tableStyleId>
              </a:tblPr>
              <a:tblGrid>
                <a:gridCol w="905906"/>
                <a:gridCol w="1038310"/>
                <a:gridCol w="1512168"/>
                <a:gridCol w="2160239"/>
              </a:tblGrid>
              <a:tr h="54821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0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Les </a:t>
                      </a:r>
                      <a:r>
                        <a:rPr lang="de-DE" sz="1800" kern="1200" dirty="0" err="1" smtClean="0">
                          <a:solidFill>
                            <a:schemeClr val="dk1"/>
                          </a:solidFill>
                          <a:latin typeface="Verdana" pitchFamily="34" charset="0"/>
                          <a:ea typeface="Verdana" pitchFamily="34" charset="0"/>
                          <a:cs typeface="Verdana" pitchFamily="34" charset="0"/>
                        </a:rPr>
                        <a:t>déracinés</a:t>
                      </a:r>
                      <a:endParaRPr lang="de-DE" dirty="0">
                        <a:latin typeface="Verdana" pitchFamily="34" charset="0"/>
                        <a:ea typeface="Verdana" pitchFamily="34" charset="0"/>
                        <a:cs typeface="Verdana" pitchFamily="34" charset="0"/>
                      </a:endParaRPr>
                    </a:p>
                  </a:txBody>
                  <a:tcPr anchor="ctr"/>
                </a:tc>
              </a:tr>
              <a:tr h="113004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Roman</a:t>
                      </a:r>
                      <a:endParaRPr lang="de-DE" b="0" dirty="0">
                        <a:latin typeface="Verdana" pitchFamily="34" charset="0"/>
                        <a:ea typeface="Verdana" pitchFamily="34" charset="0"/>
                        <a:cs typeface="Verdana" pitchFamily="34" charset="0"/>
                      </a:endParaRPr>
                    </a:p>
                  </a:txBody>
                  <a:tcPr anchor="ctr"/>
                </a:tc>
              </a:tr>
            </a:tbl>
          </a:graphicData>
        </a:graphic>
      </p:graphicFrame>
      <p:sp>
        <p:nvSpPr>
          <p:cNvPr id="13" name="Textfeld 12"/>
          <p:cNvSpPr txBox="1"/>
          <p:nvPr/>
        </p:nvSpPr>
        <p:spPr>
          <a:xfrm>
            <a:off x="1619672" y="341970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4" name="Textfeld 13"/>
          <p:cNvSpPr txBox="1"/>
          <p:nvPr/>
        </p:nvSpPr>
        <p:spPr>
          <a:xfrm>
            <a:off x="1619672" y="514790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41682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-8-</a:t>
            </a:r>
            <a:endParaRPr lang="de-DE" dirty="0"/>
          </a:p>
        </p:txBody>
      </p:sp>
      <p:sp>
        <p:nvSpPr>
          <p:cNvPr id="3" name="Textplatzhalter 2"/>
          <p:cNvSpPr>
            <a:spLocks noGrp="1"/>
          </p:cNvSpPr>
          <p:nvPr>
            <p:ph type="body" sz="quarter" idx="13"/>
          </p:nvPr>
        </p:nvSpPr>
        <p:spPr/>
        <p:txBody>
          <a:bodyPr wrap="square"/>
          <a:lstStyle/>
          <a:p>
            <a:pPr>
              <a:buNone/>
            </a:pPr>
            <a:r>
              <a:rPr lang="de-DE" smtClean="0"/>
              <a:t>Beispiele 5:</a:t>
            </a:r>
            <a:endParaRPr lang="de-DE" dirty="0" smtClean="0"/>
          </a:p>
          <a:p>
            <a:pPr lvl="1"/>
            <a:endParaRPr lang="de-DE" dirty="0" smtClean="0"/>
          </a:p>
          <a:p>
            <a:pPr lvl="1"/>
            <a:endParaRPr lang="de-DE" dirty="0" smtClean="0"/>
          </a:p>
          <a:p>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564386845"/>
              </p:ext>
            </p:extLst>
          </p:nvPr>
        </p:nvGraphicFramePr>
        <p:xfrm>
          <a:off x="2555776" y="1484784"/>
          <a:ext cx="6408713" cy="4464496"/>
        </p:xfrm>
        <a:graphic>
          <a:graphicData uri="http://schemas.openxmlformats.org/drawingml/2006/table">
            <a:tbl>
              <a:tblPr firstRow="1" bandRow="1">
                <a:tableStyleId>{5C22544A-7EE6-4342-B048-85BDC9FD1C3A}</a:tableStyleId>
              </a:tblPr>
              <a:tblGrid>
                <a:gridCol w="864096"/>
                <a:gridCol w="1008112"/>
                <a:gridCol w="1872208"/>
                <a:gridCol w="2664297"/>
              </a:tblGrid>
              <a:tr h="47036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61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r h="12056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Titel erscheint als × mit den wiederholten Silben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und "Da" in den Feldern</a:t>
                      </a:r>
                      <a:endParaRPr lang="de-DE" dirty="0">
                        <a:latin typeface="Verdana" pitchFamily="34" charset="0"/>
                        <a:ea typeface="Verdana" pitchFamily="34" charset="0"/>
                        <a:cs typeface="Verdana" pitchFamily="34" charset="0"/>
                      </a:endParaRPr>
                    </a:p>
                  </a:txBody>
                  <a:tcPr anchor="ctr"/>
                </a:tc>
              </a:tr>
            </a:tbl>
          </a:graphicData>
        </a:graphic>
      </p:graphicFrame>
      <p:pic>
        <p:nvPicPr>
          <p:cNvPr id="16" name="Grafik 15" descr="TaTa Dada_a.jpg"/>
          <p:cNvPicPr>
            <a:picLocks noChangeAspect="1"/>
          </p:cNvPicPr>
          <p:nvPr/>
        </p:nvPicPr>
        <p:blipFill>
          <a:blip r:embed="rId2" cstate="print"/>
          <a:srcRect l="31595" r="30952" b="48500"/>
          <a:stretch>
            <a:fillRect/>
          </a:stretch>
        </p:blipFill>
        <p:spPr>
          <a:xfrm>
            <a:off x="323528" y="1484785"/>
            <a:ext cx="2232248" cy="4104456"/>
          </a:xfrm>
          <a:prstGeom prst="rect">
            <a:avLst/>
          </a:prstGeom>
          <a:ln>
            <a:solidFill>
              <a:schemeClr val="tx1"/>
            </a:solidFill>
          </a:ln>
        </p:spPr>
      </p:pic>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spTree>
    <p:extLst>
      <p:ext uri="{BB962C8B-B14F-4D97-AF65-F5344CB8AC3E}">
        <p14:creationId xmlns:p14="http://schemas.microsoft.com/office/powerpoint/2010/main" val="19814383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Zusammenfassung</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8. Zusammenfassung</a:t>
            </a:r>
            <a:r>
              <a:rPr lang="de-DE" sz="2800" dirty="0" smtClean="0"/>
              <a:t/>
            </a:r>
            <a:br>
              <a:rPr lang="de-DE" sz="2800" dirty="0" smtClean="0"/>
            </a:br>
            <a:endParaRPr lang="de-DE" sz="2800" dirty="0"/>
          </a:p>
        </p:txBody>
      </p:sp>
      <p:sp>
        <p:nvSpPr>
          <p:cNvPr id="3" name="Fußzeilenplatzhalter 2"/>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93</a:t>
            </a:fld>
            <a:endParaRPr lang="de-DE"/>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 einer Manifestation (RDA 2.3) ist ein "Ober-Element" und fasst unterschiedliche Titelarten zusammen</a:t>
            </a:r>
          </a:p>
          <a:p>
            <a:pPr algn="just"/>
            <a:endParaRPr lang="de-DE" dirty="0" smtClean="0"/>
          </a:p>
          <a:p>
            <a:pPr algn="just"/>
            <a:r>
              <a:rPr lang="de-DE" dirty="0" smtClean="0"/>
              <a:t>Grundregeln zum Übertragen und Erfassen (RDA 2.3.1) für alle Titelarten gleich</a:t>
            </a:r>
          </a:p>
          <a:p>
            <a:pPr lvl="1" algn="just"/>
            <a:r>
              <a:rPr lang="de-DE" dirty="0" smtClean="0"/>
              <a:t>Ausnahme für fortlaufende und integrierende Ressourcen: Fehler im Haupttitel</a:t>
            </a:r>
          </a:p>
          <a:p>
            <a:pPr lvl="1" algn="just"/>
            <a:r>
              <a:rPr lang="de-DE" dirty="0" smtClean="0"/>
              <a:t>Ausnahme für fortlaufende Ressourcen: variierende Angaben in Titeln</a:t>
            </a:r>
          </a:p>
          <a:p>
            <a:pPr algn="just"/>
            <a:endParaRPr lang="de-DE" dirty="0" smtClean="0"/>
          </a:p>
          <a:p>
            <a:pPr algn="just"/>
            <a:r>
              <a:rPr lang="de-DE" dirty="0" smtClean="0"/>
              <a:t>Haupttitel (RDA 2.3.2), Paralleltitel (RDA 2.3.3), Titelzusatz (2.3.4) sind Standardelemente für alle Arten von Ressourcen</a:t>
            </a:r>
          </a:p>
          <a:p>
            <a:pPr lvl="1">
              <a:buNone/>
            </a:pPr>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198143832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-2-</a:t>
            </a:r>
            <a:endParaRPr lang="de-DE" dirty="0"/>
          </a:p>
        </p:txBody>
      </p:sp>
      <p:sp>
        <p:nvSpPr>
          <p:cNvPr id="3" name="Textplatzhalter 2"/>
          <p:cNvSpPr>
            <a:spLocks noGrp="1"/>
          </p:cNvSpPr>
          <p:nvPr>
            <p:ph type="body" sz="quarter" idx="13"/>
          </p:nvPr>
        </p:nvSpPr>
        <p:spPr/>
        <p:txBody>
          <a:bodyPr wrap="square"/>
          <a:lstStyle/>
          <a:p>
            <a:pPr algn="just"/>
            <a:r>
              <a:rPr lang="de-DE" dirty="0" smtClean="0"/>
              <a:t>Aber:</a:t>
            </a:r>
          </a:p>
          <a:p>
            <a:pPr lvl="1" algn="just"/>
            <a:r>
              <a:rPr lang="de-DE" dirty="0" smtClean="0"/>
              <a:t>Paralleltitel bei Monografien: Nur bis zu zwei sind obligatorisch</a:t>
            </a:r>
          </a:p>
          <a:p>
            <a:pPr lvl="1" algn="just"/>
            <a:r>
              <a:rPr lang="de-DE" dirty="0" smtClean="0"/>
              <a:t>Titelzusatz: Nur einer ist obligatorisch</a:t>
            </a:r>
          </a:p>
          <a:p>
            <a:pPr lvl="1" algn="just"/>
            <a:endParaRPr lang="de-DE" dirty="0" smtClean="0"/>
          </a:p>
          <a:p>
            <a:pPr algn="just"/>
            <a:r>
              <a:rPr lang="de-DE" dirty="0" smtClean="0"/>
              <a:t>Abweichender Titel (RDA 2.3.6) ist Standardelement nur für fortlaufende und integrierende Ressourcen</a:t>
            </a:r>
          </a:p>
          <a:p>
            <a:pPr algn="just"/>
            <a:endParaRPr lang="de-DE" dirty="0" smtClean="0"/>
          </a:p>
          <a:p>
            <a:pPr algn="just"/>
            <a:r>
              <a:rPr lang="de-DE" dirty="0" smtClean="0"/>
              <a:t>Informationsquelle richtet sich nach der </a:t>
            </a:r>
            <a:r>
              <a:rPr lang="de-DE" dirty="0" err="1" smtClean="0"/>
              <a:t>Titelart</a:t>
            </a:r>
            <a:endParaRPr lang="de-DE" dirty="0" smtClean="0"/>
          </a:p>
          <a:p>
            <a:pPr algn="just"/>
            <a:endParaRPr lang="de-DE" dirty="0" smtClean="0"/>
          </a:p>
          <a:p>
            <a:pPr algn="just"/>
            <a:r>
              <a:rPr lang="de-DE" dirty="0" smtClean="0"/>
              <a:t>Für den Haupttitel ist bevorzugte Informationsquelle nach Form der Beschreibung und Format der Ressource entscheidend (RDA 2.2.2-2.2.3)</a:t>
            </a:r>
          </a:p>
          <a:p>
            <a:pPr lvl="1">
              <a:buNone/>
            </a:pPr>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776864"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a:p>
        </p:txBody>
      </p:sp>
    </p:spTree>
    <p:extLst>
      <p:ext uri="{BB962C8B-B14F-4D97-AF65-F5344CB8AC3E}">
        <p14:creationId xmlns:p14="http://schemas.microsoft.com/office/powerpoint/2010/main" val="198143832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-3-</a:t>
            </a:r>
            <a:endParaRPr lang="de-DE" dirty="0"/>
          </a:p>
        </p:txBody>
      </p:sp>
      <p:sp>
        <p:nvSpPr>
          <p:cNvPr id="3" name="Textplatzhalter 2"/>
          <p:cNvSpPr>
            <a:spLocks noGrp="1"/>
          </p:cNvSpPr>
          <p:nvPr>
            <p:ph type="body" sz="quarter" idx="13"/>
          </p:nvPr>
        </p:nvSpPr>
        <p:spPr/>
        <p:txBody>
          <a:bodyPr wrap="square"/>
          <a:lstStyle/>
          <a:p>
            <a:pPr algn="just"/>
            <a:endParaRPr lang="de-DE" dirty="0" smtClean="0"/>
          </a:p>
          <a:p>
            <a:pPr lvl="1"/>
            <a:endParaRPr lang="de-DE" dirty="0" smtClean="0"/>
          </a:p>
          <a:p>
            <a:pPr lvl="1"/>
            <a:endParaRPr lang="de-DE" dirty="0" smtClean="0"/>
          </a:p>
          <a:p>
            <a:endParaRPr lang="de-DE" dirty="0" smtClean="0"/>
          </a:p>
        </p:txBody>
      </p:sp>
      <p:sp>
        <p:nvSpPr>
          <p:cNvPr id="7" name="Textplatzhalter 2"/>
          <p:cNvSpPr txBox="1">
            <a:spLocks/>
          </p:cNvSpPr>
          <p:nvPr/>
        </p:nvSpPr>
        <p:spPr>
          <a:xfrm>
            <a:off x="403920" y="989112"/>
            <a:ext cx="8640960" cy="1575792"/>
          </a:xfrm>
          <a:prstGeom prst="rect">
            <a:avLst/>
          </a:prstGeom>
        </p:spPr>
        <p:txBody>
          <a:bodyPr vert="horz" wrap="square"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de-DE" sz="2400" dirty="0" smtClean="0">
                <a:latin typeface="Verdana" panose="020B0604030504040204" pitchFamily="34" charset="0"/>
              </a:rPr>
              <a:t>Wenn in bevorzugter Informationsquelle mehrere Titel für den Haupttitel, Auswahl nach inhaltlichen oder formalen Kriterien</a:t>
            </a: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67544" y="2420888"/>
          <a:ext cx="8352927" cy="3575200"/>
        </p:xfrm>
        <a:graphic>
          <a:graphicData uri="http://schemas.openxmlformats.org/drawingml/2006/table">
            <a:tbl>
              <a:tblPr firstRow="1" bandRow="1">
                <a:tableStyleId>{5C22544A-7EE6-4342-B048-85BDC9FD1C3A}</a:tableStyleId>
              </a:tblPr>
              <a:tblGrid>
                <a:gridCol w="2304256"/>
                <a:gridCol w="864096"/>
                <a:gridCol w="518457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Informationsquellen</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2.3.2</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aus bevorzugter Informationsquelle gemäß RDA 2.2.2.-2.2.3</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aus</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beliebigen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Quellen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innerhalb</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der</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Ressource</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2.3.4</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Paralleltitel stammt, auf den sich der Zusatz bezieht</a:t>
                      </a:r>
                    </a:p>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Abweichender 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2.3.6</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beliebigen Quellen innerhalb und außerhalb der Ressource</a:t>
                      </a:r>
                      <a:endParaRPr lang="de-DE" sz="1800" spc="-60" baseline="0" dirty="0">
                        <a:latin typeface="Verdana" pitchFamily="34" charset="0"/>
                        <a:ea typeface="Verdana" pitchFamily="34" charset="0"/>
                        <a:cs typeface="Verdana" pitchFamily="34" charset="0"/>
                      </a:endParaRPr>
                    </a:p>
                  </a:txBody>
                  <a:tcPr anchor="ctr"/>
                </a:tc>
              </a:tr>
            </a:tbl>
          </a:graphicData>
        </a:graphic>
      </p:graphicFrame>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96</a:t>
            </a:fld>
            <a:endParaRPr lang="de-DE"/>
          </a:p>
        </p:txBody>
      </p:sp>
    </p:spTree>
    <p:extLst>
      <p:ext uri="{BB962C8B-B14F-4D97-AF65-F5344CB8AC3E}">
        <p14:creationId xmlns:p14="http://schemas.microsoft.com/office/powerpoint/2010/main" val="198143832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Titelzusätze aus anderen Quellen als der Haupttitel können nicht als Titelzusätze nach RDA 2.3.4 erfasst werden</a:t>
            </a:r>
          </a:p>
          <a:p>
            <a:pPr lvl="1" algn="just"/>
            <a:r>
              <a:rPr lang="de-DE" dirty="0" smtClean="0"/>
              <a:t>Option: Abweichender Titel (RDA 2.3.6)</a:t>
            </a:r>
          </a:p>
          <a:p>
            <a:pPr lvl="1" algn="just"/>
            <a:r>
              <a:rPr lang="de-DE" dirty="0" smtClean="0"/>
              <a:t>Option: Anmerkung zum Titel (RDA 2.17.2)</a:t>
            </a:r>
          </a:p>
          <a:p>
            <a:pPr lvl="1" algn="just"/>
            <a:r>
              <a:rPr lang="de-DE" dirty="0" smtClean="0"/>
              <a:t>Wahl der Option im Ermessen der Katalogisierenden</a:t>
            </a:r>
          </a:p>
          <a:p>
            <a:pPr lvl="1" algn="just"/>
            <a:endParaRPr lang="de-DE" dirty="0" smtClean="0"/>
          </a:p>
          <a:p>
            <a:pPr algn="just"/>
            <a:r>
              <a:rPr lang="de-DE" dirty="0" smtClean="0"/>
              <a:t>Richtlinien zum Abgrenzen von Titelzusätzen vom Haupttitel und anderen Elementen unter RDA 2.3.4.3 D-A-CH</a:t>
            </a:r>
          </a:p>
          <a:p>
            <a:pPr algn="just"/>
            <a:endParaRPr lang="de-DE" dirty="0" smtClean="0"/>
          </a:p>
          <a:p>
            <a:pPr algn="just"/>
            <a:r>
              <a:rPr lang="de-DE" dirty="0" smtClean="0"/>
              <a:t>Viel Freiheit zum Erfassen von abweichenden Titeln</a:t>
            </a:r>
          </a:p>
          <a:p>
            <a:pPr lvl="1" algn="just"/>
            <a:r>
              <a:rPr lang="de-DE" dirty="0" smtClean="0"/>
              <a:t>zur Vergrößerung der Recherchemöglichkeiten</a:t>
            </a:r>
          </a:p>
          <a:p>
            <a:pPr lvl="1">
              <a:buNone/>
            </a:pPr>
            <a:endParaRPr lang="de-DE" dirty="0" smtClean="0"/>
          </a:p>
          <a:p>
            <a:pPr lvl="1"/>
            <a:endParaRPr lang="de-DE" dirty="0" smtClean="0"/>
          </a:p>
          <a:p>
            <a:pPr lvl="1"/>
            <a:endParaRPr lang="de-DE" dirty="0" smtClean="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3.02.01: Titel | PICA DNB/ZDB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97</a:t>
            </a:fld>
            <a:endParaRPr lang="de-DE"/>
          </a:p>
        </p:txBody>
      </p:sp>
    </p:spTree>
    <p:extLst>
      <p:ext uri="{BB962C8B-B14F-4D97-AF65-F5344CB8AC3E}">
        <p14:creationId xmlns:p14="http://schemas.microsoft.com/office/powerpoint/2010/main" val="198143832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8059</Words>
  <Application>Microsoft Office PowerPoint</Application>
  <PresentationFormat>Bildschirmpräsentation (4:3)</PresentationFormat>
  <Paragraphs>2018</Paragraphs>
  <Slides>97</Slides>
  <Notes>5</Notes>
  <HiddenSlides>0</HiddenSlides>
  <MMClips>0</MMClips>
  <ScaleCrop>false</ScaleCrop>
  <HeadingPairs>
    <vt:vector size="4" baseType="variant">
      <vt:variant>
        <vt:lpstr>Design</vt:lpstr>
      </vt:variant>
      <vt:variant>
        <vt:i4>1</vt:i4>
      </vt:variant>
      <vt:variant>
        <vt:lpstr>Folientitel</vt:lpstr>
      </vt:variant>
      <vt:variant>
        <vt:i4>97</vt:i4>
      </vt:variant>
    </vt:vector>
  </HeadingPairs>
  <TitlesOfParts>
    <vt:vector size="98" baseType="lpstr">
      <vt:lpstr>Larissa</vt:lpstr>
      <vt:lpstr>Schulungsunterlagen der AG RDA</vt:lpstr>
      <vt:lpstr>Teil 2.01, Beschreibung der Manifestation:  Titel (RDA 2.3) </vt:lpstr>
      <vt:lpstr>Titel: Inhalt</vt:lpstr>
      <vt:lpstr>Titel: Grundregeln</vt:lpstr>
      <vt:lpstr>Titel: Grundregeln -1-</vt:lpstr>
      <vt:lpstr>Titel: Grundregeln -2-</vt:lpstr>
      <vt:lpstr>Titel: Grundregeln -3-</vt:lpstr>
      <vt:lpstr>Titel: Grundregeln -4-</vt:lpstr>
      <vt:lpstr>Titel: Grundregeln -5-</vt:lpstr>
      <vt:lpstr>Titel: Grundregeln -6-</vt:lpstr>
      <vt:lpstr>Titel: Grundregeln -7-</vt:lpstr>
      <vt:lpstr>Titel: Grundregeln -9-</vt:lpstr>
      <vt:lpstr>Titel: Grundregeln -10-</vt:lpstr>
      <vt:lpstr>Titel: Grundregeln -11-</vt:lpstr>
      <vt:lpstr>Titel: Haupttitel</vt:lpstr>
      <vt:lpstr>Titel: Haupttitel (Standardelement) -1-</vt:lpstr>
      <vt:lpstr>Titel: Haupttitel (Standardelement) -2-</vt:lpstr>
      <vt:lpstr>Titel: Haupttitel (Standardelement) -3-</vt:lpstr>
      <vt:lpstr>Titel: Haupttitel (Standardelement) -4-</vt:lpstr>
      <vt:lpstr>Titel: Haupttitel (Standardelement) -5-</vt:lpstr>
      <vt:lpstr>Titel: Haupttitel (Standardelement) -6-</vt:lpstr>
      <vt:lpstr>Titel: Haupttitel (Standardelement) -7-</vt:lpstr>
      <vt:lpstr>Titel: Haupttitel (Standardelement) -8-</vt:lpstr>
      <vt:lpstr>Titel: Haupttitel (Standardelement) -9-</vt:lpstr>
      <vt:lpstr>Titel: Haupttitel (Standardelement) -10-</vt:lpstr>
      <vt:lpstr>Titel: Paralleltitel</vt:lpstr>
      <vt:lpstr>Titel: Paralleltitel (Standardelement) -1-</vt:lpstr>
      <vt:lpstr>Titel: Paralleltitel (Standardelement) -2-</vt:lpstr>
      <vt:lpstr>Titel: Paralleltitel (Standardelement) -3-</vt:lpstr>
      <vt:lpstr>Titel: Paralleltitel (Standardelement) -4-</vt:lpstr>
      <vt:lpstr>Titel: Paralleltitel (Standardelement) -5-</vt:lpstr>
      <vt:lpstr>Titel: Paralleltitel (Standardelement) -6-</vt:lpstr>
      <vt:lpstr>Titel: Paralleltitel (Standardelement) -7-</vt:lpstr>
      <vt:lpstr>Titel: Paralleltitel (Standardelement) -8-</vt:lpstr>
      <vt:lpstr>Titel: Paralleltitel (Standardelement) -9-</vt:lpstr>
      <vt:lpstr>Titel: Titelzusatz</vt:lpstr>
      <vt:lpstr>Titel: Titelzusatz (Standardelement) -1-</vt:lpstr>
      <vt:lpstr>Titel: Titelzusatz (Standardelement) -2-</vt:lpstr>
      <vt:lpstr>Titel: Titelzusatz (Standardelement) -3-</vt:lpstr>
      <vt:lpstr>Titel: Titelzusatz (Standardelement) -4-</vt:lpstr>
      <vt:lpstr>Titel: Titelzusatz (Standardelement) -5-</vt:lpstr>
      <vt:lpstr>Titel: Titelzusatz (Standardelement) -6-</vt:lpstr>
      <vt:lpstr>Titel: Titelzusatz (Standardelement) -7-</vt:lpstr>
      <vt:lpstr>Titel: Titelzusatz (Standardelement) -8-</vt:lpstr>
      <vt:lpstr>Titel: Titelzusatz (Standardelement) -9-</vt:lpstr>
      <vt:lpstr>Titel: Titelzusatz (Standardelement) -10-</vt:lpstr>
      <vt:lpstr>Titel: Titelzusatz (Standardelement) -11-</vt:lpstr>
      <vt:lpstr>Titel: Titelzusatz (Standardelement) -12-</vt:lpstr>
      <vt:lpstr>Titel: Titelzusatz (Standardelement) -13-</vt:lpstr>
      <vt:lpstr>Titel: Titelzusatz (Standardelement) -14-</vt:lpstr>
      <vt:lpstr>Titel: Titelzusatz (Standardelement) -15-</vt:lpstr>
      <vt:lpstr>Titel: Titelzusatz (Standardelement) -16-</vt:lpstr>
      <vt:lpstr>Titel: Titelzusatz (Standardelement) -17-</vt:lpstr>
      <vt:lpstr>Titel: Titelzusatz (Standardelement) -18-</vt:lpstr>
      <vt:lpstr>Titel: Titelzusatz (Standardelement) -19-</vt:lpstr>
      <vt:lpstr>Titel: Titelzusatz (Standardelement) -20-</vt:lpstr>
      <vt:lpstr>Titel: Titelzusatz (Standardelement) -21-</vt:lpstr>
      <vt:lpstr>Titel: Titelzusatz (Standardelement) -22-</vt:lpstr>
      <vt:lpstr>Titel: Titelzusatz (Standardelement) -23-</vt:lpstr>
      <vt:lpstr>Titel: Titelzusatz (Standardelement) -24-</vt:lpstr>
      <vt:lpstr>Titel: Titelzusatz (Standardelement) -24-</vt:lpstr>
      <vt:lpstr>Titel: Paralleler Titelzusatz</vt:lpstr>
      <vt:lpstr>Titel: Paralleler Titelzusatz -1-</vt:lpstr>
      <vt:lpstr>Titel: Paralleler Titelzusatz -2-</vt:lpstr>
      <vt:lpstr>Titel: Paralleler Titelzusatz -3-</vt:lpstr>
      <vt:lpstr>Titel: Paralleler Titelzusatz -4-</vt:lpstr>
      <vt:lpstr>Titel: Paralleler Titelzusatz -5-</vt:lpstr>
      <vt:lpstr>Titel: Paralleler Titelzusatz -5-</vt:lpstr>
      <vt:lpstr>Titel: Abweichender Titel (Standardelement fR)</vt:lpstr>
      <vt:lpstr>Titel: Abweichender Titel (Standardelement fR/iR) -1-</vt:lpstr>
      <vt:lpstr>Titel: Abweichender Titel (Standardelement fR/iR) -2-</vt:lpstr>
      <vt:lpstr>Titel: Abweichender Titel (Standardelement fR/iR) -3-</vt:lpstr>
      <vt:lpstr>Titel: Abweichender Titel (Standardelement fR/iR) -4-</vt:lpstr>
      <vt:lpstr>Titel: Abweichender Titel (Standardelement fR/iR) -4-</vt:lpstr>
      <vt:lpstr>Titel: Abweichender Titel (Standardelement fR/iR) -5-</vt:lpstr>
      <vt:lpstr>Titel: Abweichender Titel (Standardelement fR/iR) -6-</vt:lpstr>
      <vt:lpstr>Titel: Abweichender Titel (Standardelement fR/iR) -7-</vt:lpstr>
      <vt:lpstr>Titel: Abweichender Titel (Standardelement fR/iR) -8-</vt:lpstr>
      <vt:lpstr>Titel: Abweichender Titel (Standardelement fR/iR) -9-</vt:lpstr>
      <vt:lpstr>Titel: Abweichender Titel (Standardelement fR/iR) -10-</vt:lpstr>
      <vt:lpstr>Titel: Abweichender Titel (Standardelement fR/iR) -11-</vt:lpstr>
      <vt:lpstr>Titel: Abweichender Titel (Standardelement fR/iR) -12-</vt:lpstr>
      <vt:lpstr>Titel: Abweichender Titel (Standardelement fR/iR) -13-</vt:lpstr>
      <vt:lpstr>Titel: Anmerkung zum Titel</vt:lpstr>
      <vt:lpstr>Titel: Anmerkung zum Titel -1-</vt:lpstr>
      <vt:lpstr>Titel: Anmerkung zum Titel -2-</vt:lpstr>
      <vt:lpstr>Titel: Anmerkung zum Titel -3-</vt:lpstr>
      <vt:lpstr>Titel: Anmerkung zum Titel -4-</vt:lpstr>
      <vt:lpstr>Titel: Anmerkung zum Titel -5-</vt:lpstr>
      <vt:lpstr>Titel: Anmerkung zum Titel -6-</vt:lpstr>
      <vt:lpstr>Titel: Anmerkung zum Titel -7-</vt:lpstr>
      <vt:lpstr>Titel: Anmerkung zum Titel -8-</vt:lpstr>
      <vt:lpstr>Titel: Zusammenfassung</vt:lpstr>
      <vt:lpstr>Titel: Zusammenfassung -1-</vt:lpstr>
      <vt:lpstr>Titel: Zusammenfassung -2-</vt:lpstr>
      <vt:lpstr>Titel: Zusammenfassung -3-</vt:lpstr>
      <vt:lpstr>Titel: Zusammenfassung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Hupperich, Gerd</dc:creator>
  <cp:lastModifiedBy>Goerlich</cp:lastModifiedBy>
  <cp:revision>895</cp:revision>
  <dcterms:created xsi:type="dcterms:W3CDTF">2014-02-18T07:01:40Z</dcterms:created>
  <dcterms:modified xsi:type="dcterms:W3CDTF">2015-08-31T10:14:35Z</dcterms:modified>
</cp:coreProperties>
</file>