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handoutMasterIdLst>
    <p:handoutMasterId r:id="rId97"/>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406" r:id="rId14"/>
    <p:sldId id="321" r:id="rId15"/>
    <p:sldId id="302" r:id="rId16"/>
    <p:sldId id="322" r:id="rId17"/>
    <p:sldId id="323" r:id="rId18"/>
    <p:sldId id="312" r:id="rId19"/>
    <p:sldId id="313" r:id="rId20"/>
    <p:sldId id="315" r:id="rId21"/>
    <p:sldId id="314" r:id="rId22"/>
    <p:sldId id="316" r:id="rId23"/>
    <p:sldId id="318" r:id="rId24"/>
    <p:sldId id="319" r:id="rId25"/>
    <p:sldId id="324" r:id="rId26"/>
    <p:sldId id="317" r:id="rId27"/>
    <p:sldId id="325" r:id="rId28"/>
    <p:sldId id="326" r:id="rId29"/>
    <p:sldId id="327" r:id="rId30"/>
    <p:sldId id="328" r:id="rId31"/>
    <p:sldId id="329" r:id="rId32"/>
    <p:sldId id="330" r:id="rId33"/>
    <p:sldId id="331" r:id="rId34"/>
    <p:sldId id="332" r:id="rId35"/>
    <p:sldId id="334" r:id="rId36"/>
    <p:sldId id="335" r:id="rId37"/>
    <p:sldId id="336" r:id="rId38"/>
    <p:sldId id="340" r:id="rId39"/>
    <p:sldId id="341" r:id="rId40"/>
    <p:sldId id="342" r:id="rId41"/>
    <p:sldId id="343" r:id="rId42"/>
    <p:sldId id="344" r:id="rId43"/>
    <p:sldId id="345" r:id="rId44"/>
    <p:sldId id="346" r:id="rId45"/>
    <p:sldId id="347" r:id="rId46"/>
    <p:sldId id="348" r:id="rId47"/>
    <p:sldId id="407" r:id="rId48"/>
    <p:sldId id="350" r:id="rId49"/>
    <p:sldId id="351" r:id="rId50"/>
    <p:sldId id="352" r:id="rId51"/>
    <p:sldId id="353" r:id="rId52"/>
    <p:sldId id="354" r:id="rId53"/>
    <p:sldId id="355" r:id="rId54"/>
    <p:sldId id="356" r:id="rId55"/>
    <p:sldId id="357" r:id="rId56"/>
    <p:sldId id="358" r:id="rId57"/>
    <p:sldId id="359" r:id="rId58"/>
    <p:sldId id="360" r:id="rId59"/>
    <p:sldId id="361" r:id="rId60"/>
    <p:sldId id="392" r:id="rId61"/>
    <p:sldId id="362" r:id="rId62"/>
    <p:sldId id="363" r:id="rId63"/>
    <p:sldId id="364" r:id="rId64"/>
    <p:sldId id="365" r:id="rId65"/>
    <p:sldId id="366" r:id="rId66"/>
    <p:sldId id="367" r:id="rId67"/>
    <p:sldId id="368" r:id="rId68"/>
    <p:sldId id="369" r:id="rId69"/>
    <p:sldId id="370" r:id="rId70"/>
    <p:sldId id="408" r:id="rId71"/>
    <p:sldId id="409" r:id="rId72"/>
    <p:sldId id="410" r:id="rId73"/>
    <p:sldId id="411" r:id="rId74"/>
    <p:sldId id="376" r:id="rId75"/>
    <p:sldId id="377" r:id="rId76"/>
    <p:sldId id="378" r:id="rId77"/>
    <p:sldId id="379" r:id="rId78"/>
    <p:sldId id="380" r:id="rId79"/>
    <p:sldId id="381" r:id="rId80"/>
    <p:sldId id="382" r:id="rId81"/>
    <p:sldId id="383" r:id="rId82"/>
    <p:sldId id="384" r:id="rId83"/>
    <p:sldId id="385" r:id="rId84"/>
    <p:sldId id="386" r:id="rId85"/>
    <p:sldId id="387" r:id="rId86"/>
    <p:sldId id="388" r:id="rId87"/>
    <p:sldId id="389" r:id="rId88"/>
    <p:sldId id="390" r:id="rId89"/>
    <p:sldId id="391" r:id="rId90"/>
    <p:sldId id="394" r:id="rId91"/>
    <p:sldId id="395" r:id="rId92"/>
    <p:sldId id="396" r:id="rId93"/>
    <p:sldId id="397" r:id="rId94"/>
    <p:sldId id="398" r:id="rId9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D8E8"/>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9257" autoAdjust="0"/>
  </p:normalViewPr>
  <p:slideViewPr>
    <p:cSldViewPr>
      <p:cViewPr>
        <p:scale>
          <a:sx n="100" d="100"/>
          <a:sy n="100" d="100"/>
        </p:scale>
        <p:origin x="-1524" y="-3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1314182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872245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33294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PICA DNB/ZDB | Stand: 16.02.2016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PICA DNB/ZDB | Stand: 16.02.2016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-8-</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065826832"/>
              </p:ext>
            </p:extLst>
          </p:nvPr>
        </p:nvGraphicFramePr>
        <p:xfrm>
          <a:off x="107504" y="4293096"/>
          <a:ext cx="8856985" cy="1920240"/>
        </p:xfrm>
        <a:graphic>
          <a:graphicData uri="http://schemas.openxmlformats.org/drawingml/2006/table">
            <a:tbl>
              <a:tblPr firstRow="1" bandRow="1">
                <a:tableStyleId>{5C22544A-7EE6-4342-B048-85BDC9FD1C3A}</a:tableStyleId>
              </a:tblPr>
              <a:tblGrid>
                <a:gridCol w="3099944"/>
                <a:gridCol w="2300656"/>
                <a:gridCol w="345638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Name = Titel</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Encyclopedia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encyclopedia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Verlag mit</a:t>
                      </a:r>
                      <a:r>
                        <a:rPr lang="de-DE" baseline="0" dirty="0" smtClean="0">
                          <a:latin typeface="Verdana" pitchFamily="34" charset="0"/>
                          <a:ea typeface="Verdana" pitchFamily="34" charset="0"/>
                          <a:cs typeface="Verdana" pitchFamily="34" charset="0"/>
                        </a:rPr>
                        <a:t> Titel verbunden</a:t>
                      </a:r>
                      <a:endParaRPr lang="de-DE" dirty="0" smtClean="0">
                        <a:latin typeface="Verdana" pitchFamily="34" charset="0"/>
                        <a:ea typeface="Verdana" pitchFamily="34" charset="0"/>
                        <a:cs typeface="Verdana" pitchFamily="34" charset="0"/>
                      </a:endParaRPr>
                    </a:p>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dirty="0" smtClean="0"/>
              <a:t>Beispiele 9:</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Einleitende Wörter</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2.3.1.1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39900"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16</a:t>
            </a:fld>
            <a:endParaRPr lang="de-DE"/>
          </a:p>
        </p:txBody>
      </p:sp>
      <p:sp>
        <p:nvSpPr>
          <p:cNvPr id="6" name="Rechteck 5"/>
          <p:cNvSpPr/>
          <p:nvPr/>
        </p:nvSpPr>
        <p:spPr>
          <a:xfrm>
            <a:off x="2915816" y="3789040"/>
            <a:ext cx="1080120" cy="129614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644009" y="2159037"/>
            <a:ext cx="3960440"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17</a:t>
            </a:fld>
            <a:endParaRPr lang="de-DE"/>
          </a:p>
        </p:txBody>
      </p:sp>
      <p:sp>
        <p:nvSpPr>
          <p:cNvPr id="5" name="Rechteck 4"/>
          <p:cNvSpPr/>
          <p:nvPr/>
        </p:nvSpPr>
        <p:spPr>
          <a:xfrm>
            <a:off x="4644010" y="3140968"/>
            <a:ext cx="3960440"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a:xfrm>
            <a:off x="251520" y="620688"/>
            <a:ext cx="8640960" cy="5688632"/>
          </a:xfrm>
        </p:spPr>
        <p:txBody>
          <a:bodyPr wrap="square"/>
          <a:lstStyle/>
          <a:p>
            <a:r>
              <a:rPr lang="de-DE" spc="-100" dirty="0"/>
              <a:t>Titel in mehreren Sprachen/Schriften in der Informationsquelle (RDA 2.3.2.4 + RDA 2.3.2.4 D-A-CH)</a:t>
            </a:r>
          </a:p>
          <a:p>
            <a:pPr lvl="1"/>
            <a:r>
              <a:rPr lang="de-DE" dirty="0"/>
              <a:t>Inhalt geschrieben/gesprochen/gesungen:</a:t>
            </a:r>
          </a:p>
          <a:p>
            <a:pPr lvl="2"/>
            <a:r>
              <a:rPr lang="de-DE" sz="1800" dirty="0"/>
              <a:t>Haupttitel in der Sprache oder Schrift, in welcher der Hauptinhalt der Ressource ist</a:t>
            </a:r>
          </a:p>
          <a:p>
            <a:pPr lvl="2"/>
            <a:r>
              <a:rPr lang="de-DE" sz="1800" dirty="0"/>
              <a:t>Haupttitel anhand Reihenfolge, Layout, Typografie, wenn der Hauptinhalt nicht in einer einzigen Sprache/Schrift ist</a:t>
            </a:r>
          </a:p>
          <a:p>
            <a:pPr lvl="2"/>
            <a:r>
              <a:rPr lang="de-DE" sz="1800" dirty="0"/>
              <a:t>Fortl./integrierende Ressource: hervorgehobener bzw. zuerst genannter Titel = Haupttitel</a:t>
            </a:r>
          </a:p>
          <a:p>
            <a:pPr lvl="1"/>
            <a:r>
              <a:rPr lang="de-DE" dirty="0"/>
              <a:t>Anderer Inhalt:</a:t>
            </a:r>
          </a:p>
          <a:p>
            <a:pPr lvl="2"/>
            <a:r>
              <a:rPr lang="de-DE" sz="1800" dirty="0"/>
              <a:t>Haupttitel anhand Reihenfolge, Layout, Typografie</a:t>
            </a:r>
          </a:p>
          <a:p>
            <a:r>
              <a:rPr lang="de-DE" dirty="0"/>
              <a:t>Titel in mehreren Formen und in einer Sprache/ Schrift in der Informationsquelle (RDA 2.3.2.5)</a:t>
            </a:r>
          </a:p>
          <a:p>
            <a:pPr lvl="1"/>
            <a:r>
              <a:rPr lang="de-DE" dirty="0"/>
              <a:t>Haupttitel anhand Reihenfolge, Layout, Typografie</a:t>
            </a:r>
          </a:p>
          <a:p>
            <a:pPr lvl="1"/>
            <a:r>
              <a:rPr lang="de-DE" dirty="0"/>
              <a:t>Im Zweifelsfall: umfassendster Titel = Haupttitel</a:t>
            </a:r>
          </a:p>
          <a:p>
            <a:pPr lvl="1"/>
            <a:r>
              <a:rPr lang="de-DE" dirty="0"/>
              <a:t>Fortl./integrierende Ressource: Titel in vollständiger Form + Kurzform: Vollständige Form = Haupttitel</a:t>
            </a:r>
          </a:p>
          <a:p>
            <a:pPr algn="just"/>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a:solidFill>
                  <a:schemeClr val="tx1"/>
                </a:solidFill>
                <a:latin typeface="Verdana" pitchFamily="34" charset="0"/>
                <a:ea typeface="Verdana" pitchFamily="34" charset="0"/>
                <a:cs typeface="Verdana" pitchFamily="34" charset="0"/>
              </a:rPr>
              <a:t>Aufsätze teils deutsch, teils französisch</a:t>
            </a: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424936" cy="365125"/>
          </a:xfrm>
        </p:spPr>
        <p:txBody>
          <a:bodyPr/>
          <a:lstStyle/>
          <a:p>
            <a:r>
              <a:rPr lang="de-DE" dirty="0" smtClean="0"/>
              <a:t>AG RDA Schulungsunterlagen – Modul 3.02.01: Titel | PICA </a:t>
            </a:r>
            <a:r>
              <a:rPr lang="de-DE" dirty="0" smtClean="0"/>
              <a:t>DNB/ZDB | </a:t>
            </a:r>
            <a:r>
              <a:rPr lang="de-DE" dirty="0" smtClean="0"/>
              <a:t>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314674342"/>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864096"/>
                <a:gridCol w="864096"/>
                <a:gridCol w="1600178"/>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1733392879"/>
              </p:ext>
            </p:extLst>
          </p:nvPr>
        </p:nvGraphicFramePr>
        <p:xfrm>
          <a:off x="251519" y="3861048"/>
          <a:ext cx="8640961" cy="863600"/>
        </p:xfrm>
        <a:graphic>
          <a:graphicData uri="http://schemas.openxmlformats.org/drawingml/2006/table">
            <a:tbl>
              <a:tblPr firstRow="1" bandRow="1">
                <a:tableStyleId>{5C22544A-7EE6-4342-B048-85BDC9FD1C3A}</a:tableStyleId>
              </a:tblPr>
              <a:tblGrid>
                <a:gridCol w="864097"/>
                <a:gridCol w="864096"/>
                <a:gridCol w="1600178"/>
                <a:gridCol w="5312590"/>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2217365420"/>
              </p:ext>
            </p:extLst>
          </p:nvPr>
        </p:nvGraphicFramePr>
        <p:xfrm>
          <a:off x="251520" y="5517232"/>
          <a:ext cx="8640961" cy="863600"/>
        </p:xfrm>
        <a:graphic>
          <a:graphicData uri="http://schemas.openxmlformats.org/drawingml/2006/table">
            <a:tbl>
              <a:tblPr firstRow="1" bandRow="1">
                <a:tableStyleId>{5C22544A-7EE6-4342-B048-85BDC9FD1C3A}</a:tableStyleId>
              </a:tblPr>
              <a:tblGrid>
                <a:gridCol w="864096"/>
                <a:gridCol w="936104"/>
                <a:gridCol w="1528170"/>
                <a:gridCol w="531259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83931401"/>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718864392"/>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914770144"/>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5178642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422134862"/>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936104"/>
                <a:gridCol w="864096"/>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 geschrieben (RDA 2.3.3.3 D-A-CH mit Verweis auf RDA 2.3.2.7 D-A-CH).</a:t>
            </a:r>
          </a:p>
          <a:p>
            <a:pPr marL="457200" lvl="1" indent="0">
              <a:buNone/>
            </a:pPr>
            <a:endParaRPr lang="de-DE" dirty="0" smtClean="0"/>
          </a:p>
          <a:p>
            <a:r>
              <a:rPr lang="de-DE" dirty="0" smtClean="0"/>
              <a:t>Mehrere Paralleltitel</a:t>
            </a:r>
          </a:p>
          <a:p>
            <a:pPr lvl="1"/>
            <a:r>
              <a:rPr lang="de-DE" dirty="0" smtClean="0"/>
              <a:t>Nur erster Paralleltitel und ggf. Paralleltitel in deutscher Sprache wird erfasst. Erfassung weiterer Paralleltitel im Ermessen des Katalogisierenden (RDA 2.3.3.3 D-A-CH).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4280499608"/>
              </p:ext>
            </p:extLst>
          </p:nvPr>
        </p:nvGraphicFramePr>
        <p:xfrm>
          <a:off x="3203848" y="1412776"/>
          <a:ext cx="5688630" cy="1869608"/>
        </p:xfrm>
        <a:graphic>
          <a:graphicData uri="http://schemas.openxmlformats.org/drawingml/2006/table">
            <a:tbl>
              <a:tblPr firstRow="1" bandRow="1">
                <a:tableStyleId>{5C22544A-7EE6-4342-B048-85BDC9FD1C3A}</a:tableStyleId>
              </a:tblPr>
              <a:tblGrid>
                <a:gridCol w="864096"/>
                <a:gridCol w="864096"/>
                <a:gridCol w="1728192"/>
                <a:gridCol w="2232246"/>
              </a:tblGrid>
              <a:tr h="40656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756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@deutsche Film im Kalten Krieg = </a:t>
                      </a:r>
                      <a:r>
                        <a:rPr lang="de-DE" b="0" dirty="0" err="1" smtClean="0">
                          <a:latin typeface="Verdana" panose="020B0604030504040204" pitchFamily="34" charset="0"/>
                          <a:ea typeface="Verdana" panose="020B0604030504040204" pitchFamily="34" charset="0"/>
                          <a:cs typeface="Verdana" panose="020B0604030504040204" pitchFamily="34" charset="0"/>
                        </a:rPr>
                        <a:t>Cinéma</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baseline="0" dirty="0" smtClean="0">
                          <a:latin typeface="Verdana" panose="020B0604030504040204" pitchFamily="34" charset="0"/>
                          <a:ea typeface="Verdana" panose="020B0604030504040204" pitchFamily="34" charset="0"/>
                          <a:cs typeface="Verdana" panose="020B0604030504040204" pitchFamily="34" charset="0"/>
                        </a:rPr>
                        <a:t> et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05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a:latin typeface="Verdana" pitchFamily="34" charset="0"/>
                <a:ea typeface="Verdana" pitchFamily="34" charset="0"/>
                <a:cs typeface="Verdana" pitchFamily="34" charset="0"/>
              </a:rPr>
              <a:t>Aufsätze teils deutsch, teils französisch</a:t>
            </a: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36557439"/>
              </p:ext>
            </p:extLst>
          </p:nvPr>
        </p:nvGraphicFramePr>
        <p:xfrm>
          <a:off x="3203848" y="3933056"/>
          <a:ext cx="5688631" cy="2071690"/>
        </p:xfrm>
        <a:graphic>
          <a:graphicData uri="http://schemas.openxmlformats.org/drawingml/2006/table">
            <a:tbl>
              <a:tblPr firstRow="1" bandRow="1">
                <a:tableStyleId>{5C22544A-7EE6-4342-B048-85BDC9FD1C3A}</a:tableStyleId>
              </a:tblPr>
              <a:tblGrid>
                <a:gridCol w="864096"/>
                <a:gridCol w="864096"/>
                <a:gridCol w="1728192"/>
                <a:gridCol w="2232247"/>
              </a:tblGrid>
              <a:tr h="4054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868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r>
                        <a:rPr lang="de-DE" sz="1800" kern="1200" dirty="0" smtClean="0">
                          <a:solidFill>
                            <a:schemeClr val="dk1"/>
                          </a:solidFill>
                          <a:latin typeface="Verdana" pitchFamily="34" charset="0"/>
                          <a:ea typeface="Verdana" pitchFamily="34" charset="0"/>
                          <a:cs typeface="Verdana" pitchFamily="34" charset="0"/>
                        </a:rPr>
                        <a:t> =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3505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1642365297"/>
              </p:ext>
            </p:extLst>
          </p:nvPr>
        </p:nvGraphicFramePr>
        <p:xfrm>
          <a:off x="539552" y="4437113"/>
          <a:ext cx="7560840" cy="1270000"/>
        </p:xfrm>
        <a:graphic>
          <a:graphicData uri="http://schemas.openxmlformats.org/drawingml/2006/table">
            <a:tbl>
              <a:tblPr firstRow="1" bandRow="1">
                <a:tableStyleId>{5C22544A-7EE6-4342-B048-85BDC9FD1C3A}</a:tableStyleId>
              </a:tblPr>
              <a:tblGrid>
                <a:gridCol w="1152128"/>
                <a:gridCol w="1080120"/>
                <a:gridCol w="1800200"/>
                <a:gridCol w="3528392"/>
              </a:tblGrid>
              <a:tr h="32522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Feuille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d'affiches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annonces</a:t>
                      </a:r>
                      <a:r>
                        <a:rPr lang="en-US" sz="1800" kern="1200" dirty="0" smtClean="0">
                          <a:solidFill>
                            <a:schemeClr val="dk1"/>
                          </a:solidFill>
                          <a:latin typeface="Verdana" pitchFamily="34" charset="0"/>
                          <a:ea typeface="Verdana" pitchFamily="34" charset="0"/>
                          <a:cs typeface="Verdana" pitchFamily="34" charset="0"/>
                        </a:rPr>
                        <a:t> et avis divers de Bonn = Bonner </a:t>
                      </a:r>
                      <a:r>
                        <a:rPr lang="en-US" sz="1800" kern="1200" dirty="0" err="1" smtClean="0">
                          <a:solidFill>
                            <a:schemeClr val="dk1"/>
                          </a:solidFill>
                          <a:latin typeface="Verdana" pitchFamily="34" charset="0"/>
                          <a:ea typeface="Verdana" pitchFamily="34" charset="0"/>
                          <a:cs typeface="Verdana" pitchFamily="34" charset="0"/>
                        </a:rPr>
                        <a:t>Nachrichts</a:t>
                      </a:r>
                      <a:r>
                        <a:rPr lang="en-US" sz="1800" kern="1200" dirty="0" smtClean="0">
                          <a:solidFill>
                            <a:schemeClr val="dk1"/>
                          </a:solidFill>
                          <a:latin typeface="Verdana" pitchFamily="34" charset="0"/>
                          <a:ea typeface="Verdana" pitchFamily="34" charset="0"/>
                          <a:cs typeface="Verdana" pitchFamily="34" charset="0"/>
                        </a:rPr>
                        <a:t>- und </a:t>
                      </a:r>
                      <a:r>
                        <a:rPr lang="en-US" sz="1800" kern="1200" dirty="0" err="1" smtClean="0">
                          <a:solidFill>
                            <a:schemeClr val="dk1"/>
                          </a:solidFill>
                          <a:latin typeface="Verdana" pitchFamily="34" charset="0"/>
                          <a:ea typeface="Verdana" pitchFamily="34" charset="0"/>
                          <a:cs typeface="Verdana" pitchFamily="34" charset="0"/>
                        </a:rPr>
                        <a:t>Anzeige</a:t>
                      </a:r>
                      <a:r>
                        <a:rPr lang="en-US" sz="1800" kern="1200" dirty="0" smtClean="0">
                          <a:solidFill>
                            <a:schemeClr val="dk1"/>
                          </a:solidFill>
                          <a:latin typeface="Verdana" pitchFamily="34" charset="0"/>
                          <a:ea typeface="Verdana" pitchFamily="34" charset="0"/>
                          <a:cs typeface="Verdana" pitchFamily="34" charset="0"/>
                        </a:rPr>
                        <a:t>-Blatt</a:t>
                      </a:r>
                      <a:endParaRPr lang="de-DE" dirty="0">
                        <a:latin typeface="Verdana" pitchFamily="34" charset="0"/>
                        <a:ea typeface="Verdana" pitchFamily="34" charset="0"/>
                        <a:cs typeface="Verdana" pitchFamily="34" charset="0"/>
                      </a:endParaRPr>
                    </a:p>
                  </a:txBody>
                  <a:tcPr anchor="ctr"/>
                </a:tc>
              </a:tr>
              <a:tr h="281438">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3851920" y="1052736"/>
            <a:ext cx="4536504" cy="2808312"/>
          </a:xfrm>
          <a:prstGeom prst="rect">
            <a:avLst/>
          </a:prstGeom>
          <a:noFill/>
          <a:ln w="9525">
            <a:solidFill>
              <a:schemeClr val="tx1"/>
            </a:solidFill>
            <a:miter lim="800000"/>
            <a:headEnd/>
            <a:tailEnd/>
          </a:ln>
        </p:spPr>
      </p:pic>
      <p:sp>
        <p:nvSpPr>
          <p:cNvPr id="8" name="Textfeld 7"/>
          <p:cNvSpPr txBox="1"/>
          <p:nvPr/>
        </p:nvSpPr>
        <p:spPr>
          <a:xfrm>
            <a:off x="4355976" y="3861048"/>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3141910063"/>
              </p:ext>
            </p:extLst>
          </p:nvPr>
        </p:nvGraphicFramePr>
        <p:xfrm>
          <a:off x="3995936" y="1561336"/>
          <a:ext cx="5040562" cy="4392111"/>
        </p:xfrm>
        <a:graphic>
          <a:graphicData uri="http://schemas.openxmlformats.org/drawingml/2006/table">
            <a:tbl>
              <a:tblPr firstRow="1" bandRow="1">
                <a:tableStyleId>{5C22544A-7EE6-4342-B048-85BDC9FD1C3A}</a:tableStyleId>
              </a:tblPr>
              <a:tblGrid>
                <a:gridCol w="864096"/>
                <a:gridCol w="864096"/>
                <a:gridCol w="1440160"/>
                <a:gridCol w="1872210"/>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70209">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 = 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 = Voyage à travers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96144">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369574">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titel</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2978153759"/>
              </p:ext>
            </p:extLst>
          </p:nvPr>
        </p:nvGraphicFramePr>
        <p:xfrm>
          <a:off x="3923928" y="1340768"/>
          <a:ext cx="5040560" cy="3444012"/>
        </p:xfrm>
        <a:graphic>
          <a:graphicData uri="http://schemas.openxmlformats.org/drawingml/2006/table">
            <a:tbl>
              <a:tblPr firstRow="1" bandRow="1">
                <a:tableStyleId>{5C22544A-7EE6-4342-B048-85BDC9FD1C3A}</a:tableStyleId>
              </a:tblPr>
              <a:tblGrid>
                <a:gridCol w="864096"/>
                <a:gridCol w="864096"/>
                <a:gridCol w="1296144"/>
                <a:gridCol w="2016224"/>
              </a:tblGrid>
              <a:tr h="55857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7614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latin typeface="Verdana" pitchFamily="34" charset="0"/>
                          <a:ea typeface="Verdana" pitchFamily="34" charset="0"/>
                          <a:cs typeface="Verdana" pitchFamily="34" charset="0"/>
                        </a:rPr>
                        <a:t>Text and context: </a:t>
                      </a:r>
                      <a:r>
                        <a:rPr lang="en-US" sz="1800" kern="1200" dirty="0" err="1" smtClean="0">
                          <a:solidFill>
                            <a:schemeClr val="dk1"/>
                          </a:solidFill>
                          <a:latin typeface="Verdana" pitchFamily="34" charset="0"/>
                          <a:ea typeface="Verdana" pitchFamily="34" charset="0"/>
                          <a:cs typeface="Verdana" pitchFamily="34" charset="0"/>
                        </a:rPr>
                        <a:t>Yucatec</a:t>
                      </a:r>
                      <a:r>
                        <a:rPr lang="en-US" sz="1800" kern="1200" dirty="0" smtClean="0">
                          <a:solidFill>
                            <a:schemeClr val="dk1"/>
                          </a:solidFill>
                          <a:latin typeface="Verdana" pitchFamily="34" charset="0"/>
                          <a:ea typeface="Verdana" pitchFamily="34" charset="0"/>
                          <a:cs typeface="Verdana" pitchFamily="34" charset="0"/>
                        </a:rPr>
                        <a:t> Maya literature in a diachronic perspective = </a:t>
                      </a: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553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p>
                  </a:txBody>
                  <a:tcPr anchor="ctr">
                    <a:solidFill>
                      <a:srgbClr val="D0D8E8"/>
                    </a:solidFill>
                  </a:tcPr>
                </a:tc>
                <a:tc vMerge="1">
                  <a:txBody>
                    <a:bodyPr/>
                    <a:lstStyle/>
                    <a:p>
                      <a:endParaRPr lang="de-DE"/>
                    </a:p>
                  </a:txBody>
                  <a:tcP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a:latin typeface="Verdana" pitchFamily="34" charset="0"/>
                <a:ea typeface="Verdana" pitchFamily="34" charset="0"/>
                <a:cs typeface="Verdana" pitchFamily="34" charset="0"/>
              </a:rPr>
              <a:t>Beiträge teils englisch und teils spanisch</a:t>
            </a: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Rechteck 5"/>
          <p:cNvSpPr/>
          <p:nvPr/>
        </p:nvSpPr>
        <p:spPr>
          <a:xfrm>
            <a:off x="323528" y="1412776"/>
            <a:ext cx="1080120" cy="57606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484784"/>
            <a:ext cx="3384376" cy="4824536"/>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501444417"/>
              </p:ext>
            </p:extLst>
          </p:nvPr>
        </p:nvGraphicFramePr>
        <p:xfrm>
          <a:off x="3221159" y="1340768"/>
          <a:ext cx="5904657" cy="3825676"/>
        </p:xfrm>
        <a:graphic>
          <a:graphicData uri="http://schemas.openxmlformats.org/drawingml/2006/table">
            <a:tbl>
              <a:tblPr firstRow="1" bandRow="1">
                <a:tableStyleId>{5C22544A-7EE6-4342-B048-85BDC9FD1C3A}</a:tableStyleId>
              </a:tblPr>
              <a:tblGrid>
                <a:gridCol w="864097"/>
                <a:gridCol w="927058"/>
                <a:gridCol w="1737238"/>
                <a:gridCol w="126704"/>
                <a:gridCol w="2249560"/>
              </a:tblGrid>
              <a:tr h="38171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a:p>
                  </a:txBody>
                  <a:tcPr/>
                </a:tc>
              </a:tr>
              <a:tr h="698404">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grid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Bonner amerikanistische Studien : BAS = Bonn </a:t>
                      </a:r>
                      <a:r>
                        <a:rPr lang="de-DE" sz="1800" kern="1200" dirty="0" err="1" smtClean="0">
                          <a:solidFill>
                            <a:schemeClr val="dk1"/>
                          </a:solidFill>
                          <a:latin typeface="Verdana" pitchFamily="34" charset="0"/>
                          <a:ea typeface="Verdana" pitchFamily="34" charset="0"/>
                          <a:cs typeface="Verdana" pitchFamily="34" charset="0"/>
                        </a:rPr>
                        <a:t>Americanist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studies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Estudios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americanistas</a:t>
                      </a:r>
                      <a:r>
                        <a:rPr lang="de-DE" sz="1800" kern="1200" dirty="0" smtClean="0">
                          <a:solidFill>
                            <a:schemeClr val="dk1"/>
                          </a:solidFill>
                          <a:latin typeface="Verdana" pitchFamily="34" charset="0"/>
                          <a:ea typeface="Verdana" pitchFamily="34" charset="0"/>
                          <a:cs typeface="Verdana" pitchFamily="34" charset="0"/>
                        </a:rPr>
                        <a:t> de Bonn</a:t>
                      </a: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c rowSpan="4" hMerge="1">
                  <a:txBody>
                    <a:bodyPr/>
                    <a:lstStyle/>
                    <a:p>
                      <a:endParaRPr lang="de-DE"/>
                    </a:p>
                  </a:txBody>
                  <a:tcPr/>
                </a:tc>
              </a:tr>
              <a:tr h="576064">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gridSpan="2" vMerge="1">
                  <a:txBody>
                    <a:bodyPr/>
                    <a:lstStyle/>
                    <a:p>
                      <a:endParaRPr lang="de-DE"/>
                    </a:p>
                  </a:txBody>
                  <a:tcPr/>
                </a:tc>
                <a:tc hMerge="1" vMerge="1">
                  <a:txBody>
                    <a:bodyPr/>
                    <a:lstStyle/>
                    <a:p>
                      <a:endParaRPr lang="de-DE"/>
                    </a:p>
                  </a:txBody>
                  <a:tcPr/>
                </a:tc>
              </a:tr>
              <a:tr h="720080">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gridSpan="2" vMerge="1">
                  <a:txBody>
                    <a:bodyPr/>
                    <a:lstStyle/>
                    <a:p>
                      <a:endParaRPr lang="de-DE"/>
                    </a:p>
                  </a:txBody>
                  <a:tcPr/>
                </a:tc>
                <a:tc hMerge="1" vMerge="1">
                  <a:txBody>
                    <a:bodyPr/>
                    <a:lstStyle/>
                    <a:p>
                      <a:endParaRPr lang="de-DE"/>
                    </a:p>
                  </a:txBody>
                  <a:tcPr/>
                </a:tc>
              </a:tr>
              <a:tr h="504056">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gridSpan="2" vMerge="1">
                  <a:txBody>
                    <a:bodyPr/>
                    <a:lstStyle/>
                    <a:p>
                      <a:endParaRPr lang="de-DE"/>
                    </a:p>
                  </a:txBody>
                  <a:tcPr/>
                </a:tc>
                <a:tc hMerge="1" vMerge="1">
                  <a:txBody>
                    <a:bodyPr/>
                    <a:lstStyle/>
                    <a:p>
                      <a:endParaRPr lang="de-DE"/>
                    </a:p>
                  </a:txBody>
                  <a:tcPr/>
                </a:tc>
              </a:tr>
              <a:tr h="353958">
                <a:tc>
                  <a:txBody>
                    <a:bodyPr/>
                    <a:lstStyle/>
                    <a:p>
                      <a:pPr algn="l">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gridSpan="4">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Oder: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c hMerge="1">
                  <a:txBody>
                    <a:bodyPr/>
                    <a:lstStyle/>
                    <a:p>
                      <a:endParaRPr lang="de-DE"/>
                    </a:p>
                  </a:txBody>
                  <a:tcP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grid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07904" y="5867980"/>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6" name="Rechteck 5"/>
          <p:cNvSpPr/>
          <p:nvPr/>
        </p:nvSpPr>
        <p:spPr>
          <a:xfrm>
            <a:off x="323528" y="1556792"/>
            <a:ext cx="972108"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4229325743"/>
              </p:ext>
            </p:extLst>
          </p:nvPr>
        </p:nvGraphicFramePr>
        <p:xfrm>
          <a:off x="4218062" y="1988840"/>
          <a:ext cx="4860031" cy="2149584"/>
        </p:xfrm>
        <a:graphic>
          <a:graphicData uri="http://schemas.openxmlformats.org/drawingml/2006/table">
            <a:tbl>
              <a:tblPr firstRow="1" bandRow="1">
                <a:tableStyleId>{5C22544A-7EE6-4342-B048-85BDC9FD1C3A}</a:tableStyleId>
              </a:tblPr>
              <a:tblGrid>
                <a:gridCol w="864096"/>
                <a:gridCol w="864096"/>
                <a:gridCol w="1368152"/>
                <a:gridCol w="1763687"/>
              </a:tblGrid>
              <a:tr h="52750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8643">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 Höxter spielt Mozart = Daniel Höxter </a:t>
                      </a:r>
                      <a:r>
                        <a:rPr lang="de-DE" sz="1800" kern="1200" dirty="0" err="1" smtClean="0">
                          <a:solidFill>
                            <a:schemeClr val="dk1"/>
                          </a:solidFill>
                          <a:latin typeface="Verdana" pitchFamily="34" charset="0"/>
                          <a:ea typeface="Verdana" pitchFamily="34" charset="0"/>
                          <a:cs typeface="Verdana" pitchFamily="34" charset="0"/>
                        </a:rPr>
                        <a:t>plays</a:t>
                      </a:r>
                      <a:r>
                        <a:rPr lang="de-DE" sz="1800" kern="1200" dirty="0" smtClean="0">
                          <a:solidFill>
                            <a:schemeClr val="dk1"/>
                          </a:solidFill>
                          <a:latin typeface="Verdana" pitchFamily="34" charset="0"/>
                          <a:ea typeface="Verdana" pitchFamily="34" charset="0"/>
                          <a:cs typeface="Verdana" pitchFamily="34" charset="0"/>
                        </a:rPr>
                        <a:t> Mozart</a:t>
                      </a:r>
                      <a:endParaRPr lang="de-DE" dirty="0">
                        <a:latin typeface="Verdana" pitchFamily="34" charset="0"/>
                        <a:ea typeface="Verdana" pitchFamily="34" charset="0"/>
                        <a:cs typeface="Verdana" pitchFamily="34" charset="0"/>
                      </a:endParaRPr>
                    </a:p>
                  </a:txBody>
                  <a:tcPr anchor="ctr"/>
                </a:tc>
              </a:tr>
              <a:tr h="72008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2" name="Textfeld 11"/>
          <p:cNvSpPr txBox="1"/>
          <p:nvPr/>
        </p:nvSpPr>
        <p:spPr>
          <a:xfrm>
            <a:off x="185614" y="1452042"/>
            <a:ext cx="4032448" cy="3456384"/>
          </a:xfrm>
          <a:prstGeom prst="rect">
            <a:avLst/>
          </a:prstGeom>
          <a:solidFill>
            <a:schemeClr val="bg1"/>
          </a:solidFill>
          <a:ln>
            <a:solidFill>
              <a:schemeClr val="tx1"/>
            </a:solidFill>
          </a:ln>
        </p:spPr>
        <p:txBody>
          <a:bodyPr wrap="square" rtlCol="0">
            <a:no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 geschrieben, außer RDA A.10-A.55 bzw. RDA B geben Großschreibung vor (s. RDA A.4.1).</a:t>
            </a:r>
          </a:p>
          <a:p>
            <a:pPr marL="758825" lvl="2" indent="-358775">
              <a:buFont typeface="Symbol" pitchFamily="18" charset="2"/>
              <a:buChar char="-"/>
            </a:pPr>
            <a:r>
              <a:rPr lang="de-DE" sz="2000" dirty="0" smtClean="0"/>
              <a:t>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973463559"/>
              </p:ext>
            </p:extLst>
          </p:nvPr>
        </p:nvGraphicFramePr>
        <p:xfrm>
          <a:off x="3131840" y="3933056"/>
          <a:ext cx="5616623" cy="1669779"/>
        </p:xfrm>
        <a:graphic>
          <a:graphicData uri="http://schemas.openxmlformats.org/drawingml/2006/table">
            <a:tbl>
              <a:tblPr firstRow="1" bandRow="1">
                <a:tableStyleId>{5C22544A-7EE6-4342-B048-85BDC9FD1C3A}</a:tableStyleId>
              </a:tblPr>
              <a:tblGrid>
                <a:gridCol w="905906"/>
                <a:gridCol w="905906"/>
                <a:gridCol w="1644572"/>
                <a:gridCol w="216023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Vor der Zeit : </a:t>
                      </a: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628295488"/>
              </p:ext>
            </p:extLst>
          </p:nvPr>
        </p:nvGraphicFramePr>
        <p:xfrm>
          <a:off x="3419872" y="1412776"/>
          <a:ext cx="5616623" cy="2149088"/>
        </p:xfrm>
        <a:graphic>
          <a:graphicData uri="http://schemas.openxmlformats.org/drawingml/2006/table">
            <a:tbl>
              <a:tblPr firstRow="1" bandRow="1">
                <a:tableStyleId>{5C22544A-7EE6-4342-B048-85BDC9FD1C3A}</a:tableStyleId>
              </a:tblPr>
              <a:tblGrid>
                <a:gridCol w="905906"/>
                <a:gridCol w="905906"/>
                <a:gridCol w="1428548"/>
                <a:gridCol w="2376263"/>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4096">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 : </a:t>
                      </a: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2"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3"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27522967"/>
              </p:ext>
            </p:extLst>
          </p:nvPr>
        </p:nvGraphicFramePr>
        <p:xfrm>
          <a:off x="3419872" y="4149080"/>
          <a:ext cx="5616623" cy="1669779"/>
        </p:xfrm>
        <a:graphic>
          <a:graphicData uri="http://schemas.openxmlformats.org/drawingml/2006/table">
            <a:tbl>
              <a:tblPr firstRow="1" bandRow="1">
                <a:tableStyleId>{5C22544A-7EE6-4342-B048-85BDC9FD1C3A}</a:tableStyleId>
              </a:tblPr>
              <a:tblGrid>
                <a:gridCol w="905906"/>
                <a:gridCol w="905906"/>
                <a:gridCol w="1644572"/>
                <a:gridCol w="216023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 :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006493624"/>
              </p:ext>
            </p:extLst>
          </p:nvPr>
        </p:nvGraphicFramePr>
        <p:xfrm>
          <a:off x="3275856" y="1412776"/>
          <a:ext cx="5616623" cy="1630800"/>
        </p:xfrm>
        <a:graphic>
          <a:graphicData uri="http://schemas.openxmlformats.org/drawingml/2006/table">
            <a:tbl>
              <a:tblPr firstRow="1" bandRow="1">
                <a:tableStyleId>{5C22544A-7EE6-4342-B048-85BDC9FD1C3A}</a:tableStyleId>
              </a:tblPr>
              <a:tblGrid>
                <a:gridCol w="905906"/>
                <a:gridCol w="905906"/>
                <a:gridCol w="1644572"/>
                <a:gridCol w="2160239"/>
              </a:tblGrid>
              <a:tr h="39306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Klassiker auslegen : </a:t>
                      </a:r>
                      <a:r>
                        <a:rPr lang="de-DE" dirty="0" smtClean="0">
                          <a:latin typeface="Verdana" pitchFamily="34" charset="0"/>
                          <a:ea typeface="Verdana" pitchFamily="34" charset="0"/>
                          <a:cs typeface="Verdana" pitchFamily="34" charset="0"/>
                        </a:rPr>
                        <a:t>KA</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2"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521905305"/>
              </p:ext>
            </p:extLst>
          </p:nvPr>
        </p:nvGraphicFramePr>
        <p:xfrm>
          <a:off x="3707904" y="1484784"/>
          <a:ext cx="5184575" cy="1539488"/>
        </p:xfrm>
        <a:graphic>
          <a:graphicData uri="http://schemas.openxmlformats.org/drawingml/2006/table">
            <a:tbl>
              <a:tblPr firstRow="1" bandRow="1">
                <a:tableStyleId>{5C22544A-7EE6-4342-B048-85BDC9FD1C3A}</a:tableStyleId>
              </a:tblPr>
              <a:tblGrid>
                <a:gridCol w="836221"/>
                <a:gridCol w="836221"/>
                <a:gridCol w="1495910"/>
                <a:gridCol w="2016223"/>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179329435"/>
              </p:ext>
            </p:extLst>
          </p:nvPr>
        </p:nvGraphicFramePr>
        <p:xfrm>
          <a:off x="3707904" y="3429000"/>
          <a:ext cx="5184575" cy="2162652"/>
        </p:xfrm>
        <a:graphic>
          <a:graphicData uri="http://schemas.openxmlformats.org/drawingml/2006/table">
            <a:tbl>
              <a:tblPr firstRow="1" bandRow="1">
                <a:tableStyleId>{5C22544A-7EE6-4342-B048-85BDC9FD1C3A}</a:tableStyleId>
              </a:tblPr>
              <a:tblGrid>
                <a:gridCol w="836221"/>
                <a:gridCol w="836221"/>
                <a:gridCol w="1639926"/>
                <a:gridCol w="1872207"/>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a:t>
                      </a: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r h="865302">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3059668"/>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11" name="Textfeld 10"/>
          <p:cNvSpPr txBox="1"/>
          <p:nvPr/>
        </p:nvSpPr>
        <p:spPr>
          <a:xfrm>
            <a:off x="1662409" y="2624390"/>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3" name="Tabelle 12"/>
          <p:cNvGraphicFramePr>
            <a:graphicFrameLocks noGrp="1"/>
          </p:cNvGraphicFramePr>
          <p:nvPr>
            <p:extLst>
              <p:ext uri="{D42A27DB-BD31-4B8C-83A1-F6EECF244321}">
                <p14:modId xmlns:p14="http://schemas.microsoft.com/office/powerpoint/2010/main" val="3570292622"/>
              </p:ext>
            </p:extLst>
          </p:nvPr>
        </p:nvGraphicFramePr>
        <p:xfrm>
          <a:off x="395536" y="3501008"/>
          <a:ext cx="8496944" cy="1193683"/>
        </p:xfrm>
        <a:graphic>
          <a:graphicData uri="http://schemas.openxmlformats.org/drawingml/2006/table">
            <a:tbl>
              <a:tblPr firstRow="1" bandRow="1">
                <a:tableStyleId>{5C22544A-7EE6-4342-B048-85BDC9FD1C3A}</a:tableStyleId>
              </a:tblPr>
              <a:tblGrid>
                <a:gridCol w="864096"/>
                <a:gridCol w="864096"/>
                <a:gridCol w="1584176"/>
                <a:gridCol w="5184576"/>
              </a:tblGrid>
              <a:tr h="35724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819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The @Tower</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of</a:t>
                      </a:r>
                      <a:r>
                        <a:rPr lang="de-DE" sz="1800" kern="1200" baseline="0" dirty="0" smtClean="0">
                          <a:solidFill>
                            <a:schemeClr val="dk1"/>
                          </a:solidFill>
                          <a:latin typeface="Verdana" pitchFamily="34" charset="0"/>
                          <a:ea typeface="Verdana" pitchFamily="34" charset="0"/>
                          <a:cs typeface="Verdana" pitchFamily="34" charset="0"/>
                        </a:rPr>
                        <a:t> Babel in </a:t>
                      </a:r>
                      <a:r>
                        <a:rPr lang="de-DE" sz="1800" kern="1200" baseline="0" dirty="0" err="1" smtClean="0">
                          <a:solidFill>
                            <a:schemeClr val="dk1"/>
                          </a:solidFill>
                          <a:latin typeface="Verdana" pitchFamily="34" charset="0"/>
                          <a:ea typeface="Verdana" pitchFamily="34" charset="0"/>
                          <a:cs typeface="Verdana" pitchFamily="34" charset="0"/>
                        </a:rPr>
                        <a:t>the</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classroom</a:t>
                      </a:r>
                      <a:r>
                        <a:rPr lang="de-DE" sz="1800" kern="1200" baseline="0" dirty="0" smtClean="0">
                          <a:solidFill>
                            <a:schemeClr val="dk1"/>
                          </a:solidFill>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immigrants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natives in </a:t>
                      </a:r>
                      <a:r>
                        <a:rPr lang="de-DE" dirty="0" err="1" smtClean="0">
                          <a:latin typeface="Verdana" pitchFamily="34" charset="0"/>
                          <a:ea typeface="Verdana" pitchFamily="34" charset="0"/>
                          <a:cs typeface="Verdana" pitchFamily="34" charset="0"/>
                        </a:rPr>
                        <a:t>Italian</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schools</a:t>
                      </a:r>
                      <a:endParaRPr lang="de-DE" dirty="0">
                        <a:latin typeface="Verdana" pitchFamily="34" charset="0"/>
                        <a:ea typeface="Verdana" pitchFamily="34" charset="0"/>
                        <a:cs typeface="Verdana" pitchFamily="34" charset="0"/>
                      </a:endParaRPr>
                    </a:p>
                  </a:txBody>
                  <a:tcPr anchor="ctr"/>
                </a:tc>
              </a:tr>
              <a:tr h="41972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4" name="Tabelle 13"/>
          <p:cNvGraphicFramePr>
            <a:graphicFrameLocks noGrp="1"/>
          </p:cNvGraphicFramePr>
          <p:nvPr>
            <p:extLst>
              <p:ext uri="{D42A27DB-BD31-4B8C-83A1-F6EECF244321}">
                <p14:modId xmlns:p14="http://schemas.microsoft.com/office/powerpoint/2010/main" val="2780934320"/>
              </p:ext>
            </p:extLst>
          </p:nvPr>
        </p:nvGraphicFramePr>
        <p:xfrm>
          <a:off x="395536" y="5301208"/>
          <a:ext cx="8496943" cy="1025614"/>
        </p:xfrm>
        <a:graphic>
          <a:graphicData uri="http://schemas.openxmlformats.org/drawingml/2006/table">
            <a:tbl>
              <a:tblPr firstRow="1" bandRow="1">
                <a:tableStyleId>{5C22544A-7EE6-4342-B048-85BDC9FD1C3A}</a:tableStyleId>
              </a:tblPr>
              <a:tblGrid>
                <a:gridCol w="864096"/>
                <a:gridCol w="864096"/>
                <a:gridCol w="1584176"/>
                <a:gridCol w="5184575"/>
              </a:tblGrid>
              <a:tr h="34825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985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The @Tower</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of</a:t>
                      </a:r>
                      <a:r>
                        <a:rPr lang="de-DE" sz="1800" kern="1200" baseline="0" dirty="0" smtClean="0">
                          <a:solidFill>
                            <a:schemeClr val="dk1"/>
                          </a:solidFill>
                          <a:latin typeface="Verdana" pitchFamily="34" charset="0"/>
                          <a:ea typeface="Verdana" pitchFamily="34" charset="0"/>
                          <a:cs typeface="Verdana" pitchFamily="34" charset="0"/>
                        </a:rPr>
                        <a:t> Babel in </a:t>
                      </a:r>
                      <a:r>
                        <a:rPr lang="de-DE" sz="1800" kern="1200" baseline="0" dirty="0" err="1" smtClean="0">
                          <a:solidFill>
                            <a:schemeClr val="dk1"/>
                          </a:solidFill>
                          <a:latin typeface="Verdana" pitchFamily="34" charset="0"/>
                          <a:ea typeface="Verdana" pitchFamily="34" charset="0"/>
                          <a:cs typeface="Verdana" pitchFamily="34" charset="0"/>
                        </a:rPr>
                        <a:t>the</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classroom</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immigrants</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and</a:t>
                      </a:r>
                      <a:r>
                        <a:rPr lang="de-DE" sz="1800" kern="1200" baseline="0" dirty="0" smtClean="0">
                          <a:solidFill>
                            <a:schemeClr val="dk1"/>
                          </a:solidFill>
                          <a:latin typeface="Verdana" pitchFamily="34" charset="0"/>
                          <a:ea typeface="Verdana" pitchFamily="34" charset="0"/>
                          <a:cs typeface="Verdana" pitchFamily="34" charset="0"/>
                        </a:rPr>
                        <a:t> natives in </a:t>
                      </a:r>
                      <a:r>
                        <a:rPr lang="de-DE" sz="1800" kern="1200" baseline="0" dirty="0" err="1" smtClean="0">
                          <a:solidFill>
                            <a:schemeClr val="dk1"/>
                          </a:solidFill>
                          <a:latin typeface="Verdana" pitchFamily="34" charset="0"/>
                          <a:ea typeface="Verdana" pitchFamily="34" charset="0"/>
                          <a:cs typeface="Verdana" pitchFamily="34" charset="0"/>
                        </a:rPr>
                        <a:t>Italian</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schools</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980728"/>
            <a:ext cx="7560840" cy="432048"/>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smtClean="0">
              <a:latin typeface="Verdana" pitchFamily="34" charset="0"/>
              <a:ea typeface="Verdana" pitchFamily="34" charset="0"/>
              <a:cs typeface="Verdana" pitchFamily="34" charset="0"/>
            </a:endParaRPr>
          </a:p>
          <a:p>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445184064"/>
              </p:ext>
            </p:extLst>
          </p:nvPr>
        </p:nvGraphicFramePr>
        <p:xfrm>
          <a:off x="395535" y="1556792"/>
          <a:ext cx="8064897" cy="892948"/>
        </p:xfrm>
        <a:graphic>
          <a:graphicData uri="http://schemas.openxmlformats.org/drawingml/2006/table">
            <a:tbl>
              <a:tblPr firstRow="1" bandRow="1">
                <a:tableStyleId>{5C22544A-7EE6-4342-B048-85BDC9FD1C3A}</a:tableStyleId>
              </a:tblPr>
              <a:tblGrid>
                <a:gridCol w="896100"/>
                <a:gridCol w="896100"/>
                <a:gridCol w="1520168"/>
                <a:gridCol w="4752529"/>
              </a:tblGrid>
              <a:tr h="3369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71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395536" y="4931876"/>
            <a:ext cx="864096" cy="369332"/>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2"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3697298062"/>
              </p:ext>
            </p:extLst>
          </p:nvPr>
        </p:nvGraphicFramePr>
        <p:xfrm>
          <a:off x="3419872" y="1088256"/>
          <a:ext cx="5544616" cy="2844800"/>
        </p:xfrm>
        <a:graphic>
          <a:graphicData uri="http://schemas.openxmlformats.org/drawingml/2006/table">
            <a:tbl>
              <a:tblPr firstRow="1" bandRow="1">
                <a:tableStyleId>{5C22544A-7EE6-4342-B048-85BDC9FD1C3A}</a:tableStyleId>
              </a:tblPr>
              <a:tblGrid>
                <a:gridCol w="864096"/>
                <a:gridCol w="936104"/>
                <a:gridCol w="1296144"/>
                <a:gridCol w="2448272"/>
              </a:tblGrid>
              <a:tr h="3332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1088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r>
                        <a:rPr lang="de-DE" baseline="0" smtClean="0">
                          <a:latin typeface="Verdana" pitchFamily="34" charset="0"/>
                          <a:ea typeface="Verdana" pitchFamily="34" charset="0"/>
                          <a:cs typeface="Verdana" pitchFamily="34" charset="0"/>
                        </a:rPr>
                        <a:t> </a:t>
                      </a:r>
                      <a:r>
                        <a:rPr lang="de-DE" sz="1800" kern="1200" baseline="0" smtClean="0">
                          <a:solidFill>
                            <a:schemeClr val="dk1"/>
                          </a:solidFill>
                          <a:latin typeface="Verdana" pitchFamily="34" charset="0"/>
                          <a:ea typeface="Verdana" pitchFamily="34" charset="0"/>
                          <a:cs typeface="Verdana" pitchFamily="34" charset="0"/>
                        </a:rPr>
                        <a:t>= </a:t>
                      </a:r>
                      <a:r>
                        <a:rPr lang="de-DE" sz="1800" kern="1200"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24136">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1461620653"/>
              </p:ext>
            </p:extLst>
          </p:nvPr>
        </p:nvGraphicFramePr>
        <p:xfrm>
          <a:off x="3419872" y="4429720"/>
          <a:ext cx="5544617" cy="1879600"/>
        </p:xfrm>
        <a:graphic>
          <a:graphicData uri="http://schemas.openxmlformats.org/drawingml/2006/table">
            <a:tbl>
              <a:tblPr firstRow="1" bandRow="1">
                <a:tableStyleId>{5C22544A-7EE6-4342-B048-85BDC9FD1C3A}</a:tableStyleId>
              </a:tblPr>
              <a:tblGrid>
                <a:gridCol w="864096"/>
                <a:gridCol w="864096"/>
                <a:gridCol w="1368152"/>
                <a:gridCol w="2448273"/>
              </a:tblGrid>
              <a:tr h="34726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492">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Klinische Schilddrüsensonographie : unter besonderer Berücksichtigung der Histologie und Szintigraphie</a:t>
                      </a:r>
                      <a:endParaRPr lang="de-DE" dirty="0">
                        <a:latin typeface="Verdana" pitchFamily="34" charset="0"/>
                        <a:ea typeface="Verdana" pitchFamily="34" charset="0"/>
                        <a:cs typeface="Verdana" pitchFamily="34" charset="0"/>
                      </a:endParaRPr>
                    </a:p>
                  </a:txBody>
                  <a:tcPr anchor="ctr"/>
                </a:tc>
              </a:tr>
              <a:tr h="726789">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sp>
        <p:nvSpPr>
          <p:cNvPr id="16" name="Textfeld 15"/>
          <p:cNvSpPr txBox="1"/>
          <p:nvPr/>
        </p:nvSpPr>
        <p:spPr>
          <a:xfrm>
            <a:off x="395536" y="1268760"/>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387177" y="4365104"/>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5" name="Tabelle 14"/>
          <p:cNvGraphicFramePr>
            <a:graphicFrameLocks noGrp="1"/>
          </p:cNvGraphicFramePr>
          <p:nvPr>
            <p:extLst>
              <p:ext uri="{D42A27DB-BD31-4B8C-83A1-F6EECF244321}">
                <p14:modId xmlns:p14="http://schemas.microsoft.com/office/powerpoint/2010/main" val="4012153225"/>
              </p:ext>
            </p:extLst>
          </p:nvPr>
        </p:nvGraphicFramePr>
        <p:xfrm>
          <a:off x="3741490" y="717235"/>
          <a:ext cx="5400600" cy="3695337"/>
        </p:xfrm>
        <a:graphic>
          <a:graphicData uri="http://schemas.openxmlformats.org/drawingml/2006/table">
            <a:tbl>
              <a:tblPr firstRow="1" bandRow="1">
                <a:tableStyleId>{5C22544A-7EE6-4342-B048-85BDC9FD1C3A}</a:tableStyleId>
              </a:tblPr>
              <a:tblGrid>
                <a:gridCol w="953718"/>
                <a:gridCol w="953718"/>
                <a:gridCol w="1430578"/>
                <a:gridCol w="2062586"/>
              </a:tblGrid>
              <a:tr h="75909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4905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@englische Arbeitskampf-recht unter</a:t>
                      </a:r>
                      <a:r>
                        <a:rPr lang="de-DE" sz="1800" kern="1200" baseline="0" dirty="0" smtClean="0">
                          <a:solidFill>
                            <a:schemeClr val="dk1"/>
                          </a:solidFill>
                          <a:latin typeface="Verdana" pitchFamily="34" charset="0"/>
                          <a:ea typeface="Verdana" pitchFamily="34" charset="0"/>
                          <a:cs typeface="Verdana" pitchFamily="34" charset="0"/>
                        </a:rPr>
                        <a:t> besonderer </a:t>
                      </a:r>
                      <a:r>
                        <a:rPr lang="de-DE" sz="1800" kern="1200" baseline="0" dirty="0" err="1" smtClean="0">
                          <a:solidFill>
                            <a:schemeClr val="dk1"/>
                          </a:solidFill>
                          <a:latin typeface="Verdana" pitchFamily="34" charset="0"/>
                          <a:ea typeface="Verdana" pitchFamily="34" charset="0"/>
                          <a:cs typeface="Verdana" pitchFamily="34" charset="0"/>
                        </a:rPr>
                        <a:t>Berücksichti-gung</a:t>
                      </a:r>
                      <a:r>
                        <a:rPr lang="de-DE" sz="1800" kern="1200" baseline="0" dirty="0" smtClean="0">
                          <a:solidFill>
                            <a:schemeClr val="dk1"/>
                          </a:solidFill>
                          <a:latin typeface="Verdana" pitchFamily="34" charset="0"/>
                          <a:ea typeface="Verdana" pitchFamily="34" charset="0"/>
                          <a:cs typeface="Verdana" pitchFamily="34" charset="0"/>
                        </a:rPr>
                        <a:t> der </a:t>
                      </a:r>
                      <a:r>
                        <a:rPr lang="de-DE" sz="1800" kern="1200" baseline="0" dirty="0" err="1" smtClean="0">
                          <a:solidFill>
                            <a:schemeClr val="dk1"/>
                          </a:solidFill>
                          <a:latin typeface="Verdana" pitchFamily="34" charset="0"/>
                          <a:ea typeface="Verdana" pitchFamily="34" charset="0"/>
                          <a:cs typeface="Verdana" pitchFamily="34" charset="0"/>
                        </a:rPr>
                        <a:t>Ent</a:t>
                      </a:r>
                      <a:r>
                        <a:rPr lang="de-DE" sz="1800" kern="1200" baseline="0" dirty="0" smtClean="0">
                          <a:solidFill>
                            <a:schemeClr val="dk1"/>
                          </a:solidFill>
                          <a:latin typeface="Verdana" pitchFamily="34" charset="0"/>
                          <a:ea typeface="Verdana" pitchFamily="34" charset="0"/>
                          <a:cs typeface="Verdana" pitchFamily="34" charset="0"/>
                        </a:rPr>
                        <a:t>-wicklung seit 1979 : </a:t>
                      </a:r>
                      <a:r>
                        <a:rPr lang="de-DE" dirty="0" smtClean="0">
                          <a:latin typeface="Verdana" pitchFamily="34" charset="0"/>
                          <a:ea typeface="Verdana" pitchFamily="34" charset="0"/>
                          <a:cs typeface="Verdana" pitchFamily="34" charset="0"/>
                        </a:rPr>
                        <a:t>zugleich: vergleichende Analyse der</a:t>
                      </a:r>
                      <a:r>
                        <a:rPr lang="de-DE" baseline="0" dirty="0" smtClean="0">
                          <a:latin typeface="Verdana" pitchFamily="34" charset="0"/>
                          <a:ea typeface="Verdana" pitchFamily="34" charset="0"/>
                          <a:cs typeface="Verdana" pitchFamily="34" charset="0"/>
                        </a:rPr>
                        <a:t> Rechtslage in Deutschland und England</a:t>
                      </a:r>
                      <a:endParaRPr lang="de-DE" dirty="0">
                        <a:latin typeface="Verdana" pitchFamily="34" charset="0"/>
                        <a:ea typeface="Verdana" pitchFamily="34" charset="0"/>
                        <a:cs typeface="Verdana" pitchFamily="34" charset="0"/>
                      </a:endParaRPr>
                    </a:p>
                  </a:txBody>
                  <a:tcPr anchor="ctr"/>
                </a:tc>
              </a:tr>
              <a:tr h="118819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1915081518"/>
              </p:ext>
            </p:extLst>
          </p:nvPr>
        </p:nvGraphicFramePr>
        <p:xfrm>
          <a:off x="3707904" y="4494158"/>
          <a:ext cx="5328592" cy="1906964"/>
        </p:xfrm>
        <a:graphic>
          <a:graphicData uri="http://schemas.openxmlformats.org/drawingml/2006/table">
            <a:tbl>
              <a:tblPr firstRow="1" bandRow="1">
                <a:tableStyleId>{5C22544A-7EE6-4342-B048-85BDC9FD1C3A}</a:tableStyleId>
              </a:tblPr>
              <a:tblGrid>
                <a:gridCol w="975658"/>
                <a:gridCol w="975658"/>
                <a:gridCol w="1425961"/>
                <a:gridCol w="1951315"/>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Einblicke in </a:t>
                      </a:r>
                      <a:r>
                        <a:rPr lang="de-DE" sz="1800" kern="1200" dirty="0" err="1" smtClean="0">
                          <a:solidFill>
                            <a:schemeClr val="dk1"/>
                          </a:solidFill>
                          <a:latin typeface="Verdana" pitchFamily="34" charset="0"/>
                          <a:ea typeface="Verdana" pitchFamily="34" charset="0"/>
                          <a:cs typeface="Verdana" pitchFamily="34" charset="0"/>
                        </a:rPr>
                        <a:t>Blochsche</a:t>
                      </a:r>
                      <a:r>
                        <a:rPr lang="de-DE" sz="1800" kern="1200" dirty="0" smtClean="0">
                          <a:solidFill>
                            <a:schemeClr val="dk1"/>
                          </a:solidFill>
                          <a:latin typeface="Verdana" pitchFamily="34" charset="0"/>
                          <a:ea typeface="Verdana" pitchFamily="34" charset="0"/>
                          <a:cs typeface="Verdana" pitchFamily="34" charset="0"/>
                        </a:rPr>
                        <a:t> Philosophie : </a:t>
                      </a:r>
                      <a:r>
                        <a:rPr lang="de-DE" dirty="0" smtClean="0">
                          <a:latin typeface="Verdana" pitchFamily="34" charset="0"/>
                          <a:ea typeface="Verdana" pitchFamily="34" charset="0"/>
                          <a:cs typeface="Verdana" pitchFamily="34" charset="0"/>
                        </a:rPr>
                        <a:t>anlässlich</a:t>
                      </a:r>
                      <a:r>
                        <a:rPr lang="de-DE" baseline="0" dirty="0" smtClean="0">
                          <a:latin typeface="Verdana" pitchFamily="34" charset="0"/>
                          <a:ea typeface="Verdana" pitchFamily="34" charset="0"/>
                          <a:cs typeface="Verdana" pitchFamily="34" charset="0"/>
                        </a:rPr>
                        <a:t> des 70. </a:t>
                      </a:r>
                      <a:r>
                        <a:rPr lang="de-DE" baseline="0" dirty="0" err="1" smtClean="0">
                          <a:latin typeface="Verdana" pitchFamily="34" charset="0"/>
                          <a:ea typeface="Verdana" pitchFamily="34" charset="0"/>
                          <a:cs typeface="Verdana" pitchFamily="34" charset="0"/>
                        </a:rPr>
                        <a:t>Geburts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tages</a:t>
                      </a:r>
                      <a:r>
                        <a:rPr lang="de-DE" baseline="0" dirty="0" smtClean="0">
                          <a:latin typeface="Verdana" pitchFamily="34" charset="0"/>
                          <a:ea typeface="Verdana" pitchFamily="34" charset="0"/>
                          <a:cs typeface="Verdana" pitchFamily="34" charset="0"/>
                        </a:rPr>
                        <a:t> von Gert </a:t>
                      </a:r>
                      <a:r>
                        <a:rPr lang="de-DE" baseline="0" dirty="0" err="1" smtClean="0">
                          <a:latin typeface="Verdana" pitchFamily="34" charset="0"/>
                          <a:ea typeface="Verdana" pitchFamily="34" charset="0"/>
                          <a:cs typeface="Verdana" pitchFamily="34" charset="0"/>
                        </a:rPr>
                        <a:t>Ueding</a:t>
                      </a:r>
                      <a:endParaRPr lang="de-DE" dirty="0">
                        <a:latin typeface="Verdana" pitchFamily="34" charset="0"/>
                        <a:ea typeface="Verdana" pitchFamily="34" charset="0"/>
                        <a:cs typeface="Verdana" pitchFamily="34" charset="0"/>
                      </a:endParaRPr>
                    </a:p>
                  </a:txBody>
                  <a:tcPr anchor="ctr"/>
                </a:tc>
              </a:tr>
              <a:tr h="69276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4015301963"/>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864096"/>
                <a:gridCol w="864096"/>
                <a:gridCol w="1512168"/>
                <a:gridCol w="1944216"/>
              </a:tblGrid>
              <a:tr h="3226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4067116026"/>
              </p:ext>
            </p:extLst>
          </p:nvPr>
        </p:nvGraphicFramePr>
        <p:xfrm>
          <a:off x="3851920" y="4250063"/>
          <a:ext cx="5112567" cy="1906964"/>
        </p:xfrm>
        <a:graphic>
          <a:graphicData uri="http://schemas.openxmlformats.org/drawingml/2006/table">
            <a:tbl>
              <a:tblPr firstRow="1" bandRow="1">
                <a:tableStyleId>{5C22544A-7EE6-4342-B048-85BDC9FD1C3A}</a:tableStyleId>
              </a:tblPr>
              <a:tblGrid>
                <a:gridCol w="864096"/>
                <a:gridCol w="864096"/>
                <a:gridCol w="1584176"/>
                <a:gridCol w="1800199"/>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Lexikon der Geographie : </a:t>
                      </a: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r h="69276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3563739228"/>
              </p:ext>
            </p:extLst>
          </p:nvPr>
        </p:nvGraphicFramePr>
        <p:xfrm>
          <a:off x="2843807" y="4941143"/>
          <a:ext cx="6084170" cy="1440185"/>
        </p:xfrm>
        <a:graphic>
          <a:graphicData uri="http://schemas.openxmlformats.org/drawingml/2006/table">
            <a:tbl>
              <a:tblPr firstRow="1" bandRow="1">
                <a:tableStyleId>{5C22544A-7EE6-4342-B048-85BDC9FD1C3A}</a:tableStyleId>
              </a:tblPr>
              <a:tblGrid>
                <a:gridCol w="878825"/>
                <a:gridCol w="878825"/>
                <a:gridCol w="1597936"/>
                <a:gridCol w="272858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237626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47</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Tree>
    <p:extLst>
      <p:ext uri="{BB962C8B-B14F-4D97-AF65-F5344CB8AC3E}">
        <p14:creationId xmlns:p14="http://schemas.microsoft.com/office/powerpoint/2010/main" val="39409434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462038341"/>
              </p:ext>
            </p:extLst>
          </p:nvPr>
        </p:nvGraphicFramePr>
        <p:xfrm>
          <a:off x="3888432" y="1340769"/>
          <a:ext cx="5220073" cy="4104455"/>
        </p:xfrm>
        <a:graphic>
          <a:graphicData uri="http://schemas.openxmlformats.org/drawingml/2006/table">
            <a:tbl>
              <a:tblPr firstRow="1" bandRow="1">
                <a:tableStyleId>{5C22544A-7EE6-4342-B048-85BDC9FD1C3A}</a:tableStyleId>
              </a:tblPr>
              <a:tblGrid>
                <a:gridCol w="899592"/>
                <a:gridCol w="936104"/>
                <a:gridCol w="1296144"/>
                <a:gridCol w="2088233"/>
              </a:tblGrid>
              <a:tr h="3393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56925">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r>
                        <a:rPr lang="de-DE" sz="1800" kern="1200" baseline="0" dirty="0" smtClean="0">
                          <a:solidFill>
                            <a:schemeClr val="dk1"/>
                          </a:solidFill>
                          <a:latin typeface="Verdana" pitchFamily="34" charset="0"/>
                          <a:ea typeface="Verdana" pitchFamily="34" charset="0"/>
                          <a:cs typeface="Verdana" pitchFamily="34" charset="0"/>
                        </a:rPr>
                        <a:t> (1861-1938) : </a:t>
                      </a: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 ; </a:t>
                      </a: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r h="1241610">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44016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772695901"/>
              </p:ext>
            </p:extLst>
          </p:nvPr>
        </p:nvGraphicFramePr>
        <p:xfrm>
          <a:off x="3779911" y="1340768"/>
          <a:ext cx="5328594" cy="4424278"/>
        </p:xfrm>
        <a:graphic>
          <a:graphicData uri="http://schemas.openxmlformats.org/drawingml/2006/table">
            <a:tbl>
              <a:tblPr firstRow="1" bandRow="1">
                <a:tableStyleId>{5C22544A-7EE6-4342-B048-85BDC9FD1C3A}</a:tableStyleId>
              </a:tblPr>
              <a:tblGrid>
                <a:gridCol w="918294"/>
                <a:gridCol w="882060"/>
                <a:gridCol w="1249585"/>
                <a:gridCol w="2278655"/>
              </a:tblGrid>
              <a:tr h="59986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07807">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 : </a:t>
                      </a:r>
                      <a:r>
                        <a:rPr lang="de-DE" dirty="0" smtClean="0">
                          <a:latin typeface="Verdana" pitchFamily="34" charset="0"/>
                          <a:ea typeface="Verdana" pitchFamily="34" charset="0"/>
                          <a:cs typeface="Verdana" pitchFamily="34" charset="0"/>
                        </a:rPr>
                        <a:t>(1861-1938) ; Arzt</a:t>
                      </a:r>
                      <a:r>
                        <a:rPr lang="de-DE" baseline="0" dirty="0" smtClean="0">
                          <a:latin typeface="Verdana" pitchFamily="34" charset="0"/>
                          <a:ea typeface="Verdana" pitchFamily="34" charset="0"/>
                          <a:cs typeface="Verdana" pitchFamily="34" charset="0"/>
                        </a:rPr>
                        <a:t> - Lehrer – Forscher ; </a:t>
                      </a: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r h="741236">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95123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2413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4161167632"/>
              </p:ext>
            </p:extLst>
          </p:nvPr>
        </p:nvGraphicFramePr>
        <p:xfrm>
          <a:off x="3779912" y="1340768"/>
          <a:ext cx="5220073" cy="3888432"/>
        </p:xfrm>
        <a:graphic>
          <a:graphicData uri="http://schemas.openxmlformats.org/drawingml/2006/table">
            <a:tbl>
              <a:tblPr firstRow="1" bandRow="1">
                <a:tableStyleId>{5C22544A-7EE6-4342-B048-85BDC9FD1C3A}</a:tableStyleId>
              </a:tblPr>
              <a:tblGrid>
                <a:gridCol w="864096"/>
                <a:gridCol w="864096"/>
                <a:gridCol w="1296144"/>
                <a:gridCol w="2195737"/>
              </a:tblGrid>
              <a:tr h="42668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661545">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Report on the Expert Meeting in Preparation of SBSTTA-8, January 9–11, 2003 : convened by the German Federal Agency for Nature Conservation at the International Academy for Nature Conservation, Isle of </a:t>
                      </a:r>
                      <a:r>
                        <a:rPr lang="en-US" sz="1800" kern="1200" dirty="0" err="1" smtClean="0">
                          <a:solidFill>
                            <a:schemeClr val="dk1"/>
                          </a:solidFill>
                          <a:latin typeface="Verdana" pitchFamily="34" charset="0"/>
                          <a:ea typeface="Verdana" pitchFamily="34" charset="0"/>
                          <a:cs typeface="Verdana" pitchFamily="34" charset="0"/>
                        </a:rPr>
                        <a:t>Vilm</a:t>
                      </a:r>
                      <a:endParaRPr lang="de-DE" dirty="0">
                        <a:latin typeface="Verdana" pitchFamily="34" charset="0"/>
                        <a:ea typeface="Verdana" pitchFamily="34" charset="0"/>
                        <a:cs typeface="Verdana" pitchFamily="34" charset="0"/>
                      </a:endParaRPr>
                    </a:p>
                  </a:txBody>
                  <a:tcPr anchor="ctr"/>
                </a:tc>
              </a:tr>
              <a:tr h="1800200">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2488622060"/>
              </p:ext>
            </p:extLst>
          </p:nvPr>
        </p:nvGraphicFramePr>
        <p:xfrm>
          <a:off x="3779912" y="1412776"/>
          <a:ext cx="5220073" cy="1473200"/>
        </p:xfrm>
        <a:graphic>
          <a:graphicData uri="http://schemas.openxmlformats.org/drawingml/2006/table">
            <a:tbl>
              <a:tblPr firstRow="1" bandRow="1">
                <a:tableStyleId>{5C22544A-7EE6-4342-B048-85BDC9FD1C3A}</a:tableStyleId>
              </a:tblPr>
              <a:tblGrid>
                <a:gridCol w="864096"/>
                <a:gridCol w="864096"/>
                <a:gridCol w="1512168"/>
                <a:gridCol w="1979713"/>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761050224"/>
              </p:ext>
            </p:extLst>
          </p:nvPr>
        </p:nvGraphicFramePr>
        <p:xfrm>
          <a:off x="3779912" y="3933031"/>
          <a:ext cx="5220073" cy="2119761"/>
        </p:xfrm>
        <a:graphic>
          <a:graphicData uri="http://schemas.openxmlformats.org/drawingml/2006/table">
            <a:tbl>
              <a:tblPr firstRow="1" bandRow="1">
                <a:tableStyleId>{5C22544A-7EE6-4342-B048-85BDC9FD1C3A}</a:tableStyleId>
              </a:tblPr>
              <a:tblGrid>
                <a:gridCol w="864096"/>
                <a:gridCol w="864096"/>
                <a:gridCol w="1584176"/>
                <a:gridCol w="1907705"/>
              </a:tblGrid>
              <a:tr h="334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1200 Jahre Freudenbach : </a:t>
                      </a:r>
                      <a:r>
                        <a:rPr lang="de-DE" dirty="0" smtClean="0">
                          <a:latin typeface="Verdana" pitchFamily="34" charset="0"/>
                          <a:ea typeface="Verdana" pitchFamily="34" charset="0"/>
                          <a:cs typeface="Verdana" pitchFamily="34" charset="0"/>
                        </a:rPr>
                        <a:t>807-2007 ; eine Chronik</a:t>
                      </a:r>
                      <a:endParaRPr lang="de-DE" dirty="0">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(Tabellen, Illustrationen und textliche Beigaben) = Titelzusatz oder keine Erfassung (im Ermessen des Katalogisierenden); bei Bedarf Anmerkung (s. RDA 7.16.1.3)</a:t>
            </a:r>
          </a:p>
          <a:p>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717520065"/>
              </p:ext>
            </p:extLst>
          </p:nvPr>
        </p:nvGraphicFramePr>
        <p:xfrm>
          <a:off x="4427984" y="1412777"/>
          <a:ext cx="4571999" cy="3045893"/>
        </p:xfrm>
        <a:graphic>
          <a:graphicData uri="http://schemas.openxmlformats.org/drawingml/2006/table">
            <a:tbl>
              <a:tblPr firstRow="1" bandRow="1">
                <a:tableStyleId>{5C22544A-7EE6-4342-B048-85BDC9FD1C3A}</a:tableStyleId>
              </a:tblPr>
              <a:tblGrid>
                <a:gridCol w="864096"/>
                <a:gridCol w="936104"/>
                <a:gridCol w="1296144"/>
                <a:gridCol w="1475655"/>
              </a:tblGrid>
              <a:tr h="50405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131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 lernt mein Kind sich konzentrieren : </a:t>
                      </a:r>
                      <a:r>
                        <a:rPr lang="de-DE" dirty="0" smtClean="0">
                          <a:latin typeface="Verdana" pitchFamily="34" charset="0"/>
                          <a:ea typeface="Verdana" pitchFamily="34" charset="0"/>
                          <a:cs typeface="Verdana" pitchFamily="34" charset="0"/>
                        </a:rPr>
                        <a:t>mit Praxistest</a:t>
                      </a:r>
                      <a:endParaRPr lang="de-DE" dirty="0">
                        <a:latin typeface="Verdana" pitchFamily="34" charset="0"/>
                        <a:ea typeface="Verdana" pitchFamily="34" charset="0"/>
                        <a:cs typeface="Verdana" pitchFamily="34" charset="0"/>
                      </a:endParaRPr>
                    </a:p>
                  </a:txBody>
                  <a:tcPr anchor="ctr"/>
                </a:tc>
              </a:tr>
              <a:tr h="1228714">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312368" cy="4032448"/>
          </a:xfrm>
          <a:prstGeom prst="rect">
            <a:avLst/>
          </a:prstGeom>
          <a:solidFill>
            <a:schemeClr val="bg1"/>
          </a:solidFill>
          <a:ln>
            <a:solidFill>
              <a:schemeClr val="tx1"/>
            </a:solidFill>
          </a:ln>
        </p:spPr>
        <p:txBody>
          <a:bodyPr wrap="square" rtlCol="0">
            <a:noAutofit/>
          </a:bodyPr>
          <a:lstStyle/>
          <a:p>
            <a:pPr algn="ctr"/>
            <a:r>
              <a:rPr lang="en-US" sz="1600" b="1" dirty="0" smtClean="0">
                <a:latin typeface="Verdana" pitchFamily="34" charset="0"/>
                <a:ea typeface="Verdana" pitchFamily="34" charset="0"/>
                <a:cs typeface="Verdana" pitchFamily="34" charset="0"/>
              </a:rPr>
              <a:t>An Examination of</a:t>
            </a:r>
          </a:p>
          <a:p>
            <a:pPr algn="ctr"/>
            <a:r>
              <a:rPr lang="en-US" sz="1600" b="1" dirty="0" smtClean="0">
                <a:latin typeface="Verdana" pitchFamily="34" charset="0"/>
                <a:ea typeface="Verdana" pitchFamily="34" charset="0"/>
                <a:cs typeface="Verdana" pitchFamily="34" charset="0"/>
              </a:rPr>
              <a:t>Late Assyrian Metalwork</a:t>
            </a:r>
          </a:p>
          <a:p>
            <a:pPr algn="ctr"/>
            <a:endParaRPr lang="en-US" sz="1600" b="1" dirty="0" smtClean="0">
              <a:latin typeface="Verdana" pitchFamily="34" charset="0"/>
              <a:ea typeface="Verdana" pitchFamily="34" charset="0"/>
              <a:cs typeface="Verdana" pitchFamily="34" charset="0"/>
            </a:endParaRPr>
          </a:p>
          <a:p>
            <a:pPr algn="ctr"/>
            <a:r>
              <a:rPr lang="en-US" sz="1600" dirty="0" smtClean="0">
                <a:latin typeface="Verdana" pitchFamily="34" charset="0"/>
                <a:ea typeface="Verdana" pitchFamily="34" charset="0"/>
                <a:cs typeface="Verdana" pitchFamily="34" charset="0"/>
              </a:rPr>
              <a:t>with special reference to Nimrud</a:t>
            </a:r>
          </a:p>
          <a:p>
            <a:pPr algn="ctr"/>
            <a:endParaRPr lang="de-DE" sz="1600" dirty="0" smtClean="0">
              <a:latin typeface="Verdana" pitchFamily="34" charset="0"/>
              <a:ea typeface="Verdana" pitchFamily="34" charset="0"/>
              <a:cs typeface="Verdana" pitchFamily="34" charset="0"/>
            </a:endParaRPr>
          </a:p>
          <a:p>
            <a:pPr algn="ctr"/>
            <a:r>
              <a:rPr lang="en-US" sz="1600" dirty="0" smtClean="0">
                <a:latin typeface="Verdana" pitchFamily="34" charset="0"/>
                <a:ea typeface="Verdana" pitchFamily="34" charset="0"/>
                <a:cs typeface="Verdana" pitchFamily="34" charset="0"/>
              </a:rPr>
              <a:t>John Curtis</a:t>
            </a:r>
          </a:p>
          <a:p>
            <a:pPr algn="ctr"/>
            <a:endParaRPr lang="de-DE" sz="1600" dirty="0" smtClean="0">
              <a:latin typeface="Verdana" pitchFamily="34" charset="0"/>
              <a:ea typeface="Verdana" pitchFamily="34" charset="0"/>
              <a:cs typeface="Verdana" pitchFamily="34" charset="0"/>
            </a:endParaRPr>
          </a:p>
          <a:p>
            <a:pPr algn="ctr"/>
            <a:r>
              <a:rPr lang="en-US" sz="1600" dirty="0" smtClean="0">
                <a:latin typeface="Verdana" pitchFamily="34" charset="0"/>
                <a:ea typeface="Verdana" pitchFamily="34" charset="0"/>
                <a:cs typeface="Verdana" pitchFamily="34" charset="0"/>
              </a:rPr>
              <a:t>With an appendix on scientific analysis by Matthew J. </a:t>
            </a:r>
            <a:r>
              <a:rPr lang="en-US" sz="1600" dirty="0" err="1" smtClean="0">
                <a:latin typeface="Verdana" pitchFamily="34" charset="0"/>
                <a:ea typeface="Verdana" pitchFamily="34" charset="0"/>
                <a:cs typeface="Verdana" pitchFamily="34" charset="0"/>
              </a:rPr>
              <a:t>Ponting</a:t>
            </a:r>
            <a:endParaRPr lang="de-DE" sz="1600"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506502715"/>
              </p:ext>
            </p:extLst>
          </p:nvPr>
        </p:nvGraphicFramePr>
        <p:xfrm>
          <a:off x="3563887" y="1197352"/>
          <a:ext cx="5472609" cy="5039960"/>
        </p:xfrm>
        <a:graphic>
          <a:graphicData uri="http://schemas.openxmlformats.org/drawingml/2006/table">
            <a:tbl>
              <a:tblPr firstRow="1" bandRow="1">
                <a:tableStyleId>{5C22544A-7EE6-4342-B048-85BDC9FD1C3A}</a:tableStyleId>
              </a:tblPr>
              <a:tblGrid>
                <a:gridCol w="864097"/>
                <a:gridCol w="936104"/>
                <a:gridCol w="1440160"/>
                <a:gridCol w="2232248"/>
              </a:tblGrid>
              <a:tr h="47869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33478">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latin typeface="Verdana" pitchFamily="34" charset="0"/>
                          <a:ea typeface="Verdana" pitchFamily="34" charset="0"/>
                          <a:cs typeface="Verdana" pitchFamily="34" charset="0"/>
                        </a:rPr>
                        <a:t>An @examination of late Assyrian metalwork : with special reference to Nimrud / </a:t>
                      </a:r>
                      <a:r>
                        <a:rPr lang="de-DE" dirty="0" smtClean="0">
                          <a:latin typeface="Verdana" pitchFamily="34" charset="0"/>
                          <a:ea typeface="Verdana" pitchFamily="34" charset="0"/>
                          <a:cs typeface="Verdana" pitchFamily="34" charset="0"/>
                        </a:rPr>
                        <a:t>John Curtis ; </a:t>
                      </a:r>
                      <a:r>
                        <a:rPr lang="en-US" sz="1800" kern="120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dirty="0" err="1" smtClean="0">
                          <a:solidFill>
                            <a:schemeClr val="dk1"/>
                          </a:solidFill>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a:txBody>
                  <a:tcPr anchor="ctr"/>
                </a:tc>
              </a:tr>
              <a:tr h="1008112">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10801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err="1" smtClean="0">
                          <a:latin typeface="Verdana" panose="020B0604030504040204" pitchFamily="34" charset="0"/>
                          <a:ea typeface="Verdana" panose="020B0604030504040204" pitchFamily="34" charset="0"/>
                          <a:cs typeface="Verdana" panose="020B0604030504040204" pitchFamily="34" charset="0"/>
                        </a:rPr>
                        <a:t>Verant</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wortlich</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keits</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044416">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err="1" smtClean="0">
                          <a:latin typeface="Verdana" panose="020B0604030504040204" pitchFamily="34" charset="0"/>
                          <a:ea typeface="Verdana" panose="020B0604030504040204" pitchFamily="34" charset="0"/>
                          <a:cs typeface="Verdana" panose="020B0604030504040204" pitchFamily="34" charset="0"/>
                        </a:rPr>
                        <a:t>Verant</a:t>
                      </a:r>
                      <a:r>
                        <a:rPr lang="de-DE" b="0" dirty="0" smtClean="0">
                          <a:latin typeface="Verdana" panose="020B0604030504040204" pitchFamily="34" charset="0"/>
                          <a:ea typeface="Verdana" panose="020B0604030504040204" pitchFamily="34" charset="0"/>
                          <a:cs typeface="Verdana" panose="020B0604030504040204" pitchFamily="34" charset="0"/>
                        </a:rPr>
                        <a:t>-</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wortlich</a:t>
                      </a:r>
                      <a:r>
                        <a:rPr lang="de-DE" b="0" dirty="0" smtClean="0">
                          <a:latin typeface="Verdana" panose="020B0604030504040204" pitchFamily="34" charset="0"/>
                          <a:ea typeface="Verdana" panose="020B0604030504040204" pitchFamily="34" charset="0"/>
                          <a:cs typeface="Verdana" panose="020B0604030504040204" pitchFamily="34" charset="0"/>
                        </a:rPr>
                        <a:t>-</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keits</a:t>
                      </a:r>
                      <a:r>
                        <a:rPr lang="de-DE" b="0" dirty="0" smtClean="0">
                          <a:latin typeface="Verdana" panose="020B0604030504040204" pitchFamily="34" charset="0"/>
                          <a:ea typeface="Verdana" panose="020B0604030504040204" pitchFamily="34" charset="0"/>
                          <a:cs typeface="Verdana" panose="020B0604030504040204" pitchFamily="34" charset="0"/>
                        </a:rPr>
                        <a:t>-</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240360"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77418101"/>
              </p:ext>
            </p:extLst>
          </p:nvPr>
        </p:nvGraphicFramePr>
        <p:xfrm>
          <a:off x="3563889" y="1412776"/>
          <a:ext cx="5472608" cy="3672408"/>
        </p:xfrm>
        <a:graphic>
          <a:graphicData uri="http://schemas.openxmlformats.org/drawingml/2006/table">
            <a:tbl>
              <a:tblPr firstRow="1" bandRow="1">
                <a:tableStyleId>{5C22544A-7EE6-4342-B048-85BDC9FD1C3A}</a:tableStyleId>
              </a:tblPr>
              <a:tblGrid>
                <a:gridCol w="864095"/>
                <a:gridCol w="864096"/>
                <a:gridCol w="1656184"/>
                <a:gridCol w="2088233"/>
              </a:tblGrid>
              <a:tr h="639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Chirurgische Forschung</a:t>
                      </a:r>
                      <a:endParaRPr lang="de-DE"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4061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dirty="0" smtClean="0">
                          <a:latin typeface="Verdana" panose="020B0604030504040204" pitchFamily="34" charset="0"/>
                          <a:ea typeface="Verdana" panose="020B0604030504040204" pitchFamily="34" charset="0"/>
                          <a:cs typeface="Verdana" panose="020B0604030504040204" pitchFamily="34" charset="0"/>
                        </a:rPr>
                        <a:t>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188 Illustrationen</a:t>
                      </a:r>
                      <a:endParaRPr lang="de-DE"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 </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Enthält: 91 Tabellen</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240360"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215729740"/>
              </p:ext>
            </p:extLst>
          </p:nvPr>
        </p:nvGraphicFramePr>
        <p:xfrm>
          <a:off x="3563887" y="1412776"/>
          <a:ext cx="5472609" cy="4277262"/>
        </p:xfrm>
        <a:graphic>
          <a:graphicData uri="http://schemas.openxmlformats.org/drawingml/2006/table">
            <a:tbl>
              <a:tblPr firstRow="1" bandRow="1">
                <a:tableStyleId>{5C22544A-7EE6-4342-B048-85BDC9FD1C3A}</a:tableStyleId>
              </a:tblPr>
              <a:tblGrid>
                <a:gridCol w="864097"/>
                <a:gridCol w="864096"/>
                <a:gridCol w="1296144"/>
                <a:gridCol w="2448272"/>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8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p>
                    <a:p>
                      <a:pPr>
                        <a:lnSpc>
                          <a:spcPts val="8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Regelungstechnik : </a:t>
                      </a:r>
                      <a:r>
                        <a:rPr lang="de-DE" sz="1800" kern="1200" spc="-100" baseline="0" dirty="0" smtClean="0">
                          <a:solidFill>
                            <a:schemeClr val="dk1"/>
                          </a:solidFill>
                          <a:latin typeface="Verdana" pitchFamily="34" charset="0"/>
                          <a:ea typeface="Verdana" pitchFamily="34" charset="0"/>
                          <a:cs typeface="Verdana" pitchFamily="34" charset="0"/>
                        </a:rPr>
                        <a:t>Basiswissen, Grundlagen, Anwendungsbeispiele ; mit 277 Bildern, 30 Tabellen, 27 Aufgaben und Lösungen</a:t>
                      </a:r>
                      <a:endParaRPr lang="de-DE" spc="-100" baseline="0" dirty="0">
                        <a:latin typeface="Verdana" pitchFamily="34" charset="0"/>
                        <a:ea typeface="Verdana" pitchFamily="34" charset="0"/>
                        <a:cs typeface="Verdana" pitchFamily="34" charset="0"/>
                      </a:endParaRPr>
                    </a:p>
                  </a:txBody>
                  <a:tcPr anchor="ctr"/>
                </a:tc>
              </a:tr>
              <a:tr h="118695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spc="-100" baseline="0" dirty="0">
                        <a:latin typeface="Verdana" pitchFamily="34" charset="0"/>
                        <a:ea typeface="Verdana" pitchFamily="34" charset="0"/>
                        <a:cs typeface="Verdana" pitchFamily="34" charset="0"/>
                      </a:endParaRPr>
                    </a:p>
                  </a:txBody>
                  <a:tcPr anchor="ctr"/>
                </a:tc>
              </a:tr>
              <a:tr h="907673">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4061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Illustrationen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384376"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258210844"/>
              </p:ext>
            </p:extLst>
          </p:nvPr>
        </p:nvGraphicFramePr>
        <p:xfrm>
          <a:off x="3707904" y="1412776"/>
          <a:ext cx="5328593" cy="4277262"/>
        </p:xfrm>
        <a:graphic>
          <a:graphicData uri="http://schemas.openxmlformats.org/drawingml/2006/table">
            <a:tbl>
              <a:tblPr firstRow="1" bandRow="1">
                <a:tableStyleId>{5C22544A-7EE6-4342-B048-85BDC9FD1C3A}</a:tableStyleId>
              </a:tblPr>
              <a:tblGrid>
                <a:gridCol w="864096"/>
                <a:gridCol w="936104"/>
                <a:gridCol w="1512168"/>
                <a:gridCol w="2016225"/>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Regelungstechnik : </a:t>
                      </a:r>
                      <a:r>
                        <a:rPr lang="de-DE" sz="1800" kern="1200" spc="-100" dirty="0" smtClean="0">
                          <a:solidFill>
                            <a:schemeClr val="dk1"/>
                          </a:solidFill>
                          <a:latin typeface="Verdana" pitchFamily="34" charset="0"/>
                          <a:ea typeface="Verdana" pitchFamily="34" charset="0"/>
                          <a:cs typeface="Verdana" pitchFamily="34" charset="0"/>
                        </a:rPr>
                        <a:t>Basiswissen, Grundlagen, Anwendungsbeispiele</a:t>
                      </a:r>
                      <a:endParaRPr lang="de-DE" spc="-100" dirty="0">
                        <a:latin typeface="Verdana" pitchFamily="34" charset="0"/>
                        <a:ea typeface="Verdana" pitchFamily="34" charset="0"/>
                        <a:cs typeface="Verdana" pitchFamily="34" charset="0"/>
                      </a:endParaRPr>
                    </a:p>
                  </a:txBody>
                  <a:tcPr anchor="ctr"/>
                </a:tc>
              </a:tr>
              <a:tr h="118695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4061</a:t>
                      </a:r>
                      <a:endParaRPr lang="de-DE" b="1" dirty="0">
                        <a:latin typeface="Verdana" pitchFamily="34" charset="0"/>
                        <a:ea typeface="Verdana" pitchFamily="34" charset="0"/>
                        <a:cs typeface="Verdana" pitchFamily="34" charset="0"/>
                      </a:endParaRPr>
                    </a:p>
                  </a:txBody>
                  <a:tcPr anchor="ctr">
                    <a:noFill/>
                  </a:tcP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noFill/>
                  </a:tcPr>
                </a:tc>
                <a:tc>
                  <a:txBody>
                    <a:bodyPr/>
                    <a:lstStyle/>
                    <a:p>
                      <a:pPr>
                        <a:lnSpc>
                          <a:spcPts val="1600"/>
                        </a:lnSpc>
                        <a:spcBef>
                          <a:spcPts val="600"/>
                        </a:spcBef>
                        <a:spcAft>
                          <a:spcPts val="600"/>
                        </a:spcAft>
                      </a:pPr>
                      <a:r>
                        <a:rPr lang="de-DE" b="1" spc="-100"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spc="-100" dirty="0" smtClean="0">
                          <a:latin typeface="Verdana" panose="020B0604030504040204" pitchFamily="34" charset="0"/>
                          <a:ea typeface="Verdana" panose="020B0604030504040204" pitchFamily="34" charset="0"/>
                          <a:cs typeface="Verdana" panose="020B0604030504040204" pitchFamily="34" charset="0"/>
                        </a:rPr>
                        <a:t>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277 Illustrationen</a:t>
                      </a:r>
                      <a:endParaRPr lang="de-DE" spc="-100" dirty="0">
                        <a:latin typeface="Verdana" pitchFamily="34" charset="0"/>
                        <a:ea typeface="Verdana" pitchFamily="34" charset="0"/>
                        <a:cs typeface="Verdana" pitchFamily="34" charset="0"/>
                      </a:endParaRPr>
                    </a:p>
                  </a:txBody>
                  <a:tcPr anchor="ctr">
                    <a:noFill/>
                  </a:tcPr>
                </a:tc>
              </a:tr>
              <a:tr h="907673">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4201</a:t>
                      </a:r>
                      <a:endParaRPr lang="de-DE" b="0" dirty="0">
                        <a:latin typeface="Verdana" pitchFamily="34" charset="0"/>
                        <a:ea typeface="Verdana" pitchFamily="34" charset="0"/>
                        <a:cs typeface="Verdana"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solidFill>
                      <a:srgbClr val="D0D8E8"/>
                    </a:solidFill>
                  </a:tcP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Enthält: 30 Tabellen, 27 Aufgaben</a:t>
                      </a:r>
                      <a:r>
                        <a:rPr lang="de-DE" spc="-100" baseline="0" dirty="0" smtClean="0">
                          <a:latin typeface="Verdana" pitchFamily="34" charset="0"/>
                          <a:ea typeface="Verdana" pitchFamily="34" charset="0"/>
                          <a:cs typeface="Verdana" pitchFamily="34" charset="0"/>
                        </a:rPr>
                        <a:t> und Lösungen</a:t>
                      </a:r>
                      <a:endParaRPr lang="de-DE" spc="-100" dirty="0">
                        <a:latin typeface="Verdana" pitchFamily="34" charset="0"/>
                        <a:ea typeface="Verdana" pitchFamily="34" charset="0"/>
                        <a:cs typeface="Verdana" pitchFamily="34" charset="0"/>
                      </a:endParaRPr>
                    </a:p>
                  </a:txBody>
                  <a:tcPr anchor="ctr">
                    <a:solidFill>
                      <a:srgbClr val="D0D8E8"/>
                    </a:solidFill>
                  </a:tcP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marL="1314450" lvl="2" indent="-457200"/>
            <a:endParaRPr lang="de-DE" sz="1800" dirty="0" smtClean="0"/>
          </a:p>
        </p:txBody>
      </p:sp>
      <p:sp>
        <p:nvSpPr>
          <p:cNvPr id="6" name="Textfeld 5"/>
          <p:cNvSpPr txBox="1"/>
          <p:nvPr/>
        </p:nvSpPr>
        <p:spPr>
          <a:xfrm>
            <a:off x="395536" y="1556792"/>
            <a:ext cx="4032448" cy="1728192"/>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399349438"/>
              </p:ext>
            </p:extLst>
          </p:nvPr>
        </p:nvGraphicFramePr>
        <p:xfrm>
          <a:off x="323528" y="3717032"/>
          <a:ext cx="7848872" cy="1944215"/>
        </p:xfrm>
        <a:graphic>
          <a:graphicData uri="http://schemas.openxmlformats.org/drawingml/2006/table">
            <a:tbl>
              <a:tblPr firstRow="1" bandRow="1">
                <a:tableStyleId>{5C22544A-7EE6-4342-B048-85BDC9FD1C3A}</a:tableStyleId>
              </a:tblPr>
              <a:tblGrid>
                <a:gridCol w="1008112"/>
                <a:gridCol w="1008112"/>
                <a:gridCol w="2160240"/>
                <a:gridCol w="3672408"/>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21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Bibliotheken für die Zukunft - Zukunft für die Bibliotheken</a:t>
                      </a:r>
                      <a:r>
                        <a:rPr lang="de-DE" baseline="0" dirty="0" smtClean="0">
                          <a:latin typeface="Verdana" pitchFamily="34" charset="0"/>
                          <a:ea typeface="Verdana" pitchFamily="34" charset="0"/>
                          <a:cs typeface="Verdana" pitchFamily="34" charset="0"/>
                        </a:rPr>
                        <a:t> : </a:t>
                      </a:r>
                      <a:r>
                        <a:rPr lang="de-DE" sz="1800" kern="1200" dirty="0" smtClean="0">
                          <a:solidFill>
                            <a:schemeClr val="dk1"/>
                          </a:solidFill>
                          <a:latin typeface="Verdana" pitchFamily="34" charset="0"/>
                          <a:ea typeface="Verdana" pitchFamily="34" charset="0"/>
                          <a:cs typeface="Verdana" pitchFamily="34" charset="0"/>
                        </a:rPr>
                        <a:t>100. Deutscher </a:t>
                      </a:r>
                      <a:r>
                        <a:rPr lang="de-DE" sz="1800" kern="1200" dirty="0" err="1" smtClean="0">
                          <a:solidFill>
                            <a:schemeClr val="dk1"/>
                          </a:solidFill>
                          <a:latin typeface="Verdana" pitchFamily="34" charset="0"/>
                          <a:ea typeface="Verdana" pitchFamily="34" charset="0"/>
                          <a:cs typeface="Verdana" pitchFamily="34" charset="0"/>
                        </a:rPr>
                        <a:t>Bibliothekartag</a:t>
                      </a:r>
                      <a:r>
                        <a:rPr lang="de-DE" sz="1800" kern="1200" baseline="0" dirty="0" smtClean="0">
                          <a:solidFill>
                            <a:schemeClr val="dk1"/>
                          </a:solidFill>
                          <a:latin typeface="Verdana" pitchFamily="34" charset="0"/>
                          <a:ea typeface="Verdana" pitchFamily="34" charset="0"/>
                          <a:cs typeface="Verdana" pitchFamily="34" charset="0"/>
                        </a:rPr>
                        <a:t> in Berlin 2011</a:t>
                      </a:r>
                      <a:endParaRPr lang="de-DE" dirty="0">
                        <a:latin typeface="Verdana" pitchFamily="34" charset="0"/>
                        <a:ea typeface="Verdana" pitchFamily="34" charset="0"/>
                        <a:cs typeface="Verdana" pitchFamily="34" charset="0"/>
                      </a:endParaRPr>
                    </a:p>
                  </a:txBody>
                  <a:tcPr anchor="ctr"/>
                </a:tc>
              </a:tr>
              <a:tr h="77477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 + RDA 1.7 D-A-CH)</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1610784279"/>
              </p:ext>
            </p:extLst>
          </p:nvPr>
        </p:nvGraphicFramePr>
        <p:xfrm>
          <a:off x="323528" y="4005064"/>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r>
              <a:rPr lang="de-DE" dirty="0"/>
              <a:t>Richtlinien Abgrenzung Titelzusatz-Haupttitel (RDA 2.3.4.3 D-A-CH)</a:t>
            </a:r>
          </a:p>
          <a:p>
            <a:pPr marL="914400" lvl="1" indent="-457200">
              <a:buFont typeface="+mj-lt"/>
              <a:buAutoNum type="arabicPeriod" startAt="6"/>
            </a:pPr>
            <a:r>
              <a:rPr lang="de-DE" dirty="0"/>
              <a:t>Maßstab bei Ressource mit kartografischem Inhalt/unbewegten Bildern/dreidimensionalen Formen </a:t>
            </a:r>
          </a:p>
          <a:p>
            <a:pPr marL="1314450" lvl="2" indent="-457200"/>
            <a:r>
              <a:rPr lang="de-DE" sz="1800" dirty="0"/>
              <a:t>Maßstab = Teil von Titelzusatz, wenn grammatikalisch verbunden</a:t>
            </a:r>
          </a:p>
          <a:p>
            <a:pPr marL="1314450" lvl="2" indent="-457200"/>
            <a:r>
              <a:rPr lang="de-DE" sz="1800" dirty="0"/>
              <a:t>Andernfalls als eigenes Element erfassen (RDA 7.25)</a:t>
            </a:r>
          </a:p>
          <a:p>
            <a:pPr>
              <a:buNone/>
            </a:pPr>
            <a:endParaRPr lang="de-DE" sz="1800" dirty="0" smtClean="0"/>
          </a:p>
          <a:p>
            <a:pPr>
              <a:buNone/>
            </a:pPr>
            <a:r>
              <a:rPr lang="de-DE" sz="1800" dirty="0" smtClean="0"/>
              <a:t>Beispiel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2193743960"/>
              </p:ext>
            </p:extLst>
          </p:nvPr>
        </p:nvGraphicFramePr>
        <p:xfrm>
          <a:off x="323528" y="3861048"/>
          <a:ext cx="8280920" cy="1178999"/>
        </p:xfrm>
        <a:graphic>
          <a:graphicData uri="http://schemas.openxmlformats.org/drawingml/2006/table">
            <a:tbl>
              <a:tblPr firstRow="1" bandRow="1">
                <a:tableStyleId>{5C22544A-7EE6-4342-B048-85BDC9FD1C3A}</a:tableStyleId>
              </a:tblPr>
              <a:tblGrid>
                <a:gridCol w="841031"/>
                <a:gridCol w="841031"/>
                <a:gridCol w="1682062"/>
                <a:gridCol w="4916796"/>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884896430"/>
              </p:ext>
            </p:extLst>
          </p:nvPr>
        </p:nvGraphicFramePr>
        <p:xfrm>
          <a:off x="323528" y="5229200"/>
          <a:ext cx="8280920" cy="1178999"/>
        </p:xfrm>
        <a:graphic>
          <a:graphicData uri="http://schemas.openxmlformats.org/drawingml/2006/table">
            <a:tbl>
              <a:tblPr firstRow="1" bandRow="1">
                <a:tableStyleId>{5C22544A-7EE6-4342-B048-85BDC9FD1C3A}</a:tableStyleId>
              </a:tblPr>
              <a:tblGrid>
                <a:gridCol w="841031"/>
                <a:gridCol w="841031"/>
                <a:gridCol w="1682062"/>
                <a:gridCol w="4916796"/>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61</a:t>
            </a:fld>
            <a:endParaRPr lang="de-DE"/>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440209740"/>
              </p:ext>
            </p:extLst>
          </p:nvPr>
        </p:nvGraphicFramePr>
        <p:xfrm>
          <a:off x="395536" y="1340768"/>
          <a:ext cx="8424936" cy="4733596"/>
        </p:xfrm>
        <a:graphic>
          <a:graphicData uri="http://schemas.openxmlformats.org/drawingml/2006/table">
            <a:tbl>
              <a:tblPr firstRow="1" bandRow="1">
                <a:tableStyleId>{5C22544A-7EE6-4342-B048-85BDC9FD1C3A}</a:tableStyleId>
              </a:tblPr>
              <a:tblGrid>
                <a:gridCol w="842494"/>
                <a:gridCol w="842494"/>
                <a:gridCol w="2333059"/>
                <a:gridCol w="4406889"/>
              </a:tblGrid>
              <a:tr h="47265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rowSpan="6">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6">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 : </a:t>
                      </a: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 ; deutsch - rätoromanisch - italienisch - französisch – deutsch = La</a:t>
                      </a:r>
                      <a:r>
                        <a:rPr lang="de-DE" sz="1800" kern="1200" baseline="0" dirty="0" smtClean="0">
                          <a:solidFill>
                            <a:schemeClr val="dk1"/>
                          </a:solidFill>
                          <a:latin typeface="Verdana" pitchFamily="34" charset="0"/>
                          <a:ea typeface="Verdana" pitchFamily="34" charset="0"/>
                          <a:cs typeface="Verdana" pitchFamily="34" charset="0"/>
                        </a:rPr>
                        <a:t> rosa </a:t>
                      </a:r>
                      <a:r>
                        <a:rPr lang="de-DE" sz="1800" kern="1200" baseline="0" dirty="0" err="1" smtClean="0">
                          <a:solidFill>
                            <a:schemeClr val="dk1"/>
                          </a:solidFill>
                          <a:latin typeface="Verdana" pitchFamily="34" charset="0"/>
                          <a:ea typeface="Verdana" pitchFamily="34" charset="0"/>
                          <a:cs typeface="Verdana" pitchFamily="34" charset="0"/>
                        </a:rPr>
                        <a:t>dals</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vents</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ina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staffetta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litterara</a:t>
                      </a:r>
                      <a:r>
                        <a:rPr lang="de-DE" sz="1800" kern="1200" baseline="0" dirty="0" smtClean="0">
                          <a:solidFill>
                            <a:schemeClr val="dk1"/>
                          </a:solidFill>
                          <a:latin typeface="Verdana" pitchFamily="34" charset="0"/>
                          <a:ea typeface="Verdana" pitchFamily="34" charset="0"/>
                          <a:cs typeface="Verdana" pitchFamily="34" charset="0"/>
                        </a:rPr>
                        <a:t> da </a:t>
                      </a:r>
                      <a:r>
                        <a:rPr lang="de-DE" sz="1800" kern="1200" baseline="0" dirty="0" err="1" smtClean="0">
                          <a:solidFill>
                            <a:schemeClr val="dk1"/>
                          </a:solidFill>
                          <a:latin typeface="Verdana" pitchFamily="34" charset="0"/>
                          <a:ea typeface="Verdana" pitchFamily="34" charset="0"/>
                          <a:cs typeface="Verdana" pitchFamily="34" charset="0"/>
                        </a:rPr>
                        <a:t>translaziuns</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atras</a:t>
                      </a:r>
                      <a:r>
                        <a:rPr lang="de-DE" sz="1800" kern="1200" baseline="0" dirty="0" smtClean="0">
                          <a:solidFill>
                            <a:schemeClr val="dk1"/>
                          </a:solidFill>
                          <a:latin typeface="Verdana" pitchFamily="34" charset="0"/>
                          <a:ea typeface="Verdana" pitchFamily="34" charset="0"/>
                          <a:cs typeface="Verdana" pitchFamily="34" charset="0"/>
                        </a:rPr>
                        <a:t> la </a:t>
                      </a:r>
                      <a:r>
                        <a:rPr lang="de-DE" sz="1800" kern="1200" baseline="0" dirty="0" err="1" smtClean="0">
                          <a:solidFill>
                            <a:schemeClr val="dk1"/>
                          </a:solidFill>
                          <a:latin typeface="Verdana" pitchFamily="34" charset="0"/>
                          <a:ea typeface="Verdana" pitchFamily="34" charset="0"/>
                          <a:cs typeface="Verdana" pitchFamily="34" charset="0"/>
                        </a:rPr>
                        <a:t>Svizra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quadrilingua</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rumantsch</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talian</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franzos</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tudestg</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69535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44089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720080">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2.3.3</a:t>
                      </a:r>
                    </a:p>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173839">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73838">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427820">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r>
              <a:rPr lang="de-DE" dirty="0"/>
              <a:t>3</a:t>
            </a:r>
            <a:r>
              <a:rPr lang="de-DE" dirty="0" smtClean="0"/>
              <a:t>:</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r>
              <a:rPr lang="de-DE" dirty="0"/>
              <a:t>4</a:t>
            </a:r>
            <a:r>
              <a:rPr lang="de-DE" dirty="0" smtClean="0"/>
              <a:t>:</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1391906951"/>
              </p:ext>
            </p:extLst>
          </p:nvPr>
        </p:nvGraphicFramePr>
        <p:xfrm>
          <a:off x="395537" y="1484785"/>
          <a:ext cx="8496944" cy="2918305"/>
        </p:xfrm>
        <a:graphic>
          <a:graphicData uri="http://schemas.openxmlformats.org/drawingml/2006/table">
            <a:tbl>
              <a:tblPr firstRow="1" bandRow="1">
                <a:tableStyleId>{5C22544A-7EE6-4342-B048-85BDC9FD1C3A}</a:tableStyleId>
              </a:tblPr>
              <a:tblGrid>
                <a:gridCol w="1377884"/>
                <a:gridCol w="1377884"/>
                <a:gridCol w="2066824"/>
                <a:gridCol w="3674352"/>
              </a:tblGrid>
              <a:tr h="37906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lnB w="12700" cmpd="sng">
                      <a:noFill/>
                    </a:lnB>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Requiem a Rossini : </a:t>
                      </a: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 ; </a:t>
                      </a:r>
                      <a:r>
                        <a:rPr lang="de-DE" b="0" dirty="0" smtClean="0">
                          <a:latin typeface="Verdana" pitchFamily="34" charset="0"/>
                          <a:ea typeface="Verdana" pitchFamily="34" charset="0"/>
                          <a:cs typeface="Verdana" pitchFamily="34" charset="0"/>
                        </a:rPr>
                        <a:t>für achtstimmigen gemischten Chor a cappella ; </a:t>
                      </a:r>
                      <a:r>
                        <a:rPr lang="de-DE" b="0" dirty="0" err="1" smtClean="0">
                          <a:latin typeface="Verdana" pitchFamily="34" charset="0"/>
                          <a:ea typeface="Verdana" pitchFamily="34" charset="0"/>
                          <a:cs typeface="Verdana" pitchFamily="34" charset="0"/>
                        </a:rPr>
                        <a:t>for</a:t>
                      </a:r>
                      <a:r>
                        <a:rPr lang="de-DE" b="0" dirty="0" smtClean="0">
                          <a:latin typeface="Verdana" pitchFamily="34" charset="0"/>
                          <a:ea typeface="Verdana" pitchFamily="34" charset="0"/>
                          <a:cs typeface="Verdana" pitchFamily="34" charset="0"/>
                        </a:rPr>
                        <a:t> </a:t>
                      </a:r>
                      <a:r>
                        <a:rPr lang="de-DE" b="0" dirty="0" err="1" smtClean="0">
                          <a:latin typeface="Verdana" pitchFamily="34" charset="0"/>
                          <a:ea typeface="Verdana" pitchFamily="34" charset="0"/>
                          <a:cs typeface="Verdana" pitchFamily="34" charset="0"/>
                        </a:rPr>
                        <a:t>eight</a:t>
                      </a:r>
                      <a:r>
                        <a:rPr lang="de-DE" b="0" dirty="0" smtClean="0">
                          <a:latin typeface="Verdana" pitchFamily="34" charset="0"/>
                          <a:ea typeface="Verdana" pitchFamily="34" charset="0"/>
                          <a:cs typeface="Verdana" pitchFamily="34" charset="0"/>
                        </a:rPr>
                        <a:t>-part </a:t>
                      </a:r>
                      <a:r>
                        <a:rPr lang="de-DE" b="0" dirty="0" err="1" smtClean="0">
                          <a:latin typeface="Verdana" pitchFamily="34" charset="0"/>
                          <a:ea typeface="Verdana" pitchFamily="34" charset="0"/>
                          <a:cs typeface="Verdana" pitchFamily="34" charset="0"/>
                        </a:rPr>
                        <a:t>mixed</a:t>
                      </a:r>
                      <a:r>
                        <a:rPr lang="de-DE" b="0" dirty="0" smtClean="0">
                          <a:latin typeface="Verdana" pitchFamily="34" charset="0"/>
                          <a:ea typeface="Verdana" pitchFamily="34" charset="0"/>
                          <a:cs typeface="Verdana" pitchFamily="34" charset="0"/>
                        </a:rPr>
                        <a:t> </a:t>
                      </a:r>
                      <a:r>
                        <a:rPr lang="de-DE" b="0" dirty="0" err="1" smtClean="0">
                          <a:latin typeface="Verdana" pitchFamily="34" charset="0"/>
                          <a:ea typeface="Verdana" pitchFamily="34" charset="0"/>
                          <a:cs typeface="Verdana" pitchFamily="34" charset="0"/>
                        </a:rPr>
                        <a:t>choir</a:t>
                      </a:r>
                      <a:r>
                        <a:rPr lang="de-DE" b="0" dirty="0" smtClean="0">
                          <a:latin typeface="Verdana" pitchFamily="34" charset="0"/>
                          <a:ea typeface="Verdana" pitchFamily="34" charset="0"/>
                          <a:cs typeface="Verdana" pitchFamily="34" charset="0"/>
                        </a:rPr>
                        <a:t> a cappella</a:t>
                      </a:r>
                      <a:endParaRPr lang="de-DE" b="0" dirty="0">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564244">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noFill/>
                      <a:prstDash val="solid"/>
                      <a:round/>
                      <a:headEnd type="none" w="med" len="med"/>
                      <a:tailEnd type="none" w="med" len="med"/>
                    </a:lnB>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noFill/>
                      <a:prstDash val="solid"/>
                      <a:round/>
                      <a:headEnd type="none" w="med" len="med"/>
                      <a:tailEnd type="none" w="med" len="med"/>
                    </a:lnB>
                  </a:tcPr>
                </a:tc>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r>
              <a:tr h="235838">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0D8E8"/>
                    </a:solidFill>
                  </a:tcPr>
                </a:tc>
                <a:tc vMerge="1">
                  <a:txBody>
                    <a:bodyPr/>
                    <a:lstStyle/>
                    <a:p>
                      <a:endParaRPr lang="de-DE"/>
                    </a:p>
                  </a:txBody>
                  <a:tcP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68</a:t>
            </a:fld>
            <a:endParaRPr lang="de-DE"/>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sz="1000" dirty="0" smtClean="0"/>
          </a:p>
          <a:p>
            <a:pPr algn="just"/>
            <a:r>
              <a:rPr lang="de-DE" dirty="0" smtClean="0"/>
              <a:t>Standardelement nur für fortlaufende Ressourcen und integrierende Ressourcen, für andere im Ermessen des Katalogisierenden</a:t>
            </a:r>
          </a:p>
          <a:p>
            <a:pPr algn="just"/>
            <a:endParaRPr lang="de-DE" sz="1000" dirty="0" smtClean="0"/>
          </a:p>
          <a:p>
            <a:pPr algn="just"/>
            <a:r>
              <a:rPr lang="de-DE" dirty="0"/>
              <a:t>Informationsquellen (RDA 2.3.6.2) </a:t>
            </a:r>
          </a:p>
          <a:p>
            <a:pPr lvl="1"/>
            <a:r>
              <a:rPr lang="de-DE" dirty="0"/>
              <a:t>Beliebige </a:t>
            </a:r>
            <a:r>
              <a:rPr lang="de-DE" dirty="0" smtClean="0"/>
              <a:t>Quellen</a:t>
            </a:r>
          </a:p>
          <a:p>
            <a:pPr lvl="1"/>
            <a:endParaRPr lang="de-DE" sz="1000" dirty="0" smtClean="0"/>
          </a:p>
          <a:p>
            <a:pPr marL="342900" lvl="1" indent="-342900" algn="just">
              <a:buFont typeface="Arial" panose="020B0604020202020204" pitchFamily="34" charset="0"/>
              <a:buChar char="•"/>
            </a:pPr>
            <a:r>
              <a:rPr lang="de-DE" sz="2400" dirty="0"/>
              <a:t>Erfassung nach den Grundregeln (RDA 2.3.6.3), d. h. so wie der Titel in der Informationsquelle erscheint (s. RDA 2.3.1)</a:t>
            </a:r>
          </a:p>
          <a:p>
            <a:pPr marL="457200" lvl="1" indent="0">
              <a:buNone/>
            </a:pPr>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3" name="Fußzeilenplatzhalter 2"/>
          <p:cNvSpPr>
            <a:spLocks noGrp="1"/>
          </p:cNvSpPr>
          <p:nvPr>
            <p:ph type="ftr" sz="quarter" idx="14"/>
          </p:nvPr>
        </p:nvSpPr>
        <p:spPr>
          <a:xfrm>
            <a:off x="467544" y="6376243"/>
            <a:ext cx="7272808"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017325841"/>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70</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Tree>
    <p:extLst>
      <p:ext uri="{BB962C8B-B14F-4D97-AF65-F5344CB8AC3E}">
        <p14:creationId xmlns:p14="http://schemas.microsoft.com/office/powerpoint/2010/main" val="126837778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06986770"/>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71</a:t>
            </a:fld>
            <a:endParaRPr lang="de-DE"/>
          </a:p>
        </p:txBody>
      </p:sp>
      <p:sp>
        <p:nvSpPr>
          <p:cNvPr id="11" name="Fußzeilenplatzhalter 10"/>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Tree>
    <p:extLst>
      <p:ext uri="{BB962C8B-B14F-4D97-AF65-F5344CB8AC3E}">
        <p14:creationId xmlns:p14="http://schemas.microsoft.com/office/powerpoint/2010/main" val="20267573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208191955"/>
              </p:ext>
            </p:extLst>
          </p:nvPr>
        </p:nvGraphicFramePr>
        <p:xfrm>
          <a:off x="395536" y="1340768"/>
          <a:ext cx="8352928" cy="1745466"/>
        </p:xfrm>
        <a:graphic>
          <a:graphicData uri="http://schemas.openxmlformats.org/drawingml/2006/table">
            <a:tbl>
              <a:tblPr firstRow="1" bandRow="1">
                <a:tableStyleId>{5C22544A-7EE6-4342-B048-85BDC9FD1C3A}</a:tableStyleId>
              </a:tblPr>
              <a:tblGrid>
                <a:gridCol w="938451"/>
                <a:gridCol w="1289474"/>
                <a:gridCol w="2322707"/>
                <a:gridCol w="3802296"/>
              </a:tblGrid>
              <a:tr h="3600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5033538"/>
              </p:ext>
            </p:extLst>
          </p:nvPr>
        </p:nvGraphicFramePr>
        <p:xfrm>
          <a:off x="395536" y="3068961"/>
          <a:ext cx="8352928" cy="1818597"/>
        </p:xfrm>
        <a:graphic>
          <a:graphicData uri="http://schemas.openxmlformats.org/drawingml/2006/table">
            <a:tbl>
              <a:tblPr firstRow="1" bandRow="1">
                <a:tableStyleId>{5C22544A-7EE6-4342-B048-85BDC9FD1C3A}</a:tableStyleId>
              </a:tblPr>
              <a:tblGrid>
                <a:gridCol w="897255"/>
                <a:gridCol w="1248138"/>
                <a:gridCol w="2248250"/>
                <a:gridCol w="3959285"/>
              </a:tblGrid>
              <a:tr h="3987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438608202"/>
              </p:ext>
            </p:extLst>
          </p:nvPr>
        </p:nvGraphicFramePr>
        <p:xfrm>
          <a:off x="395536" y="5041210"/>
          <a:ext cx="8352928" cy="1252642"/>
        </p:xfrm>
        <a:graphic>
          <a:graphicData uri="http://schemas.openxmlformats.org/drawingml/2006/table">
            <a:tbl>
              <a:tblPr firstRow="1" bandRow="1">
                <a:tableStyleId>{5C22544A-7EE6-4342-B048-85BDC9FD1C3A}</a:tableStyleId>
              </a:tblPr>
              <a:tblGrid>
                <a:gridCol w="908368"/>
                <a:gridCol w="1248138"/>
                <a:gridCol w="2248250"/>
                <a:gridCol w="3948172"/>
              </a:tblGrid>
              <a:tr h="3647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72</a:t>
            </a:fld>
            <a:endParaRPr lang="de-DE"/>
          </a:p>
        </p:txBody>
      </p:sp>
      <p:sp>
        <p:nvSpPr>
          <p:cNvPr id="10" name="Fußzeilenplatzhalter 9"/>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Tree>
    <p:extLst>
      <p:ext uri="{BB962C8B-B14F-4D97-AF65-F5344CB8AC3E}">
        <p14:creationId xmlns:p14="http://schemas.microsoft.com/office/powerpoint/2010/main" val="359733067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979103736"/>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917435"/>
                <a:gridCol w="917435"/>
                <a:gridCol w="2210913"/>
                <a:gridCol w="2146906"/>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8" name="Foliennummernplatzhalter 7"/>
          <p:cNvSpPr>
            <a:spLocks noGrp="1"/>
          </p:cNvSpPr>
          <p:nvPr>
            <p:ph type="sldNum" sz="quarter" idx="4"/>
          </p:nvPr>
        </p:nvSpPr>
        <p:spPr/>
        <p:txBody>
          <a:bodyPr/>
          <a:lstStyle/>
          <a:p>
            <a:fld id="{8A6690F1-7CA1-4166-A522-500460961984}" type="slidenum">
              <a:rPr lang="de-DE" smtClean="0"/>
              <a:pPr/>
              <a:t>73</a:t>
            </a:fld>
            <a:endParaRPr lang="de-DE"/>
          </a:p>
        </p:txBody>
      </p:sp>
      <p:sp>
        <p:nvSpPr>
          <p:cNvPr id="9" name="Fußzeilenplatzhalter 8"/>
          <p:cNvSpPr>
            <a:spLocks noGrp="1"/>
          </p:cNvSpPr>
          <p:nvPr>
            <p:ph type="ftr" sz="quarter" idx="14"/>
          </p:nvPr>
        </p:nvSpPr>
        <p:spPr/>
        <p:txBody>
          <a:bodyPr/>
          <a:lstStyle/>
          <a:p>
            <a:r>
              <a:rPr lang="de-DE" smtClean="0"/>
              <a:t>AG RDA Schulungsunterlagen – Modul 3.02.01: Titel | PICA DNB/ZDB | Stand: 16.02.2016 | CC BY-NC-SA</a:t>
            </a:r>
            <a:endParaRPr lang="de-DE" dirty="0"/>
          </a:p>
        </p:txBody>
      </p:sp>
    </p:spTree>
    <p:extLst>
      <p:ext uri="{BB962C8B-B14F-4D97-AF65-F5344CB8AC3E}">
        <p14:creationId xmlns:p14="http://schemas.microsoft.com/office/powerpoint/2010/main" val="363202974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21914781"/>
              </p:ext>
            </p:extLst>
          </p:nvPr>
        </p:nvGraphicFramePr>
        <p:xfrm>
          <a:off x="395536" y="1412776"/>
          <a:ext cx="8424934" cy="1450212"/>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748727973"/>
              </p:ext>
            </p:extLst>
          </p:nvPr>
        </p:nvGraphicFramePr>
        <p:xfrm>
          <a:off x="395536" y="3068960"/>
          <a:ext cx="8424934" cy="1663465"/>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4212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Haupttitel erscheint auf Nr. 1 (2015) als: 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996746640"/>
              </p:ext>
            </p:extLst>
          </p:nvPr>
        </p:nvGraphicFramePr>
        <p:xfrm>
          <a:off x="395536" y="4797153"/>
          <a:ext cx="8424934" cy="1460265"/>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472508580"/>
              </p:ext>
            </p:extLst>
          </p:nvPr>
        </p:nvGraphicFramePr>
        <p:xfrm>
          <a:off x="395536" y="1474732"/>
          <a:ext cx="8424934" cy="1891253"/>
        </p:xfrm>
        <a:graphic>
          <a:graphicData uri="http://schemas.openxmlformats.org/drawingml/2006/table">
            <a:tbl>
              <a:tblPr firstRow="1" bandRow="1">
                <a:tableStyleId>{5C22544A-7EE6-4342-B048-85BDC9FD1C3A}</a:tableStyleId>
              </a:tblPr>
              <a:tblGrid>
                <a:gridCol w="1248138"/>
                <a:gridCol w="1248138"/>
                <a:gridCol w="2248250"/>
                <a:gridCol w="3680408"/>
              </a:tblGrid>
              <a:tr h="5141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The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85640392"/>
              </p:ext>
            </p:extLst>
          </p:nvPr>
        </p:nvGraphicFramePr>
        <p:xfrm>
          <a:off x="395536" y="3861049"/>
          <a:ext cx="8424935" cy="2376262"/>
        </p:xfrm>
        <a:graphic>
          <a:graphicData uri="http://schemas.openxmlformats.org/drawingml/2006/table">
            <a:tbl>
              <a:tblPr firstRow="1" bandRow="1">
                <a:tableStyleId>{5C22544A-7EE6-4342-B048-85BDC9FD1C3A}</a:tableStyleId>
              </a:tblPr>
              <a:tblGrid>
                <a:gridCol w="1216935"/>
                <a:gridCol w="1216935"/>
                <a:gridCol w="2212711"/>
                <a:gridCol w="3778354"/>
              </a:tblGrid>
              <a:tr h="414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956687532"/>
              </p:ext>
            </p:extLst>
          </p:nvPr>
        </p:nvGraphicFramePr>
        <p:xfrm>
          <a:off x="3275856" y="1340768"/>
          <a:ext cx="5807793" cy="1760243"/>
        </p:xfrm>
        <a:graphic>
          <a:graphicData uri="http://schemas.openxmlformats.org/drawingml/2006/table">
            <a:tbl>
              <a:tblPr firstRow="1" bandRow="1">
                <a:tableStyleId>{5C22544A-7EE6-4342-B048-85BDC9FD1C3A}</a:tableStyleId>
              </a:tblPr>
              <a:tblGrid>
                <a:gridCol w="908368"/>
                <a:gridCol w="933224"/>
                <a:gridCol w="1944216"/>
                <a:gridCol w="2021985"/>
              </a:tblGrid>
              <a:tr h="47427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9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9698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Abweichender</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Titel</a:t>
                      </a:r>
                      <a:r>
                        <a:rPr lang="en-US" sz="1800" kern="1200" dirty="0" smtClean="0">
                          <a:solidFill>
                            <a:schemeClr val="dk1"/>
                          </a:solidFill>
                          <a:latin typeface="Verdana" pitchFamily="34" charset="0"/>
                          <a:ea typeface="Verdana" pitchFamily="34" charset="0"/>
                          <a:cs typeface="Verdana" pitchFamily="34" charset="0"/>
                        </a:rPr>
                        <a:t>: 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2" cstate="print"/>
          <a:srcRect l="4492" t="4346" r="4739" b="23947"/>
          <a:stretch>
            <a:fillRect/>
          </a:stretch>
        </p:blipFill>
        <p:spPr bwMode="auto">
          <a:xfrm>
            <a:off x="323528" y="3933056"/>
            <a:ext cx="2880320"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2148506683"/>
              </p:ext>
            </p:extLst>
          </p:nvPr>
        </p:nvGraphicFramePr>
        <p:xfrm>
          <a:off x="3347864" y="3429000"/>
          <a:ext cx="5764591" cy="2880320"/>
        </p:xfrm>
        <a:graphic>
          <a:graphicData uri="http://schemas.openxmlformats.org/drawingml/2006/table">
            <a:tbl>
              <a:tblPr firstRow="1" bandRow="1">
                <a:tableStyleId>{5C22544A-7EE6-4342-B048-85BDC9FD1C3A}</a:tableStyleId>
              </a:tblPr>
              <a:tblGrid>
                <a:gridCol w="908368"/>
                <a:gridCol w="939914"/>
                <a:gridCol w="1859955"/>
                <a:gridCol w="2056354"/>
              </a:tblGrid>
              <a:tr h="5000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801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EnWG</a:t>
                      </a:r>
                      <a:r>
                        <a:rPr lang="en-US" sz="1800" kern="1200" dirty="0" smtClean="0">
                          <a:solidFill>
                            <a:schemeClr val="dk1"/>
                          </a:solidFill>
                          <a:latin typeface="Verdana" pitchFamily="34" charset="0"/>
                          <a:ea typeface="Verdana" pitchFamily="34" charset="0"/>
                          <a:cs typeface="Verdana" pitchFamily="34" charset="0"/>
                        </a:rPr>
                        <a:t> :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728162">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800"/>
                        </a:lnSpc>
                        <a:spcBef>
                          <a:spcPts val="600"/>
                        </a:spcBef>
                        <a:spcAft>
                          <a:spcPts val="600"/>
                        </a:spcAft>
                      </a:pPr>
                      <a:r>
                        <a:rPr lang="de-DE" dirty="0" smtClean="0">
                          <a:latin typeface="Verdana" pitchFamily="34" charset="0"/>
                          <a:ea typeface="Verdana" pitchFamily="34" charset="0"/>
                          <a:cs typeface="Verdana" pitchFamily="34" charset="0"/>
                        </a:rPr>
                        <a:t> Energiewirt</a:t>
                      </a:r>
                    </a:p>
                    <a:p>
                      <a:pPr>
                        <a:lnSpc>
                          <a:spcPts val="800"/>
                        </a:lnSpc>
                        <a:spcBef>
                          <a:spcPts val="600"/>
                        </a:spcBef>
                        <a:spcAft>
                          <a:spcPts val="600"/>
                        </a:spcAft>
                      </a:pPr>
                      <a:r>
                        <a:rPr lang="de-DE" dirty="0" err="1" smtClean="0">
                          <a:latin typeface="Verdana" pitchFamily="34" charset="0"/>
                          <a:ea typeface="Verdana" pitchFamily="34" charset="0"/>
                          <a:cs typeface="Verdana" pitchFamily="34" charset="0"/>
                        </a:rPr>
                        <a:t>schaftsgesetz</a:t>
                      </a:r>
                      <a:endParaRPr lang="de-DE"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3" cstate="print"/>
          <a:srcRect b="35131"/>
          <a:stretch>
            <a:fillRect/>
          </a:stretch>
        </p:blipFill>
        <p:spPr bwMode="auto">
          <a:xfrm>
            <a:off x="323528" y="1356299"/>
            <a:ext cx="2880320" cy="2432741"/>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a:t>
            </a:r>
            <a:r>
              <a:rPr lang="de-DE" spc="-170" dirty="0"/>
              <a:t>9</a:t>
            </a:r>
            <a:r>
              <a:rPr lang="de-DE" spc="-170" dirty="0" smtClean="0"/>
              <a:t>-</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907905817"/>
              </p:ext>
            </p:extLst>
          </p:nvPr>
        </p:nvGraphicFramePr>
        <p:xfrm>
          <a:off x="2915816" y="1340768"/>
          <a:ext cx="6120680" cy="4446407"/>
        </p:xfrm>
        <a:graphic>
          <a:graphicData uri="http://schemas.openxmlformats.org/drawingml/2006/table">
            <a:tbl>
              <a:tblPr firstRow="1" bandRow="1">
                <a:tableStyleId>{5C22544A-7EE6-4342-B048-85BDC9FD1C3A}</a:tableStyleId>
              </a:tblPr>
              <a:tblGrid>
                <a:gridCol w="906767"/>
                <a:gridCol w="1005945"/>
                <a:gridCol w="1831704"/>
                <a:gridCol w="2376264"/>
              </a:tblGrid>
              <a:tr h="5040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r>
                        <a:rPr lang="de-DE" sz="1800" kern="1200" dirty="0" smtClean="0">
                          <a:solidFill>
                            <a:schemeClr val="dk1"/>
                          </a:solidFill>
                          <a:latin typeface="Verdana" pitchFamily="34" charset="0"/>
                          <a:ea typeface="Verdana" pitchFamily="34" charset="0"/>
                          <a:cs typeface="Verdana" pitchFamily="34" charset="0"/>
                        </a:rPr>
                        <a:t> =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472829">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noFill/>
                  </a:tcP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Abweichende Umschrift des Haupttitels: </a:t>
                      </a: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solidFill>
                      <a:srgbClr val="D0D8E8"/>
                    </a:solidFill>
                  </a:tcPr>
                </a:tc>
              </a:tr>
            </a:tbl>
          </a:graphicData>
        </a:graphic>
      </p:graphicFrame>
      <p:pic>
        <p:nvPicPr>
          <p:cNvPr id="13" name="Picture 6"/>
          <p:cNvPicPr>
            <a:picLocks noChangeAspect="1" noChangeArrowheads="1"/>
          </p:cNvPicPr>
          <p:nvPr/>
        </p:nvPicPr>
        <p:blipFill>
          <a:blip r:embed="rId2" cstate="print"/>
          <a:stretch>
            <a:fillRect/>
          </a:stretch>
        </p:blipFill>
        <p:spPr bwMode="auto">
          <a:xfrm>
            <a:off x="323529" y="1340768"/>
            <a:ext cx="2520280" cy="1791479"/>
          </a:xfrm>
          <a:prstGeom prst="rect">
            <a:avLst/>
          </a:prstGeom>
          <a:noFill/>
          <a:ln>
            <a:solidFill>
              <a:schemeClr val="tx1"/>
            </a:solidFill>
          </a:ln>
        </p:spPr>
      </p:pic>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1632407515"/>
              </p:ext>
            </p:extLst>
          </p:nvPr>
        </p:nvGraphicFramePr>
        <p:xfrm>
          <a:off x="3633794" y="1112958"/>
          <a:ext cx="5372962" cy="5103211"/>
        </p:xfrm>
        <a:graphic>
          <a:graphicData uri="http://schemas.openxmlformats.org/drawingml/2006/table">
            <a:tbl>
              <a:tblPr firstRow="1" bandRow="1">
                <a:tableStyleId>{5C22544A-7EE6-4342-B048-85BDC9FD1C3A}</a:tableStyleId>
              </a:tblPr>
              <a:tblGrid>
                <a:gridCol w="764448"/>
                <a:gridCol w="792088"/>
                <a:gridCol w="1667240"/>
                <a:gridCol w="2149186"/>
              </a:tblGrid>
              <a:tr h="42750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PICA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RDA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864096">
                <a:tc rowSpan="3">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1" dirty="0" smtClean="0">
                          <a:latin typeface="Verdana" panose="020B0604030504040204" pitchFamily="34" charset="0"/>
                          <a:ea typeface="Verdana" panose="020B0604030504040204" pitchFamily="34" charset="0"/>
                          <a:cs typeface="Verdana" panose="020B0604030504040204" pitchFamily="34" charset="0"/>
                        </a:rPr>
                        <a: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600" kern="1200" dirty="0" err="1" smtClean="0">
                          <a:solidFill>
                            <a:schemeClr val="dk1"/>
                          </a:solidFill>
                          <a:latin typeface="Verdana" pitchFamily="34" charset="0"/>
                          <a:ea typeface="Verdana" pitchFamily="34" charset="0"/>
                          <a:cs typeface="Verdana" pitchFamily="34" charset="0"/>
                        </a:rPr>
                        <a:t>Idyllische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Landschaftsreise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Bergisches</a:t>
                      </a:r>
                      <a:r>
                        <a:rPr lang="en-US" sz="1600" kern="1200" dirty="0" smtClean="0">
                          <a:solidFill>
                            <a:schemeClr val="dk1"/>
                          </a:solidFill>
                          <a:latin typeface="Verdana" pitchFamily="34" charset="0"/>
                          <a:ea typeface="Verdana" pitchFamily="34" charset="0"/>
                          <a:cs typeface="Verdana" pitchFamily="34" charset="0"/>
                        </a:rPr>
                        <a:t> Land = Journey through the idyllic landscape </a:t>
                      </a:r>
                      <a:r>
                        <a:rPr lang="en-US" sz="1600" kern="1200" dirty="0" err="1" smtClean="0">
                          <a:solidFill>
                            <a:schemeClr val="dk1"/>
                          </a:solidFill>
                          <a:latin typeface="Verdana" pitchFamily="34" charset="0"/>
                          <a:ea typeface="Verdana" pitchFamily="34" charset="0"/>
                          <a:cs typeface="Verdana" pitchFamily="34" charset="0"/>
                        </a:rPr>
                        <a:t>Bergisch</a:t>
                      </a:r>
                      <a:r>
                        <a:rPr lang="en-US" sz="1600" kern="1200" dirty="0" smtClean="0">
                          <a:solidFill>
                            <a:schemeClr val="dk1"/>
                          </a:solidFill>
                          <a:latin typeface="Verdana" pitchFamily="34" charset="0"/>
                          <a:ea typeface="Verdana" pitchFamily="34" charset="0"/>
                          <a:cs typeface="Verdana" pitchFamily="34" charset="0"/>
                        </a:rPr>
                        <a:t> Land = Voyage à travers le </a:t>
                      </a:r>
                      <a:r>
                        <a:rPr lang="en-US" sz="1600" kern="1200" dirty="0" err="1" smtClean="0">
                          <a:solidFill>
                            <a:schemeClr val="dk1"/>
                          </a:solidFill>
                          <a:latin typeface="Verdana" pitchFamily="34" charset="0"/>
                          <a:ea typeface="Verdana" pitchFamily="34" charset="0"/>
                          <a:cs typeface="Verdana" pitchFamily="34" charset="0"/>
                        </a:rPr>
                        <a:t>paysage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idyllique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Bergische</a:t>
                      </a:r>
                      <a:r>
                        <a:rPr lang="en-US" sz="1600" kern="1200" dirty="0" smtClean="0">
                          <a:solidFill>
                            <a:schemeClr val="dk1"/>
                          </a:solidFill>
                          <a:latin typeface="Verdana" pitchFamily="34" charset="0"/>
                          <a:ea typeface="Verdana" pitchFamily="34" charset="0"/>
                          <a:cs typeface="Verdana" pitchFamily="34" charset="0"/>
                        </a:rPr>
                        <a:t> Land</a:t>
                      </a:r>
                      <a:endParaRPr lang="de-DE" sz="1600" b="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1008112">
                <a:tc vMerge="1">
                  <a:txBody>
                    <a:bodyPr/>
                    <a:lstStyle/>
                    <a:p>
                      <a:endParaRPr lang="de-DE"/>
                    </a:p>
                  </a:txBody>
                  <a:tcP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Parallel-</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1" dirty="0" err="1" smtClean="0">
                          <a:latin typeface="Verdana" panose="020B0604030504040204" pitchFamily="34" charset="0"/>
                          <a:ea typeface="Verdana" panose="020B0604030504040204" pitchFamily="34" charset="0"/>
                          <a:cs typeface="Verdana" panose="020B0604030504040204" pitchFamily="34" charset="0"/>
                        </a:rPr>
                        <a: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312035">
                <a:tc vMerge="1">
                  <a:txBody>
                    <a:bodyPr/>
                    <a:lstStyle/>
                    <a:p>
                      <a:endParaRPr lang="de-DE"/>
                    </a:p>
                  </a:txBody>
                  <a:tcP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2.3.3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Parallel-</a:t>
                      </a:r>
                      <a:br>
                        <a:rPr lang="de-DE" sz="1600" b="0" dirty="0" smtClean="0">
                          <a:latin typeface="Verdana" panose="020B0604030504040204" pitchFamily="34" charset="0"/>
                          <a:ea typeface="Verdana" panose="020B0604030504040204" pitchFamily="34" charset="0"/>
                          <a:cs typeface="Verdana" panose="020B0604030504040204" pitchFamily="34" charset="0"/>
                        </a:rPr>
                      </a:br>
                      <a:r>
                        <a:rPr lang="de-DE" sz="1600" b="0" dirty="0" err="1" smtClean="0">
                          <a:latin typeface="Verdana" panose="020B0604030504040204" pitchFamily="34" charset="0"/>
                          <a:ea typeface="Verdana" panose="020B0604030504040204" pitchFamily="34" charset="0"/>
                          <a:cs typeface="Verdana" panose="020B0604030504040204" pitchFamily="34" charset="0"/>
                        </a:rPr>
                        <a:t>titel</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48072">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4212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2.3.6</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Titel auf dem Einband: Farbbild-Reise Bergisches Land</a:t>
                      </a:r>
                      <a:endParaRPr lang="de-DE" sz="1600"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3260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2.3.6</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Bergisches Land</a:t>
                      </a:r>
                      <a:endParaRPr lang="de-DE" sz="1600"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2" cstate="print">
            <a:biLevel thresh="50000"/>
          </a:blip>
          <a:srcRect l="7058" r="6499"/>
          <a:stretch>
            <a:fillRect/>
          </a:stretch>
        </p:blipFill>
        <p:spPr bwMode="auto">
          <a:xfrm>
            <a:off x="135143" y="1556048"/>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3" cstate="print">
            <a:biLevel thresh="50000"/>
          </a:blip>
          <a:srcRect l="3434" t="9504" r="49990" b="70363"/>
          <a:stretch>
            <a:fillRect/>
          </a:stretch>
        </p:blipFill>
        <p:spPr bwMode="auto">
          <a:xfrm>
            <a:off x="107504" y="3284984"/>
            <a:ext cx="3556031"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4" cstate="print">
            <a:lum bright="-30000" contrast="40000"/>
          </a:blip>
          <a:srcRect/>
          <a:stretch>
            <a:fillRect/>
          </a:stretch>
        </p:blipFill>
        <p:spPr bwMode="auto">
          <a:xfrm>
            <a:off x="135144" y="4869160"/>
            <a:ext cx="3528392"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376264"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3656896029"/>
              </p:ext>
            </p:extLst>
          </p:nvPr>
        </p:nvGraphicFramePr>
        <p:xfrm>
          <a:off x="2699792" y="1628800"/>
          <a:ext cx="6336704" cy="2736304"/>
        </p:xfrm>
        <a:graphic>
          <a:graphicData uri="http://schemas.openxmlformats.org/drawingml/2006/table">
            <a:tbl>
              <a:tblPr firstRow="1" bandRow="1">
                <a:tableStyleId>{5C22544A-7EE6-4342-B048-85BDC9FD1C3A}</a:tableStyleId>
              </a:tblPr>
              <a:tblGrid>
                <a:gridCol w="894594"/>
                <a:gridCol w="969143"/>
                <a:gridCol w="1808671"/>
                <a:gridCol w="2664296"/>
              </a:tblGrid>
              <a:tr h="48052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Wolfgang Laib</a:t>
                      </a:r>
                      <a:endParaRPr lang="de-DE"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Titel auf der </a:t>
                      </a:r>
                      <a:r>
                        <a:rPr lang="de-DE" sz="1800" kern="1200" smtClean="0">
                          <a:solidFill>
                            <a:schemeClr val="dk1"/>
                          </a:solidFill>
                          <a:latin typeface="Verdana" pitchFamily="34" charset="0"/>
                          <a:ea typeface="Verdana" pitchFamily="34" charset="0"/>
                          <a:cs typeface="Verdana" pitchFamily="34" charset="0"/>
                        </a:rPr>
                        <a:t>Rückseite: Katalogbuch </a:t>
                      </a:r>
                      <a:r>
                        <a:rPr lang="de-DE" sz="1800" kern="1200" dirty="0" smtClean="0">
                          <a:solidFill>
                            <a:schemeClr val="dk1"/>
                          </a:solidFill>
                          <a:latin typeface="Verdana" pitchFamily="34" charset="0"/>
                          <a:ea typeface="Verdana" pitchFamily="34" charset="0"/>
                          <a:cs typeface="Verdana" pitchFamily="34" charset="0"/>
                        </a:rPr>
                        <a:t>zur Ausstellung Wolfgang Laib, Kunsthaus Bregenz, 10. Juli bis 19. September 1999</a:t>
                      </a:r>
                      <a:endParaRPr lang="de-DE" b="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6475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664296" cy="2160240"/>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664296"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376773885"/>
              </p:ext>
            </p:extLst>
          </p:nvPr>
        </p:nvGraphicFramePr>
        <p:xfrm>
          <a:off x="2987825" y="1340768"/>
          <a:ext cx="5904656" cy="3633708"/>
        </p:xfrm>
        <a:graphic>
          <a:graphicData uri="http://schemas.openxmlformats.org/drawingml/2006/table">
            <a:tbl>
              <a:tblPr firstRow="1" bandRow="1">
                <a:tableStyleId>{5C22544A-7EE6-4342-B048-85BDC9FD1C3A}</a:tableStyleId>
              </a:tblPr>
              <a:tblGrid>
                <a:gridCol w="864095"/>
                <a:gridCol w="864096"/>
                <a:gridCol w="1814602"/>
                <a:gridCol w="2361863"/>
              </a:tblGrid>
              <a:tr h="40997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Und die Bibel hat doch Recht : </a:t>
                      </a: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07064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Titel auf dem Umschlag: Forscher beweisen die Wahrheit der Bibel</a:t>
                      </a:r>
                      <a:endParaRPr lang="de-DE" b="0" dirty="0">
                        <a:latin typeface="Verdana" pitchFamily="34" charset="0"/>
                        <a:ea typeface="Verdana" pitchFamily="34" charset="0"/>
                        <a:cs typeface="Verdana" pitchFamily="34" charset="0"/>
                      </a:endParaRPr>
                    </a:p>
                  </a:txBody>
                  <a:tcPr anchor="ctr">
                    <a:noFill/>
                  </a:tcP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2051720"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81</a:t>
            </a:fld>
            <a:endParaRPr lang="de-DE"/>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516689842"/>
              </p:ext>
            </p:extLst>
          </p:nvPr>
        </p:nvGraphicFramePr>
        <p:xfrm>
          <a:off x="3491880" y="764704"/>
          <a:ext cx="5670422" cy="5180580"/>
        </p:xfrm>
        <a:graphic>
          <a:graphicData uri="http://schemas.openxmlformats.org/drawingml/2006/table">
            <a:tbl>
              <a:tblPr firstRow="1" bandRow="1">
                <a:tableStyleId>{5C22544A-7EE6-4342-B048-85BDC9FD1C3A}</a:tableStyleId>
              </a:tblPr>
              <a:tblGrid>
                <a:gridCol w="792088"/>
                <a:gridCol w="917893"/>
                <a:gridCol w="1728192"/>
                <a:gridCol w="2232249"/>
              </a:tblGrid>
              <a:tr h="34013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PICA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RDA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889464">
                <a:tc rowSpan="3">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spc="-90" dirty="0" smtClean="0">
                          <a:latin typeface="Verdana" pitchFamily="34" charset="0"/>
                          <a:ea typeface="Verdana" pitchFamily="34" charset="0"/>
                          <a:cs typeface="Verdana" pitchFamily="34" charset="0"/>
                        </a:rPr>
                        <a:t>Haupt-</a:t>
                      </a:r>
                      <a:br>
                        <a:rPr lang="de-DE" sz="1600" b="1" spc="-90" dirty="0" smtClean="0">
                          <a:latin typeface="Verdana" pitchFamily="34" charset="0"/>
                          <a:ea typeface="Verdana" pitchFamily="34" charset="0"/>
                          <a:cs typeface="Verdana" pitchFamily="34" charset="0"/>
                        </a:rPr>
                      </a:br>
                      <a:r>
                        <a:rPr lang="de-DE" sz="1600" b="1" spc="-90" dirty="0" smtClean="0">
                          <a:latin typeface="Verdana" pitchFamily="34" charset="0"/>
                          <a:ea typeface="Verdana" pitchFamily="34" charset="0"/>
                          <a:cs typeface="Verdana" pitchFamily="34" charset="0"/>
                        </a:rPr>
                        <a:t>titel</a:t>
                      </a:r>
                      <a:endParaRPr lang="de-DE" sz="1600" b="1" spc="-90" dirty="0">
                        <a:latin typeface="Verdana" pitchFamily="34" charset="0"/>
                        <a:ea typeface="Verdana" pitchFamily="34" charset="0"/>
                        <a:cs typeface="Verdana"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600" kern="1200" spc="-90" baseline="0" dirty="0" err="1" smtClean="0">
                          <a:solidFill>
                            <a:schemeClr val="dk1"/>
                          </a:solidFill>
                          <a:latin typeface="Verdana" pitchFamily="34" charset="0"/>
                          <a:ea typeface="Verdana" pitchFamily="34" charset="0"/>
                          <a:cs typeface="Verdana" pitchFamily="34" charset="0"/>
                        </a:rPr>
                        <a:t>Idyllische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Landschaftsreise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Bergisches</a:t>
                      </a:r>
                      <a:r>
                        <a:rPr lang="en-US" sz="1600" kern="1200" spc="-90" baseline="0" dirty="0" smtClean="0">
                          <a:solidFill>
                            <a:schemeClr val="dk1"/>
                          </a:solidFill>
                          <a:latin typeface="Verdana" pitchFamily="34" charset="0"/>
                          <a:ea typeface="Verdana" pitchFamily="34" charset="0"/>
                          <a:cs typeface="Verdana" pitchFamily="34" charset="0"/>
                        </a:rPr>
                        <a:t> Land = Journey through the idyllic landscape </a:t>
                      </a:r>
                      <a:r>
                        <a:rPr lang="en-US" sz="1600" kern="1200" spc="-90" baseline="0" dirty="0" err="1" smtClean="0">
                          <a:solidFill>
                            <a:schemeClr val="dk1"/>
                          </a:solidFill>
                          <a:latin typeface="Verdana" pitchFamily="34" charset="0"/>
                          <a:ea typeface="Verdana" pitchFamily="34" charset="0"/>
                          <a:cs typeface="Verdana" pitchFamily="34" charset="0"/>
                        </a:rPr>
                        <a:t>Bergisch</a:t>
                      </a:r>
                      <a:r>
                        <a:rPr lang="en-US" sz="1600" kern="1200" spc="-90" baseline="0" dirty="0" smtClean="0">
                          <a:solidFill>
                            <a:schemeClr val="dk1"/>
                          </a:solidFill>
                          <a:latin typeface="Verdana" pitchFamily="34" charset="0"/>
                          <a:ea typeface="Verdana" pitchFamily="34" charset="0"/>
                          <a:cs typeface="Verdana" pitchFamily="34" charset="0"/>
                        </a:rPr>
                        <a:t> Land = Voyage à travers le </a:t>
                      </a:r>
                      <a:r>
                        <a:rPr lang="en-US" sz="1600" kern="1200" spc="-90" baseline="0" dirty="0" err="1" smtClean="0">
                          <a:solidFill>
                            <a:schemeClr val="dk1"/>
                          </a:solidFill>
                          <a:latin typeface="Verdana" pitchFamily="34" charset="0"/>
                          <a:ea typeface="Verdana" pitchFamily="34" charset="0"/>
                          <a:cs typeface="Verdana" pitchFamily="34" charset="0"/>
                        </a:rPr>
                        <a:t>paysage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idyllique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Bergische</a:t>
                      </a:r>
                      <a:r>
                        <a:rPr lang="en-US" sz="1600" kern="1200" spc="-90" baseline="0" dirty="0" smtClean="0">
                          <a:solidFill>
                            <a:schemeClr val="dk1"/>
                          </a:solidFill>
                          <a:latin typeface="Verdana" pitchFamily="34" charset="0"/>
                          <a:ea typeface="Verdana" pitchFamily="34" charset="0"/>
                          <a:cs typeface="Verdana" pitchFamily="34" charset="0"/>
                        </a:rPr>
                        <a:t> Land</a:t>
                      </a:r>
                      <a:endParaRPr lang="de-DE" sz="1600" b="0" spc="-9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spc="-90" baseline="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spc="-90" baseline="0" dirty="0">
                        <a:latin typeface="Verdana" pitchFamily="34" charset="0"/>
                        <a:ea typeface="Verdana" pitchFamily="34" charset="0"/>
                        <a:cs typeface="Verdana" pitchFamily="34" charset="0"/>
                      </a:endParaRPr>
                    </a:p>
                  </a:txBody>
                  <a:tcPr anchor="ctr"/>
                </a:tc>
              </a:tr>
              <a:tr h="237821">
                <a:tc vMerge="1">
                  <a:txBody>
                    <a:bodyPr/>
                    <a:lstStyle/>
                    <a:p>
                      <a:endParaRPr lang="de-DE"/>
                    </a:p>
                  </a:txBody>
                  <a:tcP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spc="-90" dirty="0" smtClean="0">
                          <a:latin typeface="Verdana" pitchFamily="34" charset="0"/>
                          <a:ea typeface="Verdana" pitchFamily="34" charset="0"/>
                          <a:cs typeface="Verdana" pitchFamily="34" charset="0"/>
                        </a:rPr>
                        <a:t>Parallel-</a:t>
                      </a:r>
                      <a:br>
                        <a:rPr lang="de-DE" sz="1600" b="1" spc="-90" dirty="0" smtClean="0">
                          <a:latin typeface="Verdana" pitchFamily="34" charset="0"/>
                          <a:ea typeface="Verdana" pitchFamily="34" charset="0"/>
                          <a:cs typeface="Verdana" pitchFamily="34" charset="0"/>
                        </a:rPr>
                      </a:br>
                      <a:r>
                        <a:rPr lang="de-DE" sz="1600" b="1" spc="-90" dirty="0" err="1" smtClean="0">
                          <a:latin typeface="Verdana" pitchFamily="34" charset="0"/>
                          <a:ea typeface="Verdana" pitchFamily="34" charset="0"/>
                          <a:cs typeface="Verdana" pitchFamily="34" charset="0"/>
                        </a:rPr>
                        <a:t>titel</a:t>
                      </a:r>
                      <a:endParaRPr lang="de-DE" sz="1600" b="1" spc="-9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b="1" spc="-90" dirty="0">
                        <a:latin typeface="Verdana" pitchFamily="34" charset="0"/>
                        <a:ea typeface="Verdana" pitchFamily="34" charset="0"/>
                        <a:cs typeface="Verdana" pitchFamily="34" charset="0"/>
                      </a:endParaRPr>
                    </a:p>
                  </a:txBody>
                  <a:tcPr anchor="ctr"/>
                </a:tc>
                <a:tc vMerge="1">
                  <a:txBody>
                    <a:bodyPr/>
                    <a:lstStyle/>
                    <a:p>
                      <a:endParaRPr lang="de-DE"/>
                    </a:p>
                  </a:txBody>
                  <a:tcPr/>
                </a:tc>
              </a:tr>
              <a:tr h="237822">
                <a:tc vMerge="1">
                  <a:txBody>
                    <a:bodyPr/>
                    <a:lstStyle/>
                    <a:p>
                      <a:endParaRPr lang="de-DE"/>
                    </a:p>
                  </a:txBody>
                  <a:tcP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2.3.3</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spc="-90" dirty="0" smtClean="0">
                          <a:latin typeface="Verdana" pitchFamily="34" charset="0"/>
                          <a:ea typeface="Verdana" pitchFamily="34" charset="0"/>
                          <a:cs typeface="Verdana" pitchFamily="34" charset="0"/>
                        </a:rPr>
                        <a:t>Parallel-</a:t>
                      </a:r>
                      <a:br>
                        <a:rPr lang="de-DE" sz="1600" b="0" spc="-90" dirty="0" smtClean="0">
                          <a:latin typeface="Verdana" pitchFamily="34" charset="0"/>
                          <a:ea typeface="Verdana" pitchFamily="34" charset="0"/>
                          <a:cs typeface="Verdana" pitchFamily="34" charset="0"/>
                        </a:rPr>
                      </a:br>
                      <a:r>
                        <a:rPr lang="de-DE" sz="1600" b="0" spc="-90" dirty="0" err="1" smtClean="0">
                          <a:latin typeface="Verdana" pitchFamily="34" charset="0"/>
                          <a:ea typeface="Verdana" pitchFamily="34" charset="0"/>
                          <a:cs typeface="Verdana" pitchFamily="34" charset="0"/>
                        </a:rPr>
                        <a:t>titel</a:t>
                      </a:r>
                      <a:endParaRPr lang="de-DE" sz="1600" b="0" spc="-9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b="1" spc="-90" dirty="0">
                        <a:latin typeface="Verdana" pitchFamily="34" charset="0"/>
                        <a:ea typeface="Verdana" pitchFamily="34" charset="0"/>
                        <a:cs typeface="Verdana" pitchFamily="34" charset="0"/>
                      </a:endParaRPr>
                    </a:p>
                  </a:txBody>
                  <a:tcPr anchor="ctr"/>
                </a:tc>
                <a:tc vMerge="1">
                  <a:txBody>
                    <a:bodyPr/>
                    <a:lstStyle/>
                    <a:p>
                      <a:endParaRPr lang="de-DE"/>
                    </a:p>
                  </a:txBody>
                  <a:tcPr/>
                </a:tc>
              </a:tr>
              <a:tr h="578659">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4212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2.3.6</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dirty="0" smtClean="0">
                          <a:latin typeface="Verdana" pitchFamily="34" charset="0"/>
                          <a:ea typeface="Verdana" pitchFamily="34" charset="0"/>
                          <a:cs typeface="Verdana" pitchFamily="34" charset="0"/>
                        </a:rPr>
                        <a:t>Abweichender Titel</a:t>
                      </a:r>
                      <a:endParaRPr lang="de-DE" sz="16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pc="-9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6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3260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2.3.6</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dirty="0" smtClean="0">
                          <a:latin typeface="Verdana" pitchFamily="34" charset="0"/>
                          <a:ea typeface="Verdana" pitchFamily="34" charset="0"/>
                          <a:cs typeface="Verdana" pitchFamily="34" charset="0"/>
                        </a:rPr>
                        <a:t>Abweichender Titel</a:t>
                      </a:r>
                      <a:endParaRPr lang="de-DE" sz="16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baseline="0" dirty="0" smtClean="0">
                          <a:latin typeface="Verdana" pitchFamily="34" charset="0"/>
                          <a:ea typeface="Verdana" pitchFamily="34" charset="0"/>
                          <a:cs typeface="Verdana" pitchFamily="34" charset="0"/>
                        </a:rPr>
                        <a:t>Bergisches Land</a:t>
                      </a:r>
                      <a:endParaRPr lang="de-DE" sz="1600" b="0" spc="-90" baseline="0" dirty="0">
                        <a:latin typeface="Verdana" pitchFamily="34" charset="0"/>
                        <a:ea typeface="Verdana" pitchFamily="34" charset="0"/>
                        <a:cs typeface="Verdana" pitchFamily="34" charset="0"/>
                      </a:endParaRPr>
                    </a:p>
                  </a:txBody>
                  <a:tcPr anchor="ctr"/>
                </a:tc>
              </a:tr>
              <a:tr h="929307">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4201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dirty="0" smtClean="0">
                          <a:latin typeface="Verdana" pitchFamily="34" charset="0"/>
                          <a:ea typeface="Verdana" pitchFamily="34" charset="0"/>
                          <a:cs typeface="Verdana" pitchFamily="34" charset="0"/>
                        </a:rPr>
                        <a:t>Anmerkung zum</a:t>
                      </a:r>
                      <a:r>
                        <a:rPr lang="de-DE" sz="1600" b="0" spc="-90" baseline="0" dirty="0" smtClean="0">
                          <a:latin typeface="Verdana" pitchFamily="34" charset="0"/>
                          <a:ea typeface="Verdana" pitchFamily="34" charset="0"/>
                          <a:cs typeface="Verdana" pitchFamily="34" charset="0"/>
                        </a:rPr>
                        <a:t> Titel</a:t>
                      </a:r>
                      <a:endParaRPr lang="de-DE" sz="16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pc="-9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600" b="0" spc="-9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135143" y="1339322"/>
            <a:ext cx="3356737"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384376"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356737" cy="1008112"/>
          </a:xfrm>
          <a:prstGeom prst="rect">
            <a:avLst/>
          </a:prstGeom>
          <a:solidFill>
            <a:schemeClr val="tx1"/>
          </a:solidFill>
          <a:ln w="9525">
            <a:noFill/>
            <a:miter lim="800000"/>
            <a:headEnd/>
            <a:tailEnd/>
          </a:ln>
        </p:spPr>
      </p:pic>
      <p:sp>
        <p:nvSpPr>
          <p:cNvPr id="10" name="Textfeld 9"/>
          <p:cNvSpPr txBox="1"/>
          <p:nvPr/>
        </p:nvSpPr>
        <p:spPr>
          <a:xfrm>
            <a:off x="1348433"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492875"/>
            <a:ext cx="792088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3673891470"/>
              </p:ext>
            </p:extLst>
          </p:nvPr>
        </p:nvGraphicFramePr>
        <p:xfrm>
          <a:off x="3419873" y="1340768"/>
          <a:ext cx="5737934" cy="2427800"/>
        </p:xfrm>
        <a:graphic>
          <a:graphicData uri="http://schemas.openxmlformats.org/drawingml/2006/table">
            <a:tbl>
              <a:tblPr firstRow="1" bandRow="1">
                <a:tableStyleId>{5C22544A-7EE6-4342-B048-85BDC9FD1C3A}</a:tableStyleId>
              </a:tblPr>
              <a:tblGrid>
                <a:gridCol w="864095"/>
                <a:gridCol w="936104"/>
                <a:gridCol w="1800200"/>
                <a:gridCol w="2137535"/>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Auf der Titelseite erscheinen zwei Titel</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9" y="1340769"/>
            <a:ext cx="3096344" cy="2304255"/>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809137584"/>
              </p:ext>
            </p:extLst>
          </p:nvPr>
        </p:nvGraphicFramePr>
        <p:xfrm>
          <a:off x="395536" y="1412776"/>
          <a:ext cx="8424934" cy="1948052"/>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248920">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248920">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794652916"/>
              </p:ext>
            </p:extLst>
          </p:nvPr>
        </p:nvGraphicFramePr>
        <p:xfrm>
          <a:off x="323528" y="3861048"/>
          <a:ext cx="8424934" cy="2376263"/>
        </p:xfrm>
        <a:graphic>
          <a:graphicData uri="http://schemas.openxmlformats.org/drawingml/2006/table">
            <a:tbl>
              <a:tblPr firstRow="1" bandRow="1">
                <a:tableStyleId>{5C22544A-7EE6-4342-B048-85BDC9FD1C3A}</a:tableStyleId>
              </a:tblPr>
              <a:tblGrid>
                <a:gridCol w="1248138"/>
                <a:gridCol w="1248138"/>
                <a:gridCol w="2309590"/>
                <a:gridCol w="3619068"/>
              </a:tblGrid>
              <a:tr h="43204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7606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4212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r h="720080">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980200370"/>
              </p:ext>
            </p:extLst>
          </p:nvPr>
        </p:nvGraphicFramePr>
        <p:xfrm>
          <a:off x="3203848" y="2708920"/>
          <a:ext cx="5616623" cy="2808312"/>
        </p:xfrm>
        <a:graphic>
          <a:graphicData uri="http://schemas.openxmlformats.org/drawingml/2006/table">
            <a:tbl>
              <a:tblPr firstRow="1" bandRow="1">
                <a:tableStyleId>{5C22544A-7EE6-4342-B048-85BDC9FD1C3A}</a:tableStyleId>
              </a:tblPr>
              <a:tblGrid>
                <a:gridCol w="905906"/>
                <a:gridCol w="1038310"/>
                <a:gridCol w="1512168"/>
                <a:gridCol w="2160239"/>
              </a:tblGrid>
              <a:tr h="54821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Les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564386845"/>
              </p:ext>
            </p:extLst>
          </p:nvPr>
        </p:nvGraphicFramePr>
        <p:xfrm>
          <a:off x="2555776" y="1484784"/>
          <a:ext cx="6408713" cy="4464496"/>
        </p:xfrm>
        <a:graphic>
          <a:graphicData uri="http://schemas.openxmlformats.org/drawingml/2006/table">
            <a:tbl>
              <a:tblPr firstRow="1" bandRow="1">
                <a:tableStyleId>{5C22544A-7EE6-4342-B048-85BDC9FD1C3A}</a:tableStyleId>
              </a:tblPr>
              <a:tblGrid>
                <a:gridCol w="864096"/>
                <a:gridCol w="1008112"/>
                <a:gridCol w="1872208"/>
                <a:gridCol w="2664297"/>
              </a:tblGrid>
              <a:tr h="47036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5"/>
            <a:ext cx="2232248" cy="4104456"/>
          </a:xfrm>
          <a:prstGeom prst="rect">
            <a:avLst/>
          </a:prstGeom>
          <a:ln>
            <a:solidFill>
              <a:schemeClr val="tx1"/>
            </a:solidFill>
          </a:ln>
        </p:spPr>
      </p:pic>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90</a:t>
            </a:fld>
            <a:endParaRPr lang="de-DE"/>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7" cy="3575200"/>
        </p:xfrm>
        <a:graphic>
          <a:graphicData uri="http://schemas.openxmlformats.org/drawingml/2006/table">
            <a:tbl>
              <a:tblPr firstRow="1" bandRow="1">
                <a:tableStyleId>{5C22544A-7EE6-4342-B048-85BDC9FD1C3A}</a:tableStyleId>
              </a:tblPr>
              <a:tblGrid>
                <a:gridCol w="2304256"/>
                <a:gridCol w="864096"/>
                <a:gridCol w="518457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3.02.01: Titel | PICA DNB/ZDB | Stand: 16.02.2016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7782</Words>
  <Application>Microsoft Office PowerPoint</Application>
  <PresentationFormat>Bildschirmpräsentation (4:3)</PresentationFormat>
  <Paragraphs>1986</Paragraphs>
  <Slides>94</Slides>
  <Notes>5</Notes>
  <HiddenSlides>0</HiddenSlides>
  <MMClips>0</MMClips>
  <ScaleCrop>false</ScaleCrop>
  <HeadingPairs>
    <vt:vector size="4" baseType="variant">
      <vt:variant>
        <vt:lpstr>Design</vt:lpstr>
      </vt:variant>
      <vt:variant>
        <vt:i4>1</vt:i4>
      </vt:variant>
      <vt:variant>
        <vt:lpstr>Folientitel</vt:lpstr>
      </vt:variant>
      <vt:variant>
        <vt:i4>94</vt:i4>
      </vt:variant>
    </vt:vector>
  </HeadingPairs>
  <TitlesOfParts>
    <vt:vector size="95"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-8-</vt:lpstr>
      <vt:lpstr>Titel: Grundregeln -9-</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958</cp:revision>
  <dcterms:created xsi:type="dcterms:W3CDTF">2014-02-18T07:01:40Z</dcterms:created>
  <dcterms:modified xsi:type="dcterms:W3CDTF">2016-03-16T07:49:46Z</dcterms:modified>
</cp:coreProperties>
</file>