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7"/>
  </p:notesMasterIdLst>
  <p:handoutMasterIdLst>
    <p:handoutMasterId r:id="rId98"/>
  </p:handoutMasterIdLst>
  <p:sldIdLst>
    <p:sldId id="285" r:id="rId2"/>
    <p:sldId id="259" r:id="rId3"/>
    <p:sldId id="311" r:id="rId4"/>
    <p:sldId id="320" r:id="rId5"/>
    <p:sldId id="287" r:id="rId6"/>
    <p:sldId id="399" r:id="rId7"/>
    <p:sldId id="400" r:id="rId8"/>
    <p:sldId id="401" r:id="rId9"/>
    <p:sldId id="402" r:id="rId10"/>
    <p:sldId id="403" r:id="rId11"/>
    <p:sldId id="404" r:id="rId12"/>
    <p:sldId id="405" r:id="rId13"/>
    <p:sldId id="307" r:id="rId14"/>
    <p:sldId id="406" r:id="rId15"/>
    <p:sldId id="321" r:id="rId16"/>
    <p:sldId id="302" r:id="rId17"/>
    <p:sldId id="322" r:id="rId18"/>
    <p:sldId id="323" r:id="rId19"/>
    <p:sldId id="312" r:id="rId20"/>
    <p:sldId id="313" r:id="rId21"/>
    <p:sldId id="315" r:id="rId22"/>
    <p:sldId id="314" r:id="rId23"/>
    <p:sldId id="316" r:id="rId24"/>
    <p:sldId id="318" r:id="rId25"/>
    <p:sldId id="319" r:id="rId26"/>
    <p:sldId id="324" r:id="rId27"/>
    <p:sldId id="317" r:id="rId28"/>
    <p:sldId id="325" r:id="rId29"/>
    <p:sldId id="326" r:id="rId30"/>
    <p:sldId id="327" r:id="rId31"/>
    <p:sldId id="328" r:id="rId32"/>
    <p:sldId id="329" r:id="rId33"/>
    <p:sldId id="330" r:id="rId34"/>
    <p:sldId id="331" r:id="rId35"/>
    <p:sldId id="332" r:id="rId36"/>
    <p:sldId id="334" r:id="rId37"/>
    <p:sldId id="335" r:id="rId38"/>
    <p:sldId id="336" r:id="rId39"/>
    <p:sldId id="340" r:id="rId40"/>
    <p:sldId id="341" r:id="rId41"/>
    <p:sldId id="342" r:id="rId42"/>
    <p:sldId id="343" r:id="rId43"/>
    <p:sldId id="344" r:id="rId44"/>
    <p:sldId id="345" r:id="rId45"/>
    <p:sldId id="346" r:id="rId46"/>
    <p:sldId id="347" r:id="rId47"/>
    <p:sldId id="348" r:id="rId48"/>
    <p:sldId id="349" r:id="rId49"/>
    <p:sldId id="350" r:id="rId50"/>
    <p:sldId id="351" r:id="rId51"/>
    <p:sldId id="352" r:id="rId52"/>
    <p:sldId id="353" r:id="rId53"/>
    <p:sldId id="354" r:id="rId54"/>
    <p:sldId id="355" r:id="rId55"/>
    <p:sldId id="356" r:id="rId56"/>
    <p:sldId id="357" r:id="rId57"/>
    <p:sldId id="358" r:id="rId58"/>
    <p:sldId id="359" r:id="rId59"/>
    <p:sldId id="360" r:id="rId60"/>
    <p:sldId id="361" r:id="rId61"/>
    <p:sldId id="392" r:id="rId62"/>
    <p:sldId id="362" r:id="rId63"/>
    <p:sldId id="363" r:id="rId64"/>
    <p:sldId id="364" r:id="rId65"/>
    <p:sldId id="365" r:id="rId66"/>
    <p:sldId id="366" r:id="rId67"/>
    <p:sldId id="367" r:id="rId68"/>
    <p:sldId id="368" r:id="rId69"/>
    <p:sldId id="369" r:id="rId70"/>
    <p:sldId id="370" r:id="rId71"/>
    <p:sldId id="371" r:id="rId72"/>
    <p:sldId id="372" r:id="rId73"/>
    <p:sldId id="374" r:id="rId74"/>
    <p:sldId id="375" r:id="rId75"/>
    <p:sldId id="376" r:id="rId76"/>
    <p:sldId id="377" r:id="rId77"/>
    <p:sldId id="378" r:id="rId78"/>
    <p:sldId id="379" r:id="rId79"/>
    <p:sldId id="380" r:id="rId80"/>
    <p:sldId id="381" r:id="rId81"/>
    <p:sldId id="382" r:id="rId82"/>
    <p:sldId id="383" r:id="rId83"/>
    <p:sldId id="384" r:id="rId84"/>
    <p:sldId id="385" r:id="rId85"/>
    <p:sldId id="386" r:id="rId86"/>
    <p:sldId id="387" r:id="rId87"/>
    <p:sldId id="388" r:id="rId88"/>
    <p:sldId id="389" r:id="rId89"/>
    <p:sldId id="390" r:id="rId90"/>
    <p:sldId id="391" r:id="rId91"/>
    <p:sldId id="394" r:id="rId92"/>
    <p:sldId id="395" r:id="rId93"/>
    <p:sldId id="396" r:id="rId94"/>
    <p:sldId id="397" r:id="rId95"/>
    <p:sldId id="398" r:id="rId9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4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Helle Formatvorlage 2 - Akz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90" autoAdjust="0"/>
    <p:restoredTop sz="92189" autoAdjust="0"/>
  </p:normalViewPr>
  <p:slideViewPr>
    <p:cSldViewPr>
      <p:cViewPr>
        <p:scale>
          <a:sx n="100" d="100"/>
          <a:sy n="100" d="100"/>
        </p:scale>
        <p:origin x="-1524" y="-17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07.07.2015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07.07.2015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Die Ressource ist eine PDF-Datei mit Text auf einer CD-ROM. Die Ressource besteht aus Bildern von mehreren Seiten. Folglich gilt das Bild der Titelseite in der PDF-Datei als bevorzugte Informationsquelle (RDA 2.2.2.2).</a:t>
            </a:r>
          </a:p>
          <a:p>
            <a:r>
              <a:rPr lang="de-DE" sz="1200" i="1" kern="1200" dirty="0" smtClean="0">
                <a:solidFill>
                  <a:schemeClr val="tx1"/>
                </a:solidFill>
                <a:latin typeface="+mn-lt"/>
                <a:ea typeface="+mn-ea"/>
                <a:cs typeface="+mn-cs"/>
              </a:rPr>
              <a:t>Vollständig ausgearbeitetes Beispiel in der Beispielsammlung: Modul 3.04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Die Ressource besteht aus Audiodaten mit gesprochenem Text auf einer CD. Das aufgedruckte CD-Etikett, das einen Titel angibt, ist die bevorzugte Informationsquelle (RDA 2.2.2.4.1).</a:t>
            </a:r>
          </a:p>
          <a:p>
            <a:r>
              <a:rPr lang="de-DE" sz="1200" i="1" kern="1200" dirty="0" smtClean="0">
                <a:solidFill>
                  <a:schemeClr val="tx1"/>
                </a:solidFill>
                <a:latin typeface="+mn-lt"/>
                <a:ea typeface="+mn-ea"/>
                <a:cs typeface="+mn-cs"/>
              </a:rPr>
              <a:t>Vollständig ausgearbeitetes Beispiel in der Beispielsammlung: Modul 3.05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Beispiel Ausnahme: Die vollständige Form des Titels, also die ausgeschriebene, wird als Haupttitel erfasst, da eine fortlaufende Ressource vorliegt. Die Initialform kann als Titelzusatz (oder als abweichender Titel) angegeben werden, wenn die Katalogisierenden diese Information für die Identifizierung oder das Finden der Ressource für wichtig halten (RDA 2.3.2.5 - Ausnahme für fortlaufende Ressourcen und integrierende Ressourcen). Deshalb kann der Titelzusatz bei Initialformen des Haupttitels kein Standardelement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75</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3.02.01: Titel | Stand: 06.07.2015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8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-6-</a:t>
            </a:r>
            <a:endParaRPr lang="de-DE" dirty="0"/>
          </a:p>
        </p:txBody>
      </p:sp>
      <p:sp>
        <p:nvSpPr>
          <p:cNvPr id="3" name="Textplatzhalter 2"/>
          <p:cNvSpPr>
            <a:spLocks noGrp="1"/>
          </p:cNvSpPr>
          <p:nvPr>
            <p:ph type="body" sz="quarter" idx="13"/>
          </p:nvPr>
        </p:nvSpPr>
        <p:spPr>
          <a:xfrm>
            <a:off x="251520" y="836712"/>
            <a:ext cx="8640960" cy="2664296"/>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Fortlaufende Ressource: Angaben im Titel, die von Ausgabe zu Ausgabe variieren, werden weggelassen ("…"), z. B. Berichtsjahre u. ä.</a:t>
            </a:r>
          </a:p>
          <a:p>
            <a:pPr marL="758825" lvl="2" indent="-358775">
              <a:buFont typeface="Symbol" pitchFamily="18" charset="2"/>
              <a:buChar char="-"/>
            </a:pPr>
            <a:endParaRPr lang="de-DE" sz="2000" dirty="0" smtClean="0"/>
          </a:p>
          <a:p>
            <a:pPr marL="358775" lvl="1" indent="-358775">
              <a:buNone/>
            </a:pPr>
            <a:r>
              <a:rPr lang="de-DE" sz="2400" dirty="0" smtClean="0"/>
              <a:t>Beispiele 5:</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1925996"/>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1. Jahresbericht 2013</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smtClean="0">
                          <a:latin typeface="Verdana" pitchFamily="34" charset="0"/>
                          <a:ea typeface="Verdana" pitchFamily="34" charset="0"/>
                          <a:cs typeface="Verdana" pitchFamily="34" charset="0"/>
                        </a:rPr>
                        <a:t>… Jahresbericht ...</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err="1" smtClean="0">
                          <a:solidFill>
                            <a:schemeClr val="tx1"/>
                          </a:solidFill>
                          <a:latin typeface="Verdana" pitchFamily="34" charset="0"/>
                          <a:ea typeface="Verdana" pitchFamily="34" charset="0"/>
                          <a:cs typeface="Verdana" pitchFamily="34" charset="0"/>
                        </a:rPr>
                        <a:t>Sessionsheft</a:t>
                      </a:r>
                      <a:r>
                        <a:rPr lang="de-DE" sz="1800" dirty="0" smtClean="0">
                          <a:solidFill>
                            <a:schemeClr val="tx1"/>
                          </a:solidFill>
                          <a:latin typeface="Verdana" pitchFamily="34" charset="0"/>
                          <a:ea typeface="Verdana" pitchFamily="34" charset="0"/>
                          <a:cs typeface="Verdana" pitchFamily="34" charset="0"/>
                        </a:rPr>
                        <a:t> 2013 und Ausblick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err="1" smtClean="0">
                          <a:latin typeface="Verdana" pitchFamily="34" charset="0"/>
                          <a:ea typeface="Verdana" pitchFamily="34" charset="0"/>
                          <a:cs typeface="Verdana" pitchFamily="34" charset="0"/>
                        </a:rPr>
                        <a:t>Sessionsheft</a:t>
                      </a:r>
                      <a:r>
                        <a:rPr lang="de-DE" sz="1800" dirty="0" smtClean="0">
                          <a:latin typeface="Verdana" pitchFamily="34" charset="0"/>
                          <a:ea typeface="Verdana" pitchFamily="34" charset="0"/>
                          <a:cs typeface="Verdana" pitchFamily="34" charset="0"/>
                        </a:rPr>
                        <a:t> … und Ausblick</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Allensbacher Jahrbuch der Demoskopie 2003-2009</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Allensbacher Jahrbuch der Demoskopie …</a:t>
                      </a: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10</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-7-</a:t>
            </a:r>
            <a:endParaRPr lang="de-DE" dirty="0"/>
          </a:p>
        </p:txBody>
      </p:sp>
      <p:sp>
        <p:nvSpPr>
          <p:cNvPr id="3" name="Textplatzhalter 2"/>
          <p:cNvSpPr>
            <a:spLocks noGrp="1"/>
          </p:cNvSpPr>
          <p:nvPr>
            <p:ph type="body" sz="quarter" idx="13"/>
          </p:nvPr>
        </p:nvSpPr>
        <p:spPr>
          <a:xfrm>
            <a:off x="251520" y="836712"/>
            <a:ext cx="8640960" cy="2808312"/>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Lange Titel dürfen abgekürzt werden, wenn keine wesentlichen Informationen verlorengehen ("…"). Die ersten fünf Wörter dürfen nicht weggelassen werden.</a:t>
            </a:r>
          </a:p>
          <a:p>
            <a:pPr marL="758825" lvl="2" indent="-358775">
              <a:buFont typeface="Symbol" pitchFamily="18" charset="2"/>
              <a:buChar char="-"/>
            </a:pPr>
            <a:endParaRPr lang="de-DE" sz="2000" dirty="0" smtClean="0"/>
          </a:p>
          <a:p>
            <a:pPr marL="358775" lvl="1" indent="-358775">
              <a:buNone/>
            </a:pPr>
            <a:r>
              <a:rPr lang="de-DE" sz="2400" dirty="0" smtClean="0"/>
              <a:t>Beispiele 6:</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2103120"/>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Wunderbare Reise zu Wasser und zu Lande und lustige Abenteuer des Freiherrn von Münchhausen, wie er dieselben bei der Flasche im Zirkel seiner Freunde zu erzählen pflegte</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Wunderbare Reise zu Wasser und zu Lande und lustige Abenteuer des Freiherrn von Münchhausen …</a:t>
                      </a: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11</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-9-</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2" indent="-358775"/>
            <a:r>
              <a:rPr lang="de-DE" sz="2400" dirty="0" smtClean="0"/>
              <a:t>Namen von Personen, Familien, Körperschaften (RDA 2.3.1.5 + RDA 2.3.1.5 D-A-CH)</a:t>
            </a:r>
          </a:p>
          <a:p>
            <a:pPr marL="815975" lvl="3" indent="-358775"/>
            <a:r>
              <a:rPr lang="de-DE" sz="2000" dirty="0" smtClean="0"/>
              <a:t>Name wird als Titel erfasst, wenn Titel = Name</a:t>
            </a:r>
          </a:p>
          <a:p>
            <a:pPr marL="815975" lvl="3" indent="-358775"/>
            <a:r>
              <a:rPr lang="de-DE" sz="2000" dirty="0" smtClean="0"/>
              <a:t>Name von geistigem Schöpfer, Mitwirkendem, Verlag o. ä. wird als Teil des Titels erfasst, wenn fest mit dem Titel verbunden, z. B. am Anfang mit dem Titel grammatisch verbunden</a:t>
            </a:r>
          </a:p>
          <a:p>
            <a:pPr marL="815975" lvl="3" indent="-358775"/>
            <a:endParaRPr lang="de-DE" sz="2000" dirty="0" smtClean="0"/>
          </a:p>
          <a:p>
            <a:pPr marL="358775" lvl="2" indent="-358775">
              <a:buNone/>
            </a:pPr>
            <a:r>
              <a:rPr lang="de-DE" sz="2400" dirty="0" smtClean="0"/>
              <a:t>Beispiele 7:</a:t>
            </a:r>
            <a:endParaRPr lang="de-DE" sz="2200" dirty="0" smtClean="0"/>
          </a:p>
          <a:p>
            <a:pPr marL="758825" lvl="2" indent="-358775">
              <a:buFont typeface="Symbol" pitchFamily="18" charset="2"/>
              <a:buChar char="-"/>
            </a:pPr>
            <a:endParaRPr lang="de-DE" dirty="0" smtClean="0"/>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8" y="4293096"/>
          <a:ext cx="8640961" cy="1645920"/>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solidFill>
                            <a:schemeClr val="tx1"/>
                          </a:solidFill>
                          <a:latin typeface="Verdana" pitchFamily="34" charset="0"/>
                          <a:ea typeface="Verdana" pitchFamily="34" charset="0"/>
                          <a:cs typeface="Verdana" pitchFamily="34" charset="0"/>
                        </a:rPr>
                        <a:t>C. G. Jung</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C.G. Jung</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Initialen ohne Leerzeichen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Brill's Encylopedia of Hinduism</a:t>
                      </a:r>
                    </a:p>
                  </a:txBody>
                  <a:tcPr anchor="ctr"/>
                </a:tc>
                <a:tc>
                  <a:txBody>
                    <a:bodyPr/>
                    <a:lstStyle/>
                    <a:p>
                      <a:pPr marL="0" lvl="2" indent="0">
                        <a:buNone/>
                      </a:pPr>
                      <a:r>
                        <a:rPr lang="es-ES" sz="1800" dirty="0" smtClean="0">
                          <a:latin typeface="Verdana" pitchFamily="34" charset="0"/>
                          <a:ea typeface="Verdana" pitchFamily="34" charset="0"/>
                          <a:cs typeface="Verdana" pitchFamily="34" charset="0"/>
                        </a:rPr>
                        <a:t>Brill's encylopedia of Hinduism</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12</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-10-</a:t>
            </a:r>
            <a:endParaRPr lang="de-DE" dirty="0"/>
          </a:p>
        </p:txBody>
      </p:sp>
      <p:sp>
        <p:nvSpPr>
          <p:cNvPr id="3" name="Textplatzhalter 2"/>
          <p:cNvSpPr>
            <a:spLocks noGrp="1"/>
          </p:cNvSpPr>
          <p:nvPr>
            <p:ph type="body" sz="quarter" idx="13"/>
          </p:nvPr>
        </p:nvSpPr>
        <p:spPr>
          <a:xfrm>
            <a:off x="251520" y="836712"/>
            <a:ext cx="8640960" cy="720080"/>
          </a:xfrm>
        </p:spPr>
        <p:txBody>
          <a:bodyPr wrap="square"/>
          <a:lstStyle/>
          <a:p>
            <a:pPr marL="358775" lvl="2" indent="-358775">
              <a:buNone/>
            </a:pPr>
            <a:r>
              <a:rPr lang="de-DE" sz="2400" dirty="0" smtClean="0"/>
              <a:t>Beispiele 8:</a:t>
            </a:r>
          </a:p>
          <a:p>
            <a:pPr marL="358775" lvl="2" indent="-358775">
              <a:buNone/>
            </a:pPr>
            <a:endParaRPr lang="de-DE" sz="2400" dirty="0" smtClean="0"/>
          </a:p>
          <a:p>
            <a:pPr marL="358775" lvl="2" indent="-358775">
              <a:buNone/>
            </a:pPr>
            <a:r>
              <a:rPr lang="de-DE" sz="2400" dirty="0" smtClean="0"/>
              <a:t>Aber:</a:t>
            </a:r>
          </a:p>
          <a:p>
            <a:pPr marL="358775" lvl="2" indent="-358775">
              <a:buNone/>
            </a:pPr>
            <a:endParaRPr lang="de-DE" sz="2400"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251520" y="2276872"/>
          <a:ext cx="8640961" cy="2952328"/>
        </p:xfrm>
        <a:graphic>
          <a:graphicData uri="http://schemas.openxmlformats.org/drawingml/2006/table">
            <a:tbl>
              <a:tblPr firstRow="1" bandRow="1">
                <a:tableStyleId>{5C22544A-7EE6-4342-B048-85BDC9FD1C3A}</a:tableStyleId>
              </a:tblPr>
              <a:tblGrid>
                <a:gridCol w="3024336"/>
                <a:gridCol w="3096344"/>
                <a:gridCol w="2520281"/>
              </a:tblGrid>
              <a:tr h="3936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9342">
                <a:tc>
                  <a:txBody>
                    <a:bodyPr/>
                    <a:lstStyle/>
                    <a:p>
                      <a:pPr marL="0" lvl="2" indent="0">
                        <a:lnSpc>
                          <a:spcPct val="100000"/>
                        </a:lnSpc>
                        <a:spcBef>
                          <a:spcPts val="0"/>
                        </a:spcBef>
                        <a:spcAft>
                          <a:spcPts val="0"/>
                        </a:spcAft>
                        <a:buNone/>
                      </a:pPr>
                      <a:r>
                        <a:rPr lang="es-ES" sz="1800" dirty="0" smtClean="0">
                          <a:solidFill>
                            <a:schemeClr val="tx1"/>
                          </a:solidFill>
                          <a:latin typeface="Verdana" pitchFamily="34" charset="0"/>
                          <a:ea typeface="Verdana" pitchFamily="34" charset="0"/>
                          <a:cs typeface="Verdana" pitchFamily="34" charset="0"/>
                        </a:rPr>
                        <a:t>Jane</a:t>
                      </a:r>
                      <a:r>
                        <a:rPr lang="es-ES" sz="1800" baseline="0" dirty="0" smtClean="0">
                          <a:solidFill>
                            <a:schemeClr val="tx1"/>
                          </a:solidFill>
                          <a:latin typeface="Verdana" pitchFamily="34" charset="0"/>
                          <a:ea typeface="Verdana" pitchFamily="34" charset="0"/>
                          <a:cs typeface="Verdana" pitchFamily="34" charset="0"/>
                        </a:rPr>
                        <a:t> Austen's Erotic Advice</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Jane Austen's erotic advice</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Jane Austen nicht geistige Schöpferin o. ä., Großschreibung</a:t>
                      </a:r>
                      <a:endParaRPr lang="de-DE" dirty="0">
                        <a:latin typeface="Verdana" pitchFamily="34" charset="0"/>
                        <a:ea typeface="Verdana" pitchFamily="34" charset="0"/>
                        <a:cs typeface="Verdana" pitchFamily="34" charset="0"/>
                      </a:endParaRPr>
                    </a:p>
                  </a:txBody>
                  <a:tcPr anchor="ctr"/>
                </a:tc>
              </a:tr>
              <a:tr h="1279342">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the cinema of CLINT EASTWOOD</a:t>
                      </a:r>
                    </a:p>
                  </a:txBody>
                  <a:tcPr anchor="ctr"/>
                </a:tc>
                <a:tc>
                  <a:txBody>
                    <a:bodyPr/>
                    <a:lstStyle/>
                    <a:p>
                      <a:pPr marL="0" lvl="2" indent="0">
                        <a:buNone/>
                      </a:pPr>
                      <a:r>
                        <a:rPr lang="es-ES" sz="1800" dirty="0" smtClean="0">
                          <a:latin typeface="Verdana" pitchFamily="34" charset="0"/>
                          <a:ea typeface="Verdana" pitchFamily="34" charset="0"/>
                          <a:cs typeface="Verdana" pitchFamily="34" charset="0"/>
                        </a:rPr>
                        <a:t>The cinema of Clint Eastwood</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Clint Eastwood nicht geistiger Schöpfer o. ä., 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13</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-11-</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3" indent="-358775">
              <a:buFont typeface="Arial" pitchFamily="34" charset="0"/>
              <a:buChar char="•"/>
            </a:pPr>
            <a:r>
              <a:rPr lang="de-DE" sz="2400" dirty="0" smtClean="0"/>
              <a:t>Wörter u. ä., die den Titel nur einleiten (RDA 2.3.1.6 + RDA 2.3.1.6 D-A-CH)</a:t>
            </a:r>
          </a:p>
          <a:p>
            <a:pPr marL="815975" lvl="4" indent="-358775">
              <a:buFont typeface="Symbol" pitchFamily="18" charset="2"/>
              <a:buChar char="-"/>
            </a:pPr>
            <a:r>
              <a:rPr lang="de-DE" dirty="0" smtClean="0"/>
              <a:t>Werden ohne Kennzeichnung weggelassen</a:t>
            </a:r>
          </a:p>
          <a:p>
            <a:pPr marL="815975" lvl="4" indent="-358775">
              <a:buFont typeface="Symbol" pitchFamily="18" charset="2"/>
              <a:buChar char="-"/>
            </a:pPr>
            <a:r>
              <a:rPr lang="de-DE" dirty="0" smtClean="0"/>
              <a:t>Der Titel mit der Einleitung kann als abweichender Titel erfasst werden.</a:t>
            </a:r>
          </a:p>
          <a:p>
            <a:pPr marL="815975" lvl="4" indent="-358775">
              <a:buFont typeface="Symbol" pitchFamily="18" charset="2"/>
              <a:buChar char="-"/>
            </a:pPr>
            <a:r>
              <a:rPr lang="de-DE" dirty="0" smtClean="0"/>
              <a:t>Ausnahme: Wendungen wie "Hier beginnt …", "Hier hebt sich an …" werden nicht weggelassen.</a:t>
            </a:r>
          </a:p>
          <a:p>
            <a:pPr marL="815975" lvl="3" indent="-358775"/>
            <a:endParaRPr lang="de-DE" sz="1800" dirty="0" smtClean="0"/>
          </a:p>
          <a:p>
            <a:pPr marL="358775" lvl="1" indent="-358775">
              <a:buNone/>
            </a:pPr>
            <a:r>
              <a:rPr lang="de-DE" dirty="0" smtClean="0"/>
              <a:t>Beispiele 9:</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8" y="4276294"/>
          <a:ext cx="8640961" cy="1672986"/>
        </p:xfrm>
        <a:graphic>
          <a:graphicData uri="http://schemas.openxmlformats.org/drawingml/2006/table">
            <a:tbl>
              <a:tblPr firstRow="1" bandRow="1">
                <a:tableStyleId>{5C22544A-7EE6-4342-B048-85BDC9FD1C3A}</a:tableStyleId>
              </a:tblPr>
              <a:tblGrid>
                <a:gridCol w="3024336"/>
                <a:gridCol w="3096344"/>
                <a:gridCol w="2520281"/>
              </a:tblGrid>
              <a:tr h="3936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9342">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EMI PRESENTS THE GREAT BIG SCOTTISH SONGBOOK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The </a:t>
                      </a:r>
                      <a:r>
                        <a:rPr lang="de-DE" sz="1800" dirty="0" err="1" smtClean="0">
                          <a:latin typeface="Verdana" pitchFamily="34" charset="0"/>
                          <a:ea typeface="Verdana" pitchFamily="34" charset="0"/>
                          <a:cs typeface="Verdana" pitchFamily="34" charset="0"/>
                        </a:rPr>
                        <a:t>great</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big</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Scottish</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songbook</a:t>
                      </a:r>
                      <a:endParaRPr lang="de-DE"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14</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2. Haupttitel</a:t>
            </a:r>
          </a:p>
          <a:p>
            <a:pPr algn="ctr">
              <a:buNone/>
            </a:pPr>
            <a:r>
              <a:rPr lang="de-DE" sz="2800" dirty="0" smtClean="0">
                <a:solidFill>
                  <a:schemeClr val="accent1">
                    <a:lumMod val="75000"/>
                  </a:schemeClr>
                </a:solidFill>
              </a:rPr>
              <a:t>(RDA 2.3.2)</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15</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a:t>
            </a:r>
            <a:endParaRPr lang="de-DE" dirty="0"/>
          </a:p>
        </p:txBody>
      </p:sp>
      <p:sp>
        <p:nvSpPr>
          <p:cNvPr id="3" name="Textplatzhalter 2"/>
          <p:cNvSpPr>
            <a:spLocks noGrp="1"/>
          </p:cNvSpPr>
          <p:nvPr>
            <p:ph type="body" sz="quarter" idx="13"/>
          </p:nvPr>
        </p:nvSpPr>
        <p:spPr/>
        <p:txBody>
          <a:bodyPr wrap="square"/>
          <a:lstStyle/>
          <a:p>
            <a:r>
              <a:rPr lang="de-DE" dirty="0" smtClean="0"/>
              <a:t>Hauptsächliche Bezeichnung einer Ressource (RDA 2.3.2.1)</a:t>
            </a:r>
          </a:p>
          <a:p>
            <a:endParaRPr lang="de-DE" dirty="0" smtClean="0"/>
          </a:p>
          <a:p>
            <a:r>
              <a:rPr lang="de-DE" dirty="0" smtClean="0"/>
              <a:t>Informationsquellen (RDA 2.3.2.2)</a:t>
            </a:r>
          </a:p>
          <a:p>
            <a:pPr lvl="1"/>
            <a:r>
              <a:rPr lang="de-DE" dirty="0" smtClean="0"/>
              <a:t>Bevorzugte Informationsquelle: s. RDA 2.2.2.-2.2.3 </a:t>
            </a:r>
            <a:r>
              <a:rPr lang="de-DE" dirty="0" smtClean="0">
                <a:solidFill>
                  <a:schemeClr val="accent1">
                    <a:lumMod val="75000"/>
                  </a:schemeClr>
                </a:solidFill>
              </a:rPr>
              <a:t>(in Modul 2)</a:t>
            </a:r>
          </a:p>
          <a:p>
            <a:pPr lvl="1"/>
            <a:r>
              <a:rPr lang="de-DE" dirty="0" smtClean="0"/>
              <a:t>Ressource ohne Titel:</a:t>
            </a:r>
          </a:p>
          <a:p>
            <a:pPr lvl="2"/>
            <a:r>
              <a:rPr lang="de-DE" sz="1800" dirty="0" smtClean="0"/>
              <a:t>Textanfang als Titel (RDA 2.3.1.1 D-A-CH)</a:t>
            </a:r>
          </a:p>
          <a:p>
            <a:pPr lvl="2"/>
            <a:r>
              <a:rPr lang="de-DE" sz="1800" dirty="0" smtClean="0"/>
              <a:t>Wenn Textanfang ungeeignet, sonstige Informationsquellen zum Ermitteln eines Haupttitels (s. RDA 2.2.4): z. B. Werbeflyer, veröffentlichte Rezension, Nachschlagewerk. Ermittelter Haupttitel wird in eckigen Klammern erfasst (RDA 2.2.4 D-A-CH).</a:t>
            </a:r>
          </a:p>
          <a:p>
            <a:pPr lvl="2"/>
            <a:r>
              <a:rPr lang="de-DE" sz="1800" dirty="0" smtClean="0"/>
              <a:t>Wenn kein Titel ermittelbar, wird der Haupttitel fingiert in von der Agentur bevorzugter Sprache und Schrift (RDA 2.3.2.11 + RDA 2.3.2.11 D-A-CH).</a:t>
            </a:r>
          </a:p>
        </p:txBody>
      </p:sp>
      <p:sp>
        <p:nvSpPr>
          <p:cNvPr id="8" name="Foliennummernplatzhalter 7"/>
          <p:cNvSpPr>
            <a:spLocks noGrp="1"/>
          </p:cNvSpPr>
          <p:nvPr>
            <p:ph type="sldNum" sz="quarter" idx="4"/>
          </p:nvPr>
        </p:nvSpPr>
        <p:spPr/>
        <p:txBody>
          <a:bodyPr/>
          <a:lstStyle/>
          <a:p>
            <a:fld id="{8A6690F1-7CA1-4166-A522-500460961984}" type="slidenum">
              <a:rPr lang="de-DE" smtClean="0"/>
              <a:pPr/>
              <a:t>16</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-2-</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lgn="just">
              <a:buNone/>
            </a:pPr>
            <a:r>
              <a:rPr lang="de-DE" dirty="0" smtClean="0"/>
              <a:t>Beispiele: Präsentationsformat und bevorzugte Informationsquelle</a:t>
            </a:r>
            <a:endParaRPr lang="de-DE" dirty="0"/>
          </a:p>
        </p:txBody>
      </p:sp>
      <p:pic>
        <p:nvPicPr>
          <p:cNvPr id="9" name="Picture 3"/>
          <p:cNvPicPr>
            <a:picLocks noChangeAspect="1" noChangeArrowheads="1"/>
          </p:cNvPicPr>
          <p:nvPr/>
        </p:nvPicPr>
        <p:blipFill>
          <a:blip r:embed="rId3" cstate="print"/>
          <a:srcRect/>
          <a:stretch>
            <a:fillRect/>
          </a:stretch>
        </p:blipFill>
        <p:spPr bwMode="auto">
          <a:xfrm>
            <a:off x="179512" y="1916832"/>
            <a:ext cx="4275533" cy="4248472"/>
          </a:xfrm>
          <a:prstGeom prst="rect">
            <a:avLst/>
          </a:prstGeom>
          <a:noFill/>
          <a:ln w="9525">
            <a:noFill/>
            <a:miter lim="800000"/>
            <a:headEnd/>
            <a:tailEnd/>
          </a:ln>
        </p:spPr>
      </p:pic>
      <p:pic>
        <p:nvPicPr>
          <p:cNvPr id="10" name="Picture 2"/>
          <p:cNvPicPr>
            <a:picLocks noChangeAspect="1" noChangeArrowheads="1"/>
          </p:cNvPicPr>
          <p:nvPr/>
        </p:nvPicPr>
        <p:blipFill>
          <a:blip r:embed="rId4" cstate="print"/>
          <a:srcRect l="7770" t="21915" r="9089" b="30809"/>
          <a:stretch>
            <a:fillRect/>
          </a:stretch>
        </p:blipFill>
        <p:spPr bwMode="auto">
          <a:xfrm>
            <a:off x="4499992" y="2420888"/>
            <a:ext cx="4248472" cy="3528392"/>
          </a:xfrm>
          <a:prstGeom prst="rect">
            <a:avLst/>
          </a:prstGeom>
          <a:noFill/>
          <a:ln w="9525">
            <a:solidFill>
              <a:schemeClr val="tx1"/>
            </a:solidFill>
            <a:miter lim="800000"/>
            <a:headEnd/>
            <a:tailEnd/>
          </a:ln>
        </p:spPr>
      </p:pic>
      <p:sp>
        <p:nvSpPr>
          <p:cNvPr id="11" name="Textfeld 10"/>
          <p:cNvSpPr txBox="1"/>
          <p:nvPr/>
        </p:nvSpPr>
        <p:spPr>
          <a:xfrm>
            <a:off x="4427984" y="1938318"/>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Titelseite PDF:</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4572000" y="2636912"/>
            <a:ext cx="4104456" cy="129614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Foliennummernplatzhalter 14"/>
          <p:cNvSpPr>
            <a:spLocks noGrp="1"/>
          </p:cNvSpPr>
          <p:nvPr>
            <p:ph type="sldNum" sz="quarter" idx="4"/>
          </p:nvPr>
        </p:nvSpPr>
        <p:spPr/>
        <p:txBody>
          <a:bodyPr/>
          <a:lstStyle/>
          <a:p>
            <a:fld id="{8A6690F1-7CA1-4166-A522-500460961984}" type="slidenum">
              <a:rPr lang="de-DE" smtClean="0"/>
              <a:pPr/>
              <a:t>17</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1620" r="1175"/>
          <a:stretch>
            <a:fillRect/>
          </a:stretch>
        </p:blipFill>
        <p:spPr bwMode="auto">
          <a:xfrm>
            <a:off x="179512" y="1844824"/>
            <a:ext cx="4248472" cy="4346451"/>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tretch>
            <a:fillRect/>
          </a:stretch>
        </p:blipFill>
        <p:spPr bwMode="auto">
          <a:xfrm>
            <a:off x="4644534" y="2159037"/>
            <a:ext cx="3959389" cy="3934259"/>
          </a:xfrm>
          <a:prstGeom prst="rect">
            <a:avLst/>
          </a:prstGeom>
          <a:noFill/>
          <a:ln w="9525">
            <a:noFill/>
            <a:miter lim="800000"/>
            <a:headEnd/>
            <a:tailEnd/>
          </a:ln>
        </p:spPr>
      </p:pic>
      <p:sp>
        <p:nvSpPr>
          <p:cNvPr id="2" name="Titel 1"/>
          <p:cNvSpPr>
            <a:spLocks noGrp="1"/>
          </p:cNvSpPr>
          <p:nvPr>
            <p:ph type="title"/>
          </p:nvPr>
        </p:nvSpPr>
        <p:spPr/>
        <p:txBody>
          <a:bodyPr/>
          <a:lstStyle/>
          <a:p>
            <a:r>
              <a:rPr lang="de-DE" dirty="0" smtClean="0"/>
              <a:t>Titel: Haupttitel (Standardelement) -3-</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lgn="just">
              <a:buNone/>
            </a:pPr>
            <a:r>
              <a:rPr lang="de-DE" dirty="0" smtClean="0"/>
              <a:t>Beispiele: Präsentationsformat und bevorzugte Informationsquelle</a:t>
            </a:r>
            <a:endParaRPr lang="de-DE" dirty="0"/>
          </a:p>
        </p:txBody>
      </p:sp>
      <p:sp>
        <p:nvSpPr>
          <p:cNvPr id="11" name="Textfeld 10"/>
          <p:cNvSpPr txBox="1"/>
          <p:nvPr/>
        </p:nvSpPr>
        <p:spPr>
          <a:xfrm>
            <a:off x="4572000" y="1794302"/>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Einleger vorn:</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3059832" y="3861048"/>
            <a:ext cx="1224136" cy="432048"/>
          </a:xfrm>
          <a:prstGeom prst="rect">
            <a:avLst/>
          </a:prstGeom>
          <a:noFill/>
          <a:ln w="38100">
            <a:solidFill>
              <a:srgbClr val="009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Foliennummernplatzhalter 13"/>
          <p:cNvSpPr>
            <a:spLocks noGrp="1"/>
          </p:cNvSpPr>
          <p:nvPr>
            <p:ph type="sldNum" sz="quarter" idx="4"/>
          </p:nvPr>
        </p:nvSpPr>
        <p:spPr/>
        <p:txBody>
          <a:bodyPr/>
          <a:lstStyle/>
          <a:p>
            <a:fld id="{8A6690F1-7CA1-4166-A522-500460961984}" type="slidenum">
              <a:rPr lang="de-DE" smtClean="0"/>
              <a:pPr/>
              <a:t>18</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-4-</a:t>
            </a:r>
            <a:endParaRPr lang="de-DE" dirty="0"/>
          </a:p>
        </p:txBody>
      </p:sp>
      <p:sp>
        <p:nvSpPr>
          <p:cNvPr id="3" name="Textplatzhalter 2"/>
          <p:cNvSpPr>
            <a:spLocks noGrp="1"/>
          </p:cNvSpPr>
          <p:nvPr>
            <p:ph type="body" sz="quarter" idx="13"/>
          </p:nvPr>
        </p:nvSpPr>
        <p:spPr/>
        <p:txBody>
          <a:bodyPr wrap="square"/>
          <a:lstStyle/>
          <a:p>
            <a:pPr algn="just"/>
            <a:r>
              <a:rPr lang="de-DE" dirty="0" smtClean="0"/>
              <a:t>Titel in mehreren Sprachen/Schriften in der Informationsquelle (RDA 2.3.2.4)</a:t>
            </a:r>
          </a:p>
          <a:p>
            <a:pPr lvl="1"/>
            <a:r>
              <a:rPr lang="de-DE" dirty="0" smtClean="0"/>
              <a:t>Inhalt geschrieben/gesprochen/gesungen:</a:t>
            </a:r>
          </a:p>
          <a:p>
            <a:pPr lvl="2"/>
            <a:r>
              <a:rPr lang="de-DE" sz="1800" dirty="0" smtClean="0"/>
              <a:t>Haupttitel in der Sprache oder Schrift, die den Hauptinhalt der Ressource ausmacht</a:t>
            </a:r>
          </a:p>
          <a:p>
            <a:pPr lvl="2"/>
            <a:r>
              <a:rPr lang="de-DE" sz="1800" dirty="0" smtClean="0"/>
              <a:t>Haupttitel anhand Reihenfolge, Layout, Typografie, wenn es keinen Hauptinhalt in einer einzelnen Sprache gibt </a:t>
            </a:r>
            <a:r>
              <a:rPr lang="de-DE" sz="1800" dirty="0" smtClean="0">
                <a:solidFill>
                  <a:srgbClr val="FF0000"/>
                </a:solidFill>
              </a:rPr>
              <a:t>(gilt auch bei fortlaufenden Ressourcen)</a:t>
            </a:r>
          </a:p>
          <a:p>
            <a:pPr lvl="1"/>
            <a:r>
              <a:rPr lang="de-DE" dirty="0" smtClean="0"/>
              <a:t>Anderer Inhalt:</a:t>
            </a:r>
          </a:p>
          <a:p>
            <a:pPr lvl="2"/>
            <a:r>
              <a:rPr lang="de-DE" sz="1800" dirty="0" smtClean="0"/>
              <a:t>Haupttitel anhand Reihenfolge, Layout, Typografie</a:t>
            </a:r>
          </a:p>
          <a:p>
            <a:r>
              <a:rPr lang="de-DE" dirty="0" smtClean="0"/>
              <a:t>Titel in mehreren Formen und in einer Sprache/ Schrift in der Informationsquelle (RDA 2.3.2.5)</a:t>
            </a:r>
          </a:p>
          <a:p>
            <a:pPr lvl="1"/>
            <a:r>
              <a:rPr lang="de-DE" dirty="0" smtClean="0"/>
              <a:t>Haupttitel anhand Reihenfolge, Layout, Typografie</a:t>
            </a:r>
          </a:p>
          <a:p>
            <a:pPr lvl="1"/>
            <a:r>
              <a:rPr lang="de-DE" dirty="0" smtClean="0"/>
              <a:t>Im Zweifelsfall: umfassendster Titel = Haupttitel</a:t>
            </a:r>
          </a:p>
          <a:p>
            <a:pPr lvl="1"/>
            <a:r>
              <a:rPr lang="de-DE" dirty="0" smtClean="0"/>
              <a:t>Fortl./integrierende Ressource: Titel in vollständiger Form + Kurzform: Vollständige Form = Haupttitel</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19</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Teil 2.01, Beschreibung der Manifestation:</a:t>
            </a:r>
            <a:br>
              <a:rPr lang="de-DE" sz="2800" dirty="0" smtClean="0"/>
            </a:br>
            <a:r>
              <a:rPr lang="de-DE" sz="2800" dirty="0" smtClean="0"/>
              <a:t/>
            </a:r>
            <a:br>
              <a:rPr lang="de-DE" sz="2800" dirty="0" smtClean="0"/>
            </a:br>
            <a:r>
              <a:rPr lang="de-DE" dirty="0" smtClean="0"/>
              <a:t>Titel</a:t>
            </a:r>
            <a:br>
              <a:rPr lang="de-DE" dirty="0" smtClean="0"/>
            </a:br>
            <a:r>
              <a:rPr lang="de-DE" dirty="0" smtClean="0"/>
              <a:t>(RDA 2.3)</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e Legende 11"/>
          <p:cNvSpPr/>
          <p:nvPr/>
        </p:nvSpPr>
        <p:spPr>
          <a:xfrm>
            <a:off x="323528" y="1556792"/>
            <a:ext cx="2520280" cy="1440160"/>
          </a:xfrm>
          <a:prstGeom prst="wedgeEllipseCallout">
            <a:avLst>
              <a:gd name="adj1" fmla="val 58702"/>
              <a:gd name="adj2" fmla="val -5721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11 Beiträge in Deutsch, 6 in Französisch</a:t>
            </a:r>
            <a:endParaRPr lang="de-DE" dirty="0">
              <a:solidFill>
                <a:schemeClr val="tx1"/>
              </a:solidFill>
              <a:latin typeface="Verdana" pitchFamily="34" charset="0"/>
              <a:ea typeface="Verdana" pitchFamily="34" charset="0"/>
              <a:cs typeface="Verdana" pitchFamily="34" charset="0"/>
            </a:endParaRPr>
          </a:p>
        </p:txBody>
      </p:sp>
      <p:sp>
        <p:nvSpPr>
          <p:cNvPr id="2" name="Titel 1"/>
          <p:cNvSpPr>
            <a:spLocks noGrp="1"/>
          </p:cNvSpPr>
          <p:nvPr>
            <p:ph type="title"/>
          </p:nvPr>
        </p:nvSpPr>
        <p:spPr/>
        <p:txBody>
          <a:bodyPr/>
          <a:lstStyle/>
          <a:p>
            <a:r>
              <a:rPr lang="de-DE" dirty="0" smtClean="0"/>
              <a:t>Titel: Haupttitel (Standardelement) -5-</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Sprachen oder Schriften</a:t>
            </a:r>
            <a:endParaRPr lang="de-DE" dirty="0"/>
          </a:p>
        </p:txBody>
      </p:sp>
      <p:sp>
        <p:nvSpPr>
          <p:cNvPr id="13" name="Ovale Legende 12"/>
          <p:cNvSpPr/>
          <p:nvPr/>
        </p:nvSpPr>
        <p:spPr>
          <a:xfrm>
            <a:off x="539552" y="5085184"/>
            <a:ext cx="2952328" cy="1368152"/>
          </a:xfrm>
          <a:prstGeom prst="wedgeEllipseCallout">
            <a:avLst>
              <a:gd name="adj1" fmla="val -51253"/>
              <a:gd name="adj2" fmla="val -62358"/>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syrischer Schrift, Vorwort in Französisch</a:t>
            </a:r>
            <a:endParaRPr lang="de-DE" dirty="0">
              <a:solidFill>
                <a:schemeClr val="tx1"/>
              </a:solidFill>
              <a:latin typeface="Verdana" pitchFamily="34" charset="0"/>
              <a:ea typeface="Verdana" pitchFamily="34" charset="0"/>
              <a:cs typeface="Verdana" pitchFamily="34" charset="0"/>
            </a:endParaRPr>
          </a:p>
        </p:txBody>
      </p:sp>
      <p:sp>
        <p:nvSpPr>
          <p:cNvPr id="14" name="Ovale Legende 13"/>
          <p:cNvSpPr/>
          <p:nvPr/>
        </p:nvSpPr>
        <p:spPr>
          <a:xfrm>
            <a:off x="6084168" y="1628800"/>
            <a:ext cx="2808312" cy="1224136"/>
          </a:xfrm>
          <a:prstGeom prst="wedgeEllipseCallout">
            <a:avLst>
              <a:gd name="adj1" fmla="val -41914"/>
              <a:gd name="adj2" fmla="val 7229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Französisch und Deutsch</a:t>
            </a:r>
            <a:endParaRPr lang="de-DE" dirty="0">
              <a:solidFill>
                <a:schemeClr val="tx1"/>
              </a:solidFill>
              <a:latin typeface="Verdana" pitchFamily="34" charset="0"/>
              <a:ea typeface="Verdana" pitchFamily="34" charset="0"/>
              <a:cs typeface="Verdana" pitchFamily="34" charset="0"/>
            </a:endParaRPr>
          </a:p>
        </p:txBody>
      </p:sp>
      <p:grpSp>
        <p:nvGrpSpPr>
          <p:cNvPr id="16" name="Gruppieren 15"/>
          <p:cNvGrpSpPr/>
          <p:nvPr/>
        </p:nvGrpSpPr>
        <p:grpSpPr>
          <a:xfrm>
            <a:off x="3131840" y="1340768"/>
            <a:ext cx="2520280" cy="1514950"/>
            <a:chOff x="3131840" y="1340768"/>
            <a:chExt cx="2520280" cy="1514950"/>
          </a:xfrm>
        </p:grpSpPr>
        <p:pic>
          <p:nvPicPr>
            <p:cNvPr id="1029" name="Picture 5"/>
            <p:cNvPicPr>
              <a:picLocks noChangeAspect="1" noChangeArrowheads="1"/>
            </p:cNvPicPr>
            <p:nvPr/>
          </p:nvPicPr>
          <p:blipFill>
            <a:blip r:embed="rId2" cstate="print"/>
            <a:srcRect/>
            <a:stretch>
              <a:fillRect/>
            </a:stretch>
          </p:blipFill>
          <p:spPr bwMode="auto">
            <a:xfrm>
              <a:off x="3131840" y="1340768"/>
              <a:ext cx="2520280" cy="1514950"/>
            </a:xfrm>
            <a:prstGeom prst="rect">
              <a:avLst/>
            </a:prstGeom>
            <a:noFill/>
            <a:ln w="9525">
              <a:solidFill>
                <a:schemeClr val="tx1"/>
              </a:solidFill>
              <a:miter lim="800000"/>
              <a:headEnd/>
              <a:tailEnd/>
            </a:ln>
          </p:spPr>
        </p:pic>
        <p:sp>
          <p:nvSpPr>
            <p:cNvPr id="15" name="Rechteck 14"/>
            <p:cNvSpPr/>
            <p:nvPr/>
          </p:nvSpPr>
          <p:spPr>
            <a:xfrm>
              <a:off x="3203848" y="1412776"/>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0" name="Gruppieren 19"/>
          <p:cNvGrpSpPr/>
          <p:nvPr/>
        </p:nvGrpSpPr>
        <p:grpSpPr>
          <a:xfrm>
            <a:off x="323528" y="3078218"/>
            <a:ext cx="2809837" cy="1791479"/>
            <a:chOff x="323528" y="3078218"/>
            <a:chExt cx="2809837" cy="1791479"/>
          </a:xfrm>
        </p:grpSpPr>
        <p:pic>
          <p:nvPicPr>
            <p:cNvPr id="1030" name="Picture 6"/>
            <p:cNvPicPr>
              <a:picLocks noChangeAspect="1" noChangeArrowheads="1"/>
            </p:cNvPicPr>
            <p:nvPr/>
          </p:nvPicPr>
          <p:blipFill>
            <a:blip r:embed="rId3" cstate="print"/>
            <a:stretch>
              <a:fillRect/>
            </a:stretch>
          </p:blipFill>
          <p:spPr bwMode="auto">
            <a:xfrm>
              <a:off x="323528" y="3078218"/>
              <a:ext cx="2809837" cy="1791479"/>
            </a:xfrm>
            <a:prstGeom prst="rect">
              <a:avLst/>
            </a:prstGeom>
            <a:noFill/>
            <a:ln>
              <a:solidFill>
                <a:schemeClr val="tx1"/>
              </a:solidFill>
            </a:ln>
          </p:spPr>
        </p:pic>
        <p:sp>
          <p:nvSpPr>
            <p:cNvPr id="18" name="Rechteck 17"/>
            <p:cNvSpPr/>
            <p:nvPr/>
          </p:nvSpPr>
          <p:spPr>
            <a:xfrm>
              <a:off x="395536" y="3140968"/>
              <a:ext cx="2664296" cy="72008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7" name="Gruppieren 16"/>
          <p:cNvGrpSpPr/>
          <p:nvPr/>
        </p:nvGrpSpPr>
        <p:grpSpPr>
          <a:xfrm>
            <a:off x="3851920" y="3212976"/>
            <a:ext cx="4928952" cy="3096344"/>
            <a:chOff x="3851920" y="3212976"/>
            <a:chExt cx="4928952" cy="3096344"/>
          </a:xfrm>
        </p:grpSpPr>
        <p:pic>
          <p:nvPicPr>
            <p:cNvPr id="1028" name="Picture 4"/>
            <p:cNvPicPr>
              <a:picLocks noChangeAspect="1" noChangeArrowheads="1"/>
            </p:cNvPicPr>
            <p:nvPr/>
          </p:nvPicPr>
          <p:blipFill>
            <a:blip r:embed="rId4" cstate="print"/>
            <a:srcRect/>
            <a:stretch>
              <a:fillRect/>
            </a:stretch>
          </p:blipFill>
          <p:spPr bwMode="auto">
            <a:xfrm>
              <a:off x="3851920" y="3212976"/>
              <a:ext cx="4928952" cy="3096344"/>
            </a:xfrm>
            <a:prstGeom prst="rect">
              <a:avLst/>
            </a:prstGeom>
            <a:noFill/>
            <a:ln w="9525">
              <a:solidFill>
                <a:schemeClr val="tx1"/>
              </a:solidFill>
              <a:miter lim="800000"/>
              <a:headEnd/>
              <a:tailEnd/>
            </a:ln>
          </p:spPr>
        </p:pic>
        <p:sp>
          <p:nvSpPr>
            <p:cNvPr id="19" name="Rechteck 18"/>
            <p:cNvSpPr/>
            <p:nvPr/>
          </p:nvSpPr>
          <p:spPr>
            <a:xfrm>
              <a:off x="3995936" y="3284984"/>
              <a:ext cx="453650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3" name="Foliennummernplatzhalter 22"/>
          <p:cNvSpPr>
            <a:spLocks noGrp="1"/>
          </p:cNvSpPr>
          <p:nvPr>
            <p:ph type="sldNum" sz="quarter" idx="4"/>
          </p:nvPr>
        </p:nvSpPr>
        <p:spPr/>
        <p:txBody>
          <a:bodyPr/>
          <a:lstStyle/>
          <a:p>
            <a:fld id="{8A6690F1-7CA1-4166-A522-500460961984}" type="slidenum">
              <a:rPr lang="de-DE" smtClean="0"/>
              <a:pPr/>
              <a:t>20</a:t>
            </a:fld>
            <a:endParaRPr lang="de-DE"/>
          </a:p>
        </p:txBody>
      </p:sp>
      <p:sp>
        <p:nvSpPr>
          <p:cNvPr id="24" name="Fußzeilenplatzhalter 23"/>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-6-</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Formen</a:t>
            </a:r>
            <a:endParaRPr lang="de-DE" dirty="0"/>
          </a:p>
        </p:txBody>
      </p:sp>
      <p:grpSp>
        <p:nvGrpSpPr>
          <p:cNvPr id="14" name="Gruppieren 13"/>
          <p:cNvGrpSpPr/>
          <p:nvPr/>
        </p:nvGrpSpPr>
        <p:grpSpPr>
          <a:xfrm>
            <a:off x="251520" y="1412776"/>
            <a:ext cx="3456384" cy="3384376"/>
            <a:chOff x="323528" y="1412776"/>
            <a:chExt cx="3456384" cy="3384376"/>
          </a:xfrm>
        </p:grpSpPr>
        <p:pic>
          <p:nvPicPr>
            <p:cNvPr id="1027" name="Picture 3"/>
            <p:cNvPicPr>
              <a:picLocks noChangeAspect="1" noChangeArrowheads="1"/>
            </p:cNvPicPr>
            <p:nvPr/>
          </p:nvPicPr>
          <p:blipFill>
            <a:blip r:embed="rId2" cstate="print"/>
            <a:srcRect l="4492" r="4739"/>
            <a:stretch>
              <a:fillRect/>
            </a:stretch>
          </p:blipFill>
          <p:spPr bwMode="auto">
            <a:xfrm>
              <a:off x="323528" y="1412776"/>
              <a:ext cx="3456384" cy="3384376"/>
            </a:xfrm>
            <a:prstGeom prst="rect">
              <a:avLst/>
            </a:prstGeom>
            <a:noFill/>
            <a:ln w="9525">
              <a:solidFill>
                <a:schemeClr val="tx1"/>
              </a:solidFill>
              <a:miter lim="800000"/>
              <a:headEnd/>
              <a:tailEnd/>
            </a:ln>
          </p:spPr>
        </p:pic>
        <p:sp>
          <p:nvSpPr>
            <p:cNvPr id="20" name="Rechteck 19"/>
            <p:cNvSpPr/>
            <p:nvPr/>
          </p:nvSpPr>
          <p:spPr>
            <a:xfrm>
              <a:off x="827584" y="1556792"/>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6" name="Gruppieren 15"/>
          <p:cNvGrpSpPr/>
          <p:nvPr/>
        </p:nvGrpSpPr>
        <p:grpSpPr>
          <a:xfrm>
            <a:off x="5508104" y="1412776"/>
            <a:ext cx="3347940" cy="2664296"/>
            <a:chOff x="251520" y="1340768"/>
            <a:chExt cx="3347940" cy="2664296"/>
          </a:xfrm>
        </p:grpSpPr>
        <p:pic>
          <p:nvPicPr>
            <p:cNvPr id="7" name="Picture 2"/>
            <p:cNvPicPr>
              <a:picLocks noChangeAspect="1" noChangeArrowheads="1"/>
            </p:cNvPicPr>
            <p:nvPr/>
          </p:nvPicPr>
          <p:blipFill>
            <a:blip r:embed="rId3" cstate="print"/>
            <a:srcRect b="27451"/>
            <a:stretch>
              <a:fillRect/>
            </a:stretch>
          </p:blipFill>
          <p:spPr bwMode="auto">
            <a:xfrm>
              <a:off x="251520" y="1340768"/>
              <a:ext cx="3347940" cy="2664296"/>
            </a:xfrm>
            <a:prstGeom prst="rect">
              <a:avLst/>
            </a:prstGeom>
            <a:noFill/>
            <a:ln w="9525">
              <a:solidFill>
                <a:schemeClr val="tx1"/>
              </a:solidFill>
              <a:miter lim="800000"/>
              <a:headEnd/>
              <a:tailEnd/>
            </a:ln>
          </p:spPr>
        </p:pic>
        <p:sp>
          <p:nvSpPr>
            <p:cNvPr id="21" name="Rechteck 20"/>
            <p:cNvSpPr/>
            <p:nvPr/>
          </p:nvSpPr>
          <p:spPr>
            <a:xfrm>
              <a:off x="287092" y="3068960"/>
              <a:ext cx="3312367" cy="66103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13" name="Gruppieren 12"/>
          <p:cNvGrpSpPr/>
          <p:nvPr/>
        </p:nvGrpSpPr>
        <p:grpSpPr>
          <a:xfrm>
            <a:off x="3635896" y="4005064"/>
            <a:ext cx="2664296" cy="2376264"/>
            <a:chOff x="3203848" y="4005064"/>
            <a:chExt cx="2664296" cy="2376264"/>
          </a:xfrm>
        </p:grpSpPr>
        <p:pic>
          <p:nvPicPr>
            <p:cNvPr id="6" name="Picture 4"/>
            <p:cNvPicPr>
              <a:picLocks noChangeAspect="1" noChangeArrowheads="1"/>
            </p:cNvPicPr>
            <p:nvPr/>
          </p:nvPicPr>
          <p:blipFill>
            <a:blip r:embed="rId4" cstate="print"/>
            <a:srcRect l="12910" t="10587" r="12374" b="19540"/>
            <a:stretch>
              <a:fillRect/>
            </a:stretch>
          </p:blipFill>
          <p:spPr bwMode="auto">
            <a:xfrm>
              <a:off x="3203848" y="4005064"/>
              <a:ext cx="2664296" cy="2376264"/>
            </a:xfrm>
            <a:prstGeom prst="rect">
              <a:avLst/>
            </a:prstGeom>
            <a:noFill/>
            <a:ln w="9525">
              <a:solidFill>
                <a:schemeClr val="tx1"/>
              </a:solidFill>
              <a:miter lim="800000"/>
              <a:headEnd/>
              <a:tailEnd/>
            </a:ln>
          </p:spPr>
        </p:pic>
        <p:sp>
          <p:nvSpPr>
            <p:cNvPr id="22" name="Rechteck 21"/>
            <p:cNvSpPr/>
            <p:nvPr/>
          </p:nvSpPr>
          <p:spPr>
            <a:xfrm>
              <a:off x="3419872" y="4653136"/>
              <a:ext cx="2376264" cy="36004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8" name="Foliennummernplatzhalter 17"/>
          <p:cNvSpPr>
            <a:spLocks noGrp="1"/>
          </p:cNvSpPr>
          <p:nvPr>
            <p:ph type="sldNum" sz="quarter" idx="4"/>
          </p:nvPr>
        </p:nvSpPr>
        <p:spPr/>
        <p:txBody>
          <a:bodyPr/>
          <a:lstStyle/>
          <a:p>
            <a:fld id="{8A6690F1-7CA1-4166-A522-500460961984}" type="slidenum">
              <a:rPr lang="de-DE" smtClean="0"/>
              <a:pPr/>
              <a:t>21</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-7-</a:t>
            </a:r>
            <a:endParaRPr lang="de-DE" dirty="0"/>
          </a:p>
        </p:txBody>
      </p:sp>
      <p:sp>
        <p:nvSpPr>
          <p:cNvPr id="3" name="Textplatzhalter 2"/>
          <p:cNvSpPr>
            <a:spLocks noGrp="1"/>
          </p:cNvSpPr>
          <p:nvPr>
            <p:ph type="body" sz="quarter" idx="13"/>
          </p:nvPr>
        </p:nvSpPr>
        <p:spPr/>
        <p:txBody>
          <a:bodyPr wrap="square"/>
          <a:lstStyle/>
          <a:p>
            <a:pPr marL="358775" lvl="1" indent="-358775">
              <a:buFont typeface="Arial" pitchFamily="34" charset="0"/>
              <a:buChar char="•"/>
            </a:pPr>
            <a:r>
              <a:rPr lang="de-DE" sz="2400" dirty="0" smtClean="0"/>
              <a:t>Erfassung nach den Grundregeln (RDA 2.3.2.7), d. h. so wie der Titel in der Informationsquelle erscheint (s. RDA 2.3.1)</a:t>
            </a:r>
          </a:p>
          <a:p>
            <a:pPr lvl="1"/>
            <a:r>
              <a:rPr lang="de-DE" dirty="0" smtClean="0"/>
              <a:t>Mehrere Angaben, die grammatisch verbunden sind (auch Appositionen), bilden zusammen den Haupttitel. Das gilt auch wenn sie auf mehreren Zeilen geschrieben und/oder typografisch voneinander abgehoben sind (RDA 2.3.2.7 D-A-CH).</a:t>
            </a:r>
          </a:p>
          <a:p>
            <a:pPr lvl="1"/>
            <a:r>
              <a:rPr lang="de-DE" dirty="0" smtClean="0"/>
              <a:t>Versionsnummer/Jahr als Angabe zum Stand einer Software oder einer elektronischen Ressource = Teil des Haupttitels, wenn durch das Layout begründet (RDA 2.3.2.7 D-A-CH + RDA 2.5.2.3 D-A-CH)</a:t>
            </a:r>
          </a:p>
          <a:p>
            <a:pPr lvl="1"/>
            <a:r>
              <a:rPr lang="de-DE" dirty="0" smtClean="0"/>
              <a:t>Alternativtitel = Teil des Haupttitels. Das erste Wort eines Alternativtitels wird großgeschrieben (RDA 2.3.2.7 D-A-CH).</a:t>
            </a:r>
          </a:p>
          <a:p>
            <a:pPr>
              <a:buNone/>
            </a:pPr>
            <a:endParaRPr lang="de-DE" dirty="0" smtClean="0"/>
          </a:p>
          <a:p>
            <a:pPr>
              <a:buNone/>
            </a:pPr>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22</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-8-</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1</a:t>
            </a:r>
          </a:p>
        </p:txBody>
      </p:sp>
      <p:sp>
        <p:nvSpPr>
          <p:cNvPr id="7" name="Textfeld 6"/>
          <p:cNvSpPr txBox="1"/>
          <p:nvPr/>
        </p:nvSpPr>
        <p:spPr>
          <a:xfrm>
            <a:off x="2915816" y="1412776"/>
            <a:ext cx="288032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Quellen zur Geschichte</a:t>
            </a:r>
          </a:p>
          <a:p>
            <a:r>
              <a:rPr lang="de-DE" dirty="0" smtClean="0">
                <a:latin typeface="Verdana" pitchFamily="34" charset="0"/>
                <a:ea typeface="Verdana" pitchFamily="34" charset="0"/>
                <a:cs typeface="Verdana" pitchFamily="34" charset="0"/>
              </a:rPr>
              <a:t>Russlands</a:t>
            </a:r>
            <a:endParaRPr lang="de-DE" dirty="0">
              <a:latin typeface="Verdana" pitchFamily="34" charset="0"/>
              <a:ea typeface="Verdana" pitchFamily="34" charset="0"/>
              <a:cs typeface="Verdana"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2132857"/>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Quellen</a:t>
                      </a:r>
                      <a:r>
                        <a:rPr lang="de-DE" baseline="0" dirty="0" smtClean="0">
                          <a:latin typeface="Verdana" panose="020B0604030504040204" pitchFamily="34" charset="0"/>
                          <a:ea typeface="Verdana" panose="020B0604030504040204" pitchFamily="34" charset="0"/>
                          <a:cs typeface="Verdana" panose="020B0604030504040204" pitchFamily="34" charset="0"/>
                        </a:rPr>
                        <a:t> zur Geschichte Russlands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2555776" y="3142709"/>
            <a:ext cx="360040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r>
              <a:rPr lang="de-DE" dirty="0" smtClean="0"/>
              <a:t>–</a:t>
            </a:r>
          </a:p>
          <a:p>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p:txBody>
      </p:sp>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251519" y="3861048"/>
          <a:ext cx="8640961" cy="825838"/>
        </p:xfrm>
        <a:graphic>
          <a:graphicData uri="http://schemas.openxmlformats.org/drawingml/2006/table">
            <a:tbl>
              <a:tblPr firstRow="1" bandRow="1">
                <a:tableStyleId>{5C22544A-7EE6-4342-B048-85BDC9FD1C3A}</a:tableStyleId>
              </a:tblPr>
              <a:tblGrid>
                <a:gridCol w="1080120"/>
                <a:gridCol w="1584177"/>
                <a:gridCol w="5976664"/>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Nikolai</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Bucharin</a:t>
                      </a:r>
                      <a:r>
                        <a:rPr lang="de-DE" baseline="0" dirty="0" smtClean="0">
                          <a:latin typeface="Verdana" panose="020B0604030504040204" pitchFamily="34" charset="0"/>
                          <a:ea typeface="Verdana" panose="020B0604030504040204" pitchFamily="34" charset="0"/>
                          <a:cs typeface="Verdana" panose="020B0604030504040204" pitchFamily="34" charset="0"/>
                        </a:rPr>
                        <a:t> - 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feld 10"/>
          <p:cNvSpPr txBox="1"/>
          <p:nvPr/>
        </p:nvSpPr>
        <p:spPr>
          <a:xfrm>
            <a:off x="2411760" y="4797152"/>
            <a:ext cx="396044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DAS FRÄULEIN VON SCUDERI</a:t>
            </a:r>
          </a:p>
          <a:p>
            <a:r>
              <a:rPr lang="de-DE" dirty="0" smtClean="0">
                <a:latin typeface="Verdana" pitchFamily="34" charset="0"/>
                <a:ea typeface="Verdana" pitchFamily="34" charset="0"/>
                <a:cs typeface="Verdana" pitchFamily="34" charset="0"/>
              </a:rPr>
              <a:t>und andere Erzählungen</a:t>
            </a:r>
            <a:endParaRPr lang="de-DE"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86502536"/>
              </p:ext>
            </p:extLst>
          </p:nvPr>
        </p:nvGraphicFramePr>
        <p:xfrm>
          <a:off x="251520" y="5517232"/>
          <a:ext cx="8640961" cy="825838"/>
        </p:xfrm>
        <a:graphic>
          <a:graphicData uri="http://schemas.openxmlformats.org/drawingml/2006/table">
            <a:tbl>
              <a:tblPr firstRow="1" bandRow="1">
                <a:tableStyleId>{5C22544A-7EE6-4342-B048-85BDC9FD1C3A}</a:tableStyleId>
              </a:tblPr>
              <a:tblGrid>
                <a:gridCol w="1080120"/>
                <a:gridCol w="1584176"/>
                <a:gridCol w="5976665"/>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Fräulein von </a:t>
                      </a:r>
                      <a:r>
                        <a:rPr lang="de-DE" dirty="0" err="1" smtClean="0">
                          <a:latin typeface="Verdana" panose="020B0604030504040204" pitchFamily="34" charset="0"/>
                          <a:ea typeface="Verdana" panose="020B0604030504040204" pitchFamily="34" charset="0"/>
                          <a:cs typeface="Verdana" panose="020B0604030504040204" pitchFamily="34" charset="0"/>
                        </a:rPr>
                        <a:t>Scuderi</a:t>
                      </a:r>
                      <a:r>
                        <a:rPr lang="de-DE" dirty="0" smtClean="0">
                          <a:latin typeface="Verdana" panose="020B0604030504040204" pitchFamily="34" charset="0"/>
                          <a:ea typeface="Verdana" panose="020B0604030504040204" pitchFamily="34" charset="0"/>
                          <a:cs typeface="Verdana" panose="020B0604030504040204" pitchFamily="34" charset="0"/>
                        </a:rPr>
                        <a:t> und andere</a:t>
                      </a:r>
                      <a:r>
                        <a:rPr lang="de-DE" baseline="0" dirty="0" smtClean="0">
                          <a:latin typeface="Verdana" panose="020B0604030504040204" pitchFamily="34" charset="0"/>
                          <a:ea typeface="Verdana" panose="020B0604030504040204" pitchFamily="34" charset="0"/>
                          <a:cs typeface="Verdana" panose="020B0604030504040204" pitchFamily="34" charset="0"/>
                        </a:rPr>
                        <a:t> Erzählungen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23</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-9-</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1656184" y="1412776"/>
            <a:ext cx="5364088"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QUADERNI</a:t>
            </a:r>
          </a:p>
          <a:p>
            <a:r>
              <a:rPr lang="de-DE" dirty="0" smtClean="0">
                <a:latin typeface="Verdana" pitchFamily="34" charset="0"/>
                <a:ea typeface="Verdana" pitchFamily="34" charset="0"/>
                <a:cs typeface="Verdana" pitchFamily="34" charset="0"/>
              </a:rPr>
              <a:t>della </a:t>
            </a:r>
            <a:r>
              <a:rPr lang="de-DE" dirty="0" err="1" smtClean="0">
                <a:latin typeface="Verdana" pitchFamily="34" charset="0"/>
                <a:ea typeface="Verdana" pitchFamily="34" charset="0"/>
                <a:cs typeface="Verdana" pitchFamily="34" charset="0"/>
              </a:rPr>
              <a:t>Libera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Università</a:t>
            </a:r>
            <a:r>
              <a:rPr lang="de-DE" dirty="0" smtClean="0">
                <a:latin typeface="Verdana" pitchFamily="34" charset="0"/>
                <a:ea typeface="Verdana" pitchFamily="34" charset="0"/>
                <a:cs typeface="Verdana" pitchFamily="34" charset="0"/>
              </a:rPr>
              <a:t> «Maria SS. Assunta»</a:t>
            </a:r>
            <a:endParaRPr lang="de-DE" dirty="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251520" y="2159699"/>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Quaderni</a:t>
                      </a:r>
                      <a:r>
                        <a:rPr lang="de-DE" dirty="0" smtClean="0">
                          <a:latin typeface="Verdana" panose="020B0604030504040204" pitchFamily="34" charset="0"/>
                          <a:ea typeface="Verdana" panose="020B0604030504040204" pitchFamily="34" charset="0"/>
                          <a:cs typeface="Verdana" panose="020B0604030504040204" pitchFamily="34" charset="0"/>
                        </a:rPr>
                        <a:t> della </a:t>
                      </a:r>
                      <a:r>
                        <a:rPr lang="de-DE" dirty="0" err="1" smtClean="0">
                          <a:latin typeface="Verdana" panose="020B0604030504040204" pitchFamily="34" charset="0"/>
                          <a:ea typeface="Verdana" panose="020B0604030504040204" pitchFamily="34" charset="0"/>
                          <a:cs typeface="Verdana" panose="020B0604030504040204" pitchFamily="34" charset="0"/>
                        </a:rPr>
                        <a:t>Libera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università</a:t>
                      </a:r>
                      <a:r>
                        <a:rPr lang="de-DE" dirty="0" smtClean="0">
                          <a:latin typeface="Verdana" panose="020B0604030504040204" pitchFamily="34" charset="0"/>
                          <a:ea typeface="Verdana" panose="020B0604030504040204" pitchFamily="34" charset="0"/>
                          <a:cs typeface="Verdana" panose="020B0604030504040204" pitchFamily="34" charset="0"/>
                        </a:rPr>
                        <a:t> "Maria SS. Assunta"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987824" y="3214717"/>
            <a:ext cx="2448272" cy="646331"/>
          </a:xfrm>
          <a:prstGeom prst="rect">
            <a:avLst/>
          </a:prstGeom>
          <a:solidFill>
            <a:schemeClr val="bg1"/>
          </a:solidFill>
          <a:ln>
            <a:solidFill>
              <a:schemeClr val="tx1"/>
            </a:solidFill>
          </a:ln>
        </p:spPr>
        <p:txBody>
          <a:bodyPr wrap="square" rtlCol="0">
            <a:spAutoFit/>
          </a:bodyPr>
          <a:lstStyle/>
          <a:p>
            <a:pPr algn="ctr"/>
            <a:r>
              <a:rPr lang="de-DE" dirty="0" smtClean="0">
                <a:latin typeface="Verdana" pitchFamily="34" charset="0"/>
                <a:ea typeface="Verdana" pitchFamily="34" charset="0"/>
                <a:cs typeface="Verdana" pitchFamily="34" charset="0"/>
              </a:rPr>
              <a:t>DICTIONNAIRE</a:t>
            </a:r>
          </a:p>
          <a:p>
            <a:pPr algn="ctr"/>
            <a:r>
              <a:rPr lang="de-DE" dirty="0" smtClean="0">
                <a:latin typeface="Verdana" pitchFamily="34" charset="0"/>
                <a:ea typeface="Verdana" pitchFamily="34" charset="0"/>
                <a:cs typeface="Verdana" pitchFamily="34" charset="0"/>
              </a:rPr>
              <a:t>FRANÇAIS-NIÇOIS</a:t>
            </a:r>
            <a:endParaRPr lang="en-US"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251520" y="4005064"/>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Dictionnaire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fran</a:t>
                      </a:r>
                      <a:r>
                        <a:rPr lang="en-US" sz="1800" dirty="0" err="1" smtClean="0">
                          <a:latin typeface="Verdana" pitchFamily="34" charset="0"/>
                          <a:ea typeface="Verdana" pitchFamily="34" charset="0"/>
                          <a:cs typeface="Verdana" pitchFamily="34" charset="0"/>
                        </a:rPr>
                        <a:t>çais</a:t>
                      </a:r>
                      <a:r>
                        <a:rPr lang="en-US" sz="1800" dirty="0" smtClean="0">
                          <a:latin typeface="Verdana" pitchFamily="34" charset="0"/>
                          <a:ea typeface="Verdana" pitchFamily="34" charset="0"/>
                          <a:cs typeface="Verdana" pitchFamily="34" charset="0"/>
                        </a:rPr>
                        <a:t> - </a:t>
                      </a:r>
                      <a:r>
                        <a:rPr lang="en-US" sz="1800" dirty="0" err="1" smtClean="0">
                          <a:latin typeface="Verdana" pitchFamily="34" charset="0"/>
                          <a:ea typeface="Verdana" pitchFamily="34" charset="0"/>
                          <a:cs typeface="Verdana" pitchFamily="34" charset="0"/>
                        </a:rPr>
                        <a:t>niçois</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3347864" y="5013176"/>
            <a:ext cx="1872208"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Cinema 4D 13</a:t>
            </a:r>
            <a:endParaRPr lang="en-US" dirty="0" smtClean="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251520" y="5472067"/>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Cinema 4D 13</a:t>
                      </a:r>
                      <a:endParaRPr lang="de-DE" dirty="0">
                        <a:latin typeface="Verdana" pitchFamily="34" charset="0"/>
                        <a:ea typeface="Verdana" pitchFamily="34" charset="0"/>
                        <a:cs typeface="Verdana" pitchFamily="34" charset="0"/>
                      </a:endParaRPr>
                    </a:p>
                  </a:txBody>
                  <a:tcPr anchor="ctr"/>
                </a:tc>
              </a:tr>
            </a:tbl>
          </a:graphicData>
        </a:graphic>
      </p:graphicFrame>
      <p:sp>
        <p:nvSpPr>
          <p:cNvPr id="14" name="Foliennummernplatzhalter 13"/>
          <p:cNvSpPr>
            <a:spLocks noGrp="1"/>
          </p:cNvSpPr>
          <p:nvPr>
            <p:ph type="sldNum" sz="quarter" idx="4"/>
          </p:nvPr>
        </p:nvSpPr>
        <p:spPr/>
        <p:txBody>
          <a:bodyPr/>
          <a:lstStyle/>
          <a:p>
            <a:fld id="{8A6690F1-7CA1-4166-A522-500460961984}" type="slidenum">
              <a:rPr lang="de-DE" smtClean="0"/>
              <a:pPr/>
              <a:t>24</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-10-</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3</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3059832" y="1340768"/>
            <a:ext cx="2448272" cy="1200329"/>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LEXIKON</a:t>
            </a:r>
          </a:p>
          <a:p>
            <a:r>
              <a:rPr lang="de-DE" dirty="0" smtClean="0">
                <a:latin typeface="Verdana" pitchFamily="34" charset="0"/>
                <a:ea typeface="Verdana" pitchFamily="34" charset="0"/>
                <a:cs typeface="Verdana" pitchFamily="34" charset="0"/>
              </a:rPr>
              <a:t>BUCH</a:t>
            </a:r>
          </a:p>
          <a:p>
            <a:r>
              <a:rPr lang="de-DE" dirty="0" smtClean="0">
                <a:latin typeface="Verdana" pitchFamily="34" charset="0"/>
                <a:ea typeface="Verdana" pitchFamily="34" charset="0"/>
                <a:cs typeface="Verdana" pitchFamily="34" charset="0"/>
              </a:rPr>
              <a:t>DRUCK</a:t>
            </a:r>
          </a:p>
          <a:p>
            <a:r>
              <a:rPr lang="de-DE" dirty="0" smtClean="0">
                <a:latin typeface="Verdana" pitchFamily="34" charset="0"/>
                <a:ea typeface="Verdana" pitchFamily="34" charset="0"/>
                <a:cs typeface="Verdana" pitchFamily="34" charset="0"/>
              </a:rPr>
              <a:t>PAPIER</a:t>
            </a:r>
            <a:endParaRPr lang="en-US" dirty="0" smtClean="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251520" y="2708920"/>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Lexikon Buch, Druck, Papier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411760" y="3905180"/>
            <a:ext cx="3816424" cy="1107996"/>
          </a:xfrm>
          <a:prstGeom prst="rect">
            <a:avLst/>
          </a:prstGeom>
          <a:solidFill>
            <a:schemeClr val="bg1"/>
          </a:solidFill>
          <a:ln>
            <a:solidFill>
              <a:schemeClr val="tx1"/>
            </a:solidFill>
          </a:ln>
        </p:spPr>
        <p:txBody>
          <a:bodyPr wrap="square" rtlCol="0">
            <a:spAutoFit/>
          </a:bodyPr>
          <a:lstStyle/>
          <a:p>
            <a:pPr algn="ctr"/>
            <a:r>
              <a:rPr lang="de-DE" sz="2000" dirty="0" smtClean="0">
                <a:latin typeface="Verdana" pitchFamily="34" charset="0"/>
                <a:ea typeface="Verdana" pitchFamily="34" charset="0"/>
                <a:cs typeface="Verdana" pitchFamily="34" charset="0"/>
              </a:rPr>
              <a:t>IL DISSOLUTO PUNITO</a:t>
            </a:r>
          </a:p>
          <a:p>
            <a:pPr algn="ctr"/>
            <a:r>
              <a:rPr lang="de-DE" dirty="0" smtClean="0">
                <a:latin typeface="Verdana" pitchFamily="34" charset="0"/>
                <a:ea typeface="Verdana" pitchFamily="34" charset="0"/>
                <a:cs typeface="Verdana" pitchFamily="34" charset="0"/>
              </a:rPr>
              <a:t>OSIA</a:t>
            </a:r>
          </a:p>
          <a:p>
            <a:pPr algn="ctr"/>
            <a:r>
              <a:rPr lang="de-DE" sz="2800" dirty="0" smtClean="0">
                <a:latin typeface="Verdana" pitchFamily="34" charset="0"/>
                <a:ea typeface="Verdana" pitchFamily="34" charset="0"/>
                <a:cs typeface="Verdana" pitchFamily="34" charset="0"/>
              </a:rPr>
              <a:t>IL DON GIOVANNI</a:t>
            </a:r>
            <a:endParaRPr lang="en-US" sz="2800"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251520" y="5112027"/>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 </a:t>
                      </a:r>
                      <a:r>
                        <a:rPr lang="de-DE" dirty="0" err="1" smtClean="0">
                          <a:latin typeface="Verdana" panose="020B0604030504040204" pitchFamily="34" charset="0"/>
                          <a:ea typeface="Verdana" panose="020B0604030504040204" pitchFamily="34" charset="0"/>
                          <a:cs typeface="Verdana" panose="020B0604030504040204" pitchFamily="34" charset="0"/>
                        </a:rPr>
                        <a:t>dissoluto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punito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osia</a:t>
                      </a:r>
                      <a:r>
                        <a:rPr lang="de-DE" dirty="0" smtClean="0">
                          <a:latin typeface="Verdana" panose="020B0604030504040204" pitchFamily="34" charset="0"/>
                          <a:ea typeface="Verdana" panose="020B0604030504040204" pitchFamily="34" charset="0"/>
                          <a:cs typeface="Verdana" panose="020B0604030504040204" pitchFamily="34" charset="0"/>
                        </a:rPr>
                        <a:t> Il </a:t>
                      </a:r>
                      <a:r>
                        <a:rPr lang="de-DE" dirty="0" err="1" smtClean="0">
                          <a:latin typeface="Verdana" panose="020B0604030504040204" pitchFamily="34" charset="0"/>
                          <a:ea typeface="Verdana" panose="020B0604030504040204" pitchFamily="34" charset="0"/>
                          <a:cs typeface="Verdana" panose="020B0604030504040204" pitchFamily="34" charset="0"/>
                        </a:rPr>
                        <a:t>don</a:t>
                      </a:r>
                      <a:r>
                        <a:rPr lang="de-DE" dirty="0" smtClean="0">
                          <a:latin typeface="Verdana" panose="020B0604030504040204" pitchFamily="34" charset="0"/>
                          <a:ea typeface="Verdana" panose="020B0604030504040204" pitchFamily="34" charset="0"/>
                          <a:cs typeface="Verdana" panose="020B0604030504040204" pitchFamily="34" charset="0"/>
                        </a:rPr>
                        <a:t> Giovanni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25</a:t>
            </a:fld>
            <a:endParaRPr lang="de-DE"/>
          </a:p>
        </p:txBody>
      </p:sp>
      <p:sp>
        <p:nvSpPr>
          <p:cNvPr id="13" name="Fußzeilenplatzhalter 12"/>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3. Paralleltitel</a:t>
            </a:r>
          </a:p>
          <a:p>
            <a:pPr algn="ctr">
              <a:buNone/>
            </a:pPr>
            <a:r>
              <a:rPr lang="de-DE" sz="2800" dirty="0" smtClean="0">
                <a:solidFill>
                  <a:schemeClr val="accent1">
                    <a:lumMod val="75000"/>
                  </a:schemeClr>
                </a:solidFill>
              </a:rPr>
              <a:t>(RDA 2.3.3)</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26</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Haupttitel in anderer Sprache und/oder Schrift (RDA 2.3.3.1)</a:t>
            </a:r>
          </a:p>
          <a:p>
            <a:pPr algn="just"/>
            <a:r>
              <a:rPr lang="de-DE" dirty="0" smtClean="0"/>
              <a:t>Informationsquellen (RDA 2.3.3.2) </a:t>
            </a:r>
          </a:p>
          <a:p>
            <a:pPr lvl="1"/>
            <a:r>
              <a:rPr lang="de-DE" dirty="0" smtClean="0"/>
              <a:t>Beliebige Quellen innerhalb der Ressource</a:t>
            </a:r>
          </a:p>
          <a:p>
            <a:pPr lvl="1"/>
            <a:r>
              <a:rPr lang="de-DE" dirty="0" smtClean="0"/>
              <a:t>Aus derselben Quelle außerhalb der Ressource, aus der der Haupttitel stammt</a:t>
            </a:r>
          </a:p>
          <a:p>
            <a:pPr marL="358775" lvl="1" indent="-358775">
              <a:buFont typeface="Arial" pitchFamily="34" charset="0"/>
              <a:buChar char="•"/>
            </a:pPr>
            <a:r>
              <a:rPr lang="de-DE" sz="2400" dirty="0" smtClean="0"/>
              <a:t>Erfassung nach den Grundregeln (RDA 2.3.3.3), d. h. so wie der Titel in der Informationsquelle erscheint (s. RDA 2.3.1)</a:t>
            </a:r>
          </a:p>
          <a:p>
            <a:pPr lvl="1"/>
            <a:r>
              <a:rPr lang="de-DE" dirty="0" smtClean="0"/>
              <a:t>Mehrere Angaben, die grammatisch verbunden sind (auch Appositionen), bilden zusammen einen Paralleltitel. Das gilt auch wenn sie auf mehreren Zeilen geschrieben und/oder typografisch voneinander abgehoben sind (RDA 2.3.3.3. D-A-CH mit Verweis auf RDA 2.3.2.7 D-A-CH).</a:t>
            </a:r>
            <a:endParaRPr lang="de-DE" sz="1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27</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-2-</a:t>
            </a:r>
            <a:endParaRPr lang="de-DE" dirty="0"/>
          </a:p>
        </p:txBody>
      </p:sp>
      <p:sp>
        <p:nvSpPr>
          <p:cNvPr id="3" name="Textplatzhalter 2"/>
          <p:cNvSpPr>
            <a:spLocks noGrp="1"/>
          </p:cNvSpPr>
          <p:nvPr>
            <p:ph type="body" sz="quarter" idx="13"/>
          </p:nvPr>
        </p:nvSpPr>
        <p:spPr/>
        <p:txBody>
          <a:bodyPr wrap="square"/>
          <a:lstStyle/>
          <a:p>
            <a:pPr lvl="1"/>
            <a:r>
              <a:rPr lang="de-DE" dirty="0" smtClean="0"/>
              <a:t>Versionsnummer/Jahr als Angabe zum Stand einer Software oder einer elektronischen Ressource = Teil eines Paralleltitels, wenn durch das Layout begründet (RDA 2.3.3.3 D-A-CH mit Verweis auf 2.3.2.7 D-A-CH / RDA 2.5.2.3 D-A-CH)</a:t>
            </a:r>
          </a:p>
          <a:p>
            <a:pPr lvl="1"/>
            <a:r>
              <a:rPr lang="de-DE" dirty="0" smtClean="0"/>
              <a:t>Alternativtitel = Teil eines Paralleltitels. Das erste Wort eines Alternativtitels wird großgeschrieben (RDA 2.3.3.3 D-A-CH mit Verweis auf RDA 2.3.2.7 D-A-CH).</a:t>
            </a:r>
          </a:p>
          <a:p>
            <a:r>
              <a:rPr lang="de-DE" dirty="0" smtClean="0"/>
              <a:t>Mehrere Paralleltitel</a:t>
            </a:r>
          </a:p>
          <a:p>
            <a:pPr lvl="1"/>
            <a:r>
              <a:rPr lang="de-DE" dirty="0" smtClean="0"/>
              <a:t>Nur erster Paralleltitel und ggf. Paralleltitel in deutscher Sprache wird erfasst. Erfassung weiterer Paralleltitel im Ermessen des Katalogisierenden (RDA 2.3.3.3 D-A-CH - </a:t>
            </a:r>
            <a:r>
              <a:rPr lang="de-DE" dirty="0" smtClean="0">
                <a:solidFill>
                  <a:srgbClr val="FF0000"/>
                </a:solidFill>
              </a:rPr>
              <a:t>ACHTUNG:</a:t>
            </a:r>
            <a:r>
              <a:rPr lang="de-DE" dirty="0" smtClean="0"/>
              <a:t> </a:t>
            </a:r>
            <a:r>
              <a:rPr lang="de-DE" dirty="0" smtClean="0">
                <a:solidFill>
                  <a:srgbClr val="FF0000"/>
                </a:solidFill>
              </a:rPr>
              <a:t>Einschränkung auf begrenzte Werke wurde aufgehoben</a:t>
            </a:r>
            <a:r>
              <a:rPr lang="de-DE" dirty="0" smtClean="0"/>
              <a:t>).</a:t>
            </a:r>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28</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-3-</a:t>
            </a:r>
            <a:endParaRPr lang="de-DE" dirty="0"/>
          </a:p>
        </p:txBody>
      </p:sp>
      <p:sp>
        <p:nvSpPr>
          <p:cNvPr id="3" name="Textplatzhalter 2"/>
          <p:cNvSpPr>
            <a:spLocks noGrp="1"/>
          </p:cNvSpPr>
          <p:nvPr>
            <p:ph type="body" sz="quarter" idx="13"/>
          </p:nvPr>
        </p:nvSpPr>
        <p:spPr/>
        <p:txBody>
          <a:bodyPr wrap="square"/>
          <a:lstStyle/>
          <a:p>
            <a:r>
              <a:rPr lang="de-DE" dirty="0" smtClean="0"/>
              <a:t>Originaltitel = Paralleltitel</a:t>
            </a:r>
          </a:p>
          <a:p>
            <a:pPr lvl="1"/>
            <a:r>
              <a:rPr lang="de-DE" dirty="0" smtClean="0"/>
              <a:t>Wenn in anderer Sprache als Haupttitel und in der Informationsquelle als Entsprechung zum Haupttitel präsentiert (RDA 2.3.3.3)</a:t>
            </a:r>
          </a:p>
          <a:p>
            <a:endParaRPr lang="de-DE" dirty="0" smtClean="0"/>
          </a:p>
          <a:p>
            <a:r>
              <a:rPr lang="de-DE" dirty="0" smtClean="0"/>
              <a:t>Anmerkung zur Quelle</a:t>
            </a:r>
          </a:p>
          <a:p>
            <a:pPr lvl="1"/>
            <a:r>
              <a:rPr lang="de-DE" dirty="0" smtClean="0"/>
              <a:t>Wenn Paralleltitel aus anderer Quelle als Haupttitel stammt (RDA 2.3.3.3).</a:t>
            </a:r>
          </a:p>
          <a:p>
            <a:pPr lvl="1"/>
            <a:r>
              <a:rPr lang="de-DE" dirty="0" smtClean="0"/>
              <a:t>Angabe im Ermessen des Katalogisierenden</a:t>
            </a:r>
          </a:p>
        </p:txBody>
      </p:sp>
      <p:sp>
        <p:nvSpPr>
          <p:cNvPr id="8" name="Foliennummernplatzhalter 7"/>
          <p:cNvSpPr>
            <a:spLocks noGrp="1"/>
          </p:cNvSpPr>
          <p:nvPr>
            <p:ph type="sldNum" sz="quarter" idx="4"/>
          </p:nvPr>
        </p:nvSpPr>
        <p:spPr/>
        <p:txBody>
          <a:bodyPr/>
          <a:lstStyle/>
          <a:p>
            <a:fld id="{8A6690F1-7CA1-4166-A522-500460961984}" type="slidenum">
              <a:rPr lang="de-DE" smtClean="0"/>
              <a:pPr/>
              <a:t>29</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Inhalt</a:t>
            </a:r>
            <a:endParaRPr lang="de-DE" dirty="0"/>
          </a:p>
        </p:txBody>
      </p:sp>
      <p:sp>
        <p:nvSpPr>
          <p:cNvPr id="3" name="Textplatzhalter 2"/>
          <p:cNvSpPr>
            <a:spLocks noGrp="1"/>
          </p:cNvSpPr>
          <p:nvPr>
            <p:ph type="body" sz="quarter" idx="13"/>
          </p:nvPr>
        </p:nvSpPr>
        <p:spPr/>
        <p:txBody>
          <a:bodyPr/>
          <a:lstStyle/>
          <a:p>
            <a:pPr marL="457200" indent="-457200">
              <a:buFont typeface="+mj-lt"/>
              <a:buAutoNum type="arabicPeriod"/>
            </a:pPr>
            <a:r>
              <a:rPr lang="de-DE" dirty="0" smtClean="0"/>
              <a:t>Grundregeln zum Erfassen von Titeln (RDA 2.3.1)</a:t>
            </a:r>
          </a:p>
          <a:p>
            <a:pPr marL="457200" indent="-457200">
              <a:buFont typeface="+mj-lt"/>
              <a:buAutoNum type="arabicPeriod"/>
            </a:pPr>
            <a:r>
              <a:rPr lang="de-DE" dirty="0" smtClean="0"/>
              <a:t>Haupttitel (RDA 2.3.2)</a:t>
            </a:r>
          </a:p>
          <a:p>
            <a:pPr marL="457200" indent="-457200">
              <a:buFont typeface="+mj-lt"/>
              <a:buAutoNum type="arabicPeriod"/>
            </a:pPr>
            <a:r>
              <a:rPr lang="de-DE" dirty="0" smtClean="0"/>
              <a:t>Paralleltitel (RDA 2.3.3)</a:t>
            </a:r>
          </a:p>
          <a:p>
            <a:pPr marL="457200" indent="-457200">
              <a:buFont typeface="+mj-lt"/>
              <a:buAutoNum type="arabicPeriod"/>
            </a:pPr>
            <a:r>
              <a:rPr lang="de-DE" dirty="0" smtClean="0"/>
              <a:t>Titelzusatz (RDA 2.3.4)</a:t>
            </a:r>
          </a:p>
          <a:p>
            <a:pPr marL="457200" indent="-457200">
              <a:buFont typeface="+mj-lt"/>
              <a:buAutoNum type="arabicPeriod"/>
            </a:pPr>
            <a:r>
              <a:rPr lang="de-DE" dirty="0" smtClean="0"/>
              <a:t>Paralleler Titelzusatz (RDA 2.3.5)</a:t>
            </a:r>
          </a:p>
          <a:p>
            <a:pPr marL="457200" indent="-457200">
              <a:buFont typeface="+mj-lt"/>
              <a:buAutoNum type="arabicPeriod"/>
            </a:pPr>
            <a:r>
              <a:rPr lang="de-DE" dirty="0" smtClean="0"/>
              <a:t>Abweichender Titel (RDA 2.3.6)</a:t>
            </a:r>
          </a:p>
          <a:p>
            <a:pPr marL="457200" indent="-457200">
              <a:buFont typeface="+mj-lt"/>
              <a:buAutoNum type="arabicPeriod"/>
            </a:pPr>
            <a:r>
              <a:rPr lang="de-DE" dirty="0" smtClean="0"/>
              <a:t>Anmerkung zum Titel (RDA 2.17.2)</a:t>
            </a:r>
          </a:p>
          <a:p>
            <a:pPr marL="457200" indent="-457200">
              <a:buFont typeface="+mj-lt"/>
              <a:buAutoNum type="arabicPeriod"/>
            </a:pPr>
            <a:r>
              <a:rPr lang="de-DE" smtClean="0"/>
              <a:t>Zusammenfassung</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p:txBody>
      </p:sp>
      <p:pic>
        <p:nvPicPr>
          <p:cNvPr id="6" name="Picture 5"/>
          <p:cNvPicPr>
            <a:picLocks noChangeAspect="1" noChangeArrowheads="1"/>
          </p:cNvPicPr>
          <p:nvPr/>
        </p:nvPicPr>
        <p:blipFill>
          <a:blip r:embed="rId2" cstate="print"/>
          <a:srcRect/>
          <a:stretch>
            <a:fillRect/>
          </a:stretch>
        </p:blipFill>
        <p:spPr bwMode="auto">
          <a:xfrm>
            <a:off x="251520" y="1412776"/>
            <a:ext cx="2520280" cy="1514950"/>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03848" y="1412776"/>
          <a:ext cx="5688631" cy="1728192"/>
        </p:xfrm>
        <a:graphic>
          <a:graphicData uri="http://schemas.openxmlformats.org/drawingml/2006/table">
            <a:tbl>
              <a:tblPr firstRow="1" bandRow="1">
                <a:tableStyleId>{5C22544A-7EE6-4342-B048-85BDC9FD1C3A}</a:tableStyleId>
              </a:tblPr>
              <a:tblGrid>
                <a:gridCol w="960417"/>
                <a:gridCol w="1775887"/>
                <a:gridCol w="2952327"/>
              </a:tblGrid>
              <a:tr h="40656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0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Der deutsche Film im Kalten Krieg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60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err="1" smtClean="0">
                          <a:latin typeface="Verdana" panose="020B0604030504040204" pitchFamily="34" charset="0"/>
                          <a:ea typeface="Verdana" panose="020B0604030504040204" pitchFamily="34" charset="0"/>
                          <a:cs typeface="Verdana" panose="020B0604030504040204" pitchFamily="34" charset="0"/>
                        </a:rPr>
                        <a:t>Cinéma</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allemand</a:t>
                      </a:r>
                      <a:r>
                        <a:rPr lang="de-DE" b="0" baseline="0" dirty="0" smtClean="0">
                          <a:latin typeface="Verdana" panose="020B0604030504040204" pitchFamily="34" charset="0"/>
                          <a:ea typeface="Verdana" panose="020B0604030504040204" pitchFamily="34" charset="0"/>
                          <a:cs typeface="Verdana" panose="020B0604030504040204" pitchFamily="34" charset="0"/>
                        </a:rPr>
                        <a:t> et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guerre</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froide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179512" y="2998693"/>
            <a:ext cx="3024336"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11 Beiträge in Deutsch, 6 in Französisch</a:t>
            </a:r>
            <a:endParaRPr lang="de-DE" dirty="0">
              <a:latin typeface="Verdana" pitchFamily="34" charset="0"/>
              <a:ea typeface="Verdana" pitchFamily="34" charset="0"/>
              <a:cs typeface="Verdana" pitchFamily="34" charset="0"/>
            </a:endParaRPr>
          </a:p>
        </p:txBody>
      </p:sp>
      <p:pic>
        <p:nvPicPr>
          <p:cNvPr id="9" name="Picture 6"/>
          <p:cNvPicPr>
            <a:picLocks noChangeAspect="1" noChangeArrowheads="1"/>
          </p:cNvPicPr>
          <p:nvPr/>
        </p:nvPicPr>
        <p:blipFill>
          <a:blip r:embed="rId3" cstate="print"/>
          <a:stretch>
            <a:fillRect/>
          </a:stretch>
        </p:blipFill>
        <p:spPr bwMode="auto">
          <a:xfrm>
            <a:off x="251520" y="3933056"/>
            <a:ext cx="2809837" cy="1791479"/>
          </a:xfrm>
          <a:prstGeom prst="rect">
            <a:avLst/>
          </a:prstGeom>
          <a:noFill/>
          <a:ln>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203848" y="3933056"/>
          <a:ext cx="5688632" cy="1800201"/>
        </p:xfrm>
        <a:graphic>
          <a:graphicData uri="http://schemas.openxmlformats.org/drawingml/2006/table">
            <a:tbl>
              <a:tblPr firstRow="1" bandRow="1">
                <a:tableStyleId>{5C22544A-7EE6-4342-B048-85BDC9FD1C3A}</a:tableStyleId>
              </a:tblPr>
              <a:tblGrid>
                <a:gridCol w="960417"/>
                <a:gridCol w="1775887"/>
                <a:gridCol w="2952328"/>
              </a:tblGrid>
              <a:tr h="40545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899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Seyāmaw</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Mār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Marṭūrīs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aw</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Sahdōnā</a:t>
                      </a:r>
                      <a:endParaRPr lang="de-DE" dirty="0">
                        <a:latin typeface="Verdana" pitchFamily="34" charset="0"/>
                        <a:ea typeface="Verdana" pitchFamily="34" charset="0"/>
                        <a:cs typeface="Verdana" pitchFamily="34" charset="0"/>
                      </a:endParaRPr>
                    </a:p>
                  </a:txBody>
                  <a:tcPr anchor="ctr"/>
                </a:tc>
              </a:tr>
              <a:tr h="7357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S.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b="0" dirty="0">
                        <a:latin typeface="Verdana" pitchFamily="34" charset="0"/>
                        <a:ea typeface="Verdana" pitchFamily="34" charset="0"/>
                        <a:cs typeface="Verdana" pitchFamily="34" charset="0"/>
                      </a:endParaRPr>
                    </a:p>
                  </a:txBody>
                  <a:tcPr anchor="ctr"/>
                </a:tc>
              </a:tr>
            </a:tbl>
          </a:graphicData>
        </a:graphic>
      </p:graphicFrame>
      <p:sp>
        <p:nvSpPr>
          <p:cNvPr id="11" name="Textfeld 10"/>
          <p:cNvSpPr txBox="1"/>
          <p:nvPr/>
        </p:nvSpPr>
        <p:spPr>
          <a:xfrm>
            <a:off x="179512" y="5807005"/>
            <a:ext cx="316835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syrischer Schrift, Vorwort in Französisch</a:t>
            </a:r>
            <a:endParaRPr lang="de-DE" dirty="0">
              <a:latin typeface="Verdana" pitchFamily="34" charset="0"/>
              <a:ea typeface="Verdana" pitchFamily="34" charset="0"/>
              <a:cs typeface="Verdana" pitchFamily="34" charset="0"/>
            </a:endParaRPr>
          </a:p>
        </p:txBody>
      </p:sp>
      <p:sp>
        <p:nvSpPr>
          <p:cNvPr id="14" name="Foliennummernplatzhalter 13"/>
          <p:cNvSpPr>
            <a:spLocks noGrp="1"/>
          </p:cNvSpPr>
          <p:nvPr>
            <p:ph type="sldNum" sz="quarter" idx="4"/>
          </p:nvPr>
        </p:nvSpPr>
        <p:spPr/>
        <p:txBody>
          <a:bodyPr/>
          <a:lstStyle/>
          <a:p>
            <a:fld id="{8A6690F1-7CA1-4166-A522-500460961984}" type="slidenum">
              <a:rPr lang="de-DE" smtClean="0"/>
              <a:pPr/>
              <a:t>30</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4644008" y="1772816"/>
          <a:ext cx="4355976" cy="3068929"/>
        </p:xfrm>
        <a:graphic>
          <a:graphicData uri="http://schemas.openxmlformats.org/drawingml/2006/table">
            <a:tbl>
              <a:tblPr firstRow="1" bandRow="1">
                <a:tableStyleId>{5C22544A-7EE6-4342-B048-85BDC9FD1C3A}</a:tableStyleId>
              </a:tblPr>
              <a:tblGrid>
                <a:gridCol w="936104"/>
                <a:gridCol w="1728192"/>
                <a:gridCol w="1691680"/>
              </a:tblGrid>
              <a:tr h="49114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8889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Feuille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d'affiches</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annonces</a:t>
                      </a:r>
                      <a:r>
                        <a:rPr lang="en-US" sz="1800" kern="1200" dirty="0" smtClean="0">
                          <a:solidFill>
                            <a:schemeClr val="dk1"/>
                          </a:solidFill>
                          <a:latin typeface="Verdana" pitchFamily="34" charset="0"/>
                          <a:ea typeface="Verdana" pitchFamily="34" charset="0"/>
                          <a:cs typeface="Verdana" pitchFamily="34" charset="0"/>
                        </a:rPr>
                        <a:t> et avis divers de Bonn</a:t>
                      </a:r>
                      <a:endParaRPr lang="de-DE" dirty="0">
                        <a:latin typeface="Verdana" pitchFamily="34" charset="0"/>
                        <a:ea typeface="Verdana" pitchFamily="34" charset="0"/>
                        <a:cs typeface="Verdana" pitchFamily="34" charset="0"/>
                      </a:endParaRPr>
                    </a:p>
                  </a:txBody>
                  <a:tcPr anchor="ctr"/>
                </a:tc>
              </a:tr>
              <a:tr h="128889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Bonner </a:t>
                      </a:r>
                      <a:r>
                        <a:rPr lang="de-DE" sz="1800" kern="1200" dirty="0" err="1" smtClean="0">
                          <a:solidFill>
                            <a:schemeClr val="dk1"/>
                          </a:solidFill>
                          <a:latin typeface="Verdana" pitchFamily="34" charset="0"/>
                          <a:ea typeface="Verdana" pitchFamily="34" charset="0"/>
                          <a:cs typeface="Verdana" pitchFamily="34" charset="0"/>
                        </a:rPr>
                        <a:t>Nachrichts</a:t>
                      </a:r>
                      <a:r>
                        <a:rPr lang="de-DE" sz="1800" kern="1200" dirty="0" smtClean="0">
                          <a:solidFill>
                            <a:schemeClr val="dk1"/>
                          </a:solidFill>
                          <a:latin typeface="Verdana" pitchFamily="34" charset="0"/>
                          <a:ea typeface="Verdana" pitchFamily="34" charset="0"/>
                          <a:cs typeface="Verdana" pitchFamily="34" charset="0"/>
                        </a:rPr>
                        <a:t>- und Anzeige-Blatt</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3" name="Picture 4"/>
          <p:cNvPicPr>
            <a:picLocks noChangeAspect="1" noChangeArrowheads="1"/>
          </p:cNvPicPr>
          <p:nvPr/>
        </p:nvPicPr>
        <p:blipFill>
          <a:blip r:embed="rId2" cstate="print"/>
          <a:srcRect l="4383" r="6501"/>
          <a:stretch>
            <a:fillRect/>
          </a:stretch>
        </p:blipFill>
        <p:spPr bwMode="auto">
          <a:xfrm>
            <a:off x="251520" y="1772816"/>
            <a:ext cx="4392488" cy="3096344"/>
          </a:xfrm>
          <a:prstGeom prst="rect">
            <a:avLst/>
          </a:prstGeom>
          <a:noFill/>
          <a:ln w="9525">
            <a:solidFill>
              <a:schemeClr val="tx1"/>
            </a:solidFill>
            <a:miter lim="800000"/>
            <a:headEnd/>
            <a:tailEnd/>
          </a:ln>
        </p:spPr>
      </p:pic>
      <p:sp>
        <p:nvSpPr>
          <p:cNvPr id="8" name="Textfeld 7"/>
          <p:cNvSpPr txBox="1"/>
          <p:nvPr/>
        </p:nvSpPr>
        <p:spPr>
          <a:xfrm>
            <a:off x="539552" y="4653136"/>
            <a:ext cx="388843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Französisch und Deutsch</a:t>
            </a:r>
            <a:endParaRPr lang="de-DE" dirty="0">
              <a:latin typeface="Verdana" pitchFamily="34" charset="0"/>
              <a:ea typeface="Verdana" pitchFamily="34" charset="0"/>
              <a:cs typeface="Verdana" pitchFamily="34" charset="0"/>
            </a:endParaRPr>
          </a:p>
        </p:txBody>
      </p:sp>
      <p:sp>
        <p:nvSpPr>
          <p:cNvPr id="11" name="Foliennummernplatzhalter 10"/>
          <p:cNvSpPr>
            <a:spLocks noGrp="1"/>
          </p:cNvSpPr>
          <p:nvPr>
            <p:ph type="sldNum" sz="quarter" idx="4"/>
          </p:nvPr>
        </p:nvSpPr>
        <p:spPr/>
        <p:txBody>
          <a:bodyPr/>
          <a:lstStyle/>
          <a:p>
            <a:fld id="{8A6690F1-7CA1-4166-A522-500460961984}" type="slidenum">
              <a:rPr lang="de-DE" smtClean="0"/>
              <a:pPr/>
              <a:t>31</a:t>
            </a:fld>
            <a:endParaRPr lang="de-DE"/>
          </a:p>
        </p:txBody>
      </p:sp>
      <p:sp>
        <p:nvSpPr>
          <p:cNvPr id="12" name="Fußzeilenplatzhalter 11"/>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95936" y="1561336"/>
          <a:ext cx="5040561" cy="3523848"/>
        </p:xfrm>
        <a:graphic>
          <a:graphicData uri="http://schemas.openxmlformats.org/drawingml/2006/table">
            <a:tbl>
              <a:tblPr firstRow="1" bandRow="1">
                <a:tableStyleId>{5C22544A-7EE6-4342-B048-85BDC9FD1C3A}</a:tableStyleId>
              </a:tblPr>
              <a:tblGrid>
                <a:gridCol w="949670"/>
                <a:gridCol w="1426594"/>
                <a:gridCol w="2664297"/>
              </a:tblGrid>
              <a:tr h="54147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0872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Idyllische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Landschaftsreise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Bergisches</a:t>
                      </a:r>
                      <a:r>
                        <a:rPr lang="en-US" sz="1800" kern="1200" dirty="0" smtClean="0">
                          <a:solidFill>
                            <a:schemeClr val="dk1"/>
                          </a:solidFill>
                          <a:latin typeface="Verdana" pitchFamily="34" charset="0"/>
                          <a:ea typeface="Verdana" pitchFamily="34" charset="0"/>
                          <a:cs typeface="Verdana" pitchFamily="34" charset="0"/>
                        </a:rPr>
                        <a:t> Land</a:t>
                      </a:r>
                      <a:endParaRPr lang="de-DE"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Journey through the idyllic landscape </a:t>
                      </a:r>
                      <a:r>
                        <a:rPr lang="en-US" sz="1800" kern="1200" dirty="0" err="1" smtClean="0">
                          <a:solidFill>
                            <a:schemeClr val="dk1"/>
                          </a:solidFill>
                          <a:latin typeface="Verdana" pitchFamily="34" charset="0"/>
                          <a:ea typeface="Verdana" pitchFamily="34" charset="0"/>
                          <a:cs typeface="Verdana" pitchFamily="34" charset="0"/>
                        </a:rPr>
                        <a:t>Bergisch</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Voyage à </a:t>
                      </a:r>
                      <a:r>
                        <a:rPr lang="en-US" sz="1800" kern="1200" dirty="0" err="1" smtClean="0">
                          <a:solidFill>
                            <a:schemeClr val="dk1"/>
                          </a:solidFill>
                          <a:latin typeface="Verdana" pitchFamily="34" charset="0"/>
                          <a:ea typeface="Verdana" pitchFamily="34" charset="0"/>
                          <a:cs typeface="Verdana" pitchFamily="34" charset="0"/>
                        </a:rPr>
                        <a:t>travers</a:t>
                      </a:r>
                      <a:r>
                        <a:rPr lang="en-US" sz="1800" kern="1200" dirty="0" smtClean="0">
                          <a:solidFill>
                            <a:schemeClr val="dk1"/>
                          </a:solidFill>
                          <a:latin typeface="Verdana" pitchFamily="34" charset="0"/>
                          <a:ea typeface="Verdana" pitchFamily="34" charset="0"/>
                          <a:cs typeface="Verdana" pitchFamily="34" charset="0"/>
                        </a:rPr>
                        <a:t> le </a:t>
                      </a:r>
                      <a:r>
                        <a:rPr lang="en-US" sz="1800" kern="1200" dirty="0" err="1" smtClean="0">
                          <a:solidFill>
                            <a:schemeClr val="dk1"/>
                          </a:solidFill>
                          <a:latin typeface="Verdana" pitchFamily="34" charset="0"/>
                          <a:ea typeface="Verdana" pitchFamily="34" charset="0"/>
                          <a:cs typeface="Verdana" pitchFamily="34" charset="0"/>
                        </a:rPr>
                        <a:t>paysage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idyllique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026" name="Picture 2"/>
          <p:cNvPicPr>
            <a:picLocks noChangeAspect="1" noChangeArrowheads="1"/>
          </p:cNvPicPr>
          <p:nvPr/>
        </p:nvPicPr>
        <p:blipFill>
          <a:blip r:embed="rId2"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027" name="Picture 3"/>
          <p:cNvPicPr>
            <a:picLocks noChangeAspect="1" noChangeArrowheads="1"/>
          </p:cNvPicPr>
          <p:nvPr/>
        </p:nvPicPr>
        <p:blipFill>
          <a:blip r:embed="rId3" cstate="print">
            <a:biLevel thresh="50000"/>
          </a:blip>
          <a:srcRect l="3434" t="9504" r="49990" b="54928"/>
          <a:stretch>
            <a:fillRect/>
          </a:stretch>
        </p:blipFill>
        <p:spPr bwMode="auto">
          <a:xfrm>
            <a:off x="107504" y="3429000"/>
            <a:ext cx="3816424" cy="2544283"/>
          </a:xfrm>
          <a:prstGeom prst="rect">
            <a:avLst/>
          </a:prstGeom>
          <a:noFill/>
          <a:ln w="9525">
            <a:solidFill>
              <a:schemeClr val="tx1"/>
            </a:solidFill>
            <a:miter lim="800000"/>
            <a:headEnd/>
            <a:tailEnd/>
          </a:ln>
        </p:spPr>
      </p:pic>
      <p:sp>
        <p:nvSpPr>
          <p:cNvPr id="11" name="Foliennummernplatzhalter 10"/>
          <p:cNvSpPr>
            <a:spLocks noGrp="1"/>
          </p:cNvSpPr>
          <p:nvPr>
            <p:ph type="sldNum" sz="quarter" idx="4"/>
          </p:nvPr>
        </p:nvSpPr>
        <p:spPr/>
        <p:txBody>
          <a:bodyPr/>
          <a:lstStyle/>
          <a:p>
            <a:fld id="{8A6690F1-7CA1-4166-A522-500460961984}" type="slidenum">
              <a:rPr lang="de-DE" smtClean="0"/>
              <a:pPr/>
              <a:t>32</a:t>
            </a:fld>
            <a:endParaRPr lang="de-DE"/>
          </a:p>
        </p:txBody>
      </p:sp>
      <p:sp>
        <p:nvSpPr>
          <p:cNvPr id="12" name="Fußzeilenplatzhalter 11"/>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23928" y="1340768"/>
          <a:ext cx="5040560" cy="2952328"/>
        </p:xfrm>
        <a:graphic>
          <a:graphicData uri="http://schemas.openxmlformats.org/drawingml/2006/table">
            <a:tbl>
              <a:tblPr firstRow="1" bandRow="1">
                <a:tableStyleId>{5C22544A-7EE6-4342-B048-85BDC9FD1C3A}</a:tableStyleId>
              </a:tblPr>
              <a:tblGrid>
                <a:gridCol w="936105"/>
                <a:gridCol w="1296143"/>
                <a:gridCol w="2808312"/>
              </a:tblGrid>
              <a:tr h="55857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968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Texto</a:t>
                      </a:r>
                      <a:r>
                        <a:rPr lang="en-US" sz="1800" kern="1200" dirty="0" smtClean="0">
                          <a:solidFill>
                            <a:schemeClr val="dk1"/>
                          </a:solidFill>
                          <a:latin typeface="Verdana" pitchFamily="34" charset="0"/>
                          <a:ea typeface="Verdana" pitchFamily="34" charset="0"/>
                          <a:cs typeface="Verdana" pitchFamily="34" charset="0"/>
                        </a:rPr>
                        <a:t> y </a:t>
                      </a:r>
                      <a:r>
                        <a:rPr lang="en-US" sz="1800" kern="1200" dirty="0" err="1" smtClean="0">
                          <a:solidFill>
                            <a:schemeClr val="dk1"/>
                          </a:solidFill>
                          <a:latin typeface="Verdana" pitchFamily="34" charset="0"/>
                          <a:ea typeface="Verdana" pitchFamily="34" charset="0"/>
                          <a:cs typeface="Verdana" pitchFamily="34" charset="0"/>
                        </a:rPr>
                        <a:t>contexto</a:t>
                      </a:r>
                      <a:r>
                        <a:rPr lang="en-US" sz="1800" kern="1200" dirty="0" smtClean="0">
                          <a:solidFill>
                            <a:schemeClr val="dk1"/>
                          </a:solidFill>
                          <a:latin typeface="Verdana" pitchFamily="34" charset="0"/>
                          <a:ea typeface="Verdana" pitchFamily="34" charset="0"/>
                          <a:cs typeface="Verdana" pitchFamily="34" charset="0"/>
                        </a:rPr>
                        <a:t>: la </a:t>
                      </a:r>
                      <a:r>
                        <a:rPr lang="en-US" sz="1800" kern="1200" dirty="0" err="1" smtClean="0">
                          <a:solidFill>
                            <a:schemeClr val="dk1"/>
                          </a:solidFill>
                          <a:latin typeface="Verdana" pitchFamily="34" charset="0"/>
                          <a:ea typeface="Verdana" pitchFamily="34" charset="0"/>
                          <a:cs typeface="Verdana" pitchFamily="34" charset="0"/>
                        </a:rPr>
                        <a:t>literatura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maya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Yucateca</a:t>
                      </a:r>
                      <a:r>
                        <a:rPr lang="en-US" sz="1800" kern="1200" dirty="0" smtClean="0">
                          <a:solidFill>
                            <a:schemeClr val="dk1"/>
                          </a:solidFill>
                          <a:latin typeface="Verdana" pitchFamily="34" charset="0"/>
                          <a:ea typeface="Verdana" pitchFamily="34" charset="0"/>
                          <a:cs typeface="Verdana" pitchFamily="34" charset="0"/>
                        </a:rPr>
                        <a:t> en </a:t>
                      </a:r>
                      <a:r>
                        <a:rPr lang="en-US" sz="1800" kern="1200" dirty="0" err="1" smtClean="0">
                          <a:solidFill>
                            <a:schemeClr val="dk1"/>
                          </a:solidFill>
                          <a:latin typeface="Verdana" pitchFamily="34" charset="0"/>
                          <a:ea typeface="Verdana" pitchFamily="34" charset="0"/>
                          <a:cs typeface="Verdana" pitchFamily="34" charset="0"/>
                        </a:rPr>
                        <a:t>perspectiva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diacrónica</a:t>
                      </a:r>
                      <a:endParaRPr lang="de-DE" dirty="0">
                        <a:latin typeface="Verdana" pitchFamily="34" charset="0"/>
                        <a:ea typeface="Verdana" pitchFamily="34" charset="0"/>
                        <a:cs typeface="Verdana" pitchFamily="34" charset="0"/>
                      </a:endParaRPr>
                    </a:p>
                  </a:txBody>
                  <a:tcPr anchor="ctr"/>
                </a:tc>
              </a:tr>
              <a:tr h="11968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Text and context: </a:t>
                      </a:r>
                      <a:r>
                        <a:rPr lang="en-US" sz="1800" kern="1200" dirty="0" err="1" smtClean="0">
                          <a:solidFill>
                            <a:schemeClr val="dk1"/>
                          </a:solidFill>
                          <a:latin typeface="Verdana" pitchFamily="34" charset="0"/>
                          <a:ea typeface="Verdana" pitchFamily="34" charset="0"/>
                          <a:cs typeface="Verdana" pitchFamily="34" charset="0"/>
                        </a:rPr>
                        <a:t>Yucatec</a:t>
                      </a:r>
                      <a:r>
                        <a:rPr lang="en-US" sz="1800" kern="1200" dirty="0" smtClean="0">
                          <a:solidFill>
                            <a:schemeClr val="dk1"/>
                          </a:solidFill>
                          <a:latin typeface="Verdana" pitchFamily="34" charset="0"/>
                          <a:ea typeface="Verdana" pitchFamily="34" charset="0"/>
                          <a:cs typeface="Verdana" pitchFamily="34" charset="0"/>
                        </a:rPr>
                        <a:t> Maya literature in a diachronic perspective</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2050" name="Picture 2"/>
          <p:cNvPicPr>
            <a:picLocks noChangeAspect="1" noChangeArrowheads="1"/>
          </p:cNvPicPr>
          <p:nvPr/>
        </p:nvPicPr>
        <p:blipFill>
          <a:blip r:embed="rId2" cstate="print"/>
          <a:srcRect l="1891" t="5088" r="3564" b="7148"/>
          <a:stretch>
            <a:fillRect/>
          </a:stretch>
        </p:blipFill>
        <p:spPr bwMode="auto">
          <a:xfrm>
            <a:off x="251520" y="1340768"/>
            <a:ext cx="3600400" cy="4968552"/>
          </a:xfrm>
          <a:prstGeom prst="rect">
            <a:avLst/>
          </a:prstGeom>
          <a:noFill/>
          <a:ln w="9525">
            <a:solidFill>
              <a:schemeClr val="tx1"/>
            </a:solidFill>
            <a:miter lim="800000"/>
            <a:headEnd/>
            <a:tailEnd/>
          </a:ln>
        </p:spPr>
      </p:pic>
      <p:sp>
        <p:nvSpPr>
          <p:cNvPr id="11" name="Textfeld 10"/>
          <p:cNvSpPr txBox="1"/>
          <p:nvPr/>
        </p:nvSpPr>
        <p:spPr>
          <a:xfrm>
            <a:off x="3491880" y="5013176"/>
            <a:ext cx="280831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5 Beiträge in Englisch, 9 Beiträge in Spanisch</a:t>
            </a:r>
            <a:endParaRPr lang="de-DE" dirty="0">
              <a:latin typeface="Verdana" pitchFamily="34" charset="0"/>
              <a:ea typeface="Verdana" pitchFamily="34" charset="0"/>
              <a:cs typeface="Verdana" pitchFamily="34" charset="0"/>
            </a:endParaRPr>
          </a:p>
        </p:txBody>
      </p:sp>
      <p:sp>
        <p:nvSpPr>
          <p:cNvPr id="12" name="Rechteck 11"/>
          <p:cNvSpPr/>
          <p:nvPr/>
        </p:nvSpPr>
        <p:spPr>
          <a:xfrm>
            <a:off x="323528" y="3212976"/>
            <a:ext cx="3024336" cy="1872208"/>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Foliennummernplatzhalter 13"/>
          <p:cNvSpPr>
            <a:spLocks noGrp="1"/>
          </p:cNvSpPr>
          <p:nvPr>
            <p:ph type="sldNum" sz="quarter" idx="4"/>
          </p:nvPr>
        </p:nvSpPr>
        <p:spPr/>
        <p:txBody>
          <a:bodyPr/>
          <a:lstStyle/>
          <a:p>
            <a:fld id="{8A6690F1-7CA1-4166-A522-500460961984}" type="slidenum">
              <a:rPr lang="de-DE" smtClean="0"/>
              <a:pPr/>
              <a:t>33</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p:txBody>
      </p:sp>
      <p:pic>
        <p:nvPicPr>
          <p:cNvPr id="2050" name="Picture 2"/>
          <p:cNvPicPr>
            <a:picLocks noChangeAspect="1" noChangeArrowheads="1"/>
          </p:cNvPicPr>
          <p:nvPr/>
        </p:nvPicPr>
        <p:blipFill>
          <a:blip r:embed="rId2" cstate="print"/>
          <a:srcRect l="1891" t="5088" r="3564" b="7148"/>
          <a:stretch>
            <a:fillRect/>
          </a:stretch>
        </p:blipFill>
        <p:spPr bwMode="auto">
          <a:xfrm>
            <a:off x="251520" y="1340768"/>
            <a:ext cx="3600400" cy="4968552"/>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923928" y="1340768"/>
          <a:ext cx="5040560" cy="4032448"/>
        </p:xfrm>
        <a:graphic>
          <a:graphicData uri="http://schemas.openxmlformats.org/drawingml/2006/table">
            <a:tbl>
              <a:tblPr firstRow="1" bandRow="1">
                <a:tableStyleId>{5C22544A-7EE6-4342-B048-85BDC9FD1C3A}</a:tableStyleId>
              </a:tblPr>
              <a:tblGrid>
                <a:gridCol w="936105"/>
                <a:gridCol w="1800199"/>
                <a:gridCol w="2304256"/>
              </a:tblGrid>
              <a:tr h="38171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3162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Bonner amerikanistische Studien</a:t>
                      </a:r>
                      <a:endParaRPr lang="de-DE" dirty="0">
                        <a:latin typeface="Verdana" pitchFamily="34" charset="0"/>
                        <a:ea typeface="Verdana" pitchFamily="34" charset="0"/>
                        <a:cs typeface="Verdana" pitchFamily="34" charset="0"/>
                      </a:endParaRPr>
                    </a:p>
                  </a:txBody>
                  <a:tcPr anchor="ctr"/>
                </a:tc>
              </a:tr>
              <a:tr h="65073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Bonn </a:t>
                      </a:r>
                      <a:r>
                        <a:rPr lang="de-DE" sz="1800" kern="1200" dirty="0" err="1" smtClean="0">
                          <a:solidFill>
                            <a:schemeClr val="dk1"/>
                          </a:solidFill>
                          <a:latin typeface="Verdana" pitchFamily="34" charset="0"/>
                          <a:ea typeface="Verdana" pitchFamily="34" charset="0"/>
                          <a:cs typeface="Verdana" pitchFamily="34" charset="0"/>
                        </a:rPr>
                        <a:t>Americanist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studies</a:t>
                      </a:r>
                      <a:endParaRPr lang="de-DE" b="0" dirty="0">
                        <a:latin typeface="Verdana" pitchFamily="34" charset="0"/>
                        <a:ea typeface="Verdana" pitchFamily="34" charset="0"/>
                        <a:cs typeface="Verdana" pitchFamily="34" charset="0"/>
                      </a:endParaRPr>
                    </a:p>
                  </a:txBody>
                  <a:tcPr anchor="ctr"/>
                </a:tc>
              </a:tr>
              <a:tr h="73162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Estudios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americanistas</a:t>
                      </a:r>
                      <a:r>
                        <a:rPr lang="de-DE" sz="1800" kern="1200" dirty="0" smtClean="0">
                          <a:solidFill>
                            <a:schemeClr val="dk1"/>
                          </a:solidFill>
                          <a:latin typeface="Verdana" pitchFamily="34" charset="0"/>
                          <a:ea typeface="Verdana" pitchFamily="34" charset="0"/>
                          <a:cs typeface="Verdana" pitchFamily="34" charset="0"/>
                        </a:rPr>
                        <a:t> de Bonn</a:t>
                      </a:r>
                      <a:endParaRPr lang="de-DE" b="0" dirty="0">
                        <a:latin typeface="Verdana" pitchFamily="34" charset="0"/>
                        <a:ea typeface="Verdana" pitchFamily="34" charset="0"/>
                        <a:cs typeface="Verdana" pitchFamily="34" charset="0"/>
                      </a:endParaRPr>
                    </a:p>
                  </a:txBody>
                  <a:tcPr anchor="ctr"/>
                </a:tc>
              </a:tr>
              <a:tr h="59139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BAS</a:t>
                      </a:r>
                      <a:endParaRPr lang="de-DE" b="0" dirty="0">
                        <a:latin typeface="Verdana" pitchFamily="34" charset="0"/>
                        <a:ea typeface="Verdana" pitchFamily="34" charset="0"/>
                        <a:cs typeface="Verdana" pitchFamily="34" charset="0"/>
                      </a:endParaRPr>
                    </a:p>
                  </a:txBody>
                  <a:tcPr anchor="ctr"/>
                </a:tc>
              </a:tr>
              <a:tr h="353958">
                <a:tc gridSpan="3">
                  <a:txBody>
                    <a:bodyPr/>
                    <a:lstStyle/>
                    <a:p>
                      <a:pPr algn="l">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Oder: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r>
              <a:tr h="59139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BAS</a:t>
                      </a:r>
                      <a:endParaRPr lang="de-DE" b="0" dirty="0">
                        <a:latin typeface="Verdana" pitchFamily="34" charset="0"/>
                        <a:ea typeface="Verdana" pitchFamily="34" charset="0"/>
                        <a:cs typeface="Verdana" pitchFamily="34" charset="0"/>
                      </a:endParaRPr>
                    </a:p>
                  </a:txBody>
                  <a:tcPr anchor="ctr"/>
                </a:tc>
              </a:tr>
            </a:tbl>
          </a:graphicData>
        </a:graphic>
      </p:graphicFrame>
      <p:sp>
        <p:nvSpPr>
          <p:cNvPr id="9" name="Textfeld 8"/>
          <p:cNvSpPr txBox="1"/>
          <p:nvPr/>
        </p:nvSpPr>
        <p:spPr>
          <a:xfrm>
            <a:off x="3779912" y="5445224"/>
            <a:ext cx="280831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Monografische Reihe</a:t>
            </a:r>
            <a:endParaRPr lang="de-DE" dirty="0">
              <a:latin typeface="Verdana" pitchFamily="34" charset="0"/>
              <a:ea typeface="Verdana" pitchFamily="34" charset="0"/>
              <a:cs typeface="Verdana" pitchFamily="34" charset="0"/>
            </a:endParaRPr>
          </a:p>
        </p:txBody>
      </p:sp>
      <p:sp>
        <p:nvSpPr>
          <p:cNvPr id="11" name="Rechteck 10"/>
          <p:cNvSpPr/>
          <p:nvPr/>
        </p:nvSpPr>
        <p:spPr>
          <a:xfrm>
            <a:off x="323528" y="5373216"/>
            <a:ext cx="1944216" cy="86409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Foliennummernplatzhalter 13"/>
          <p:cNvSpPr>
            <a:spLocks noGrp="1"/>
          </p:cNvSpPr>
          <p:nvPr>
            <p:ph type="sldNum" sz="quarter" idx="4"/>
          </p:nvPr>
        </p:nvSpPr>
        <p:spPr/>
        <p:txBody>
          <a:bodyPr/>
          <a:lstStyle/>
          <a:p>
            <a:fld id="{8A6690F1-7CA1-4166-A522-500460961984}" type="slidenum">
              <a:rPr lang="de-DE" smtClean="0"/>
              <a:pPr/>
              <a:t>34</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p:txBody>
      </p:sp>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4860032" y="1484784"/>
          <a:ext cx="4211960" cy="2520280"/>
        </p:xfrm>
        <a:graphic>
          <a:graphicData uri="http://schemas.openxmlformats.org/drawingml/2006/table">
            <a:tbl>
              <a:tblPr firstRow="1" bandRow="1">
                <a:tableStyleId>{5C22544A-7EE6-4342-B048-85BDC9FD1C3A}</a:tableStyleId>
              </a:tblPr>
              <a:tblGrid>
                <a:gridCol w="936104"/>
                <a:gridCol w="1296144"/>
                <a:gridCol w="1979712"/>
              </a:tblGrid>
              <a:tr h="52750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80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Daniel Höxter spielt Mozart</a:t>
                      </a:r>
                      <a:endParaRPr lang="de-DE" dirty="0">
                        <a:latin typeface="Verdana" pitchFamily="34" charset="0"/>
                        <a:ea typeface="Verdana" pitchFamily="34" charset="0"/>
                        <a:cs typeface="Verdana" pitchFamily="34" charset="0"/>
                      </a:endParaRPr>
                    </a:p>
                  </a:txBody>
                  <a:tcPr anchor="ctr"/>
                </a:tc>
              </a:tr>
              <a:tr h="91265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Daniel</a:t>
                      </a:r>
                      <a:r>
                        <a:rPr lang="de-DE" sz="1800" kern="1200" baseline="0" dirty="0" smtClean="0">
                          <a:solidFill>
                            <a:schemeClr val="dk1"/>
                          </a:solidFill>
                          <a:latin typeface="Verdana" pitchFamily="34" charset="0"/>
                          <a:ea typeface="Verdana" pitchFamily="34" charset="0"/>
                          <a:cs typeface="Verdana" pitchFamily="34" charset="0"/>
                        </a:rPr>
                        <a:t> Höxter </a:t>
                      </a:r>
                      <a:r>
                        <a:rPr lang="de-DE" sz="1800" kern="1200" baseline="0" dirty="0" err="1" smtClean="0">
                          <a:solidFill>
                            <a:schemeClr val="dk1"/>
                          </a:solidFill>
                          <a:latin typeface="Verdana" pitchFamily="34" charset="0"/>
                          <a:ea typeface="Verdana" pitchFamily="34" charset="0"/>
                          <a:cs typeface="Verdana" pitchFamily="34" charset="0"/>
                        </a:rPr>
                        <a:t>plays</a:t>
                      </a:r>
                      <a:r>
                        <a:rPr lang="de-DE" sz="1800" kern="1200" baseline="0" dirty="0" smtClean="0">
                          <a:solidFill>
                            <a:schemeClr val="dk1"/>
                          </a:solidFill>
                          <a:latin typeface="Verdana" pitchFamily="34" charset="0"/>
                          <a:ea typeface="Verdana" pitchFamily="34" charset="0"/>
                          <a:cs typeface="Verdana" pitchFamily="34" charset="0"/>
                        </a:rPr>
                        <a:t> Mozart</a:t>
                      </a:r>
                      <a:endParaRPr lang="de-DE" b="0" dirty="0">
                        <a:latin typeface="Verdana" pitchFamily="34" charset="0"/>
                        <a:ea typeface="Verdana" pitchFamily="34" charset="0"/>
                        <a:cs typeface="Verdana" pitchFamily="34" charset="0"/>
                      </a:endParaRPr>
                    </a:p>
                  </a:txBody>
                  <a:tcPr anchor="ctr"/>
                </a:tc>
              </a:tr>
            </a:tbl>
          </a:graphicData>
        </a:graphic>
      </p:graphicFrame>
      <p:sp>
        <p:nvSpPr>
          <p:cNvPr id="12" name="Textfeld 11"/>
          <p:cNvSpPr txBox="1"/>
          <p:nvPr/>
        </p:nvSpPr>
        <p:spPr>
          <a:xfrm>
            <a:off x="251520" y="1484784"/>
            <a:ext cx="4608512" cy="3456384"/>
          </a:xfrm>
          <a:prstGeom prst="rect">
            <a:avLst/>
          </a:prstGeom>
          <a:solidFill>
            <a:schemeClr val="bg1"/>
          </a:solidFill>
          <a:ln>
            <a:solidFill>
              <a:schemeClr val="tx1"/>
            </a:solidFill>
          </a:ln>
        </p:spPr>
        <p:txBody>
          <a:bodyPr wrap="square" rtlCol="0">
            <a:no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Daniel Höxter </a:t>
            </a:r>
            <a:r>
              <a:rPr lang="de-DE" sz="2000" baseline="30000" dirty="0" smtClean="0">
                <a:latin typeface="Verdana" panose="020B0604030504040204" pitchFamily="34" charset="0"/>
                <a:ea typeface="Verdana" panose="020B0604030504040204" pitchFamily="34" charset="0"/>
                <a:cs typeface="Verdana" panose="020B0604030504040204" pitchFamily="34" charset="0"/>
              </a:rPr>
              <a:t>spielt</a:t>
            </a:r>
            <a:r>
              <a:rPr lang="de-DE" sz="2000" dirty="0" smtClean="0">
                <a:latin typeface="Verdana" panose="020B0604030504040204" pitchFamily="34" charset="0"/>
                <a:ea typeface="Verdana" panose="020B0604030504040204" pitchFamily="34" charset="0"/>
                <a:cs typeface="Verdana" panose="020B0604030504040204" pitchFamily="34" charset="0"/>
              </a:rPr>
              <a:t>/</a:t>
            </a:r>
            <a:r>
              <a:rPr lang="de-DE" sz="2000" baseline="-25000" dirty="0" err="1" smtClean="0">
                <a:latin typeface="Verdana" panose="020B0604030504040204" pitchFamily="34" charset="0"/>
                <a:ea typeface="Verdana" panose="020B0604030504040204" pitchFamily="34" charset="0"/>
                <a:cs typeface="Verdana" panose="020B0604030504040204" pitchFamily="34" charset="0"/>
              </a:rPr>
              <a:t>plays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Mozart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Textfeld 8"/>
          <p:cNvSpPr txBox="1"/>
          <p:nvPr/>
        </p:nvSpPr>
        <p:spPr>
          <a:xfrm>
            <a:off x="827584" y="4869160"/>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CD mit Klavierstücken</a:t>
            </a:r>
            <a:endParaRPr lang="de-DE" dirty="0">
              <a:latin typeface="Verdana" pitchFamily="34" charset="0"/>
              <a:ea typeface="Verdana" pitchFamily="34" charset="0"/>
              <a:cs typeface="Verdana" pitchFamily="34" charset="0"/>
            </a:endParaRPr>
          </a:p>
        </p:txBody>
      </p:sp>
      <p:sp>
        <p:nvSpPr>
          <p:cNvPr id="14" name="Foliennummernplatzhalter 13"/>
          <p:cNvSpPr>
            <a:spLocks noGrp="1"/>
          </p:cNvSpPr>
          <p:nvPr>
            <p:ph type="sldNum" sz="quarter" idx="4"/>
          </p:nvPr>
        </p:nvSpPr>
        <p:spPr/>
        <p:txBody>
          <a:bodyPr/>
          <a:lstStyle/>
          <a:p>
            <a:fld id="{8A6690F1-7CA1-4166-A522-500460961984}" type="slidenum">
              <a:rPr lang="de-DE" smtClean="0"/>
              <a:pPr/>
              <a:t>35</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4. Titelzusatz</a:t>
            </a:r>
          </a:p>
          <a:p>
            <a:pPr algn="ctr">
              <a:buNone/>
            </a:pPr>
            <a:r>
              <a:rPr lang="de-DE" sz="2800" dirty="0" smtClean="0">
                <a:solidFill>
                  <a:schemeClr val="accent1">
                    <a:lumMod val="75000"/>
                  </a:schemeClr>
                </a:solidFill>
              </a:rPr>
              <a:t>(RDA 2.3.4)</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36</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Information, die mit Haupttitel in Verbindung steht, und Charakter, Inhalte, Ziele oder Motivation der Ressource oder Anlass der Entstehung, Veröffentlichung usw. der Ressource angibt (RDA 2.3.4.1)</a:t>
            </a:r>
          </a:p>
          <a:p>
            <a:pPr lvl="1" algn="just"/>
            <a:r>
              <a:rPr lang="de-DE" dirty="0" smtClean="0"/>
              <a:t>Z. B. Untertitel, Erläuterungen und Ergänzungen</a:t>
            </a:r>
          </a:p>
          <a:p>
            <a:pPr lvl="1" algn="just"/>
            <a:r>
              <a:rPr lang="de-DE" dirty="0" smtClean="0"/>
              <a:t>Keine Variationen des Haupttitels, z. B. Titel auf Rücken von Buch oder CD-/DVD-Hülle, Umschlag oder Buchdeckel.</a:t>
            </a:r>
          </a:p>
          <a:p>
            <a:pPr lvl="1" algn="just">
              <a:buNone/>
            </a:pPr>
            <a:endParaRPr lang="de-DE" dirty="0" smtClean="0"/>
          </a:p>
          <a:p>
            <a:pPr algn="just"/>
            <a:r>
              <a:rPr lang="de-DE" dirty="0" smtClean="0"/>
              <a:t>Informationsquellen (RDA 2.3.4.2) </a:t>
            </a:r>
          </a:p>
          <a:p>
            <a:pPr lvl="1"/>
            <a:r>
              <a:rPr lang="de-DE" dirty="0" smtClean="0"/>
              <a:t>Quelle für Haupttitel = Quelle für Titelzusatz</a:t>
            </a:r>
          </a:p>
          <a:p>
            <a:pPr lvl="1"/>
            <a:r>
              <a:rPr lang="de-DE" dirty="0" smtClean="0"/>
              <a:t>Titelzusätze werden i. A. nicht ermittelt. Für eine kartografische Ressource/Ressource aus bewegten Bildern können Titelzusätze bei Bedarf ermittelt werden (RDA 2.3.4.1).</a:t>
            </a:r>
          </a:p>
        </p:txBody>
      </p:sp>
      <p:sp>
        <p:nvSpPr>
          <p:cNvPr id="8" name="Foliennummernplatzhalter 7"/>
          <p:cNvSpPr>
            <a:spLocks noGrp="1"/>
          </p:cNvSpPr>
          <p:nvPr>
            <p:ph type="sldNum" sz="quarter" idx="4"/>
          </p:nvPr>
        </p:nvSpPr>
        <p:spPr/>
        <p:txBody>
          <a:bodyPr/>
          <a:lstStyle/>
          <a:p>
            <a:fld id="{8A6690F1-7CA1-4166-A522-500460961984}" type="slidenum">
              <a:rPr lang="de-DE" smtClean="0"/>
              <a:pPr/>
              <a:t>37</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a:t>
            </a:r>
            <a:endParaRPr lang="de-DE" dirty="0"/>
          </a:p>
        </p:txBody>
      </p:sp>
      <p:sp>
        <p:nvSpPr>
          <p:cNvPr id="3" name="Textplatzhalter 2"/>
          <p:cNvSpPr>
            <a:spLocks noGrp="1"/>
          </p:cNvSpPr>
          <p:nvPr>
            <p:ph type="body" sz="quarter" idx="13"/>
          </p:nvPr>
        </p:nvSpPr>
        <p:spPr/>
        <p:txBody>
          <a:bodyPr wrap="square"/>
          <a:lstStyle/>
          <a:p>
            <a:r>
              <a:rPr lang="de-DE" dirty="0" smtClean="0"/>
              <a:t>Kein Titelzusatz = Information aus anderer Quelle innerhalb der Ressource als der des Haupttitels, die gleichfalls deren Charakter, Inhalte, Ziele usw. angibt.</a:t>
            </a:r>
          </a:p>
          <a:p>
            <a:pPr lvl="1"/>
            <a:r>
              <a:rPr lang="de-DE" dirty="0" smtClean="0"/>
              <a:t>Kann als Anmerkung zum Titel (s. RDA 2.17.2) oder abweichender Titel (s. RDA 2.3.6) erfasst werden.</a:t>
            </a:r>
          </a:p>
          <a:p>
            <a:pPr marL="358775" lvl="1" indent="-358775">
              <a:buFont typeface="Arial" pitchFamily="34" charset="0"/>
              <a:buChar char="•"/>
            </a:pPr>
            <a:r>
              <a:rPr lang="de-DE" sz="2400" dirty="0" smtClean="0"/>
              <a:t>Erfassung nach den Grundregeln (RDA 2.3.4.3),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kleingeschrieben, außer RDA A.10-A.55 bzw. RDA B geben Großschreibung vor (s. RDA A.4.1).</a:t>
            </a:r>
          </a:p>
          <a:p>
            <a:pPr marL="758825" lvl="2" indent="-358775">
              <a:buFont typeface="Symbol" pitchFamily="18" charset="2"/>
              <a:buChar char="-"/>
            </a:pPr>
            <a:r>
              <a:rPr lang="de-DE" sz="2000" dirty="0" smtClean="0"/>
              <a:t>Fortl. oder integrierende Ressource: Angabe über Häufigkeit des Erscheinens bzw. der Aktualisierungen = Erscheinungsfrequenz (s. RDA 2.14)</a:t>
            </a:r>
            <a:endParaRPr lang="de-DE" dirty="0" smtClean="0"/>
          </a:p>
          <a:p>
            <a:pPr>
              <a:buNone/>
            </a:pPr>
            <a:endParaRPr lang="de-DE" dirty="0" smtClean="0"/>
          </a:p>
          <a:p>
            <a:pPr>
              <a:buNone/>
            </a:pPr>
            <a:endParaRPr lang="de-DE" dirty="0" smtClean="0"/>
          </a:p>
          <a:p>
            <a:pPr>
              <a:buNone/>
            </a:pP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38</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-3-</a:t>
            </a:r>
            <a:endParaRPr lang="de-DE" dirty="0"/>
          </a:p>
        </p:txBody>
      </p:sp>
      <p:sp>
        <p:nvSpPr>
          <p:cNvPr id="3" name="Textplatzhalter 2"/>
          <p:cNvSpPr>
            <a:spLocks noGrp="1"/>
          </p:cNvSpPr>
          <p:nvPr>
            <p:ph type="body" sz="quarter" idx="13"/>
          </p:nvPr>
        </p:nvSpPr>
        <p:spPr/>
        <p:txBody>
          <a:bodyPr wrap="square"/>
          <a:lstStyle/>
          <a:p>
            <a:r>
              <a:rPr lang="de-DE" dirty="0" smtClean="0"/>
              <a:t>Mehrere Titelzusätze</a:t>
            </a:r>
          </a:p>
          <a:p>
            <a:pPr lvl="1">
              <a:buFont typeface="Symbol" pitchFamily="18" charset="2"/>
              <a:buChar char="-"/>
            </a:pPr>
            <a:r>
              <a:rPr lang="de-DE" dirty="0" smtClean="0"/>
              <a:t>Mindestens ein Titelzusatz muss erfasst werden.</a:t>
            </a:r>
          </a:p>
          <a:p>
            <a:pPr lvl="1">
              <a:buFont typeface="Symbol" pitchFamily="18" charset="2"/>
              <a:buChar char="-"/>
            </a:pPr>
            <a:r>
              <a:rPr lang="de-DE" dirty="0" smtClean="0"/>
              <a:t>Erfassung mehrerer/aller Titelzusätze in der Reihenfolge, wie durch Abfolge, Layout oder Typografie in der Informationsquelle vorgegeben (RDA 2.3.4.3)</a:t>
            </a:r>
          </a:p>
          <a:p>
            <a:pPr lvl="1">
              <a:buFont typeface="Symbol" pitchFamily="18" charset="2"/>
              <a:buChar char="-"/>
            </a:pPr>
            <a:r>
              <a:rPr lang="de-DE" dirty="0" smtClean="0"/>
              <a:t>Titelzusatz in mehreren Sprachen oder Schriften in der Informationsquelle: Nur Titelzusatz in der Sprache oder Schrift des Haupttitels wird erfasst, im Zweifelsfall der erste Titelzusatz (RDA 2.3.4.4). Nicht berücksichtigte Sprach- bzw. Schriftformen können als parallele Titelzusätze erfasst werden (s. RDA 2.3.5).</a:t>
            </a:r>
          </a:p>
          <a:p>
            <a:pPr lvl="1">
              <a:buFont typeface="Symbol" pitchFamily="18" charset="2"/>
              <a:buChar char="-"/>
            </a:pPr>
            <a:endParaRPr lang="de-DE" sz="1600" dirty="0" smtClean="0"/>
          </a:p>
          <a:p>
            <a:r>
              <a:rPr lang="de-DE" dirty="0" smtClean="0"/>
              <a:t>Originaltitel = Titelzusatz</a:t>
            </a:r>
          </a:p>
          <a:p>
            <a:pPr lvl="1"/>
            <a:r>
              <a:rPr lang="de-DE" dirty="0" smtClean="0"/>
              <a:t>Wenn in Informationsquelle für den Haupttitel und in derselben Sprache wie der Haupttitel (RDA 2.3.4.3).</a:t>
            </a:r>
          </a:p>
        </p:txBody>
      </p:sp>
      <p:sp>
        <p:nvSpPr>
          <p:cNvPr id="8" name="Foliennummernplatzhalter 7"/>
          <p:cNvSpPr>
            <a:spLocks noGrp="1"/>
          </p:cNvSpPr>
          <p:nvPr>
            <p:ph type="sldNum" sz="quarter" idx="4"/>
          </p:nvPr>
        </p:nvSpPr>
        <p:spPr/>
        <p:txBody>
          <a:bodyPr/>
          <a:lstStyle/>
          <a:p>
            <a:fld id="{8A6690F1-7CA1-4166-A522-500460961984}" type="slidenum">
              <a:rPr lang="de-DE" smtClean="0"/>
              <a:pPr/>
              <a:t>39</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1. Grundregeln zum Erfassen von Titeln</a:t>
            </a:r>
          </a:p>
          <a:p>
            <a:pPr algn="ctr">
              <a:buNone/>
            </a:pPr>
            <a:r>
              <a:rPr lang="de-DE" sz="2800" dirty="0" smtClean="0">
                <a:solidFill>
                  <a:schemeClr val="accent1">
                    <a:lumMod val="75000"/>
                  </a:schemeClr>
                </a:solidFill>
              </a:rPr>
              <a:t>(RDA 2.3.1)</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4</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-4-</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a:pPr>
            <a:r>
              <a:rPr lang="de-DE" dirty="0" smtClean="0"/>
              <a:t>Angaben im Zusammenhang mit dem Haupttitel, die nachgeordnet und nicht grammatisch mit ihm verbunden sind = Titelzusatz. Meist durch Layout (Schriftarten, Schriftgröße usw.) erkennbar. </a:t>
            </a:r>
          </a:p>
          <a:p>
            <a:pPr>
              <a:buNone/>
            </a:pPr>
            <a:endParaRPr lang="de-DE" dirty="0" smtClean="0"/>
          </a:p>
          <a:p>
            <a:pPr>
              <a:buNone/>
            </a:pPr>
            <a:r>
              <a:rPr lang="de-DE" dirty="0" smtClean="0"/>
              <a:t>Beispiele 1:</a:t>
            </a:r>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6" name="Grafik 5" descr="Vor_der_Zeit_Titelseite.jpg"/>
          <p:cNvPicPr>
            <a:picLocks noChangeAspect="1"/>
          </p:cNvPicPr>
          <p:nvPr/>
        </p:nvPicPr>
        <p:blipFill>
          <a:blip r:embed="rId2" cstate="print"/>
          <a:srcRect b="63513"/>
          <a:stretch>
            <a:fillRect/>
          </a:stretch>
        </p:blipFill>
        <p:spPr>
          <a:xfrm>
            <a:off x="395536" y="3933056"/>
            <a:ext cx="2583132" cy="1944216"/>
          </a:xfrm>
          <a:prstGeom prst="rect">
            <a:avLst/>
          </a:prstGeom>
          <a:ln w="12700">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131840" y="3933056"/>
          <a:ext cx="5616624" cy="1669779"/>
        </p:xfrm>
        <a:graphic>
          <a:graphicData uri="http://schemas.openxmlformats.org/drawingml/2006/table">
            <a:tbl>
              <a:tblPr firstRow="1" bandRow="1">
                <a:tableStyleId>{5C22544A-7EE6-4342-B048-85BDC9FD1C3A}</a:tableStyleId>
              </a:tblPr>
              <a:tblGrid>
                <a:gridCol w="1080119"/>
                <a:gridCol w="1805486"/>
                <a:gridCol w="2731019"/>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Vor der Zeit</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Korrekturen</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40</a:t>
            </a:fld>
            <a:endParaRPr lang="de-DE"/>
          </a:p>
        </p:txBody>
      </p:sp>
      <p:sp>
        <p:nvSpPr>
          <p:cNvPr id="11" name="Fußzeilenplatzhalter 10"/>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419872" y="1412776"/>
          <a:ext cx="5616624" cy="2319554"/>
        </p:xfrm>
        <a:graphic>
          <a:graphicData uri="http://schemas.openxmlformats.org/drawingml/2006/table">
            <a:tbl>
              <a:tblPr firstRow="1" bandRow="1">
                <a:tableStyleId>{5C22544A-7EE6-4342-B048-85BDC9FD1C3A}</a:tableStyleId>
              </a:tblPr>
              <a:tblGrid>
                <a:gridCol w="1080119"/>
                <a:gridCol w="1805486"/>
                <a:gridCol w="2731019"/>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Katalogisierung nach den RAK-WB</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eine Einführung in die Regeln für die alphabetische Katalogisierung in wissenschaftlichen</a:t>
                      </a:r>
                      <a:r>
                        <a:rPr lang="de-DE" baseline="0" dirty="0" smtClean="0">
                          <a:latin typeface="Verdana" pitchFamily="34" charset="0"/>
                          <a:ea typeface="Verdana" pitchFamily="34" charset="0"/>
                          <a:cs typeface="Verdana" pitchFamily="34" charset="0"/>
                        </a:rPr>
                        <a:t> Bibliotheken</a:t>
                      </a:r>
                      <a:endParaRPr lang="de-DE" dirty="0">
                        <a:latin typeface="Verdana" pitchFamily="34" charset="0"/>
                        <a:ea typeface="Verdana" pitchFamily="34" charset="0"/>
                        <a:cs typeface="Verdana" pitchFamily="34" charset="0"/>
                      </a:endParaRPr>
                    </a:p>
                  </a:txBody>
                  <a:tcPr anchor="ctr"/>
                </a:tc>
              </a:tr>
            </a:tbl>
          </a:graphicData>
        </a:graphic>
      </p:graphicFrame>
      <p:pic>
        <p:nvPicPr>
          <p:cNvPr id="8" name="Grafik 7" descr="Katalogisierung_nach_den_Rak-WB_Titelseite.jpg"/>
          <p:cNvPicPr>
            <a:picLocks noChangeAspect="1"/>
          </p:cNvPicPr>
          <p:nvPr/>
        </p:nvPicPr>
        <p:blipFill>
          <a:blip r:embed="rId2" cstate="print"/>
          <a:srcRect t="2873" b="46854"/>
          <a:stretch>
            <a:fillRect/>
          </a:stretch>
        </p:blipFill>
        <p:spPr>
          <a:xfrm>
            <a:off x="251520" y="1412776"/>
            <a:ext cx="3115238" cy="2520280"/>
          </a:xfrm>
          <a:prstGeom prst="rect">
            <a:avLst/>
          </a:prstGeom>
          <a:ln w="12700">
            <a:solidFill>
              <a:schemeClr val="tx1"/>
            </a:solidFill>
          </a:ln>
        </p:spPr>
      </p:pic>
      <p:pic>
        <p:nvPicPr>
          <p:cNvPr id="9" name="Picture 3"/>
          <p:cNvPicPr>
            <a:picLocks noChangeAspect="1" noChangeArrowheads="1"/>
          </p:cNvPicPr>
          <p:nvPr/>
        </p:nvPicPr>
        <p:blipFill>
          <a:blip r:embed="rId3" cstate="print"/>
          <a:srcRect l="10165" r="8521" b="34043"/>
          <a:stretch>
            <a:fillRect/>
          </a:stretch>
        </p:blipFill>
        <p:spPr bwMode="auto">
          <a:xfrm>
            <a:off x="251520" y="4149080"/>
            <a:ext cx="3096344" cy="2232248"/>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419872" y="4149080"/>
          <a:ext cx="5616624" cy="1669779"/>
        </p:xfrm>
        <a:graphic>
          <a:graphicData uri="http://schemas.openxmlformats.org/drawingml/2006/table">
            <a:tbl>
              <a:tblPr firstRow="1" bandRow="1">
                <a:tableStyleId>{5C22544A-7EE6-4342-B048-85BDC9FD1C3A}</a:tableStyleId>
              </a:tblPr>
              <a:tblGrid>
                <a:gridCol w="1080119"/>
                <a:gridCol w="1800201"/>
                <a:gridCol w="2736304"/>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EnWG</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Kommentar</a:t>
                      </a:r>
                      <a:endParaRPr lang="de-DE" dirty="0">
                        <a:latin typeface="Verdana" pitchFamily="34" charset="0"/>
                        <a:ea typeface="Verdana" pitchFamily="34" charset="0"/>
                        <a:cs typeface="Verdana" pitchFamily="34" charset="0"/>
                      </a:endParaRPr>
                    </a:p>
                  </a:txBody>
                  <a:tcPr anchor="ctr"/>
                </a:tc>
              </a:tr>
            </a:tbl>
          </a:graphicData>
        </a:graphic>
      </p:graphicFrame>
      <p:sp>
        <p:nvSpPr>
          <p:cNvPr id="13" name="Foliennummernplatzhalter 12"/>
          <p:cNvSpPr>
            <a:spLocks noGrp="1"/>
          </p:cNvSpPr>
          <p:nvPr>
            <p:ph type="sldNum" sz="quarter" idx="4"/>
          </p:nvPr>
        </p:nvSpPr>
        <p:spPr/>
        <p:txBody>
          <a:bodyPr/>
          <a:lstStyle/>
          <a:p>
            <a:fld id="{8A6690F1-7CA1-4166-A522-500460961984}" type="slidenum">
              <a:rPr lang="de-DE" smtClean="0"/>
              <a:pPr/>
              <a:t>41</a:t>
            </a:fld>
            <a:endParaRPr lang="de-DE"/>
          </a:p>
        </p:txBody>
      </p:sp>
      <p:sp>
        <p:nvSpPr>
          <p:cNvPr id="14" name="Fußzeilenplatzhalter 13"/>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Richtlinien Abgrenzung Titelzusatz-Haupttitel (RDA 2.3.4.3 D-A-CH)</a:t>
            </a:r>
          </a:p>
          <a:p>
            <a:pPr marL="914400" lvl="1" indent="-457200">
              <a:buFont typeface="+mj-lt"/>
              <a:buAutoNum type="arabicPeriod" startAt="2"/>
            </a:pPr>
            <a:r>
              <a:rPr lang="de-DE" dirty="0" smtClean="0"/>
              <a:t>Im Zweifelsfall wird Sachaussage und Gestaltung beachtet, z. B.</a:t>
            </a:r>
          </a:p>
          <a:p>
            <a:pPr marL="1314450" lvl="2" indent="-457200"/>
            <a:r>
              <a:rPr lang="de-DE" sz="1800" dirty="0" smtClean="0"/>
              <a:t>Titel mit Doppelpunkt/Gedankenstrich</a:t>
            </a:r>
          </a:p>
          <a:p>
            <a:pPr marL="1314450" lvl="2" indent="-457200"/>
            <a:r>
              <a:rPr lang="de-DE" sz="1800" dirty="0" smtClean="0"/>
              <a:t>Angaben wie "anlässlich ...", "unter besonderer Berücksichtigung von ..." oder "in vier Bänden"</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75856" y="1412776"/>
          <a:ext cx="5616624" cy="1630800"/>
        </p:xfrm>
        <a:graphic>
          <a:graphicData uri="http://schemas.openxmlformats.org/drawingml/2006/table">
            <a:tbl>
              <a:tblPr firstRow="1" bandRow="1">
                <a:tableStyleId>{5C22544A-7EE6-4342-B048-85BDC9FD1C3A}</a:tableStyleId>
              </a:tblPr>
              <a:tblGrid>
                <a:gridCol w="1080119"/>
                <a:gridCol w="1805486"/>
                <a:gridCol w="2731019"/>
              </a:tblGrid>
              <a:tr h="39306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Klassiker auslegen</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KA</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1" name="Picture 4"/>
          <p:cNvPicPr>
            <a:picLocks noChangeAspect="1" noChangeArrowheads="1"/>
          </p:cNvPicPr>
          <p:nvPr/>
        </p:nvPicPr>
        <p:blipFill>
          <a:blip r:embed="rId3" cstate="print"/>
          <a:srcRect l="12910" t="10587" r="12374" b="19540"/>
          <a:stretch>
            <a:fillRect/>
          </a:stretch>
        </p:blipFill>
        <p:spPr bwMode="auto">
          <a:xfrm>
            <a:off x="395536" y="1412776"/>
            <a:ext cx="2664296" cy="2376264"/>
          </a:xfrm>
          <a:prstGeom prst="rect">
            <a:avLst/>
          </a:prstGeom>
          <a:noFill/>
          <a:ln w="9525">
            <a:solidFill>
              <a:schemeClr val="tx1"/>
            </a:solidFill>
            <a:miter lim="800000"/>
            <a:headEnd/>
            <a:tailEnd/>
          </a:ln>
        </p:spPr>
      </p:pic>
      <p:sp>
        <p:nvSpPr>
          <p:cNvPr id="10" name="Foliennummernplatzhalter 9"/>
          <p:cNvSpPr>
            <a:spLocks noGrp="1"/>
          </p:cNvSpPr>
          <p:nvPr>
            <p:ph type="sldNum" sz="quarter" idx="4"/>
          </p:nvPr>
        </p:nvSpPr>
        <p:spPr/>
        <p:txBody>
          <a:bodyPr/>
          <a:lstStyle/>
          <a:p>
            <a:fld id="{8A6690F1-7CA1-4166-A522-500460961984}" type="slidenum">
              <a:rPr lang="de-DE" smtClean="0"/>
              <a:pPr/>
              <a:t>42</a:t>
            </a:fld>
            <a:endParaRPr lang="de-DE"/>
          </a:p>
        </p:txBody>
      </p:sp>
      <p:sp>
        <p:nvSpPr>
          <p:cNvPr id="12" name="Fußzeilenplatzhalter 11"/>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707904" y="1484784"/>
          <a:ext cx="5184576" cy="1297350"/>
        </p:xfrm>
        <a:graphic>
          <a:graphicData uri="http://schemas.openxmlformats.org/drawingml/2006/table">
            <a:tbl>
              <a:tblPr firstRow="1" bandRow="1">
                <a:tableStyleId>{5C22544A-7EE6-4342-B048-85BDC9FD1C3A}</a:tableStyleId>
              </a:tblPr>
              <a:tblGrid>
                <a:gridCol w="997033"/>
                <a:gridCol w="1666602"/>
                <a:gridCol w="2520941"/>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Nikolai</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Bucharin</a:t>
                      </a:r>
                      <a:r>
                        <a:rPr lang="de-DE" sz="1800" kern="1200" baseline="0" dirty="0" smtClean="0">
                          <a:solidFill>
                            <a:schemeClr val="dk1"/>
                          </a:solidFill>
                          <a:latin typeface="Verdana" pitchFamily="34" charset="0"/>
                          <a:ea typeface="Verdana" pitchFamily="34" charset="0"/>
                          <a:cs typeface="Verdana" pitchFamily="34" charset="0"/>
                        </a:rPr>
                        <a:t> - Stalins tragischer Opponent</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84784"/>
            <a:ext cx="3384376" cy="3168352"/>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p>
          <a:p>
            <a:r>
              <a:rPr lang="de-DE" dirty="0" smtClean="0">
                <a:latin typeface="Verdana" pitchFamily="34" charset="0"/>
                <a:ea typeface="Verdana" pitchFamily="34" charset="0"/>
                <a:cs typeface="Verdana" pitchFamily="34" charset="0"/>
              </a:rPr>
              <a:t>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07904" y="3429000"/>
          <a:ext cx="5184576" cy="2162652"/>
        </p:xfrm>
        <a:graphic>
          <a:graphicData uri="http://schemas.openxmlformats.org/drawingml/2006/table">
            <a:tbl>
              <a:tblPr firstRow="1" bandRow="1">
                <a:tableStyleId>{5C22544A-7EE6-4342-B048-85BDC9FD1C3A}</a:tableStyleId>
              </a:tblPr>
              <a:tblGrid>
                <a:gridCol w="997033"/>
                <a:gridCol w="1666602"/>
                <a:gridCol w="2520941"/>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Nikolai</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Bucharin</a:t>
                      </a:r>
                      <a:endParaRPr lang="de-DE" dirty="0">
                        <a:latin typeface="Verdana" pitchFamily="34" charset="0"/>
                        <a:ea typeface="Verdana" pitchFamily="34" charset="0"/>
                        <a:cs typeface="Verdana" pitchFamily="34" charset="0"/>
                      </a:endParaRPr>
                    </a:p>
                  </a:txBody>
                  <a:tcPr anchor="ct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5652120" y="2915652"/>
            <a:ext cx="1368152" cy="369332"/>
          </a:xfrm>
          <a:prstGeom prst="rect">
            <a:avLst/>
          </a:prstGeom>
          <a:solidFill>
            <a:schemeClr val="bg1"/>
          </a:solidFill>
          <a:ln>
            <a:noFill/>
          </a:ln>
        </p:spPr>
        <p:txBody>
          <a:bodyPr wrap="square" rtlCol="0">
            <a:spAutoFit/>
          </a:bodyPr>
          <a:lstStyle/>
          <a:p>
            <a:pPr algn="ctr"/>
            <a:r>
              <a:rPr lang="de-DE" dirty="0" smtClean="0">
                <a:latin typeface="Verdana" pitchFamily="34" charset="0"/>
                <a:ea typeface="Verdana" pitchFamily="34" charset="0"/>
                <a:cs typeface="Verdana" pitchFamily="34" charset="0"/>
              </a:rPr>
              <a:t>oder</a:t>
            </a:r>
            <a:endParaRPr lang="de-DE" dirty="0">
              <a:latin typeface="Verdana" pitchFamily="34" charset="0"/>
              <a:ea typeface="Verdana" pitchFamily="34" charset="0"/>
              <a:cs typeface="Verdana" pitchFamily="34" charset="0"/>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pPr/>
              <a:t>43</a:t>
            </a:fld>
            <a:endParaRPr lang="de-DE"/>
          </a:p>
        </p:txBody>
      </p:sp>
      <p:sp>
        <p:nvSpPr>
          <p:cNvPr id="14" name="Fußzeilenplatzhalter 13"/>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3528" y="2132857"/>
          <a:ext cx="8064897" cy="1083258"/>
        </p:xfrm>
        <a:graphic>
          <a:graphicData uri="http://schemas.openxmlformats.org/drawingml/2006/table">
            <a:tbl>
              <a:tblPr firstRow="1" bandRow="1">
                <a:tableStyleId>{5C22544A-7EE6-4342-B048-85BDC9FD1C3A}</a:tableStyleId>
              </a:tblPr>
              <a:tblGrid>
                <a:gridCol w="1008112"/>
                <a:gridCol w="1584176"/>
                <a:gridCol w="5472609"/>
              </a:tblGrid>
              <a:tr h="36262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74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Köln engagiert sich - Ideen und Möglichkeiten für Ihr Ehrenamt</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683568" y="1412776"/>
            <a:ext cx="7560840" cy="576064"/>
          </a:xfrm>
          <a:prstGeom prst="rect">
            <a:avLst/>
          </a:prstGeom>
          <a:solidFill>
            <a:schemeClr val="bg1"/>
          </a:solidFill>
          <a:ln>
            <a:solidFill>
              <a:schemeClr val="tx1"/>
            </a:solidFill>
          </a:ln>
        </p:spPr>
        <p:txBody>
          <a:bodyPr wrap="square" rtlCol="0">
            <a:noAutofit/>
          </a:bodyPr>
          <a:lstStyle/>
          <a:p>
            <a:pPr algn="ctr"/>
            <a:r>
              <a:rPr lang="de-DE" dirty="0" smtClean="0">
                <a:latin typeface="Verdana" pitchFamily="34" charset="0"/>
                <a:ea typeface="Verdana" pitchFamily="34" charset="0"/>
                <a:cs typeface="Verdana" pitchFamily="34" charset="0"/>
              </a:rPr>
              <a:t>Köln engagiert sich - Ideen und Möglichkeiten für Ihr Ehrenamt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23528" y="4077072"/>
          <a:ext cx="8064896" cy="2137579"/>
        </p:xfrm>
        <a:graphic>
          <a:graphicData uri="http://schemas.openxmlformats.org/drawingml/2006/table">
            <a:tbl>
              <a:tblPr firstRow="1" bandRow="1">
                <a:tableStyleId>{5C22544A-7EE6-4342-B048-85BDC9FD1C3A}</a:tableStyleId>
              </a:tblPr>
              <a:tblGrid>
                <a:gridCol w="907676"/>
                <a:gridCol w="1739712"/>
                <a:gridCol w="5417508"/>
              </a:tblGrid>
              <a:tr h="304800">
                <a:tc>
                  <a:txBody>
                    <a:bodyPr/>
                    <a:lstStyle/>
                    <a:p>
                      <a:r>
                        <a:rPr lang="de-DE" b="1" spc="0" dirty="0" smtClean="0">
                          <a:latin typeface="Verdana" panose="020B0604030504040204" pitchFamily="34" charset="0"/>
                          <a:ea typeface="Verdana" panose="020B0604030504040204" pitchFamily="34" charset="0"/>
                          <a:cs typeface="Verdana" panose="020B0604030504040204" pitchFamily="34" charset="0"/>
                        </a:rPr>
                        <a:t>RDA</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0" dirty="0" smtClean="0">
                          <a:latin typeface="Verdana" panose="020B0604030504040204" pitchFamily="34" charset="0"/>
                          <a:ea typeface="Verdana" panose="020B0604030504040204" pitchFamily="34" charset="0"/>
                          <a:cs typeface="Verdana" panose="020B0604030504040204" pitchFamily="34" charset="0"/>
                        </a:rPr>
                        <a:t>Element</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0" dirty="0" smtClean="0">
                          <a:latin typeface="Verdana" panose="020B0604030504040204" pitchFamily="34" charset="0"/>
                          <a:ea typeface="Verdana" panose="020B0604030504040204" pitchFamily="34" charset="0"/>
                          <a:cs typeface="Verdana" panose="020B0604030504040204" pitchFamily="34" charset="0"/>
                        </a:rPr>
                        <a:t>Erfassung</a:t>
                      </a:r>
                      <a:endParaRPr lang="de-DE" spc="0" dirty="0">
                        <a:latin typeface="Verdana" panose="020B0604030504040204" pitchFamily="34" charset="0"/>
                        <a:ea typeface="Verdana" panose="020B0604030504040204" pitchFamily="34" charset="0"/>
                        <a:cs typeface="Verdana" panose="020B0604030504040204" pitchFamily="34" charset="0"/>
                      </a:endParaRPr>
                    </a:p>
                  </a:txBody>
                  <a:tcPr/>
                </a:tc>
              </a:tr>
              <a:tr h="355273">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2.3.2</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pc="0" dirty="0" smtClean="0">
                          <a:solidFill>
                            <a:schemeClr val="dk1"/>
                          </a:solidFill>
                          <a:latin typeface="Verdana" pitchFamily="34" charset="0"/>
                          <a:ea typeface="Verdana" pitchFamily="34" charset="0"/>
                          <a:cs typeface="Verdana" pitchFamily="34" charset="0"/>
                        </a:rPr>
                        <a:t>The Tower</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of</a:t>
                      </a:r>
                      <a:r>
                        <a:rPr lang="de-DE" sz="1800" kern="1200" spc="0" baseline="0" dirty="0" smtClean="0">
                          <a:solidFill>
                            <a:schemeClr val="dk1"/>
                          </a:solidFill>
                          <a:latin typeface="Verdana" pitchFamily="34" charset="0"/>
                          <a:ea typeface="Verdana" pitchFamily="34" charset="0"/>
                          <a:cs typeface="Verdana" pitchFamily="34" charset="0"/>
                        </a:rPr>
                        <a:t> Babel in </a:t>
                      </a:r>
                      <a:r>
                        <a:rPr lang="de-DE" sz="1800" kern="1200" spc="0" baseline="0" dirty="0" err="1" smtClean="0">
                          <a:solidFill>
                            <a:schemeClr val="dk1"/>
                          </a:solidFill>
                          <a:latin typeface="Verdana" pitchFamily="34" charset="0"/>
                          <a:ea typeface="Verdana" pitchFamily="34" charset="0"/>
                          <a:cs typeface="Verdana" pitchFamily="34" charset="0"/>
                        </a:rPr>
                        <a:t>the</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classroom</a:t>
                      </a:r>
                      <a:endParaRPr lang="de-DE" spc="0" dirty="0">
                        <a:latin typeface="Verdana" pitchFamily="34" charset="0"/>
                        <a:ea typeface="Verdana" pitchFamily="34" charset="0"/>
                        <a:cs typeface="Verdana" pitchFamily="34" charset="0"/>
                      </a:endParaRPr>
                    </a:p>
                  </a:txBody>
                  <a:tcPr anchor="ctr"/>
                </a:tc>
              </a:tr>
              <a:tr h="480053">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2.3.4</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Titelzusatz</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0" dirty="0" err="1" smtClean="0">
                          <a:latin typeface="Verdana" pitchFamily="34" charset="0"/>
                          <a:ea typeface="Verdana" pitchFamily="34" charset="0"/>
                          <a:cs typeface="Verdana" pitchFamily="34" charset="0"/>
                        </a:rPr>
                        <a:t>immigrants</a:t>
                      </a:r>
                      <a:r>
                        <a:rPr lang="de-DE" spc="0" dirty="0" smtClean="0">
                          <a:latin typeface="Verdana" pitchFamily="34" charset="0"/>
                          <a:ea typeface="Verdana" pitchFamily="34" charset="0"/>
                          <a:cs typeface="Verdana" pitchFamily="34" charset="0"/>
                        </a:rPr>
                        <a:t> </a:t>
                      </a:r>
                      <a:r>
                        <a:rPr lang="de-DE" spc="0" dirty="0" err="1" smtClean="0">
                          <a:latin typeface="Verdana" pitchFamily="34" charset="0"/>
                          <a:ea typeface="Verdana" pitchFamily="34" charset="0"/>
                          <a:cs typeface="Verdana" pitchFamily="34" charset="0"/>
                        </a:rPr>
                        <a:t>and</a:t>
                      </a:r>
                      <a:r>
                        <a:rPr lang="de-DE" spc="0" dirty="0" smtClean="0">
                          <a:latin typeface="Verdana" pitchFamily="34" charset="0"/>
                          <a:ea typeface="Verdana" pitchFamily="34" charset="0"/>
                          <a:cs typeface="Verdana" pitchFamily="34" charset="0"/>
                        </a:rPr>
                        <a:t> natives in </a:t>
                      </a:r>
                      <a:r>
                        <a:rPr lang="de-DE" spc="0" dirty="0" err="1" smtClean="0">
                          <a:latin typeface="Verdana" pitchFamily="34" charset="0"/>
                          <a:ea typeface="Verdana" pitchFamily="34" charset="0"/>
                          <a:cs typeface="Verdana" pitchFamily="34" charset="0"/>
                        </a:rPr>
                        <a:t>Italian</a:t>
                      </a:r>
                      <a:r>
                        <a:rPr lang="de-DE" spc="0" dirty="0" smtClean="0">
                          <a:latin typeface="Verdana" pitchFamily="34" charset="0"/>
                          <a:ea typeface="Verdana" pitchFamily="34" charset="0"/>
                          <a:cs typeface="Verdana" pitchFamily="34" charset="0"/>
                        </a:rPr>
                        <a:t> </a:t>
                      </a:r>
                      <a:r>
                        <a:rPr lang="de-DE" spc="0" dirty="0" err="1" smtClean="0">
                          <a:latin typeface="Verdana" pitchFamily="34" charset="0"/>
                          <a:ea typeface="Verdana" pitchFamily="34" charset="0"/>
                          <a:cs typeface="Verdana" pitchFamily="34" charset="0"/>
                        </a:rPr>
                        <a:t>schools</a:t>
                      </a:r>
                      <a:endParaRPr lang="de-DE" spc="0" dirty="0">
                        <a:latin typeface="Verdana" pitchFamily="34" charset="0"/>
                        <a:ea typeface="Verdana" pitchFamily="34" charset="0"/>
                        <a:cs typeface="Verdana" pitchFamily="34" charset="0"/>
                      </a:endParaRPr>
                    </a:p>
                  </a:txBody>
                  <a:tcPr anchor="ctr"/>
                </a:tc>
              </a:tr>
              <a:tr h="294744">
                <a:tc gridSpan="3">
                  <a:txBody>
                    <a:bodyPr/>
                    <a:lstStyle/>
                    <a:p>
                      <a:pPr>
                        <a:lnSpc>
                          <a:spcPts val="1600"/>
                        </a:lnSpc>
                        <a:spcBef>
                          <a:spcPts val="600"/>
                        </a:spcBef>
                        <a:spcAft>
                          <a:spcPts val="600"/>
                        </a:spcAft>
                      </a:pPr>
                      <a:r>
                        <a:rPr lang="de-DE" b="0" spc="0" dirty="0" smtClean="0">
                          <a:latin typeface="Verdana" panose="020B0604030504040204" pitchFamily="34" charset="0"/>
                          <a:ea typeface="Verdana" panose="020B0604030504040204" pitchFamily="34" charset="0"/>
                          <a:cs typeface="Verdana" panose="020B0604030504040204" pitchFamily="34" charset="0"/>
                        </a:rPr>
                        <a:t>Oder:</a:t>
                      </a:r>
                      <a:endParaRPr lang="de-DE" b="0" spc="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hMerge="1">
                  <a:txBody>
                    <a:bodyPr/>
                    <a:lstStyle/>
                    <a:p>
                      <a:endParaRPr lang="de-DE"/>
                    </a:p>
                  </a:txBody>
                  <a:tcPr/>
                </a:tc>
              </a:tr>
              <a:tr h="641749">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2.3.2</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spc="0" dirty="0" smtClean="0">
                          <a:solidFill>
                            <a:schemeClr val="dk1"/>
                          </a:solidFill>
                          <a:latin typeface="Verdana" pitchFamily="34" charset="0"/>
                          <a:ea typeface="Verdana" pitchFamily="34" charset="0"/>
                          <a:cs typeface="Verdana" pitchFamily="34" charset="0"/>
                        </a:rPr>
                        <a:t>The Tower</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of</a:t>
                      </a:r>
                      <a:r>
                        <a:rPr lang="de-DE" sz="1800" kern="1200" spc="0" baseline="0" dirty="0" smtClean="0">
                          <a:solidFill>
                            <a:schemeClr val="dk1"/>
                          </a:solidFill>
                          <a:latin typeface="Verdana" pitchFamily="34" charset="0"/>
                          <a:ea typeface="Verdana" pitchFamily="34" charset="0"/>
                          <a:cs typeface="Verdana" pitchFamily="34" charset="0"/>
                        </a:rPr>
                        <a:t> Babel in </a:t>
                      </a:r>
                      <a:r>
                        <a:rPr lang="de-DE" sz="1800" kern="1200" spc="0" baseline="0" dirty="0" err="1" smtClean="0">
                          <a:solidFill>
                            <a:schemeClr val="dk1"/>
                          </a:solidFill>
                          <a:latin typeface="Verdana" pitchFamily="34" charset="0"/>
                          <a:ea typeface="Verdana" pitchFamily="34" charset="0"/>
                          <a:cs typeface="Verdana" pitchFamily="34" charset="0"/>
                        </a:rPr>
                        <a:t>the</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classroom</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immigrants</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and</a:t>
                      </a:r>
                      <a:r>
                        <a:rPr lang="de-DE" sz="1800" kern="1200" spc="0" baseline="0" dirty="0" smtClean="0">
                          <a:solidFill>
                            <a:schemeClr val="dk1"/>
                          </a:solidFill>
                          <a:latin typeface="Verdana" pitchFamily="34" charset="0"/>
                          <a:ea typeface="Verdana" pitchFamily="34" charset="0"/>
                          <a:cs typeface="Verdana" pitchFamily="34" charset="0"/>
                        </a:rPr>
                        <a:t> natives in </a:t>
                      </a:r>
                      <a:r>
                        <a:rPr lang="de-DE" sz="1800" kern="1200" spc="0" baseline="0" dirty="0" err="1" smtClean="0">
                          <a:solidFill>
                            <a:schemeClr val="dk1"/>
                          </a:solidFill>
                          <a:latin typeface="Verdana" pitchFamily="34" charset="0"/>
                          <a:ea typeface="Verdana" pitchFamily="34" charset="0"/>
                          <a:cs typeface="Verdana" pitchFamily="34" charset="0"/>
                        </a:rPr>
                        <a:t>Italian</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schools</a:t>
                      </a:r>
                      <a:endParaRPr lang="de-DE" spc="0" dirty="0" smtClean="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1691680" y="3356992"/>
            <a:ext cx="5112568" cy="648072"/>
          </a:xfrm>
          <a:prstGeom prst="rect">
            <a:avLst/>
          </a:prstGeom>
          <a:solidFill>
            <a:schemeClr val="bg1"/>
          </a:solidFill>
          <a:ln>
            <a:solidFill>
              <a:schemeClr val="tx1"/>
            </a:solidFill>
          </a:ln>
        </p:spPr>
        <p:txBody>
          <a:bodyPr wrap="square" rtlCol="0">
            <a:noAutofit/>
          </a:bodyPr>
          <a:lstStyle/>
          <a:p>
            <a:r>
              <a:rPr lang="en-US" dirty="0" smtClean="0">
                <a:latin typeface="Verdana" pitchFamily="34" charset="0"/>
                <a:ea typeface="Verdana" pitchFamily="34" charset="0"/>
                <a:cs typeface="Verdana" pitchFamily="34" charset="0"/>
              </a:rPr>
              <a:t>The Tower of Babel in the Classroom:</a:t>
            </a:r>
            <a:endParaRPr lang="de-DE" dirty="0" smtClean="0">
              <a:latin typeface="Verdana" pitchFamily="34" charset="0"/>
              <a:ea typeface="Verdana" pitchFamily="34" charset="0"/>
              <a:cs typeface="Verdana" pitchFamily="34" charset="0"/>
            </a:endParaRPr>
          </a:p>
          <a:p>
            <a:r>
              <a:rPr lang="en-US" dirty="0" smtClean="0">
                <a:latin typeface="Verdana" pitchFamily="34" charset="0"/>
                <a:ea typeface="Verdana" pitchFamily="34" charset="0"/>
                <a:cs typeface="Verdana" pitchFamily="34" charset="0"/>
              </a:rPr>
              <a:t>Immigrants and Natives in Italian Schools</a:t>
            </a:r>
            <a:endParaRPr lang="de-DE"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2" name="Foliennummernplatzhalter 11"/>
          <p:cNvSpPr>
            <a:spLocks noGrp="1"/>
          </p:cNvSpPr>
          <p:nvPr>
            <p:ph type="sldNum" sz="quarter" idx="4"/>
          </p:nvPr>
        </p:nvSpPr>
        <p:spPr/>
        <p:txBody>
          <a:bodyPr/>
          <a:lstStyle/>
          <a:p>
            <a:fld id="{8A6690F1-7CA1-4166-A522-500460961984}" type="slidenum">
              <a:rPr lang="de-DE" smtClean="0"/>
              <a:pPr/>
              <a:t>44</a:t>
            </a:fld>
            <a:endParaRPr lang="de-DE"/>
          </a:p>
        </p:txBody>
      </p:sp>
      <p:sp>
        <p:nvSpPr>
          <p:cNvPr id="13" name="Fußzeilenplatzhalter 12"/>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12" name="Picture 2"/>
          <p:cNvPicPr>
            <a:picLocks noChangeAspect="1" noChangeArrowheads="1"/>
          </p:cNvPicPr>
          <p:nvPr/>
        </p:nvPicPr>
        <p:blipFill>
          <a:blip r:embed="rId2" cstate="print"/>
          <a:srcRect l="3782" t="20351" r="16800" b="28771"/>
          <a:stretch>
            <a:fillRect/>
          </a:stretch>
        </p:blipFill>
        <p:spPr bwMode="auto">
          <a:xfrm>
            <a:off x="251520" y="1412776"/>
            <a:ext cx="3024336" cy="2880320"/>
          </a:xfrm>
          <a:prstGeom prst="rect">
            <a:avLst/>
          </a:prstGeom>
          <a:noFill/>
          <a:ln w="9525">
            <a:solidFill>
              <a:schemeClr val="tx1"/>
            </a:solidFill>
            <a:miter lim="800000"/>
            <a:headEnd/>
            <a:tailEnd/>
          </a:ln>
        </p:spPr>
      </p:pic>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419872" y="1412776"/>
          <a:ext cx="5544616" cy="2516292"/>
        </p:xfrm>
        <a:graphic>
          <a:graphicData uri="http://schemas.openxmlformats.org/drawingml/2006/table">
            <a:tbl>
              <a:tblPr firstRow="1" bandRow="1">
                <a:tableStyleId>{5C22544A-7EE6-4342-B048-85BDC9FD1C3A}</a:tableStyleId>
              </a:tblPr>
              <a:tblGrid>
                <a:gridCol w="936104"/>
                <a:gridCol w="1512168"/>
                <a:gridCol w="3096344"/>
              </a:tblGrid>
              <a:tr h="3600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52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Texto</a:t>
                      </a:r>
                      <a:r>
                        <a:rPr lang="de-DE" sz="1800" kern="1200" dirty="0" smtClean="0">
                          <a:solidFill>
                            <a:schemeClr val="dk1"/>
                          </a:solidFill>
                          <a:latin typeface="Verdana" pitchFamily="34" charset="0"/>
                          <a:ea typeface="Verdana" pitchFamily="34" charset="0"/>
                          <a:cs typeface="Verdana" pitchFamily="34" charset="0"/>
                        </a:rPr>
                        <a:t> y </a:t>
                      </a:r>
                      <a:r>
                        <a:rPr lang="de-DE" sz="1800" kern="1200" dirty="0" err="1" smtClean="0">
                          <a:solidFill>
                            <a:schemeClr val="dk1"/>
                          </a:solidFill>
                          <a:latin typeface="Verdana" pitchFamily="34" charset="0"/>
                          <a:ea typeface="Verdana" pitchFamily="34" charset="0"/>
                          <a:cs typeface="Verdana" pitchFamily="34" charset="0"/>
                        </a:rPr>
                        <a:t>contexto</a:t>
                      </a:r>
                      <a:r>
                        <a:rPr lang="de-DE" sz="1800" kern="1200" dirty="0" smtClean="0">
                          <a:solidFill>
                            <a:schemeClr val="dk1"/>
                          </a:solidFill>
                          <a:latin typeface="Verdana" pitchFamily="34" charset="0"/>
                          <a:ea typeface="Verdana" pitchFamily="34" charset="0"/>
                          <a:cs typeface="Verdana" pitchFamily="34" charset="0"/>
                        </a:rPr>
                        <a:t>: la </a:t>
                      </a:r>
                      <a:r>
                        <a:rPr lang="de-DE" sz="1800" kern="1200" dirty="0" err="1" smtClean="0">
                          <a:solidFill>
                            <a:schemeClr val="dk1"/>
                          </a:solidFill>
                          <a:latin typeface="Verdana" pitchFamily="34" charset="0"/>
                          <a:ea typeface="Verdana" pitchFamily="34" charset="0"/>
                          <a:cs typeface="Verdana" pitchFamily="34" charset="0"/>
                        </a:rPr>
                        <a:t>literatura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maya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Yucateca</a:t>
                      </a:r>
                      <a:r>
                        <a:rPr lang="de-DE" sz="1800" kern="1200" baseline="0" dirty="0" smtClean="0">
                          <a:solidFill>
                            <a:schemeClr val="dk1"/>
                          </a:solidFill>
                          <a:latin typeface="Verdana" pitchFamily="34" charset="0"/>
                          <a:ea typeface="Verdana" pitchFamily="34" charset="0"/>
                          <a:cs typeface="Verdana" pitchFamily="34" charset="0"/>
                        </a:rPr>
                        <a:t> en </a:t>
                      </a:r>
                      <a:r>
                        <a:rPr lang="de-DE" sz="1800" kern="1200" baseline="0" dirty="0" err="1" smtClean="0">
                          <a:solidFill>
                            <a:schemeClr val="dk1"/>
                          </a:solidFill>
                          <a:latin typeface="Verdana" pitchFamily="34" charset="0"/>
                          <a:ea typeface="Verdana" pitchFamily="34" charset="0"/>
                          <a:cs typeface="Verdana" pitchFamily="34" charset="0"/>
                        </a:rPr>
                        <a:t>perspectiva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diacrónica</a:t>
                      </a:r>
                      <a:endParaRPr lang="de-DE" dirty="0">
                        <a:latin typeface="Verdana" pitchFamily="34" charset="0"/>
                        <a:ea typeface="Verdana" pitchFamily="34" charset="0"/>
                        <a:cs typeface="Verdana" pitchFamily="34" charset="0"/>
                      </a:endParaRPr>
                    </a:p>
                  </a:txBody>
                  <a:tcPr anchor="ctr"/>
                </a:tc>
              </a:tr>
              <a:tr h="10752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Text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context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Yucatec</a:t>
                      </a:r>
                      <a:r>
                        <a:rPr lang="de-DE" baseline="0" dirty="0" smtClean="0">
                          <a:latin typeface="Verdana" pitchFamily="34" charset="0"/>
                          <a:ea typeface="Verdana" pitchFamily="34" charset="0"/>
                          <a:cs typeface="Verdana" pitchFamily="34" charset="0"/>
                        </a:rPr>
                        <a:t> Maya </a:t>
                      </a:r>
                      <a:r>
                        <a:rPr lang="de-DE" baseline="0" dirty="0" err="1" smtClean="0">
                          <a:latin typeface="Verdana" pitchFamily="34" charset="0"/>
                          <a:ea typeface="Verdana" pitchFamily="34" charset="0"/>
                          <a:cs typeface="Verdana" pitchFamily="34" charset="0"/>
                        </a:rPr>
                        <a:t>literature</a:t>
                      </a:r>
                      <a:r>
                        <a:rPr lang="de-DE" baseline="0" dirty="0" smtClean="0">
                          <a:latin typeface="Verdana" pitchFamily="34" charset="0"/>
                          <a:ea typeface="Verdana" pitchFamily="34" charset="0"/>
                          <a:cs typeface="Verdana" pitchFamily="34" charset="0"/>
                        </a:rPr>
                        <a:t> in a </a:t>
                      </a:r>
                      <a:r>
                        <a:rPr lang="de-DE" baseline="0" dirty="0" err="1" smtClean="0">
                          <a:latin typeface="Verdana" pitchFamily="34" charset="0"/>
                          <a:ea typeface="Verdana" pitchFamily="34" charset="0"/>
                          <a:cs typeface="Verdana" pitchFamily="34" charset="0"/>
                        </a:rPr>
                        <a:t>diachronic</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perspective</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7" name="Tabelle 16"/>
          <p:cNvGraphicFramePr>
            <a:graphicFrameLocks noGrp="1"/>
          </p:cNvGraphicFramePr>
          <p:nvPr>
            <p:extLst>
              <p:ext uri="{D42A27DB-BD31-4B8C-83A1-F6EECF244321}">
                <p14:modId xmlns:p14="http://schemas.microsoft.com/office/powerpoint/2010/main" val="86502536"/>
              </p:ext>
            </p:extLst>
          </p:nvPr>
        </p:nvGraphicFramePr>
        <p:xfrm>
          <a:off x="3419872" y="4365104"/>
          <a:ext cx="5544617" cy="1965492"/>
        </p:xfrm>
        <a:graphic>
          <a:graphicData uri="http://schemas.openxmlformats.org/drawingml/2006/table">
            <a:tbl>
              <a:tblPr firstRow="1" bandRow="1">
                <a:tableStyleId>{5C22544A-7EE6-4342-B048-85BDC9FD1C3A}</a:tableStyleId>
              </a:tblPr>
              <a:tblGrid>
                <a:gridCol w="936104"/>
                <a:gridCol w="1512168"/>
                <a:gridCol w="3096345"/>
              </a:tblGrid>
              <a:tr h="34726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549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Klinische Schilddrüsensonographie</a:t>
                      </a:r>
                      <a:endParaRPr lang="de-DE" dirty="0">
                        <a:latin typeface="Verdana" pitchFamily="34" charset="0"/>
                        <a:ea typeface="Verdana" pitchFamily="34" charset="0"/>
                        <a:cs typeface="Verdana" pitchFamily="34" charset="0"/>
                      </a:endParaRPr>
                    </a:p>
                  </a:txBody>
                  <a:tcPr anchor="ctr"/>
                </a:tc>
              </a:tr>
              <a:tr h="72678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unter besonderer Berücksichtigung der Histologie und Szintigraphie</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4509120"/>
            <a:ext cx="3024336" cy="1800200"/>
          </a:xfrm>
          <a:prstGeom prst="rect">
            <a:avLst/>
          </a:prstGeom>
          <a:solidFill>
            <a:schemeClr val="bg1"/>
          </a:solidFill>
          <a:ln>
            <a:solidFill>
              <a:schemeClr val="tx1"/>
            </a:solidFill>
          </a:ln>
        </p:spPr>
        <p:txBody>
          <a:bodyPr wrap="square" rtlCol="0">
            <a:noAutofit/>
          </a:bodyPr>
          <a:lstStyle/>
          <a:p>
            <a:r>
              <a:rPr lang="de-DE" sz="1700" b="1" spc="-100" dirty="0" smtClean="0">
                <a:latin typeface="Verdana" panose="020B0604030504040204" pitchFamily="34" charset="0"/>
                <a:ea typeface="Verdana" panose="020B0604030504040204" pitchFamily="34" charset="0"/>
                <a:cs typeface="Verdana" panose="020B0604030504040204" pitchFamily="34" charset="0"/>
              </a:rPr>
              <a:t>Klinische Schilddrüsensonographie</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700" spc="-100" dirty="0" smtClean="0">
                <a:latin typeface="Verdana" panose="020B0604030504040204" pitchFamily="34" charset="0"/>
                <a:ea typeface="Verdana" panose="020B0604030504040204" pitchFamily="34" charset="0"/>
                <a:cs typeface="Verdana" panose="020B0604030504040204" pitchFamily="34" charset="0"/>
              </a:rPr>
              <a:t>Unter besonderer Berücksichtigung der Histologie und Szintigraphie</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3" name="Foliennummernplatzhalter 12"/>
          <p:cNvSpPr>
            <a:spLocks noGrp="1"/>
          </p:cNvSpPr>
          <p:nvPr>
            <p:ph type="sldNum" sz="quarter" idx="4"/>
          </p:nvPr>
        </p:nvSpPr>
        <p:spPr/>
        <p:txBody>
          <a:bodyPr/>
          <a:lstStyle/>
          <a:p>
            <a:fld id="{8A6690F1-7CA1-4166-A522-500460961984}" type="slidenum">
              <a:rPr lang="de-DE" smtClean="0"/>
              <a:pPr/>
              <a:t>45</a:t>
            </a:fld>
            <a:endParaRPr lang="de-DE"/>
          </a:p>
        </p:txBody>
      </p:sp>
      <p:sp>
        <p:nvSpPr>
          <p:cNvPr id="14" name="Fußzeilenplatzhalter 13"/>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7:</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491880" y="1412776"/>
          <a:ext cx="5472608" cy="2592288"/>
        </p:xfrm>
        <a:graphic>
          <a:graphicData uri="http://schemas.openxmlformats.org/drawingml/2006/table">
            <a:tbl>
              <a:tblPr firstRow="1" bandRow="1">
                <a:tableStyleId>{5C22544A-7EE6-4342-B048-85BDC9FD1C3A}</a:tableStyleId>
              </a:tblPr>
              <a:tblGrid>
                <a:gridCol w="923947"/>
                <a:gridCol w="1596333"/>
                <a:gridCol w="2952328"/>
              </a:tblGrid>
              <a:tr h="45831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747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englische Arbeitskampfrecht unter</a:t>
                      </a:r>
                      <a:r>
                        <a:rPr lang="de-DE" sz="1800" kern="1200" baseline="0" dirty="0" smtClean="0">
                          <a:solidFill>
                            <a:schemeClr val="dk1"/>
                          </a:solidFill>
                          <a:latin typeface="Verdana" pitchFamily="34" charset="0"/>
                          <a:ea typeface="Verdana" pitchFamily="34" charset="0"/>
                          <a:cs typeface="Verdana" pitchFamily="34" charset="0"/>
                        </a:rPr>
                        <a:t> besonderer Berücksichtigung der Entwicklung seit 1979</a:t>
                      </a:r>
                      <a:endParaRPr lang="de-DE" dirty="0">
                        <a:latin typeface="Verdana" pitchFamily="34" charset="0"/>
                        <a:ea typeface="Verdana" pitchFamily="34" charset="0"/>
                        <a:cs typeface="Verdana" pitchFamily="34" charset="0"/>
                      </a:endParaRPr>
                    </a:p>
                  </a:txBody>
                  <a:tcPr anchor="ctr"/>
                </a:tc>
              </a:tr>
              <a:tr h="95921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zugleich: vergleichende Analyse der</a:t>
                      </a:r>
                      <a:r>
                        <a:rPr lang="de-DE" baseline="0" dirty="0" smtClean="0">
                          <a:latin typeface="Verdana" pitchFamily="34" charset="0"/>
                          <a:ea typeface="Verdana" pitchFamily="34" charset="0"/>
                          <a:cs typeface="Verdana" pitchFamily="34" charset="0"/>
                        </a:rPr>
                        <a:t> Rechtslage in Deutschland und England</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1412776"/>
            <a:ext cx="3168352" cy="2592288"/>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Das englische Arbeitskampfrecht unter besonderer Berücksichtigung der Entwicklung seit 1979</a:t>
            </a:r>
          </a:p>
          <a:p>
            <a:endParaRPr lang="de-DE" dirty="0" smtClean="0">
              <a:latin typeface="Verdana" pitchFamily="34" charset="0"/>
              <a:ea typeface="Verdana" pitchFamily="34" charset="0"/>
              <a:cs typeface="Verdana" pitchFamily="34" charset="0"/>
            </a:endParaRPr>
          </a:p>
          <a:p>
            <a:r>
              <a:rPr lang="de-DE" dirty="0" smtClean="0">
                <a:latin typeface="Verdana" pitchFamily="34" charset="0"/>
                <a:ea typeface="Verdana" pitchFamily="34" charset="0"/>
                <a:cs typeface="Verdana" pitchFamily="34" charset="0"/>
              </a:rPr>
              <a:t>Zugleich: Vergleichende Analyse der Rechtslage in Deutschland und England</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4221088"/>
            <a:ext cx="3168352" cy="2016224"/>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Einblicke in </a:t>
            </a:r>
            <a:r>
              <a:rPr lang="de-DE" sz="2000" dirty="0" err="1" smtClean="0">
                <a:latin typeface="Verdana" pitchFamily="34" charset="0"/>
                <a:ea typeface="Verdana" pitchFamily="34" charset="0"/>
                <a:cs typeface="Verdana" pitchFamily="34" charset="0"/>
              </a:rPr>
              <a:t>Blochsche</a:t>
            </a:r>
            <a:r>
              <a:rPr lang="de-DE" sz="2000" dirty="0" smtClean="0">
                <a:latin typeface="Verdana" pitchFamily="34" charset="0"/>
                <a:ea typeface="Verdana" pitchFamily="34" charset="0"/>
                <a:cs typeface="Verdana" pitchFamily="34" charset="0"/>
              </a:rPr>
              <a:t> Philosophie</a:t>
            </a:r>
          </a:p>
          <a:p>
            <a:r>
              <a:rPr lang="de-DE" sz="2000" dirty="0" smtClean="0">
                <a:latin typeface="Verdana" pitchFamily="34" charset="0"/>
                <a:ea typeface="Verdana" pitchFamily="34" charset="0"/>
                <a:cs typeface="Verdana" pitchFamily="34" charset="0"/>
              </a:rPr>
              <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Anlässlich des 70. Geburtstages von Gert </a:t>
            </a:r>
            <a:r>
              <a:rPr lang="de-DE" sz="2000" dirty="0" err="1" smtClean="0">
                <a:latin typeface="Verdana" pitchFamily="34" charset="0"/>
                <a:ea typeface="Verdana" pitchFamily="34" charset="0"/>
                <a:cs typeface="Verdana" pitchFamily="34" charset="0"/>
              </a:rPr>
              <a:t>Ueding</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491880" y="4221088"/>
          <a:ext cx="5472608" cy="1915241"/>
        </p:xfrm>
        <a:graphic>
          <a:graphicData uri="http://schemas.openxmlformats.org/drawingml/2006/table">
            <a:tbl>
              <a:tblPr firstRow="1" bandRow="1">
                <a:tableStyleId>{5C22544A-7EE6-4342-B048-85BDC9FD1C3A}</a:tableStyleId>
              </a:tblPr>
              <a:tblGrid>
                <a:gridCol w="923947"/>
                <a:gridCol w="1596333"/>
                <a:gridCol w="2952328"/>
              </a:tblGrid>
              <a:tr h="33100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84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Einblicke in </a:t>
                      </a:r>
                      <a:r>
                        <a:rPr lang="de-DE" sz="1800" kern="1200" dirty="0" err="1" smtClean="0">
                          <a:solidFill>
                            <a:schemeClr val="dk1"/>
                          </a:solidFill>
                          <a:latin typeface="Verdana" pitchFamily="34" charset="0"/>
                          <a:ea typeface="Verdana" pitchFamily="34" charset="0"/>
                          <a:cs typeface="Verdana" pitchFamily="34" charset="0"/>
                        </a:rPr>
                        <a:t>Blochsche</a:t>
                      </a:r>
                      <a:r>
                        <a:rPr lang="de-DE" sz="1800" kern="1200" dirty="0" smtClean="0">
                          <a:solidFill>
                            <a:schemeClr val="dk1"/>
                          </a:solidFill>
                          <a:latin typeface="Verdana" pitchFamily="34" charset="0"/>
                          <a:ea typeface="Verdana" pitchFamily="34" charset="0"/>
                          <a:cs typeface="Verdana" pitchFamily="34" charset="0"/>
                        </a:rPr>
                        <a:t> Philosophie</a:t>
                      </a:r>
                      <a:endParaRPr lang="de-DE" dirty="0">
                        <a:latin typeface="Verdana" pitchFamily="34" charset="0"/>
                        <a:ea typeface="Verdana" pitchFamily="34" charset="0"/>
                        <a:cs typeface="Verdana" pitchFamily="34" charset="0"/>
                      </a:endParaRPr>
                    </a:p>
                  </a:txBody>
                  <a:tcPr anchor="ctr"/>
                </a:tc>
              </a:tr>
              <a:tr h="69276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anlässlich</a:t>
                      </a:r>
                      <a:r>
                        <a:rPr lang="de-DE" baseline="0" dirty="0" smtClean="0">
                          <a:latin typeface="Verdana" pitchFamily="34" charset="0"/>
                          <a:ea typeface="Verdana" pitchFamily="34" charset="0"/>
                          <a:cs typeface="Verdana" pitchFamily="34" charset="0"/>
                        </a:rPr>
                        <a:t> des 70. Geburtstages von Gert </a:t>
                      </a:r>
                      <a:r>
                        <a:rPr lang="de-DE" baseline="0" dirty="0" err="1" smtClean="0">
                          <a:latin typeface="Verdana" pitchFamily="34" charset="0"/>
                          <a:ea typeface="Verdana" pitchFamily="34" charset="0"/>
                          <a:cs typeface="Verdana" pitchFamily="34" charset="0"/>
                        </a:rPr>
                        <a:t>Ueding</a:t>
                      </a:r>
                      <a:endParaRPr lang="de-DE" dirty="0">
                        <a:latin typeface="Verdana" pitchFamily="34" charset="0"/>
                        <a:ea typeface="Verdana" pitchFamily="34" charset="0"/>
                        <a:cs typeface="Verdana" pitchFamily="34" charset="0"/>
                      </a:endParaRPr>
                    </a:p>
                  </a:txBody>
                  <a:tcPr anchor="ctr"/>
                </a:tc>
              </a:tr>
            </a:tbl>
          </a:graphicData>
        </a:graphic>
      </p:graphicFrame>
      <p:sp>
        <p:nvSpPr>
          <p:cNvPr id="14" name="Foliennummernplatzhalter 13"/>
          <p:cNvSpPr>
            <a:spLocks noGrp="1"/>
          </p:cNvSpPr>
          <p:nvPr>
            <p:ph type="sldNum" sz="quarter" idx="4"/>
          </p:nvPr>
        </p:nvSpPr>
        <p:spPr/>
        <p:txBody>
          <a:bodyPr/>
          <a:lstStyle/>
          <a:p>
            <a:fld id="{8A6690F1-7CA1-4166-A522-500460961984}" type="slidenum">
              <a:rPr lang="de-DE" smtClean="0"/>
              <a:pPr/>
              <a:t>46</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8:</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779912" y="1412777"/>
          <a:ext cx="5184576" cy="1051205"/>
        </p:xfrm>
        <a:graphic>
          <a:graphicData uri="http://schemas.openxmlformats.org/drawingml/2006/table">
            <a:tbl>
              <a:tblPr firstRow="1" bandRow="1">
                <a:tableStyleId>{5C22544A-7EE6-4342-B048-85BDC9FD1C3A}</a:tableStyleId>
              </a:tblPr>
              <a:tblGrid>
                <a:gridCol w="875318"/>
                <a:gridCol w="1568839"/>
                <a:gridCol w="2740419"/>
              </a:tblGrid>
              <a:tr h="32266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544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Werke in fünf Bänden</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1412776"/>
            <a:ext cx="3456384" cy="2592288"/>
          </a:xfrm>
          <a:prstGeom prst="rect">
            <a:avLst/>
          </a:prstGeom>
          <a:solidFill>
            <a:schemeClr val="bg1"/>
          </a:solidFill>
          <a:ln>
            <a:solidFill>
              <a:schemeClr val="tx1"/>
            </a:solidFill>
          </a:ln>
        </p:spPr>
        <p:txBody>
          <a:bodyPr wrap="square" rtlCol="0">
            <a:noAutofit/>
          </a:bodyPr>
          <a:lstStyle/>
          <a:p>
            <a:pPr algn="ctr"/>
            <a:r>
              <a:rPr lang="de-DE" sz="2000" dirty="0" smtClean="0">
                <a:latin typeface="Verdana" pitchFamily="34" charset="0"/>
                <a:ea typeface="Verdana" pitchFamily="34" charset="0"/>
                <a:cs typeface="Verdana" pitchFamily="34" charset="0"/>
              </a:rPr>
              <a:t>WERKE IN FÜNF BÄNDEN</a:t>
            </a:r>
          </a:p>
          <a:p>
            <a:pPr algn="ctr"/>
            <a:endParaRPr lang="de-DE" dirty="0" smtClean="0">
              <a:latin typeface="Verdana" pitchFamily="34" charset="0"/>
              <a:ea typeface="Verdana" pitchFamily="34" charset="0"/>
              <a:cs typeface="Verdana" pitchFamily="34" charset="0"/>
            </a:endParaRPr>
          </a:p>
          <a:p>
            <a:pPr algn="ctr"/>
            <a:r>
              <a:rPr lang="de-DE" sz="2000" dirty="0" smtClean="0">
                <a:latin typeface="Verdana" pitchFamily="34" charset="0"/>
                <a:ea typeface="Verdana" pitchFamily="34" charset="0"/>
                <a:cs typeface="Verdana" pitchFamily="34" charset="0"/>
              </a:rPr>
              <a:t>Heinrich Heine</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4221088"/>
            <a:ext cx="3456384" cy="2016224"/>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Lexikon der Geographie</a:t>
            </a:r>
          </a:p>
          <a:p>
            <a:pPr algn="ct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851920" y="4250063"/>
          <a:ext cx="5112568" cy="1906964"/>
        </p:xfrm>
        <a:graphic>
          <a:graphicData uri="http://schemas.openxmlformats.org/drawingml/2006/table">
            <a:tbl>
              <a:tblPr firstRow="1" bandRow="1">
                <a:tableStyleId>{5C22544A-7EE6-4342-B048-85BDC9FD1C3A}</a:tableStyleId>
              </a:tblPr>
              <a:tblGrid>
                <a:gridCol w="863161"/>
                <a:gridCol w="1585111"/>
                <a:gridCol w="2664296"/>
              </a:tblGrid>
              <a:tr h="33100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84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Lexikon der Geographie</a:t>
                      </a:r>
                      <a:endParaRPr lang="de-DE" dirty="0">
                        <a:latin typeface="Verdana" pitchFamily="34" charset="0"/>
                        <a:ea typeface="Verdana" pitchFamily="34" charset="0"/>
                        <a:cs typeface="Verdana" pitchFamily="34" charset="0"/>
                      </a:endParaRPr>
                    </a:p>
                  </a:txBody>
                  <a:tcPr anchor="ctr"/>
                </a:tc>
              </a:tr>
              <a:tr h="69276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txBody>
                  <a:tcPr anchor="ctr"/>
                </a:tc>
              </a:tr>
            </a:tbl>
          </a:graphicData>
        </a:graphic>
      </p:graphicFrame>
      <p:sp>
        <p:nvSpPr>
          <p:cNvPr id="14" name="Foliennummernplatzhalter 13"/>
          <p:cNvSpPr>
            <a:spLocks noGrp="1"/>
          </p:cNvSpPr>
          <p:nvPr>
            <p:ph type="sldNum" sz="quarter" idx="4"/>
          </p:nvPr>
        </p:nvSpPr>
        <p:spPr/>
        <p:txBody>
          <a:bodyPr/>
          <a:lstStyle/>
          <a:p>
            <a:fld id="{8A6690F1-7CA1-4166-A522-500460961984}" type="slidenum">
              <a:rPr lang="de-DE" smtClean="0"/>
              <a:pPr/>
              <a:t>47</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-12-</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3"/>
            </a:pPr>
            <a:r>
              <a:rPr lang="de-DE" dirty="0" smtClean="0"/>
              <a:t>Jahres-/Datumsangabe am Anfang/Ende des Haupttitels</a:t>
            </a:r>
          </a:p>
          <a:p>
            <a:pPr marL="1314450" lvl="2" indent="-457200"/>
            <a:r>
              <a:rPr lang="de-DE" sz="1800" dirty="0" smtClean="0"/>
              <a:t>In der Regel Teil des Haupttitels</a:t>
            </a:r>
          </a:p>
          <a:p>
            <a:pPr marL="1314450" lvl="2" indent="-457200"/>
            <a:r>
              <a:rPr lang="de-DE" sz="1800" dirty="0" smtClean="0"/>
              <a:t>Titelzusatz, wenn am Ende des Haupttitels und aufgrund Inhalt und Gestaltung naheliegend (im Ermessen des Katalogisierenden)</a:t>
            </a:r>
          </a:p>
          <a:p>
            <a:pPr marL="1314450" lvl="2" indent="-457200"/>
            <a:r>
              <a:rPr lang="de-DE" sz="1800" dirty="0" smtClean="0"/>
              <a:t>Fortl. Ressource: Formulierung am Ende des Haupttitels über Stand bzw. Zeitraum (z. B. "für das Jahr …", "im Jahr …" usw.) = Teil des Haupttitels. Das Jahr, die Jahre, der Stand usw. werden aber selbst weggelassen (s. RDA 2.3.1.4).</a:t>
            </a:r>
          </a:p>
          <a:p>
            <a:pPr marL="514350" indent="-457200">
              <a:buNone/>
            </a:pPr>
            <a:r>
              <a:rPr lang="de-DE" dirty="0" smtClean="0"/>
              <a:t>Beispiele 9:</a:t>
            </a:r>
          </a:p>
          <a:p>
            <a:pPr marL="514350" indent="-457200">
              <a:buNone/>
            </a:pPr>
            <a:endParaRPr lang="de-DE" sz="2600"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707904" y="4941143"/>
          <a:ext cx="5220072" cy="1440185"/>
        </p:xfrm>
        <a:graphic>
          <a:graphicData uri="http://schemas.openxmlformats.org/drawingml/2006/table">
            <a:tbl>
              <a:tblPr firstRow="1" bandRow="1">
                <a:tableStyleId>{5C22544A-7EE6-4342-B048-85BDC9FD1C3A}</a:tableStyleId>
              </a:tblPr>
              <a:tblGrid>
                <a:gridCol w="881311"/>
                <a:gridCol w="1602457"/>
                <a:gridCol w="2736304"/>
              </a:tblGrid>
              <a:tr h="3429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Jahresbericht</a:t>
                      </a:r>
                      <a:r>
                        <a:rPr lang="de-DE" sz="1800" kern="1200" baseline="0" dirty="0" smtClean="0">
                          <a:solidFill>
                            <a:schemeClr val="dk1"/>
                          </a:solidFill>
                          <a:latin typeface="Verdana" pitchFamily="34" charset="0"/>
                          <a:ea typeface="Verdana" pitchFamily="34" charset="0"/>
                          <a:cs typeface="Verdana" pitchFamily="34" charset="0"/>
                        </a:rPr>
                        <a:t> für das Geschäftsjahr …</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Textfeld 6"/>
          <p:cNvSpPr txBox="1"/>
          <p:nvPr/>
        </p:nvSpPr>
        <p:spPr>
          <a:xfrm>
            <a:off x="179512" y="4941143"/>
            <a:ext cx="3456384" cy="1440160"/>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Jahresbericht</a:t>
            </a:r>
          </a:p>
          <a:p>
            <a:r>
              <a:rPr lang="de-DE" sz="2000" dirty="0" smtClean="0">
                <a:latin typeface="Verdana" pitchFamily="34" charset="0"/>
                <a:ea typeface="Verdana" pitchFamily="34" charset="0"/>
                <a:cs typeface="Verdana" pitchFamily="34" charset="0"/>
              </a:rPr>
              <a:t>für das Geschäftsjahr</a:t>
            </a:r>
          </a:p>
          <a:p>
            <a:r>
              <a:rPr lang="de-DE" sz="2000" dirty="0" smtClean="0">
                <a:latin typeface="Verdana" pitchFamily="34" charset="0"/>
                <a:ea typeface="Verdana" pitchFamily="34" charset="0"/>
                <a:cs typeface="Verdana" pitchFamily="34" charset="0"/>
              </a:rPr>
              <a:t>2012</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48</a:t>
            </a:fld>
            <a:endParaRPr lang="de-DE"/>
          </a:p>
        </p:txBody>
      </p:sp>
      <p:sp>
        <p:nvSpPr>
          <p:cNvPr id="11" name="Fußzeilenplatzhalter 10"/>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10:</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888432" y="1340768"/>
          <a:ext cx="5220072" cy="4195110"/>
        </p:xfrm>
        <a:graphic>
          <a:graphicData uri="http://schemas.openxmlformats.org/drawingml/2006/table">
            <a:tbl>
              <a:tblPr firstRow="1" bandRow="1">
                <a:tableStyleId>{5C22544A-7EE6-4342-B048-85BDC9FD1C3A}</a:tableStyleId>
              </a:tblPr>
              <a:tblGrid>
                <a:gridCol w="881311"/>
                <a:gridCol w="1618442"/>
                <a:gridCol w="2720319"/>
              </a:tblGrid>
              <a:tr h="3600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3925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Prof. Dr. Friedrich Moritz</a:t>
                      </a:r>
                      <a:r>
                        <a:rPr lang="de-DE" sz="1800" kern="1200" baseline="0" dirty="0" smtClean="0">
                          <a:solidFill>
                            <a:schemeClr val="dk1"/>
                          </a:solidFill>
                          <a:latin typeface="Verdana" pitchFamily="34" charset="0"/>
                          <a:ea typeface="Verdana" pitchFamily="34" charset="0"/>
                          <a:cs typeface="Verdana" pitchFamily="34" charset="0"/>
                        </a:rPr>
                        <a:t> (1861-1938)</a:t>
                      </a:r>
                      <a:endParaRPr lang="de-DE" dirty="0">
                        <a:latin typeface="Verdana" pitchFamily="34" charset="0"/>
                        <a:ea typeface="Verdana" pitchFamily="34" charset="0"/>
                        <a:cs typeface="Verdana" pitchFamily="34" charset="0"/>
                      </a:endParaRPr>
                    </a:p>
                  </a:txBody>
                  <a:tcPr anchor="ctr"/>
                </a:tc>
              </a:tr>
              <a:tr h="93021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Arzt</a:t>
                      </a:r>
                      <a:r>
                        <a:rPr lang="de-DE" baseline="0" dirty="0" smtClean="0">
                          <a:latin typeface="Verdana" pitchFamily="34" charset="0"/>
                          <a:ea typeface="Verdana" pitchFamily="34" charset="0"/>
                          <a:cs typeface="Verdana" pitchFamily="34" charset="0"/>
                        </a:rPr>
                        <a:t> - Lehrer - Forscher</a:t>
                      </a:r>
                      <a:endParaRPr lang="de-DE" dirty="0">
                        <a:latin typeface="Verdana" pitchFamily="34" charset="0"/>
                        <a:ea typeface="Verdana" pitchFamily="34" charset="0"/>
                        <a:cs typeface="Verdana" pitchFamily="34" charset="0"/>
                      </a:endParaRPr>
                    </a:p>
                  </a:txBody>
                  <a:tcPr anchor="ctr"/>
                </a:tc>
              </a:tr>
              <a:tr h="175987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Begleitheft zur Ausstellung </a:t>
                      </a:r>
                      <a:r>
                        <a:rPr lang="de-DE" dirty="0" err="1" smtClean="0">
                          <a:latin typeface="Verdana" pitchFamily="34" charset="0"/>
                          <a:ea typeface="Verdana" pitchFamily="34" charset="0"/>
                          <a:cs typeface="Verdana" pitchFamily="34" charset="0"/>
                        </a:rPr>
                        <a:t>anläßlich</a:t>
                      </a:r>
                      <a:r>
                        <a:rPr lang="de-DE" dirty="0" smtClean="0">
                          <a:latin typeface="Verdana" pitchFamily="34" charset="0"/>
                          <a:ea typeface="Verdana" pitchFamily="34" charset="0"/>
                          <a:cs typeface="Verdana" pitchFamily="34" charset="0"/>
                        </a:rPr>
                        <a:t> des 100jährigen Gründungsjubiläums der Kölner Akademie für Praktische Medizin</a:t>
                      </a:r>
                      <a:endParaRPr lang="de-DE"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49</a:t>
            </a:fld>
            <a:endParaRPr lang="de-DE"/>
          </a:p>
        </p:txBody>
      </p:sp>
      <p:sp>
        <p:nvSpPr>
          <p:cNvPr id="12" name="Fußzeilenplatzhalter 11"/>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-1-</a:t>
            </a:r>
            <a:endParaRPr lang="de-DE" dirty="0"/>
          </a:p>
        </p:txBody>
      </p:sp>
      <p:sp>
        <p:nvSpPr>
          <p:cNvPr id="3" name="Textplatzhalter 2"/>
          <p:cNvSpPr>
            <a:spLocks noGrp="1"/>
          </p:cNvSpPr>
          <p:nvPr>
            <p:ph type="body" sz="quarter" idx="13"/>
          </p:nvPr>
        </p:nvSpPr>
        <p:spPr/>
        <p:txBody>
          <a:bodyPr wrap="square"/>
          <a:lstStyle/>
          <a:p>
            <a:r>
              <a:rPr lang="de-DE" dirty="0" smtClean="0"/>
              <a:t>Bezeichnen eine Ressource: Wort, Zeichen oder Gruppe von Wörtern/Zeichen (RDA 2.3.1.1)</a:t>
            </a:r>
          </a:p>
          <a:p>
            <a:pPr lvl="1"/>
            <a:r>
              <a:rPr lang="de-DE" dirty="0" smtClean="0"/>
              <a:t>Mottos, Segensformeln, Widmungen u. ä. werden weggelassen (RDA 2.3.1.1 D-A-CH)</a:t>
            </a:r>
          </a:p>
          <a:p>
            <a:pPr marL="358775" lvl="1" indent="-358775">
              <a:buFont typeface="Arial" pitchFamily="34" charset="0"/>
              <a:buChar char="•"/>
            </a:pPr>
            <a:r>
              <a:rPr lang="de-DE" sz="2400" dirty="0" smtClean="0"/>
              <a:t>Titelarten</a:t>
            </a:r>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467544" y="2780928"/>
          <a:ext cx="8352927" cy="3587680"/>
        </p:xfrm>
        <a:graphic>
          <a:graphicData uri="http://schemas.openxmlformats.org/drawingml/2006/table">
            <a:tbl>
              <a:tblPr firstRow="1" bandRow="1">
                <a:tableStyleId>{5C22544A-7EE6-4342-B048-85BDC9FD1C3A}</a:tableStyleId>
              </a:tblPr>
              <a:tblGrid>
                <a:gridCol w="2592288"/>
                <a:gridCol w="936104"/>
                <a:gridCol w="482453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Obligatorisch / Fakultativ</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2.3.2</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Standardelement</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Paralleltitel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2.3.3</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Titelzusatz</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2.3.4</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Abweichender 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2.3.6</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 für fortlaufende und integrierende Ressourcen</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Früherer 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2.3.7</a:t>
                      </a:r>
                      <a:endParaRPr lang="de-DE" sz="1800" b="1" spc="-60" baseline="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spc="-60" baseline="0" dirty="0" smtClean="0">
                          <a:latin typeface="Verdana" pitchFamily="34" charset="0"/>
                          <a:ea typeface="Verdana" pitchFamily="34" charset="0"/>
                          <a:cs typeface="Verdana" pitchFamily="34" charset="0"/>
                        </a:rPr>
                        <a:t>Standardelement für fortlaufende und integrierende Ressourcen - </a:t>
                      </a: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5A/5B</a:t>
                      </a: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Späterer 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2.3.8</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Key Title</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2.3.9</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Kurztitel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2.3.10</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5</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11 (Variante):</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888432" y="1340768"/>
          <a:ext cx="5220072" cy="4464497"/>
        </p:xfrm>
        <a:graphic>
          <a:graphicData uri="http://schemas.openxmlformats.org/drawingml/2006/table">
            <a:tbl>
              <a:tblPr firstRow="1" bandRow="1">
                <a:tableStyleId>{5C22544A-7EE6-4342-B048-85BDC9FD1C3A}</a:tableStyleId>
              </a:tblPr>
              <a:tblGrid>
                <a:gridCol w="881311"/>
                <a:gridCol w="1618442"/>
                <a:gridCol w="2720319"/>
              </a:tblGrid>
              <a:tr h="41759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6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Prof. Dr. Friedrich Moritz</a:t>
                      </a:r>
                      <a:endParaRPr lang="de-DE" dirty="0">
                        <a:latin typeface="Verdana" pitchFamily="34" charset="0"/>
                        <a:ea typeface="Verdana" pitchFamily="34" charset="0"/>
                        <a:cs typeface="Verdana" pitchFamily="34" charset="0"/>
                      </a:endParaRPr>
                    </a:p>
                  </a:txBody>
                  <a:tcPr anchor="ctr"/>
                </a:tc>
              </a:tr>
              <a:tr h="79093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(1861-1938)</a:t>
                      </a:r>
                      <a:endParaRPr lang="de-DE" dirty="0">
                        <a:latin typeface="Verdana" pitchFamily="34" charset="0"/>
                        <a:ea typeface="Verdana" pitchFamily="34" charset="0"/>
                        <a:cs typeface="Verdana" pitchFamily="34" charset="0"/>
                      </a:endParaRPr>
                    </a:p>
                  </a:txBody>
                  <a:tcPr anchor="ctr"/>
                </a:tc>
              </a:tr>
              <a:tr h="79093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Arzt</a:t>
                      </a:r>
                      <a:r>
                        <a:rPr lang="de-DE" baseline="0" dirty="0" smtClean="0">
                          <a:latin typeface="Verdana" pitchFamily="34" charset="0"/>
                          <a:ea typeface="Verdana" pitchFamily="34" charset="0"/>
                          <a:cs typeface="Verdana" pitchFamily="34" charset="0"/>
                        </a:rPr>
                        <a:t> - Lehrer - Forscher</a:t>
                      </a:r>
                      <a:endParaRPr lang="de-DE" dirty="0">
                        <a:latin typeface="Verdana" pitchFamily="34" charset="0"/>
                        <a:ea typeface="Verdana" pitchFamily="34" charset="0"/>
                        <a:cs typeface="Verdana" pitchFamily="34" charset="0"/>
                      </a:endParaRPr>
                    </a:p>
                  </a:txBody>
                  <a:tcPr anchor="ctr"/>
                </a:tc>
              </a:tr>
              <a:tr h="14963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Begleitheft zur Ausstellung </a:t>
                      </a:r>
                      <a:r>
                        <a:rPr lang="de-DE" dirty="0" err="1" smtClean="0">
                          <a:latin typeface="Verdana" pitchFamily="34" charset="0"/>
                          <a:ea typeface="Verdana" pitchFamily="34" charset="0"/>
                          <a:cs typeface="Verdana" pitchFamily="34" charset="0"/>
                        </a:rPr>
                        <a:t>anläßlich</a:t>
                      </a:r>
                      <a:r>
                        <a:rPr lang="de-DE" dirty="0" smtClean="0">
                          <a:latin typeface="Verdana" pitchFamily="34" charset="0"/>
                          <a:ea typeface="Verdana" pitchFamily="34" charset="0"/>
                          <a:cs typeface="Verdana" pitchFamily="34" charset="0"/>
                        </a:rPr>
                        <a:t> des 100jährigen Gründungsjubiläums der Kölner Akademie für Praktische Medizin</a:t>
                      </a:r>
                      <a:endParaRPr lang="de-DE"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50</a:t>
            </a:fld>
            <a:endParaRPr lang="de-DE"/>
          </a:p>
        </p:txBody>
      </p:sp>
      <p:sp>
        <p:nvSpPr>
          <p:cNvPr id="12" name="Fußzeilenplatzhalter 11"/>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12:</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79912" y="1340768"/>
          <a:ext cx="5220072" cy="3852511"/>
        </p:xfrm>
        <a:graphic>
          <a:graphicData uri="http://schemas.openxmlformats.org/drawingml/2006/table">
            <a:tbl>
              <a:tblPr firstRow="1" bandRow="1">
                <a:tableStyleId>{5C22544A-7EE6-4342-B048-85BDC9FD1C3A}</a:tableStyleId>
              </a:tblPr>
              <a:tblGrid>
                <a:gridCol w="881311"/>
                <a:gridCol w="1602457"/>
                <a:gridCol w="2736304"/>
              </a:tblGrid>
              <a:tr h="42668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227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Report on the Expert Meeting in Preparation of SBSTTA-8, January 9–11, 2003</a:t>
                      </a:r>
                      <a:endParaRPr lang="de-DE" dirty="0">
                        <a:latin typeface="Verdana" pitchFamily="34" charset="0"/>
                        <a:ea typeface="Verdana" pitchFamily="34" charset="0"/>
                        <a:cs typeface="Verdana" pitchFamily="34" charset="0"/>
                      </a:endParaRPr>
                    </a:p>
                  </a:txBody>
                  <a:tcPr anchor="ctr"/>
                </a:tc>
              </a:tr>
              <a:tr h="200305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convened by the German Federal Agency for Nature Conservation at the International Academy for Nature Conservation, Isle of </a:t>
                      </a:r>
                      <a:r>
                        <a:rPr lang="en-US" sz="1800" kern="1200" dirty="0" err="1" smtClean="0">
                          <a:solidFill>
                            <a:schemeClr val="dk1"/>
                          </a:solidFill>
                          <a:latin typeface="Verdana" pitchFamily="34" charset="0"/>
                          <a:ea typeface="Verdana" pitchFamily="34" charset="0"/>
                          <a:cs typeface="Verdana" pitchFamily="34" charset="0"/>
                        </a:rPr>
                        <a:t>Vilm</a:t>
                      </a:r>
                      <a:endParaRPr lang="de-DE" dirty="0">
                        <a:latin typeface="Verdana" pitchFamily="34" charset="0"/>
                        <a:ea typeface="Verdana" pitchFamily="34" charset="0"/>
                        <a:cs typeface="Verdana" pitchFamily="34" charset="0"/>
                      </a:endParaRPr>
                    </a:p>
                  </a:txBody>
                  <a:tcPr anchor="ctr"/>
                </a:tc>
              </a:tr>
            </a:tbl>
          </a:graphicData>
        </a:graphic>
      </p:graphicFrame>
      <p:pic>
        <p:nvPicPr>
          <p:cNvPr id="2050" name="Picture 2"/>
          <p:cNvPicPr>
            <a:picLocks noChangeAspect="1" noChangeArrowheads="1"/>
          </p:cNvPicPr>
          <p:nvPr/>
        </p:nvPicPr>
        <p:blipFill>
          <a:blip r:embed="rId2" cstate="print"/>
          <a:srcRect r="1481" b="23689"/>
          <a:stretch>
            <a:fillRect/>
          </a:stretch>
        </p:blipFill>
        <p:spPr bwMode="auto">
          <a:xfrm>
            <a:off x="179512" y="1340768"/>
            <a:ext cx="3528392" cy="4320480"/>
          </a:xfrm>
          <a:prstGeom prst="rect">
            <a:avLst/>
          </a:prstGeom>
          <a:noFill/>
          <a:ln w="9525">
            <a:solidFill>
              <a:schemeClr val="tx1"/>
            </a:solidFill>
            <a:miter lim="800000"/>
            <a:headEnd/>
            <a:tailEnd/>
          </a:ln>
        </p:spPr>
      </p:pic>
      <p:sp>
        <p:nvSpPr>
          <p:cNvPr id="11" name="Foliennummernplatzhalter 10"/>
          <p:cNvSpPr>
            <a:spLocks noGrp="1"/>
          </p:cNvSpPr>
          <p:nvPr>
            <p:ph type="sldNum" sz="quarter" idx="4"/>
          </p:nvPr>
        </p:nvSpPr>
        <p:spPr/>
        <p:txBody>
          <a:bodyPr/>
          <a:lstStyle/>
          <a:p>
            <a:fld id="{8A6690F1-7CA1-4166-A522-500460961984}" type="slidenum">
              <a:rPr lang="de-DE" smtClean="0"/>
              <a:pPr/>
              <a:t>51</a:t>
            </a:fld>
            <a:endParaRPr lang="de-DE"/>
          </a:p>
        </p:txBody>
      </p:sp>
      <p:sp>
        <p:nvSpPr>
          <p:cNvPr id="12" name="Fußzeilenplatzhalter 11"/>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13:</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79912" y="1412776"/>
          <a:ext cx="5220072" cy="1440185"/>
        </p:xfrm>
        <a:graphic>
          <a:graphicData uri="http://schemas.openxmlformats.org/drawingml/2006/table">
            <a:tbl>
              <a:tblPr firstRow="1" bandRow="1">
                <a:tableStyleId>{5C22544A-7EE6-4342-B048-85BDC9FD1C3A}</a:tableStyleId>
              </a:tblPr>
              <a:tblGrid>
                <a:gridCol w="881311"/>
                <a:gridCol w="1602457"/>
                <a:gridCol w="2736304"/>
              </a:tblGrid>
              <a:tr h="3429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3456384" cy="2304256"/>
          </a:xfrm>
          <a:prstGeom prst="rect">
            <a:avLst/>
          </a:prstGeom>
          <a:solidFill>
            <a:schemeClr val="bg1"/>
          </a:solidFill>
          <a:ln>
            <a:solidFill>
              <a:schemeClr val="tx1"/>
            </a:solidFill>
          </a:ln>
        </p:spPr>
        <p:txBody>
          <a:bodyPr wrap="square" rtlCol="0">
            <a:noAutofit/>
          </a:bodyPr>
          <a:lstStyle/>
          <a:p>
            <a:pPr marL="266700"/>
            <a:r>
              <a:rPr lang="de-DE" sz="2000" dirty="0" smtClean="0">
                <a:latin typeface="Verdana" pitchFamily="34" charset="0"/>
                <a:ea typeface="Verdana" pitchFamily="34" charset="0"/>
                <a:cs typeface="Verdana" pitchFamily="34" charset="0"/>
              </a:rPr>
              <a:t>1924 </a:t>
            </a:r>
            <a:r>
              <a:rPr lang="de-DE" sz="2000" baseline="-24000" dirty="0" smtClean="0">
                <a:latin typeface="Verdana" pitchFamily="34" charset="0"/>
                <a:ea typeface="Verdana" pitchFamily="34" charset="0"/>
                <a:cs typeface="Verdana" pitchFamily="34" charset="0"/>
              </a:rPr>
              <a:t>bis</a:t>
            </a:r>
          </a:p>
          <a:p>
            <a:pPr>
              <a:tabLst>
                <a:tab pos="1076325" algn="l"/>
              </a:tabLst>
            </a:pPr>
            <a:r>
              <a:rPr lang="de-DE" sz="2000" dirty="0" smtClean="0">
                <a:latin typeface="Verdana" pitchFamily="34" charset="0"/>
                <a:ea typeface="Verdana" pitchFamily="34" charset="0"/>
                <a:cs typeface="Verdana" pitchFamily="34" charset="0"/>
              </a:rPr>
              <a:t>	1999</a:t>
            </a:r>
          </a:p>
          <a:p>
            <a:pPr>
              <a:tabLst>
                <a:tab pos="714375" algn="l"/>
              </a:tabLst>
            </a:pPr>
            <a:endParaRPr lang="de-DE" sz="2000" dirty="0" smtClean="0">
              <a:latin typeface="Verdana" pitchFamily="34" charset="0"/>
              <a:ea typeface="Verdana" pitchFamily="34" charset="0"/>
              <a:cs typeface="Verdana" pitchFamily="34" charset="0"/>
            </a:endParaRPr>
          </a:p>
          <a:p>
            <a:pPr>
              <a:tabLst>
                <a:tab pos="1076325" algn="l"/>
              </a:tabLst>
            </a:pPr>
            <a:r>
              <a:rPr lang="de-DE" sz="2000" dirty="0" smtClean="0">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75 Jahre</a:t>
            </a:r>
          </a:p>
          <a:p>
            <a:pPr>
              <a:tabLst>
                <a:tab pos="895350" algn="l"/>
              </a:tabLst>
            </a:pPr>
            <a:endParaRPr lang="de-DE" sz="2000" dirty="0" smtClean="0">
              <a:latin typeface="Verdana" pitchFamily="34" charset="0"/>
              <a:ea typeface="Verdana" pitchFamily="34" charset="0"/>
              <a:cs typeface="Verdana" pitchFamily="34" charset="0"/>
            </a:endParaRPr>
          </a:p>
          <a:p>
            <a:pPr>
              <a:tabLst>
                <a:tab pos="895350" algn="l"/>
              </a:tabLst>
            </a:pPr>
            <a:r>
              <a:rPr lang="de-DE" sz="2000" dirty="0" smtClean="0">
                <a:latin typeface="Verdana" pitchFamily="34" charset="0"/>
                <a:ea typeface="Verdana" pitchFamily="34" charset="0"/>
                <a:cs typeface="Verdana" pitchFamily="34" charset="0"/>
              </a:rPr>
              <a:t>KRAFTVERKEHR</a:t>
            </a:r>
          </a:p>
          <a:p>
            <a:pPr>
              <a:tabLst>
                <a:tab pos="895350" algn="l"/>
              </a:tabLst>
            </a:pPr>
            <a:r>
              <a:rPr lang="de-DE" sz="2000" dirty="0" smtClean="0">
                <a:latin typeface="Verdana" pitchFamily="34" charset="0"/>
                <a:ea typeface="Verdana" pitchFamily="34" charset="0"/>
                <a:cs typeface="Verdana" pitchFamily="34" charset="0"/>
              </a:rPr>
              <a:t>	WUPPER-SIEG AG</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3933056"/>
            <a:ext cx="3456384" cy="1656184"/>
          </a:xfrm>
          <a:prstGeom prst="rect">
            <a:avLst/>
          </a:prstGeom>
          <a:solidFill>
            <a:schemeClr val="bg1"/>
          </a:solidFill>
          <a:ln>
            <a:solidFill>
              <a:schemeClr val="tx1"/>
            </a:solidFill>
          </a:ln>
        </p:spPr>
        <p:txBody>
          <a:bodyPr wrap="square" rtlCol="0">
            <a:noAutofit/>
          </a:bodyPr>
          <a:lstStyle/>
          <a:p>
            <a:pPr defTabSz="990600"/>
            <a:r>
              <a:rPr lang="de-DE" b="1" dirty="0" smtClean="0">
                <a:latin typeface="Verdana" pitchFamily="34" charset="0"/>
                <a:ea typeface="Verdana" pitchFamily="34" charset="0"/>
                <a:cs typeface="Verdana" pitchFamily="34" charset="0"/>
              </a:rPr>
              <a:t>1200 Jahre Freudenbach</a:t>
            </a:r>
          </a:p>
          <a:p>
            <a:pPr defTabSz="990600"/>
            <a:endParaRPr lang="de-DE" b="1"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807 - 2007</a:t>
            </a:r>
          </a:p>
          <a:p>
            <a:pPr algn="ctr" defTabSz="990600"/>
            <a:endParaRPr lang="de-DE"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Eine Chronik</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779912" y="3933031"/>
          <a:ext cx="5220072" cy="2119761"/>
        </p:xfrm>
        <a:graphic>
          <a:graphicData uri="http://schemas.openxmlformats.org/drawingml/2006/table">
            <a:tbl>
              <a:tblPr firstRow="1" bandRow="1">
                <a:tableStyleId>{5C22544A-7EE6-4342-B048-85BDC9FD1C3A}</a:tableStyleId>
              </a:tblPr>
              <a:tblGrid>
                <a:gridCol w="881311"/>
                <a:gridCol w="1602457"/>
                <a:gridCol w="2736304"/>
              </a:tblGrid>
              <a:tr h="33425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466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1200 Jahre Freudenbach</a:t>
                      </a:r>
                      <a:endParaRPr lang="de-DE" dirty="0">
                        <a:latin typeface="Verdana" pitchFamily="34" charset="0"/>
                        <a:ea typeface="Verdana" pitchFamily="34" charset="0"/>
                        <a:cs typeface="Verdana" pitchFamily="34" charset="0"/>
                      </a:endParaRPr>
                    </a:p>
                  </a:txBody>
                  <a:tcPr anchor="ctr"/>
                </a:tc>
              </a:tr>
              <a:tr h="58466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807-2007</a:t>
                      </a:r>
                      <a:endParaRPr lang="de-DE" dirty="0">
                        <a:latin typeface="Verdana" pitchFamily="34" charset="0"/>
                        <a:ea typeface="Verdana" pitchFamily="34" charset="0"/>
                        <a:cs typeface="Verdana" pitchFamily="34" charset="0"/>
                      </a:endParaRPr>
                    </a:p>
                  </a:txBody>
                  <a:tcPr anchor="ctr"/>
                </a:tc>
              </a:tr>
              <a:tr h="58466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eine Chronik</a:t>
                      </a:r>
                      <a:endParaRPr lang="de-DE" dirty="0">
                        <a:latin typeface="Verdana" pitchFamily="34" charset="0"/>
                        <a:ea typeface="Verdana" pitchFamily="34" charset="0"/>
                        <a:cs typeface="Verdana" pitchFamily="34" charset="0"/>
                      </a:endParaRPr>
                    </a:p>
                  </a:txBody>
                  <a:tcPr anchor="ctr"/>
                </a:tc>
              </a:tr>
            </a:tbl>
          </a:graphicData>
        </a:graphic>
      </p:graphicFrame>
      <p:sp>
        <p:nvSpPr>
          <p:cNvPr id="14" name="Foliennummernplatzhalter 13"/>
          <p:cNvSpPr>
            <a:spLocks noGrp="1"/>
          </p:cNvSpPr>
          <p:nvPr>
            <p:ph type="sldNum" sz="quarter" idx="4"/>
          </p:nvPr>
        </p:nvSpPr>
        <p:spPr/>
        <p:txBody>
          <a:bodyPr/>
          <a:lstStyle/>
          <a:p>
            <a:fld id="{8A6690F1-7CA1-4166-A522-500460961984}" type="slidenum">
              <a:rPr lang="de-DE" smtClean="0"/>
              <a:pPr/>
              <a:t>52</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-17-</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4"/>
            </a:pPr>
            <a:r>
              <a:rPr lang="de-DE" dirty="0" smtClean="0"/>
              <a:t>Vermerke über textliche Beigaben</a:t>
            </a:r>
          </a:p>
          <a:p>
            <a:pPr marL="1314450" lvl="2" indent="-457200"/>
            <a:r>
              <a:rPr lang="de-DE" sz="1800" dirty="0" smtClean="0"/>
              <a:t>Titelzusatz, falls nicht Teil einer Verantwortlichkeitsangabe (im Ermessen des Katalogisierenden)</a:t>
            </a:r>
          </a:p>
          <a:p>
            <a:pPr marL="1314450" lvl="2" indent="-457200"/>
            <a:r>
              <a:rPr lang="de-DE" sz="1800" dirty="0" smtClean="0"/>
              <a:t>Angabe über Tabellen = i. d. R. keine Erfassung, aber bei Bedarf Anmerkung (s. RDA 7.16.1.3)</a:t>
            </a:r>
          </a:p>
          <a:p>
            <a:pPr marL="1314450" lvl="2" indent="-457200"/>
            <a:r>
              <a:rPr lang="de-DE" sz="1800" dirty="0" smtClean="0"/>
              <a:t>Gemischter Vermerk (Tab., </a:t>
            </a:r>
            <a:r>
              <a:rPr lang="de-DE" sz="1800" dirty="0" err="1" smtClean="0"/>
              <a:t>Ill</a:t>
            </a:r>
            <a:r>
              <a:rPr lang="de-DE" sz="1800" dirty="0" smtClean="0"/>
              <a:t>. und </a:t>
            </a:r>
            <a:r>
              <a:rPr lang="de-DE" sz="1800" dirty="0" err="1" smtClean="0"/>
              <a:t>textl</a:t>
            </a:r>
            <a:r>
              <a:rPr lang="de-DE" sz="1800" dirty="0" smtClean="0"/>
              <a:t>. Beigaben) = Titelzusatz oder keine Erfassung (im Ermessen des Katalogisierenden); bei Bedarf Anmerkung (s. RDA 7.16.1.3)</a:t>
            </a:r>
          </a:p>
          <a:p>
            <a:endParaRPr lang="de-DE" sz="1800"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53</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14:</a:t>
            </a:r>
            <a:endParaRPr lang="de-DE" sz="1800" dirty="0" smtClean="0"/>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4427984" y="1412777"/>
          <a:ext cx="4572000" cy="3045893"/>
        </p:xfrm>
        <a:graphic>
          <a:graphicData uri="http://schemas.openxmlformats.org/drawingml/2006/table">
            <a:tbl>
              <a:tblPr firstRow="1" bandRow="1">
                <a:tableStyleId>{5C22544A-7EE6-4342-B048-85BDC9FD1C3A}</a:tableStyleId>
              </a:tblPr>
              <a:tblGrid>
                <a:gridCol w="951083"/>
                <a:gridCol w="1316885"/>
                <a:gridCol w="2304032"/>
              </a:tblGrid>
              <a:tr h="50405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1312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So lernt mein Kind sich konzentrieren</a:t>
                      </a:r>
                      <a:endParaRPr lang="de-DE" dirty="0">
                        <a:latin typeface="Verdana" pitchFamily="34" charset="0"/>
                        <a:ea typeface="Verdana" pitchFamily="34" charset="0"/>
                        <a:cs typeface="Verdana" pitchFamily="34" charset="0"/>
                      </a:endParaRPr>
                    </a:p>
                  </a:txBody>
                  <a:tcPr anchor="ctr"/>
                </a:tc>
              </a:tr>
              <a:tr h="122871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mit Praxistest</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4104456" cy="4176464"/>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So lernt mein Kind sich konzentrieren</a:t>
            </a: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endParaRPr lang="de-DE" dirty="0" smtClean="0">
              <a:latin typeface="Verdana" pitchFamily="34" charset="0"/>
              <a:ea typeface="Verdana" pitchFamily="34" charset="0"/>
              <a:cs typeface="Verdana" pitchFamily="34" charset="0"/>
            </a:endParaRPr>
          </a:p>
          <a:p>
            <a:r>
              <a:rPr lang="de-DE" spc="-100" dirty="0" smtClean="0">
                <a:latin typeface="Verdana" pitchFamily="34" charset="0"/>
                <a:ea typeface="Verdana" pitchFamily="34" charset="0"/>
                <a:cs typeface="Verdana" pitchFamily="34" charset="0"/>
              </a:rPr>
              <a:t>Mit Praxistest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2" name="Foliennummernplatzhalter 11"/>
          <p:cNvSpPr>
            <a:spLocks noGrp="1"/>
          </p:cNvSpPr>
          <p:nvPr>
            <p:ph type="sldNum" sz="quarter" idx="4"/>
          </p:nvPr>
        </p:nvSpPr>
        <p:spPr/>
        <p:txBody>
          <a:bodyPr/>
          <a:lstStyle/>
          <a:p>
            <a:fld id="{8A6690F1-7CA1-4166-A522-500460961984}" type="slidenum">
              <a:rPr lang="de-DE" smtClean="0"/>
              <a:pPr/>
              <a:t>54</a:t>
            </a:fld>
            <a:endParaRPr lang="de-DE"/>
          </a:p>
        </p:txBody>
      </p:sp>
      <p:sp>
        <p:nvSpPr>
          <p:cNvPr id="13" name="Fußzeilenplatzhalter 12"/>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15:</a:t>
            </a:r>
            <a:endParaRPr lang="de-DE" sz="1800" dirty="0" smtClean="0"/>
          </a:p>
          <a:p>
            <a:endParaRPr lang="de-DE" sz="1800" dirty="0" smtClean="0"/>
          </a:p>
        </p:txBody>
      </p:sp>
      <p:sp>
        <p:nvSpPr>
          <p:cNvPr id="10" name="Textfeld 9"/>
          <p:cNvSpPr txBox="1"/>
          <p:nvPr/>
        </p:nvSpPr>
        <p:spPr>
          <a:xfrm>
            <a:off x="251520" y="1412776"/>
            <a:ext cx="3960440" cy="4752528"/>
          </a:xfrm>
          <a:prstGeom prst="rect">
            <a:avLst/>
          </a:prstGeom>
          <a:solidFill>
            <a:schemeClr val="bg1"/>
          </a:solidFill>
          <a:ln>
            <a:solidFill>
              <a:schemeClr val="tx1"/>
            </a:solidFill>
          </a:ln>
        </p:spPr>
        <p:txBody>
          <a:bodyPr wrap="square" rtlCol="0">
            <a:noAutofit/>
          </a:bodyPr>
          <a:lstStyle/>
          <a:p>
            <a:pPr algn="ctr"/>
            <a:r>
              <a:rPr lang="en-US" b="1" dirty="0" smtClean="0">
                <a:latin typeface="Verdana" pitchFamily="34" charset="0"/>
                <a:ea typeface="Verdana" pitchFamily="34" charset="0"/>
                <a:cs typeface="Verdana" pitchFamily="34" charset="0"/>
              </a:rPr>
              <a:t>An Examination of</a:t>
            </a:r>
          </a:p>
          <a:p>
            <a:pPr algn="ctr"/>
            <a:r>
              <a:rPr lang="en-US" b="1" dirty="0" smtClean="0">
                <a:latin typeface="Verdana" pitchFamily="34" charset="0"/>
                <a:ea typeface="Verdana" pitchFamily="34" charset="0"/>
                <a:cs typeface="Verdana" pitchFamily="34" charset="0"/>
              </a:rPr>
              <a:t>Late Assyrian Metalwork</a:t>
            </a:r>
          </a:p>
          <a:p>
            <a:pPr algn="ctr"/>
            <a:endParaRPr lang="en-US" b="1"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with special reference to Nimrud</a:t>
            </a:r>
          </a:p>
          <a:p>
            <a:pPr algn="ctr"/>
            <a:endParaRPr lang="de-DE"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John Curtis</a:t>
            </a:r>
          </a:p>
          <a:p>
            <a:pPr algn="ctr"/>
            <a:endParaRPr lang="de-DE"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With an appendix on scientific analysis by Matthew J. </a:t>
            </a:r>
            <a:r>
              <a:rPr lang="en-US" dirty="0" err="1" smtClean="0">
                <a:latin typeface="Verdana" pitchFamily="34" charset="0"/>
                <a:ea typeface="Verdana" pitchFamily="34" charset="0"/>
                <a:cs typeface="Verdana" pitchFamily="34" charset="0"/>
              </a:rPr>
              <a:t>Ponting</a:t>
            </a:r>
            <a:endParaRPr lang="de-DE" dirty="0" smtClean="0">
              <a:latin typeface="Verdana" pitchFamily="34" charset="0"/>
              <a:ea typeface="Verdana" pitchFamily="34" charset="0"/>
              <a:cs typeface="Verdana" pitchFamily="34" charset="0"/>
            </a:endParaRPr>
          </a:p>
          <a:p>
            <a:endParaRPr lang="de-DE"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4283968" y="1412776"/>
          <a:ext cx="4752528" cy="4680520"/>
        </p:xfrm>
        <a:graphic>
          <a:graphicData uri="http://schemas.openxmlformats.org/drawingml/2006/table">
            <a:tbl>
              <a:tblPr firstRow="1" bandRow="1">
                <a:tableStyleId>{5C22544A-7EE6-4342-B048-85BDC9FD1C3A}</a:tableStyleId>
              </a:tblPr>
              <a:tblGrid>
                <a:gridCol w="950506"/>
                <a:gridCol w="1407014"/>
                <a:gridCol w="2395008"/>
              </a:tblGrid>
              <a:tr h="47869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1748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An examination of late Assyrian metalwork</a:t>
                      </a:r>
                      <a:endParaRPr lang="de-DE" dirty="0">
                        <a:latin typeface="Verdana" pitchFamily="34" charset="0"/>
                        <a:ea typeface="Verdana" pitchFamily="34" charset="0"/>
                        <a:cs typeface="Verdana" pitchFamily="34" charset="0"/>
                      </a:endParaRPr>
                    </a:p>
                  </a:txBody>
                  <a:tcPr anchor="ctr"/>
                </a:tc>
              </a:tr>
              <a:tr h="91748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with special reference to Nimrud</a:t>
                      </a:r>
                      <a:endParaRPr lang="de-DE" dirty="0">
                        <a:latin typeface="Verdana" pitchFamily="34" charset="0"/>
                        <a:ea typeface="Verdana" pitchFamily="34" charset="0"/>
                        <a:cs typeface="Verdana" pitchFamily="34" charset="0"/>
                      </a:endParaRPr>
                    </a:p>
                  </a:txBody>
                  <a:tcPr anchor="ctr"/>
                </a:tc>
              </a:tr>
              <a:tr h="118342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Verant</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wortlich</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keits</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John Curtis</a:t>
                      </a:r>
                      <a:endParaRPr lang="de-DE" dirty="0">
                        <a:latin typeface="Verdana" pitchFamily="34" charset="0"/>
                        <a:ea typeface="Verdana" pitchFamily="34" charset="0"/>
                        <a:cs typeface="Verdana" pitchFamily="34" charset="0"/>
                      </a:endParaRPr>
                    </a:p>
                  </a:txBody>
                  <a:tcPr anchor="ctr"/>
                </a:tc>
              </a:tr>
              <a:tr h="118342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err="1" smtClean="0">
                          <a:latin typeface="Verdana" panose="020B0604030504040204" pitchFamily="34" charset="0"/>
                          <a:ea typeface="Verdana" panose="020B0604030504040204" pitchFamily="34" charset="0"/>
                          <a:cs typeface="Verdana" panose="020B0604030504040204" pitchFamily="34" charset="0"/>
                        </a:rPr>
                        <a:t>Verant</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wortlich</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keits</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with an appendix on scientific analysis by Matthew J. </a:t>
                      </a:r>
                      <a:r>
                        <a:rPr lang="en-US" sz="1800" kern="1200" dirty="0" err="1" smtClean="0">
                          <a:solidFill>
                            <a:schemeClr val="dk1"/>
                          </a:solidFill>
                          <a:latin typeface="Verdana" pitchFamily="34" charset="0"/>
                          <a:ea typeface="Verdana" pitchFamily="34" charset="0"/>
                          <a:cs typeface="Verdana" pitchFamily="34" charset="0"/>
                        </a:rPr>
                        <a:t>Ponting</a:t>
                      </a:r>
                      <a:endParaRPr lang="de-DE"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55</a:t>
            </a:fld>
            <a:endParaRPr lang="de-DE"/>
          </a:p>
        </p:txBody>
      </p:sp>
      <p:sp>
        <p:nvSpPr>
          <p:cNvPr id="13" name="Fußzeilenplatzhalter 12"/>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16:</a:t>
            </a:r>
            <a:endParaRPr lang="de-DE" sz="1800" dirty="0" smtClean="0"/>
          </a:p>
          <a:p>
            <a:endParaRPr lang="de-DE" sz="1800" dirty="0" smtClean="0"/>
          </a:p>
        </p:txBody>
      </p:sp>
      <p:sp>
        <p:nvSpPr>
          <p:cNvPr id="10" name="Textfeld 9"/>
          <p:cNvSpPr txBox="1"/>
          <p:nvPr/>
        </p:nvSpPr>
        <p:spPr>
          <a:xfrm>
            <a:off x="251520" y="1412776"/>
            <a:ext cx="3816424" cy="3816424"/>
          </a:xfrm>
          <a:prstGeom prst="rect">
            <a:avLst/>
          </a:prstGeom>
          <a:solidFill>
            <a:schemeClr val="bg1"/>
          </a:solidFill>
          <a:ln>
            <a:solidFill>
              <a:schemeClr val="tx1"/>
            </a:solidFill>
          </a:ln>
        </p:spPr>
        <p:txBody>
          <a:bodyPr wrap="square" rtlCol="0">
            <a:noAutofit/>
          </a:bodyPr>
          <a:lstStyle/>
          <a:p>
            <a:r>
              <a:rPr lang="de-DE" sz="2400" dirty="0" smtClean="0">
                <a:latin typeface="Verdana" pitchFamily="34" charset="0"/>
                <a:ea typeface="Verdana" pitchFamily="34" charset="0"/>
                <a:cs typeface="Verdana" pitchFamily="34" charset="0"/>
              </a:rPr>
              <a:t>Chirurgische Forschung</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188 Abbildungen</a:t>
            </a:r>
            <a:br>
              <a:rPr lang="de-DE" sz="2400" dirty="0" smtClean="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91 Tabellen</a:t>
            </a:r>
            <a:endParaRPr lang="de-DE" sz="2400"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4139952" y="1412776"/>
          <a:ext cx="4896544" cy="3672408"/>
        </p:xfrm>
        <a:graphic>
          <a:graphicData uri="http://schemas.openxmlformats.org/drawingml/2006/table">
            <a:tbl>
              <a:tblPr firstRow="1" bandRow="1">
                <a:tableStyleId>{5C22544A-7EE6-4342-B048-85BDC9FD1C3A}</a:tableStyleId>
              </a:tblPr>
              <a:tblGrid>
                <a:gridCol w="864096"/>
                <a:gridCol w="1728192"/>
                <a:gridCol w="2304256"/>
              </a:tblGrid>
              <a:tr h="63940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030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Chirurgische Forschung</a:t>
                      </a:r>
                      <a:endParaRPr lang="de-DE" dirty="0">
                        <a:latin typeface="Verdana" pitchFamily="34" charset="0"/>
                        <a:ea typeface="Verdana" pitchFamily="34" charset="0"/>
                        <a:cs typeface="Verdana" pitchFamily="34" charset="0"/>
                      </a:endParaRPr>
                    </a:p>
                  </a:txBody>
                  <a:tcPr anchor="ctr"/>
                </a:tc>
              </a:tr>
              <a:tr h="122552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188 Illustrationen</a:t>
                      </a:r>
                      <a:endParaRPr lang="de-DE" dirty="0">
                        <a:latin typeface="Verdana" pitchFamily="34" charset="0"/>
                        <a:ea typeface="Verdana" pitchFamily="34" charset="0"/>
                        <a:cs typeface="Verdana" pitchFamily="34" charset="0"/>
                      </a:endParaRPr>
                    </a:p>
                  </a:txBody>
                  <a:tcPr anchor="ctr"/>
                </a:tc>
              </a:tr>
              <a:tr h="937170">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7.16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Enthält: 91 Tabellen</a:t>
                      </a:r>
                      <a:endParaRPr lang="de-DE"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56</a:t>
            </a:fld>
            <a:endParaRPr lang="de-DE"/>
          </a:p>
        </p:txBody>
      </p:sp>
      <p:sp>
        <p:nvSpPr>
          <p:cNvPr id="13" name="Fußzeilenplatzhalter 12"/>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17:</a:t>
            </a:r>
            <a:endParaRPr lang="de-DE" sz="1800" dirty="0" smtClean="0"/>
          </a:p>
          <a:p>
            <a:endParaRPr lang="de-DE" sz="1800" dirty="0" smtClean="0"/>
          </a:p>
        </p:txBody>
      </p:sp>
      <p:sp>
        <p:nvSpPr>
          <p:cNvPr id="10" name="Textfeld 9"/>
          <p:cNvSpPr txBox="1"/>
          <p:nvPr/>
        </p:nvSpPr>
        <p:spPr>
          <a:xfrm>
            <a:off x="251520" y="1412776"/>
            <a:ext cx="3528392"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923928" y="1412776"/>
          <a:ext cx="5112568" cy="4277262"/>
        </p:xfrm>
        <a:graphic>
          <a:graphicData uri="http://schemas.openxmlformats.org/drawingml/2006/table">
            <a:tbl>
              <a:tblPr firstRow="1" bandRow="1">
                <a:tableStyleId>{5C22544A-7EE6-4342-B048-85BDC9FD1C3A}</a:tableStyleId>
              </a:tblPr>
              <a:tblGrid>
                <a:gridCol w="902218"/>
                <a:gridCol w="1546054"/>
                <a:gridCol w="2664296"/>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291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itchFamily="34" charset="0"/>
                          <a:ea typeface="Verdana" pitchFamily="34" charset="0"/>
                          <a:cs typeface="Verdana" pitchFamily="34" charset="0"/>
                        </a:rPr>
                        <a:t>Regelungstechnik</a:t>
                      </a:r>
                      <a:endParaRPr lang="de-DE" spc="-100" baseline="0" dirty="0">
                        <a:latin typeface="Verdana" pitchFamily="34" charset="0"/>
                        <a:ea typeface="Verdana" pitchFamily="34" charset="0"/>
                        <a:cs typeface="Verdana" pitchFamily="34" charset="0"/>
                      </a:endParaRPr>
                    </a:p>
                  </a:txBody>
                  <a:tcPr anchor="ctr"/>
                </a:tc>
              </a:tr>
              <a:tr h="118695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pc="-100" baseline="0" dirty="0" smtClean="0">
                          <a:solidFill>
                            <a:schemeClr val="dk1"/>
                          </a:solidFill>
                          <a:latin typeface="Verdana" pitchFamily="34" charset="0"/>
                          <a:ea typeface="Verdana" pitchFamily="34" charset="0"/>
                          <a:cs typeface="Verdana" pitchFamily="34" charset="0"/>
                        </a:rPr>
                        <a:t>Basiswissen, Grundlagen, Anwendungsbeispiele</a:t>
                      </a:r>
                      <a:endParaRPr lang="de-DE" spc="-100" baseline="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pc="-100" baseline="0" dirty="0" smtClean="0">
                          <a:solidFill>
                            <a:schemeClr val="dk1"/>
                          </a:solidFill>
                          <a:latin typeface="Verdana" pitchFamily="34" charset="0"/>
                          <a:ea typeface="Verdana" pitchFamily="34" charset="0"/>
                          <a:cs typeface="Verdana" pitchFamily="34" charset="0"/>
                        </a:rPr>
                        <a:t>mit 277 Bildern, 30 Tabellen, 27 Aufgaben und Lösungen</a:t>
                      </a:r>
                      <a:endParaRPr lang="de-DE" spc="-100" baseline="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7.15</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itchFamily="34" charset="0"/>
                          <a:ea typeface="Verdana" pitchFamily="34" charset="0"/>
                          <a:cs typeface="Verdana" pitchFamily="34" charset="0"/>
                        </a:rPr>
                        <a:t>Illustrationen</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57</a:t>
            </a:fld>
            <a:endParaRPr lang="de-DE"/>
          </a:p>
        </p:txBody>
      </p:sp>
      <p:sp>
        <p:nvSpPr>
          <p:cNvPr id="13" name="Fußzeilenplatzhalter 12"/>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-22-</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18 (Variante):</a:t>
            </a:r>
            <a:endParaRPr lang="de-DE" sz="1800" dirty="0" smtClean="0"/>
          </a:p>
          <a:p>
            <a:endParaRPr lang="de-DE" sz="1800" dirty="0" smtClean="0"/>
          </a:p>
        </p:txBody>
      </p:sp>
      <p:sp>
        <p:nvSpPr>
          <p:cNvPr id="10" name="Textfeld 9"/>
          <p:cNvSpPr txBox="1"/>
          <p:nvPr/>
        </p:nvSpPr>
        <p:spPr>
          <a:xfrm>
            <a:off x="251520" y="1412776"/>
            <a:ext cx="3528392"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923928" y="1412776"/>
          <a:ext cx="5112568" cy="4277262"/>
        </p:xfrm>
        <a:graphic>
          <a:graphicData uri="http://schemas.openxmlformats.org/drawingml/2006/table">
            <a:tbl>
              <a:tblPr firstRow="1" bandRow="1">
                <a:tableStyleId>{5C22544A-7EE6-4342-B048-85BDC9FD1C3A}</a:tableStyleId>
              </a:tblPr>
              <a:tblGrid>
                <a:gridCol w="936104"/>
                <a:gridCol w="1584176"/>
                <a:gridCol w="2592288"/>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291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Regelungstechnik</a:t>
                      </a:r>
                      <a:endParaRPr lang="de-DE" spc="-100" dirty="0">
                        <a:latin typeface="Verdana" pitchFamily="34" charset="0"/>
                        <a:ea typeface="Verdana" pitchFamily="34" charset="0"/>
                        <a:cs typeface="Verdana" pitchFamily="34" charset="0"/>
                      </a:endParaRPr>
                    </a:p>
                  </a:txBody>
                  <a:tcPr anchor="ctr"/>
                </a:tc>
              </a:tr>
              <a:tr h="118695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pc="-100" dirty="0" smtClean="0">
                          <a:solidFill>
                            <a:schemeClr val="dk1"/>
                          </a:solidFill>
                          <a:latin typeface="Verdana" pitchFamily="34" charset="0"/>
                          <a:ea typeface="Verdana" pitchFamily="34" charset="0"/>
                          <a:cs typeface="Verdana" pitchFamily="34" charset="0"/>
                        </a:rPr>
                        <a:t>Basiswissen, Grundlagen, Anwendungsbeispiele</a:t>
                      </a:r>
                      <a:endParaRPr lang="de-DE" spc="-10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7.15</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277 Illustrationen</a:t>
                      </a:r>
                      <a:endParaRPr lang="de-DE" spc="-10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7.16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Enthält: 30 Tabellen, 27 Aufgaben</a:t>
                      </a:r>
                      <a:r>
                        <a:rPr lang="de-DE" spc="-100" baseline="0" dirty="0" smtClean="0">
                          <a:latin typeface="Verdana" pitchFamily="34" charset="0"/>
                          <a:ea typeface="Verdana" pitchFamily="34" charset="0"/>
                          <a:cs typeface="Verdana" pitchFamily="34" charset="0"/>
                        </a:rPr>
                        <a:t> und Lösungen</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58</a:t>
            </a:fld>
            <a:endParaRPr lang="de-DE"/>
          </a:p>
        </p:txBody>
      </p:sp>
      <p:sp>
        <p:nvSpPr>
          <p:cNvPr id="13" name="Fußzeilenplatzhalter 12"/>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-23-</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5"/>
            </a:pPr>
            <a:r>
              <a:rPr lang="de-DE" dirty="0" smtClean="0"/>
              <a:t>Ressource, die über die Ergebnisse einer Konferenz berichtet (z. B. Tagungsband), in deren Informationsquelle für den Haupttitel sowohl ein Thema als auch eine Information mit dem Namen der Konferenz (allein oder mit weiteren Angaben) erscheint</a:t>
            </a:r>
          </a:p>
          <a:p>
            <a:pPr marL="1314450" lvl="2" indent="-457200"/>
            <a:r>
              <a:rPr lang="de-DE" sz="1800" dirty="0" smtClean="0"/>
              <a:t>Thema = Haupttitel</a:t>
            </a:r>
          </a:p>
          <a:p>
            <a:pPr marL="1314450" lvl="2" indent="-457200"/>
            <a:r>
              <a:rPr lang="de-DE" sz="1800" dirty="0" smtClean="0"/>
              <a:t>Information mit Namen der Konferenz = Titelzusatz</a:t>
            </a:r>
          </a:p>
          <a:p>
            <a:pPr marL="1314450" lvl="2" indent="-457200"/>
            <a:r>
              <a:rPr lang="de-DE" sz="1800" dirty="0" smtClean="0"/>
              <a:t>Unabhängig von Reihenfolge und Layout in der Informationsquelle</a:t>
            </a:r>
          </a:p>
        </p:txBody>
      </p:sp>
      <p:sp>
        <p:nvSpPr>
          <p:cNvPr id="8" name="Foliennummernplatzhalter 7"/>
          <p:cNvSpPr>
            <a:spLocks noGrp="1"/>
          </p:cNvSpPr>
          <p:nvPr>
            <p:ph type="sldNum" sz="quarter" idx="4"/>
          </p:nvPr>
        </p:nvSpPr>
        <p:spPr/>
        <p:txBody>
          <a:bodyPr/>
          <a:lstStyle/>
          <a:p>
            <a:fld id="{8A6690F1-7CA1-4166-A522-500460961984}" type="slidenum">
              <a:rPr lang="de-DE" smtClean="0"/>
              <a:pPr/>
              <a:t>59</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-2-</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1" indent="-358775">
              <a:buFont typeface="Arial" pitchFamily="34" charset="0"/>
              <a:buChar char="•"/>
            </a:pPr>
            <a:r>
              <a:rPr lang="de-DE" sz="2400" dirty="0" smtClean="0"/>
              <a:t>Informationsquellen: spezifische Bestimmungen für jede </a:t>
            </a:r>
            <a:r>
              <a:rPr lang="de-DE" sz="2400" dirty="0" err="1" smtClean="0"/>
              <a:t>Titelart</a:t>
            </a:r>
            <a:r>
              <a:rPr lang="de-DE" sz="2400" dirty="0" smtClean="0"/>
              <a:t> (RDA 2.3.1.2)</a:t>
            </a:r>
          </a:p>
          <a:p>
            <a:pPr marL="358775" lvl="1" indent="-358775">
              <a:buFont typeface="Arial" pitchFamily="34" charset="0"/>
              <a:buChar char="•"/>
            </a:pPr>
            <a:endParaRPr lang="de-DE" sz="2400" dirty="0" smtClean="0"/>
          </a:p>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Allgemeine Richtlinien zum Übertragen beachten (RDA 1.7)</a:t>
            </a:r>
          </a:p>
          <a:p>
            <a:pPr marL="358775" lvl="1" indent="-358775">
              <a:buNone/>
            </a:pPr>
            <a:r>
              <a:rPr lang="de-DE" sz="2400" dirty="0" smtClean="0"/>
              <a:t>Beispiele 1:</a:t>
            </a:r>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789040"/>
          <a:ext cx="8640961" cy="2386074"/>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latin typeface="Verdana" pitchFamily="34" charset="0"/>
                          <a:ea typeface="Verdana" pitchFamily="34" charset="0"/>
                          <a:cs typeface="Verdana" pitchFamily="34" charset="0"/>
                        </a:rPr>
                        <a:t>08/15</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08/15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1 x 1 der Bio-Küche</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Das 1 x 1 der Bio-Küche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Malzeichen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Ungewöhnliche 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6</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19:</a:t>
            </a:r>
          </a:p>
        </p:txBody>
      </p:sp>
      <p:sp>
        <p:nvSpPr>
          <p:cNvPr id="6" name="Textfeld 5"/>
          <p:cNvSpPr txBox="1"/>
          <p:nvPr/>
        </p:nvSpPr>
        <p:spPr>
          <a:xfrm>
            <a:off x="179512" y="1340768"/>
            <a:ext cx="3672408" cy="1512168"/>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100. Deutscher </a:t>
            </a:r>
            <a:r>
              <a:rPr lang="de-DE" spc="-100" dirty="0" err="1" smtClean="0">
                <a:latin typeface="Verdana" pitchFamily="34" charset="0"/>
                <a:ea typeface="Verdana" pitchFamily="34" charset="0"/>
                <a:cs typeface="Verdana" pitchFamily="34" charset="0"/>
              </a:rPr>
              <a:t>Bibliothekartag</a:t>
            </a:r>
            <a:r>
              <a:rPr lang="de-DE" spc="-100" dirty="0" smtClean="0">
                <a:latin typeface="Verdana" pitchFamily="34" charset="0"/>
                <a:ea typeface="Verdana" pitchFamily="34" charset="0"/>
                <a:cs typeface="Verdana" pitchFamily="34" charset="0"/>
              </a:rPr>
              <a:t> in Berlin 2011</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Bibliotheken für die Zukunft –</a:t>
            </a:r>
            <a:br>
              <a:rPr lang="de-DE" spc="-100"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Zukunft für die Bibliotheken</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23928" y="1340769"/>
          <a:ext cx="5112568" cy="1944215"/>
        </p:xfrm>
        <a:graphic>
          <a:graphicData uri="http://schemas.openxmlformats.org/drawingml/2006/table">
            <a:tbl>
              <a:tblPr firstRow="1" bandRow="1">
                <a:tableStyleId>{5C22544A-7EE6-4342-B048-85BDC9FD1C3A}</a:tableStyleId>
              </a:tblPr>
              <a:tblGrid>
                <a:gridCol w="902218"/>
                <a:gridCol w="1474046"/>
                <a:gridCol w="2736304"/>
              </a:tblGrid>
              <a:tr h="4042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6521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Bibliotheken für die Zukunft - Zukunft für die Bibliotheken</a:t>
                      </a:r>
                      <a:endParaRPr lang="de-DE" dirty="0">
                        <a:latin typeface="Verdana" pitchFamily="34" charset="0"/>
                        <a:ea typeface="Verdana" pitchFamily="34" charset="0"/>
                        <a:cs typeface="Verdana" pitchFamily="34" charset="0"/>
                      </a:endParaRPr>
                    </a:p>
                  </a:txBody>
                  <a:tcPr anchor="ctr"/>
                </a:tc>
              </a:tr>
              <a:tr h="77477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100. Deutscher </a:t>
                      </a:r>
                      <a:r>
                        <a:rPr lang="de-DE" sz="1800" kern="1200" dirty="0" err="1" smtClean="0">
                          <a:solidFill>
                            <a:schemeClr val="dk1"/>
                          </a:solidFill>
                          <a:latin typeface="Verdana" pitchFamily="34" charset="0"/>
                          <a:ea typeface="Verdana" pitchFamily="34" charset="0"/>
                          <a:cs typeface="Verdana" pitchFamily="34" charset="0"/>
                        </a:rPr>
                        <a:t>Bibliothekartag</a:t>
                      </a:r>
                      <a:r>
                        <a:rPr lang="de-DE" sz="1800" kern="1200" baseline="0" dirty="0" smtClean="0">
                          <a:solidFill>
                            <a:schemeClr val="dk1"/>
                          </a:solidFill>
                          <a:latin typeface="Verdana" pitchFamily="34" charset="0"/>
                          <a:ea typeface="Verdana" pitchFamily="34" charset="0"/>
                          <a:cs typeface="Verdana" pitchFamily="34" charset="0"/>
                        </a:rPr>
                        <a:t> in Berlin 2011</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60</a:t>
            </a:fld>
            <a:endParaRPr lang="de-DE"/>
          </a:p>
        </p:txBody>
      </p:sp>
      <p:sp>
        <p:nvSpPr>
          <p:cNvPr id="11" name="Fußzeilenplatzhalter 10"/>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r>
              <a:rPr lang="de-DE" dirty="0" smtClean="0"/>
              <a:t>Beispiele 20:</a:t>
            </a:r>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5536" y="4086612"/>
          <a:ext cx="8280920" cy="998572"/>
        </p:xfrm>
        <a:graphic>
          <a:graphicData uri="http://schemas.openxmlformats.org/drawingml/2006/table">
            <a:tbl>
              <a:tblPr firstRow="1" bandRow="1">
                <a:tableStyleId>{5C22544A-7EE6-4342-B048-85BDC9FD1C3A}</a:tableStyleId>
              </a:tblPr>
              <a:tblGrid>
                <a:gridCol w="936104"/>
                <a:gridCol w="1872208"/>
                <a:gridCol w="5472608"/>
              </a:tblGrid>
              <a:tr h="33016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2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Wanderkarte 1:25 000 und Übersichtskarte</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395536" y="5202329"/>
          <a:ext cx="8280920" cy="998572"/>
        </p:xfrm>
        <a:graphic>
          <a:graphicData uri="http://schemas.openxmlformats.org/drawingml/2006/table">
            <a:tbl>
              <a:tblPr firstRow="1" bandRow="1">
                <a:tableStyleId>{5C22544A-7EE6-4342-B048-85BDC9FD1C3A}</a:tableStyleId>
              </a:tblPr>
              <a:tblGrid>
                <a:gridCol w="936104"/>
                <a:gridCol w="1872208"/>
                <a:gridCol w="5472608"/>
              </a:tblGrid>
              <a:tr h="33016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2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Stadtplan im Maßstab 1:10 000</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platzhalter 2"/>
          <p:cNvSpPr txBox="1">
            <a:spLocks/>
          </p:cNvSpPr>
          <p:nvPr/>
        </p:nvSpPr>
        <p:spPr>
          <a:xfrm>
            <a:off x="403920" y="989112"/>
            <a:ext cx="8640960" cy="5472608"/>
          </a:xfrm>
          <a:prstGeom prst="rect">
            <a:avLst/>
          </a:prstGeom>
        </p:spPr>
        <p:txBody>
          <a:bodyPr vert="horz" wrap="square"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24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Richtlinien Abgrenzung Titelzusatz-Haupttitel (RDA 2.3.4.3 D-A-CH)</a:t>
            </a:r>
          </a:p>
          <a:p>
            <a:pPr marL="914400" marR="0" lvl="1" indent="-457200" algn="l" defTabSz="914400" rtl="0" eaLnBrk="1" fontAlgn="auto" latinLnBrk="0" hangingPunct="1">
              <a:lnSpc>
                <a:spcPct val="100000"/>
              </a:lnSpc>
              <a:spcBef>
                <a:spcPct val="20000"/>
              </a:spcBef>
              <a:spcAft>
                <a:spcPts val="0"/>
              </a:spcAft>
              <a:buClrTx/>
              <a:buSzTx/>
              <a:buFont typeface="+mj-lt"/>
              <a:buAutoNum type="arabicPeriod" startAt="6"/>
              <a:tabLst/>
              <a:defRPr/>
            </a:pPr>
            <a:r>
              <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Maßstab bei Ressource mit kartografischem Inhalt/unbewegten Bildern/dreidimensionalen Formen </a:t>
            </a:r>
          </a:p>
          <a:p>
            <a:pPr marL="1314450" marR="0" lvl="2" indent="-4572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Maßstab = Teil von Titelzusatz, wenn grammatikalisch verbunden</a:t>
            </a:r>
          </a:p>
          <a:p>
            <a:pPr marL="1314450" marR="0" lvl="2" indent="-4572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Andernfalls als eigenes Element erfassen (RDA 7.25)</a:t>
            </a:r>
          </a:p>
        </p:txBody>
      </p:sp>
      <p:sp>
        <p:nvSpPr>
          <p:cNvPr id="12" name="Foliennummernplatzhalter 11"/>
          <p:cNvSpPr>
            <a:spLocks noGrp="1"/>
          </p:cNvSpPr>
          <p:nvPr>
            <p:ph type="sldNum" sz="quarter" idx="4"/>
          </p:nvPr>
        </p:nvSpPr>
        <p:spPr/>
        <p:txBody>
          <a:bodyPr/>
          <a:lstStyle/>
          <a:p>
            <a:fld id="{8A6690F1-7CA1-4166-A522-500460961984}" type="slidenum">
              <a:rPr lang="de-DE" smtClean="0"/>
              <a:pPr/>
              <a:t>61</a:t>
            </a:fld>
            <a:endParaRPr lang="de-DE"/>
          </a:p>
        </p:txBody>
      </p:sp>
      <p:sp>
        <p:nvSpPr>
          <p:cNvPr id="13" name="Fußzeilenplatzhalter 12"/>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5. Paralleler Titelzusatz</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62</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Titelzusatz in anderer Sprache und/oder Schrift als die, die im Element Titelzusatz erfasst wird</a:t>
            </a:r>
          </a:p>
          <a:p>
            <a:pPr lvl="1" algn="just"/>
            <a:endParaRPr lang="de-DE" dirty="0" smtClean="0"/>
          </a:p>
          <a:p>
            <a:pPr algn="just"/>
            <a:r>
              <a:rPr lang="de-DE" dirty="0" smtClean="0"/>
              <a:t>Informationsquellen (RDA 2.3.5.2) </a:t>
            </a:r>
          </a:p>
          <a:p>
            <a:pPr lvl="1"/>
            <a:r>
              <a:rPr lang="de-DE" dirty="0" smtClean="0"/>
              <a:t>Quelle für Paralleltitel = Quelle für entsprechenden parallelen Titelzusatz</a:t>
            </a:r>
          </a:p>
          <a:p>
            <a:pPr lvl="1"/>
            <a:r>
              <a:rPr lang="de-DE" dirty="0" smtClean="0"/>
              <a:t>Quelle für Haupttitel = Quelle für parallelen Titelzusatz, wenn kein entsprechender Paralleltitel vorliegt</a:t>
            </a:r>
          </a:p>
          <a:p>
            <a:pPr lvl="1"/>
            <a:endParaRPr lang="de-DE" dirty="0" smtClean="0"/>
          </a:p>
          <a:p>
            <a:pPr marL="358775" lvl="1" indent="-358775">
              <a:buFont typeface="Arial" pitchFamily="34" charset="0"/>
              <a:buChar char="•"/>
            </a:pPr>
            <a:r>
              <a:rPr lang="de-DE" sz="2400" dirty="0" smtClean="0"/>
              <a:t>Erfassung nach den Grundregeln (RDA 2.3.5.3),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kleingeschrieben, außer RDA A.10-A.55 bzw. RDA B geben Großschreibung vor (s. RDA A.4.1).</a:t>
            </a:r>
            <a:endParaRPr lang="de-DE" sz="1800"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63</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-2-</a:t>
            </a:r>
            <a:endParaRPr lang="de-DE" dirty="0"/>
          </a:p>
        </p:txBody>
      </p:sp>
      <p:sp>
        <p:nvSpPr>
          <p:cNvPr id="3" name="Textplatzhalter 2"/>
          <p:cNvSpPr>
            <a:spLocks noGrp="1"/>
          </p:cNvSpPr>
          <p:nvPr>
            <p:ph type="body" sz="quarter" idx="13"/>
          </p:nvPr>
        </p:nvSpPr>
        <p:spPr/>
        <p:txBody>
          <a:bodyPr wrap="square"/>
          <a:lstStyle/>
          <a:p>
            <a:pPr algn="just"/>
            <a:r>
              <a:rPr lang="de-DE" dirty="0" smtClean="0"/>
              <a:t>Mehrere parallele Titelzusätze</a:t>
            </a:r>
          </a:p>
          <a:p>
            <a:pPr lvl="1" algn="just"/>
            <a:r>
              <a:rPr lang="de-DE" dirty="0" smtClean="0"/>
              <a:t>Erfassung in der Reihenfolge wie die entsprechenden Paralleltitel (RDA 2.3.5.3)</a:t>
            </a:r>
          </a:p>
          <a:p>
            <a:pPr lvl="1" algn="just"/>
            <a:r>
              <a:rPr lang="de-DE" dirty="0" smtClean="0"/>
              <a:t>Wenn kein Paralleltitel vorliegt und Titelzusatz in anderer/anderen Sprache(n)/</a:t>
            </a:r>
            <a:r>
              <a:rPr lang="de-DE" dirty="0" err="1" smtClean="0"/>
              <a:t>Schrifte</a:t>
            </a:r>
            <a:r>
              <a:rPr lang="de-DE" dirty="0" smtClean="0"/>
              <a:t>(n) als Haupttitel (RDA 2.3.5.3):</a:t>
            </a:r>
          </a:p>
          <a:p>
            <a:pPr lvl="2" algn="just"/>
            <a:r>
              <a:rPr lang="de-DE" sz="1800" dirty="0" smtClean="0"/>
              <a:t>Erster Zusatz = Titelzusatz (s. RDA 2.3.4)</a:t>
            </a:r>
          </a:p>
          <a:p>
            <a:pPr lvl="2" algn="just"/>
            <a:r>
              <a:rPr lang="de-DE" sz="1800" dirty="0" smtClean="0"/>
              <a:t>Andere Zusätze = Parallele Titelzusätze</a:t>
            </a:r>
          </a:p>
          <a:p>
            <a:pPr lvl="2" algn="just"/>
            <a:endParaRPr lang="de-DE" sz="1800" dirty="0" smtClean="0"/>
          </a:p>
          <a:p>
            <a:pPr algn="just"/>
            <a:r>
              <a:rPr lang="de-DE" dirty="0" smtClean="0"/>
              <a:t>Richtlinien Abgrenzung paralleler Titelzusatz-Paralleltitel bzw. Haupttitel = Richtlinien Abgrenzung Titelzusatz-Haupttitel (RDA 2.3.5.3 D-A-CH mit Verweis auf RDA 2.3.4.3 D-A-CH)</a:t>
            </a:r>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64</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a:buNone/>
            </a:pPr>
            <a:endParaRPr lang="de-DE" dirty="0" smtClean="0"/>
          </a:p>
        </p:txBody>
      </p:sp>
      <p:pic>
        <p:nvPicPr>
          <p:cNvPr id="6" name="Grafik 9" descr="Office Lens_20150129_145149.jpg"/>
          <p:cNvPicPr/>
          <p:nvPr/>
        </p:nvPicPr>
        <p:blipFill>
          <a:blip r:embed="rId2" cstate="print">
            <a:lum bright="-22000" contrast="55000"/>
          </a:blip>
          <a:stretch>
            <a:fillRect/>
          </a:stretch>
        </p:blipFill>
        <p:spPr>
          <a:xfrm>
            <a:off x="323528" y="1340768"/>
            <a:ext cx="4536504" cy="5040560"/>
          </a:xfrm>
          <a:prstGeom prst="rect">
            <a:avLst/>
          </a:prstGeom>
          <a:ln>
            <a:solidFill>
              <a:schemeClr val="tx1"/>
            </a:solidFill>
          </a:ln>
        </p:spPr>
      </p:pic>
      <p:sp>
        <p:nvSpPr>
          <p:cNvPr id="7" name="Textfeld 6"/>
          <p:cNvSpPr txBox="1"/>
          <p:nvPr/>
        </p:nvSpPr>
        <p:spPr>
          <a:xfrm>
            <a:off x="5076056" y="2492896"/>
            <a:ext cx="3312368" cy="129614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Enthält 4 Beiträge, jeweils in Deutsch, Rätoromanisch, Italienisch und Französisch</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65</a:t>
            </a:fld>
            <a:endParaRPr lang="de-DE"/>
          </a:p>
        </p:txBody>
      </p:sp>
      <p:sp>
        <p:nvSpPr>
          <p:cNvPr id="11" name="Fußzeilenplatzhalter 10"/>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3364360299"/>
              </p:ext>
            </p:extLst>
          </p:nvPr>
        </p:nvGraphicFramePr>
        <p:xfrm>
          <a:off x="395536" y="1340768"/>
          <a:ext cx="8424935" cy="4968551"/>
        </p:xfrm>
        <a:graphic>
          <a:graphicData uri="http://schemas.openxmlformats.org/drawingml/2006/table">
            <a:tbl>
              <a:tblPr firstRow="1" bandRow="1">
                <a:tableStyleId>{5C22544A-7EE6-4342-B048-85BDC9FD1C3A}</a:tableStyleId>
              </a:tblPr>
              <a:tblGrid>
                <a:gridCol w="936104"/>
                <a:gridCol w="2592288"/>
                <a:gridCol w="4896543"/>
              </a:tblGrid>
              <a:tr h="47265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535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Die Windrose</a:t>
                      </a:r>
                      <a:endParaRPr lang="de-DE" dirty="0">
                        <a:latin typeface="Verdana" pitchFamily="34" charset="0"/>
                        <a:ea typeface="Verdana" pitchFamily="34" charset="0"/>
                        <a:cs typeface="Verdana" pitchFamily="34" charset="0"/>
                      </a:endParaRPr>
                    </a:p>
                  </a:txBody>
                  <a:tcPr anchor="ctr"/>
                </a:tc>
              </a:tr>
              <a:tr h="69535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eine literarische Übersetzungs-Stafette durch die viersprachige Schweiz</a:t>
                      </a:r>
                      <a:endParaRPr lang="de-DE" dirty="0">
                        <a:latin typeface="Verdana" pitchFamily="34" charset="0"/>
                        <a:ea typeface="Verdana" pitchFamily="34" charset="0"/>
                        <a:cs typeface="Verdana" pitchFamily="34" charset="0"/>
                      </a:endParaRPr>
                    </a:p>
                  </a:txBody>
                  <a:tcPr anchor="ctr"/>
                </a:tc>
              </a:tr>
              <a:tr h="69535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deutsch - rätoromanisch - italienisch - französisch - deutsch</a:t>
                      </a:r>
                      <a:endParaRPr lang="de-DE" dirty="0">
                        <a:latin typeface="Verdana" pitchFamily="34" charset="0"/>
                        <a:ea typeface="Verdana" pitchFamily="34" charset="0"/>
                        <a:cs typeface="Verdana" pitchFamily="34" charset="0"/>
                      </a:endParaRPr>
                    </a:p>
                  </a:txBody>
                  <a:tcPr anchor="ctr"/>
                </a:tc>
              </a:tr>
              <a:tr h="695353">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sz="1800" kern="1200" dirty="0" smtClean="0">
                          <a:solidFill>
                            <a:schemeClr val="dk1"/>
                          </a:solidFill>
                          <a:latin typeface="Verdana" pitchFamily="34" charset="0"/>
                          <a:ea typeface="Verdana" pitchFamily="34" charset="0"/>
                          <a:cs typeface="Verdana" pitchFamily="34" charset="0"/>
                        </a:rPr>
                        <a:t>La rosa </a:t>
                      </a:r>
                      <a:r>
                        <a:rPr lang="de-DE" sz="1800" kern="1200" dirty="0" err="1" smtClean="0">
                          <a:solidFill>
                            <a:schemeClr val="dk1"/>
                          </a:solidFill>
                          <a:latin typeface="Verdana" pitchFamily="34" charset="0"/>
                          <a:ea typeface="Verdana" pitchFamily="34" charset="0"/>
                          <a:cs typeface="Verdana" pitchFamily="34" charset="0"/>
                        </a:rPr>
                        <a:t>dals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vents</a:t>
                      </a:r>
                      <a:endParaRPr lang="de-DE" dirty="0">
                        <a:latin typeface="Verdana" pitchFamily="34" charset="0"/>
                        <a:ea typeface="Verdana" pitchFamily="34" charset="0"/>
                        <a:cs typeface="Verdana" pitchFamily="34" charset="0"/>
                      </a:endParaRPr>
                    </a:p>
                  </a:txBody>
                  <a:tcPr anchor="ctr"/>
                </a:tc>
              </a:tr>
              <a:tr h="64333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ina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staffetta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litterara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translaziuns</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atras</a:t>
                      </a:r>
                      <a:r>
                        <a:rPr lang="en-US" sz="1800" kern="1200" dirty="0" smtClean="0">
                          <a:solidFill>
                            <a:schemeClr val="dk1"/>
                          </a:solidFill>
                          <a:latin typeface="Verdana" pitchFamily="34" charset="0"/>
                          <a:ea typeface="Verdana" pitchFamily="34" charset="0"/>
                          <a:cs typeface="Verdana" pitchFamily="34" charset="0"/>
                        </a:rPr>
                        <a:t> la </a:t>
                      </a:r>
                      <a:r>
                        <a:rPr lang="en-US" sz="1800" kern="1200" dirty="0" err="1" smtClean="0">
                          <a:solidFill>
                            <a:schemeClr val="dk1"/>
                          </a:solidFill>
                          <a:latin typeface="Verdana" pitchFamily="34" charset="0"/>
                          <a:ea typeface="Verdana" pitchFamily="34" charset="0"/>
                          <a:cs typeface="Verdana" pitchFamily="34" charset="0"/>
                        </a:rPr>
                        <a:t>Svizra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quadrilingua</a:t>
                      </a:r>
                      <a:endParaRPr lang="de-DE" dirty="0">
                        <a:latin typeface="Verdana" pitchFamily="34" charset="0"/>
                        <a:ea typeface="Verdana" pitchFamily="34" charset="0"/>
                        <a:cs typeface="Verdana" pitchFamily="34" charset="0"/>
                      </a:endParaRPr>
                    </a:p>
                  </a:txBody>
                  <a:tcPr anchor="ctr"/>
                </a:tc>
              </a:tr>
              <a:tr h="64333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rumantsch</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talian</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franzos</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tudestg</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rumantsch</a:t>
                      </a:r>
                      <a:endParaRPr lang="de-DE" dirty="0">
                        <a:latin typeface="Verdana" pitchFamily="34" charset="0"/>
                        <a:ea typeface="Verdana" pitchFamily="34" charset="0"/>
                        <a:cs typeface="Verdana" pitchFamily="34" charset="0"/>
                      </a:endParaRPr>
                    </a:p>
                  </a:txBody>
                  <a:tcPr anchor="ctr"/>
                </a:tc>
              </a:tr>
              <a:tr h="42782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66</a:t>
            </a:fld>
            <a:endParaRPr lang="de-DE"/>
          </a:p>
        </p:txBody>
      </p:sp>
      <p:sp>
        <p:nvSpPr>
          <p:cNvPr id="11" name="Fußzeilenplatzhalter 10"/>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p:txBody>
      </p:sp>
      <p:pic>
        <p:nvPicPr>
          <p:cNvPr id="1027" name="Picture 3"/>
          <p:cNvPicPr>
            <a:picLocks noChangeAspect="1" noChangeArrowheads="1"/>
          </p:cNvPicPr>
          <p:nvPr/>
        </p:nvPicPr>
        <p:blipFill>
          <a:blip r:embed="rId2" cstate="print">
            <a:biLevel thresh="50000"/>
            <a:lum bright="15000" contrast="20000"/>
          </a:blip>
          <a:srcRect l="1706" r="1067"/>
          <a:stretch>
            <a:fillRect/>
          </a:stretch>
        </p:blipFill>
        <p:spPr bwMode="auto">
          <a:xfrm>
            <a:off x="1619672" y="1628800"/>
            <a:ext cx="5616624" cy="3645879"/>
          </a:xfrm>
          <a:prstGeom prst="rect">
            <a:avLst/>
          </a:prstGeom>
          <a:solidFill>
            <a:schemeClr val="tx1"/>
          </a:solidFill>
          <a:ln w="9525">
            <a:solidFill>
              <a:schemeClr val="tx1"/>
            </a:solidFill>
            <a:miter lim="800000"/>
            <a:headEnd/>
            <a:tailEnd/>
          </a:ln>
        </p:spPr>
      </p:pic>
      <p:sp>
        <p:nvSpPr>
          <p:cNvPr id="9" name="Foliennummernplatzhalter 8"/>
          <p:cNvSpPr>
            <a:spLocks noGrp="1"/>
          </p:cNvSpPr>
          <p:nvPr>
            <p:ph type="sldNum" sz="quarter" idx="4"/>
          </p:nvPr>
        </p:nvSpPr>
        <p:spPr/>
        <p:txBody>
          <a:bodyPr/>
          <a:lstStyle/>
          <a:p>
            <a:fld id="{8A6690F1-7CA1-4166-A522-500460961984}" type="slidenum">
              <a:rPr lang="de-DE" smtClean="0"/>
              <a:pPr/>
              <a:t>67</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a:p>
            <a:pPr>
              <a:buNone/>
            </a:pPr>
            <a:endParaRPr lang="de-DE" dirty="0" smtClean="0"/>
          </a:p>
          <a:p>
            <a:pPr>
              <a:buNone/>
            </a:pPr>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95537" y="1484785"/>
          <a:ext cx="8496943" cy="3456385"/>
        </p:xfrm>
        <a:graphic>
          <a:graphicData uri="http://schemas.openxmlformats.org/drawingml/2006/table">
            <a:tbl>
              <a:tblPr firstRow="1" bandRow="1">
                <a:tableStyleId>{5C22544A-7EE6-4342-B048-85BDC9FD1C3A}</a:tableStyleId>
              </a:tblPr>
              <a:tblGrid>
                <a:gridCol w="1644571"/>
                <a:gridCol w="2466855"/>
                <a:gridCol w="4385517"/>
              </a:tblGrid>
              <a:tr h="37906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77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Requiem a Rossini</a:t>
                      </a:r>
                      <a:endParaRPr lang="de-DE" dirty="0">
                        <a:latin typeface="Verdana" pitchFamily="34" charset="0"/>
                        <a:ea typeface="Verdana" pitchFamily="34" charset="0"/>
                        <a:cs typeface="Verdana" pitchFamily="34" charset="0"/>
                      </a:endParaRPr>
                    </a:p>
                  </a:txBody>
                  <a:tcPr anchor="ctr"/>
                </a:tc>
              </a:tr>
              <a:tr h="80008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(12. </a:t>
                      </a:r>
                      <a:r>
                        <a:rPr lang="en-US" sz="1800" kern="1200" dirty="0" err="1" smtClean="0">
                          <a:solidFill>
                            <a:schemeClr val="dk1"/>
                          </a:solidFill>
                          <a:latin typeface="Verdana" pitchFamily="34" charset="0"/>
                          <a:ea typeface="Verdana" pitchFamily="34" charset="0"/>
                          <a:cs typeface="Verdana" pitchFamily="34" charset="0"/>
                        </a:rPr>
                        <a:t>März</a:t>
                      </a:r>
                      <a:r>
                        <a:rPr lang="en-US" sz="1800" kern="1200" dirty="0" smtClean="0">
                          <a:solidFill>
                            <a:schemeClr val="dk1"/>
                          </a:solidFill>
                          <a:latin typeface="Verdana" pitchFamily="34" charset="0"/>
                          <a:ea typeface="Verdana" pitchFamily="34" charset="0"/>
                          <a:cs typeface="Verdana" pitchFamily="34" charset="0"/>
                        </a:rPr>
                        <a:t> 1869)</a:t>
                      </a:r>
                      <a:endParaRPr lang="de-DE" dirty="0">
                        <a:latin typeface="Verdana" pitchFamily="34" charset="0"/>
                        <a:ea typeface="Verdana" pitchFamily="34" charset="0"/>
                        <a:cs typeface="Verdana" pitchFamily="34" charset="0"/>
                      </a:endParaRPr>
                    </a:p>
                  </a:txBody>
                  <a:tcPr anchor="ctr"/>
                </a:tc>
              </a:tr>
              <a:tr h="80008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für achtstimmigen gemischten Chor a cappella</a:t>
                      </a:r>
                      <a:endParaRPr lang="de-DE" b="0" dirty="0">
                        <a:latin typeface="Verdana" pitchFamily="34" charset="0"/>
                        <a:ea typeface="Verdana" pitchFamily="34" charset="0"/>
                        <a:cs typeface="Verdana" pitchFamily="34" charset="0"/>
                      </a:endParaRPr>
                    </a:p>
                  </a:txBody>
                  <a:tcPr anchor="ctr"/>
                </a:tc>
              </a:tr>
              <a:tr h="80008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for</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eight-part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mixed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choir</a:t>
                      </a:r>
                      <a:r>
                        <a:rPr lang="de-DE" baseline="0" dirty="0" smtClean="0">
                          <a:latin typeface="Verdana" pitchFamily="34" charset="0"/>
                          <a:ea typeface="Verdana" pitchFamily="34" charset="0"/>
                          <a:cs typeface="Verdana" pitchFamily="34" charset="0"/>
                        </a:rPr>
                        <a:t> a cappella</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68</a:t>
            </a:fld>
            <a:endParaRPr lang="de-DE"/>
          </a:p>
        </p:txBody>
      </p:sp>
      <p:sp>
        <p:nvSpPr>
          <p:cNvPr id="11" name="Fußzeilenplatzhalter 10"/>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Abweichender Titel (Standardelement </a:t>
            </a:r>
            <a:r>
              <a:rPr lang="de-DE" dirty="0" err="1" smtClean="0"/>
              <a:t>fR</a:t>
            </a:r>
            <a:r>
              <a:rPr lang="de-DE" dirty="0" smtClean="0"/>
              <a:t>)</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6. Abweichender Titel</a:t>
            </a:r>
          </a:p>
          <a:p>
            <a:pPr algn="ctr">
              <a:buNone/>
            </a:pPr>
            <a:r>
              <a:rPr lang="de-DE" sz="2800" dirty="0" smtClean="0">
                <a:solidFill>
                  <a:schemeClr val="accent1">
                    <a:lumMod val="75000"/>
                  </a:schemeClr>
                </a:solidFill>
              </a:rPr>
              <a:t>(RDA 2.3.6)</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69</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-3-</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1344670"/>
          <a:ext cx="8640961" cy="5120640"/>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l-GR" sz="1800" dirty="0" smtClean="0">
                          <a:solidFill>
                            <a:schemeClr val="tx1"/>
                          </a:solidFill>
                          <a:latin typeface="Verdana" pitchFamily="34" charset="0"/>
                          <a:ea typeface="Verdana" pitchFamily="34" charset="0"/>
                          <a:cs typeface="Verdana" pitchFamily="34" charset="0"/>
                        </a:rPr>
                        <a:t>π-</a:t>
                      </a:r>
                      <a:r>
                        <a:rPr lang="es-ES" sz="1800" dirty="0" smtClean="0">
                          <a:solidFill>
                            <a:schemeClr val="tx1"/>
                          </a:solidFill>
                          <a:latin typeface="Verdana" pitchFamily="34" charset="0"/>
                          <a:ea typeface="Verdana" pitchFamily="34" charset="0"/>
                          <a:cs typeface="Verdana" pitchFamily="34" charset="0"/>
                        </a:rPr>
                        <a:t>Stacked Polymers and Molecules</a:t>
                      </a:r>
                    </a:p>
                  </a:txBody>
                  <a:tcPr anchor="ctr"/>
                </a:tc>
                <a:tc>
                  <a:txBody>
                    <a:bodyPr/>
                    <a:lstStyle/>
                    <a:p>
                      <a:pPr marL="0" indent="0">
                        <a:lnSpc>
                          <a:spcPct val="100000"/>
                        </a:lnSpc>
                        <a:spcBef>
                          <a:spcPts val="0"/>
                        </a:spcBef>
                        <a:spcAft>
                          <a:spcPts val="0"/>
                        </a:spcAft>
                      </a:pPr>
                      <a:r>
                        <a:rPr lang="el-GR" sz="1800" dirty="0" smtClean="0">
                          <a:latin typeface="Verdana" pitchFamily="34" charset="0"/>
                          <a:ea typeface="Verdana" pitchFamily="34" charset="0"/>
                          <a:cs typeface="Verdana" pitchFamily="34" charset="0"/>
                        </a:rPr>
                        <a:t>π-</a:t>
                      </a:r>
                      <a:r>
                        <a:rPr lang="es-ES" sz="1800" dirty="0" smtClean="0">
                          <a:latin typeface="Verdana" pitchFamily="34" charset="0"/>
                          <a:ea typeface="Verdana" pitchFamily="34" charset="0"/>
                          <a:cs typeface="Verdana" pitchFamily="34" charset="0"/>
                        </a:rPr>
                        <a:t>stacked polymers and molecules</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Symbol, Großschreibung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Bis-Strich ohne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Gedankenstrich mit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Fehlende Bindestriche</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MISERABLES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misérables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 Akzent</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«Je </a:t>
                      </a:r>
                      <a:r>
                        <a:rPr lang="de-DE" sz="1800" dirty="0" err="1" smtClean="0">
                          <a:solidFill>
                            <a:schemeClr val="tx1"/>
                          </a:solidFill>
                          <a:latin typeface="Verdana" pitchFamily="34" charset="0"/>
                          <a:ea typeface="Verdana" pitchFamily="34" charset="0"/>
                          <a:cs typeface="Verdana" pitchFamily="34" charset="0"/>
                        </a:rPr>
                        <a:t>parle</a:t>
                      </a:r>
                      <a:r>
                        <a:rPr lang="de-DE" sz="1800" dirty="0" smtClean="0">
                          <a:solidFill>
                            <a:schemeClr val="tx1"/>
                          </a:solidFill>
                          <a:latin typeface="Verdana" pitchFamily="34" charset="0"/>
                          <a:ea typeface="Verdana" pitchFamily="34" charset="0"/>
                          <a:cs typeface="Verdana" pitchFamily="34" charset="0"/>
                        </a:rPr>
                        <a:t> du </a:t>
                      </a:r>
                      <a:r>
                        <a:rPr lang="de-DE" sz="1800" dirty="0" err="1" smtClean="0">
                          <a:solidFill>
                            <a:schemeClr val="tx1"/>
                          </a:solidFill>
                          <a:latin typeface="Verdana" pitchFamily="34" charset="0"/>
                          <a:ea typeface="Verdana" pitchFamily="34" charset="0"/>
                          <a:cs typeface="Verdana" pitchFamily="34" charset="0"/>
                        </a:rPr>
                        <a:t>française</a:t>
                      </a:r>
                      <a:r>
                        <a:rPr lang="de-DE" sz="1800" dirty="0" smtClean="0">
                          <a:solidFill>
                            <a:schemeClr val="tx1"/>
                          </a:solidFill>
                          <a:latin typeface="Verdana" pitchFamily="34" charset="0"/>
                          <a:ea typeface="Verdana" pitchFamily="34" charset="0"/>
                          <a:cs typeface="Verdana" pitchFamily="34" charset="0"/>
                        </a:rPr>
                        <a:t>, </a:t>
                      </a:r>
                      <a:r>
                        <a:rPr lang="de-DE" sz="1800" dirty="0" err="1" smtClean="0">
                          <a:solidFill>
                            <a:schemeClr val="tx1"/>
                          </a:solidFill>
                          <a:latin typeface="Verdana" pitchFamily="34" charset="0"/>
                          <a:ea typeface="Verdana" pitchFamily="34" charset="0"/>
                          <a:cs typeface="Verdana" pitchFamily="34" charset="0"/>
                        </a:rPr>
                        <a:t>où</a:t>
                      </a:r>
                      <a:r>
                        <a:rPr lang="de-DE" sz="1800" dirty="0" smtClean="0">
                          <a:solidFill>
                            <a:schemeClr val="tx1"/>
                          </a:solidFill>
                          <a:latin typeface="Verdana" pitchFamily="34" charset="0"/>
                          <a:ea typeface="Verdana" pitchFamily="34" charset="0"/>
                          <a:cs typeface="Verdana" pitchFamily="34" charset="0"/>
                        </a:rPr>
                        <a:t>?»</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"Je </a:t>
                      </a:r>
                      <a:r>
                        <a:rPr lang="de-DE" sz="1800" dirty="0" err="1" smtClean="0">
                          <a:latin typeface="Verdana" pitchFamily="34" charset="0"/>
                          <a:ea typeface="Verdana" pitchFamily="34" charset="0"/>
                          <a:cs typeface="Verdana" pitchFamily="34" charset="0"/>
                        </a:rPr>
                        <a:t>parle</a:t>
                      </a:r>
                      <a:r>
                        <a:rPr lang="de-DE" sz="1800" dirty="0" smtClean="0">
                          <a:latin typeface="Verdana" pitchFamily="34" charset="0"/>
                          <a:ea typeface="Verdana" pitchFamily="34" charset="0"/>
                          <a:cs typeface="Verdana" pitchFamily="34" charset="0"/>
                        </a:rPr>
                        <a:t> du </a:t>
                      </a:r>
                      <a:r>
                        <a:rPr lang="de-DE" sz="1800" dirty="0" err="1" smtClean="0">
                          <a:latin typeface="Verdana" pitchFamily="34" charset="0"/>
                          <a:ea typeface="Verdana" pitchFamily="34" charset="0"/>
                          <a:cs typeface="Verdana" pitchFamily="34" charset="0"/>
                        </a:rPr>
                        <a:t>française</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où</a:t>
                      </a:r>
                      <a:r>
                        <a:rPr lang="de-DE" sz="1800" dirty="0" smtClean="0">
                          <a:latin typeface="Verdana" pitchFamily="34" charset="0"/>
                          <a:ea typeface="Verdana" pitchFamily="34" charset="0"/>
                          <a:cs typeface="Verdana" pitchFamily="34" charset="0"/>
                        </a:rPr>
                        <a:t>?"</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Anführungszeichen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i="1" dirty="0" smtClean="0">
                          <a:solidFill>
                            <a:schemeClr val="tx1"/>
                          </a:solidFill>
                          <a:latin typeface="Verdana" pitchFamily="34" charset="0"/>
                          <a:ea typeface="Verdana" pitchFamily="34" charset="0"/>
                          <a:cs typeface="Verdana" pitchFamily="34" charset="0"/>
                        </a:rPr>
                        <a:t>Titelzusatz:</a:t>
                      </a:r>
                      <a:r>
                        <a:rPr lang="de-DE" sz="1800" dirty="0" smtClean="0">
                          <a:solidFill>
                            <a:schemeClr val="tx1"/>
                          </a:solidFill>
                          <a:latin typeface="Verdana" pitchFamily="34" charset="0"/>
                          <a:ea typeface="Verdana" pitchFamily="34" charset="0"/>
                          <a:cs typeface="Verdana" pitchFamily="34" charset="0"/>
                        </a:rPr>
                        <a:t/>
                      </a:r>
                      <a:br>
                        <a:rPr lang="de-DE" sz="1800" dirty="0" smtClean="0">
                          <a:solidFill>
                            <a:schemeClr val="tx1"/>
                          </a:solidFill>
                          <a:latin typeface="Verdana" pitchFamily="34" charset="0"/>
                          <a:ea typeface="Verdana" pitchFamily="34" charset="0"/>
                          <a:cs typeface="Verdana" pitchFamily="34" charset="0"/>
                        </a:rPr>
                      </a:br>
                      <a:r>
                        <a:rPr lang="de-DE" sz="1800" dirty="0" smtClean="0">
                          <a:solidFill>
                            <a:schemeClr val="tx1"/>
                          </a:solidFill>
                          <a:latin typeface="Verdana" pitchFamily="34" charset="0"/>
                          <a:ea typeface="Verdana" pitchFamily="34" charset="0"/>
                          <a:cs typeface="Verdana" pitchFamily="34" charset="0"/>
                        </a:rPr>
                        <a:t>Ökumenische Perspektiven</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ökumenische Perspektiven</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a:t>
                      </a:r>
                    </a:p>
                  </a:txBody>
                  <a:tcPr anchor="ctr"/>
                </a:tc>
              </a:tr>
            </a:tbl>
          </a:graphicData>
        </a:graphic>
      </p:graphicFrame>
      <p:sp>
        <p:nvSpPr>
          <p:cNvPr id="8" name="Textplatzhalter 2"/>
          <p:cNvSpPr>
            <a:spLocks noGrp="1"/>
          </p:cNvSpPr>
          <p:nvPr>
            <p:ph type="body" sz="quarter" idx="13"/>
          </p:nvPr>
        </p:nvSpPr>
        <p:spPr>
          <a:xfrm>
            <a:off x="251520" y="836712"/>
            <a:ext cx="8640960" cy="5472608"/>
          </a:xfrm>
        </p:spPr>
        <p:txBody>
          <a:bodyPr wrap="square"/>
          <a:lstStyle/>
          <a:p>
            <a:pPr marL="358775" lvl="1" indent="-358775">
              <a:buNone/>
            </a:pPr>
            <a:r>
              <a:rPr lang="de-DE" sz="2400" dirty="0" smtClean="0"/>
              <a:t>Beispiele 2:</a:t>
            </a:r>
          </a:p>
        </p:txBody>
      </p:sp>
      <p:sp>
        <p:nvSpPr>
          <p:cNvPr id="10" name="Foliennummernplatzhalter 9"/>
          <p:cNvSpPr>
            <a:spLocks noGrp="1"/>
          </p:cNvSpPr>
          <p:nvPr>
            <p:ph type="sldNum" sz="quarter" idx="4"/>
          </p:nvPr>
        </p:nvSpPr>
        <p:spPr/>
        <p:txBody>
          <a:bodyPr/>
          <a:lstStyle/>
          <a:p>
            <a:fld id="{8A6690F1-7CA1-4166-A522-500460961984}" type="slidenum">
              <a:rPr lang="de-DE" smtClean="0"/>
              <a:pPr/>
              <a:t>7</a:t>
            </a:fld>
            <a:endParaRPr lang="de-DE"/>
          </a:p>
        </p:txBody>
      </p:sp>
      <p:sp>
        <p:nvSpPr>
          <p:cNvPr id="11" name="Fußzeilenplatzhalter 10"/>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-1-</a:t>
            </a:r>
            <a:endParaRPr lang="de-DE" spc="-140" dirty="0"/>
          </a:p>
        </p:txBody>
      </p:sp>
      <p:sp>
        <p:nvSpPr>
          <p:cNvPr id="3" name="Textplatzhalter 2"/>
          <p:cNvSpPr>
            <a:spLocks noGrp="1"/>
          </p:cNvSpPr>
          <p:nvPr>
            <p:ph type="body" sz="quarter" idx="13"/>
          </p:nvPr>
        </p:nvSpPr>
        <p:spPr/>
        <p:txBody>
          <a:bodyPr wrap="square"/>
          <a:lstStyle/>
          <a:p>
            <a:pPr algn="just"/>
            <a:r>
              <a:rPr lang="de-DE" dirty="0" smtClean="0"/>
              <a:t>Titel, der von Haupttitel, Paralleltitel, Titelzusätzen, parallelen Titelzusätzen, früheren Haupttiteln, späteren Haupttiteln, Key-</a:t>
            </a:r>
            <a:r>
              <a:rPr lang="de-DE" dirty="0" err="1" smtClean="0"/>
              <a:t>Titles</a:t>
            </a:r>
            <a:r>
              <a:rPr lang="de-DE" dirty="0" smtClean="0"/>
              <a:t> oder Kurztiteln abweicht.</a:t>
            </a:r>
          </a:p>
          <a:p>
            <a:pPr algn="just"/>
            <a:endParaRPr lang="de-DE" dirty="0" smtClean="0"/>
          </a:p>
          <a:p>
            <a:pPr algn="just">
              <a:spcBef>
                <a:spcPts val="200"/>
              </a:spcBef>
            </a:pPr>
            <a:r>
              <a:rPr lang="de-DE" dirty="0" smtClean="0"/>
              <a:t>Standardelement nur für fortlaufende Ressourcen und integrierende Ressourcen, für andere im Ermessen des Katalogisierenden</a:t>
            </a:r>
          </a:p>
          <a:p>
            <a:pPr algn="just">
              <a:spcBef>
                <a:spcPts val="200"/>
              </a:spcBef>
            </a:pPr>
            <a:endParaRPr lang="de-DE" dirty="0" smtClean="0"/>
          </a:p>
          <a:p>
            <a:pPr algn="just">
              <a:spcBef>
                <a:spcPts val="200"/>
              </a:spcBef>
            </a:pPr>
            <a:r>
              <a:rPr lang="de-DE" dirty="0" smtClean="0"/>
              <a:t>Informationsquellen (RDA 2.3.6.2) </a:t>
            </a:r>
          </a:p>
          <a:p>
            <a:pPr lvl="1">
              <a:spcBef>
                <a:spcPts val="200"/>
              </a:spcBef>
            </a:pPr>
            <a:r>
              <a:rPr lang="de-DE" dirty="0" smtClean="0"/>
              <a:t>Beliebige Quellen</a:t>
            </a:r>
          </a:p>
          <a:p>
            <a:pPr lvl="1">
              <a:spcBef>
                <a:spcPts val="200"/>
              </a:spcBef>
            </a:pPr>
            <a:endParaRPr lang="de-DE" sz="1800" dirty="0" smtClean="0"/>
          </a:p>
          <a:p>
            <a:pPr marL="342900" lvl="1" indent="-342900">
              <a:spcBef>
                <a:spcPts val="200"/>
              </a:spcBef>
              <a:buFont typeface="Arial" panose="020B0604020202020204" pitchFamily="34" charset="0"/>
              <a:buChar char="•"/>
            </a:pPr>
            <a:r>
              <a:rPr lang="de-DE" sz="2400" dirty="0" smtClean="0"/>
              <a:t>Erfassung nach den Grundregeln (RDA 2.3.6.3), d. h. so wie der Titel in der Informationsquelle erscheint (s. RDA 2.3.1)</a:t>
            </a:r>
          </a:p>
          <a:p>
            <a:endParaRPr lang="de-DE" sz="2200"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70</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-2-</a:t>
            </a:r>
            <a:endParaRPr lang="de-DE" spc="-140" dirty="0"/>
          </a:p>
        </p:txBody>
      </p:sp>
      <p:sp>
        <p:nvSpPr>
          <p:cNvPr id="3" name="Textplatzhalter 2"/>
          <p:cNvSpPr>
            <a:spLocks noGrp="1"/>
          </p:cNvSpPr>
          <p:nvPr>
            <p:ph type="body" sz="quarter" idx="13"/>
          </p:nvPr>
        </p:nvSpPr>
        <p:spPr/>
        <p:txBody>
          <a:bodyPr wrap="square"/>
          <a:lstStyle/>
          <a:p>
            <a:pPr marL="358775" lvl="1" indent="-358775">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836713"/>
          <a:ext cx="8640960" cy="5544616"/>
        </p:xfrm>
        <a:graphic>
          <a:graphicData uri="http://schemas.openxmlformats.org/drawingml/2006/table">
            <a:tbl>
              <a:tblPr firstRow="1" bandRow="1">
                <a:tableStyleId>{5C22544A-7EE6-4342-B048-85BDC9FD1C3A}</a:tableStyleId>
              </a:tblPr>
              <a:tblGrid>
                <a:gridCol w="3456384"/>
                <a:gridCol w="5184576"/>
              </a:tblGrid>
              <a:tr h="370493">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Arten abweichender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Beispiele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48363">
                <a:tc>
                  <a:txBody>
                    <a:bodyPr/>
                    <a:lstStyle/>
                    <a:p>
                      <a:pPr marL="0" lvl="2" indent="0">
                        <a:lnSpc>
                          <a:spcPct val="100000"/>
                        </a:lnSpc>
                        <a:spcBef>
                          <a:spcPts val="0"/>
                        </a:spcBef>
                        <a:spcAft>
                          <a:spcPts val="0"/>
                        </a:spcAft>
                        <a:buNone/>
                      </a:pPr>
                      <a:r>
                        <a:rPr lang="de-DE" sz="1800" spc="-100" dirty="0" smtClean="0">
                          <a:solidFill>
                            <a:schemeClr val="tx1"/>
                          </a:solidFill>
                          <a:latin typeface="Verdana" pitchFamily="34" charset="0"/>
                          <a:ea typeface="Verdana" pitchFamily="34" charset="0"/>
                          <a:cs typeface="Verdana" pitchFamily="34" charset="0"/>
                        </a:rPr>
                        <a:t>Weiterer Titel innerhalb</a:t>
                      </a:r>
                      <a:r>
                        <a:rPr lang="de-DE" sz="1800" spc="-100" baseline="0" dirty="0" smtClean="0">
                          <a:solidFill>
                            <a:schemeClr val="tx1"/>
                          </a:solidFill>
                          <a:latin typeface="Verdana" pitchFamily="34" charset="0"/>
                          <a:ea typeface="Verdana" pitchFamily="34" charset="0"/>
                          <a:cs typeface="Verdana" pitchFamily="34" charset="0"/>
                        </a:rPr>
                        <a:t> oder als Teil einer Ressource</a:t>
                      </a:r>
                      <a:endParaRPr lang="es-ES" sz="1800" spc="-100" dirty="0" smtClean="0">
                        <a:solidFill>
                          <a:schemeClr val="tx1"/>
                        </a:solidFill>
                        <a:latin typeface="Verdana" pitchFamily="34" charset="0"/>
                        <a:ea typeface="Verdana" pitchFamily="34" charset="0"/>
                        <a:cs typeface="Verdana" pitchFamily="34" charset="0"/>
                      </a:endParaRPr>
                    </a:p>
                  </a:txBody>
                  <a:tcPr/>
                </a:tc>
                <a:tc>
                  <a:txBody>
                    <a:bodyPr/>
                    <a:lstStyle/>
                    <a:p>
                      <a:pPr marL="0" indent="0">
                        <a:lnSpc>
                          <a:spcPct val="100000"/>
                        </a:lnSpc>
                        <a:spcBef>
                          <a:spcPts val="0"/>
                        </a:spcBef>
                        <a:spcAft>
                          <a:spcPts val="0"/>
                        </a:spcAft>
                      </a:pPr>
                      <a:r>
                        <a:rPr lang="de-DE" sz="1800" spc="-100" dirty="0" smtClean="0">
                          <a:latin typeface="Verdana" pitchFamily="34" charset="0"/>
                          <a:ea typeface="Verdana" pitchFamily="34" charset="0"/>
                          <a:cs typeface="Verdana" pitchFamily="34" charset="0"/>
                        </a:rPr>
                        <a:t>Variante Haupttitel</a:t>
                      </a:r>
                      <a:r>
                        <a:rPr lang="de-DE" sz="1800" spc="-100" baseline="0" dirty="0" smtClean="0">
                          <a:latin typeface="Verdana" pitchFamily="34" charset="0"/>
                          <a:ea typeface="Verdana" pitchFamily="34" charset="0"/>
                          <a:cs typeface="Verdana" pitchFamily="34" charset="0"/>
                        </a:rPr>
                        <a:t> (z. B. von Titelseite, Buch-deckel, Buchrücken, Behältnis, Begleitmaterial)</a:t>
                      </a:r>
                      <a:endParaRPr lang="de-DE" b="0" spc="-100" dirty="0">
                        <a:latin typeface="Verdana" pitchFamily="34" charset="0"/>
                        <a:ea typeface="Verdana" pitchFamily="34" charset="0"/>
                        <a:cs typeface="Verdana" pitchFamily="34" charset="0"/>
                      </a:endParaRP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mit einleitenden Wörtern, die weggelassen wurden</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Information zum Haupttitel, die nicht als Titelzusatz erfasst werden kann</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aus Nachschlagewerk</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Zitiertitel</a:t>
                      </a:r>
                    </a:p>
                  </a:txBody>
                  <a:tcPr anchor="ctr"/>
                </a:tc>
              </a:tr>
              <a:tr h="450336">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Titelvarianten</a:t>
                      </a: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mit ergänzten Bindestrichen</a:t>
                      </a:r>
                    </a:p>
                  </a:txBody>
                  <a:tcP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Übersetzung Haupttitel durch Katalogisierenden</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Alternative Transliteration</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Moderne Rechtschreibung ("</a:t>
                      </a:r>
                      <a:r>
                        <a:rPr lang="de-DE" sz="1800" spc="-100" dirty="0" err="1" smtClean="0">
                          <a:latin typeface="Verdana" pitchFamily="34" charset="0"/>
                          <a:ea typeface="Verdana" pitchFamily="34" charset="0"/>
                          <a:cs typeface="Verdana" pitchFamily="34" charset="0"/>
                        </a:rPr>
                        <a:t>Centralblatt</a:t>
                      </a:r>
                      <a:r>
                        <a:rPr lang="de-DE" sz="1800" spc="-100" dirty="0" smtClean="0">
                          <a:latin typeface="Verdana" pitchFamily="34" charset="0"/>
                          <a:ea typeface="Verdana" pitchFamily="34" charset="0"/>
                          <a:cs typeface="Verdana" pitchFamily="34" charset="0"/>
                        </a:rPr>
                        <a:t>" zu "Zentralblatt")</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Aufgelöste Abkürzung</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baseline="0" dirty="0" smtClean="0">
                          <a:latin typeface="Verdana" pitchFamily="34" charset="0"/>
                          <a:ea typeface="Verdana" pitchFamily="34" charset="0"/>
                          <a:cs typeface="Verdana" pitchFamily="34" charset="0"/>
                        </a:rPr>
                        <a:t>Ziffern, Formeln, Zeichen oder Kombinationen davon als Wortlaut</a:t>
                      </a: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71</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-3-</a:t>
            </a:r>
            <a:endParaRPr lang="de-DE" spc="-140" dirty="0"/>
          </a:p>
        </p:txBody>
      </p:sp>
      <p:sp>
        <p:nvSpPr>
          <p:cNvPr id="3" name="Textplatzhalter 2"/>
          <p:cNvSpPr>
            <a:spLocks noGrp="1"/>
          </p:cNvSpPr>
          <p:nvPr>
            <p:ph type="body" sz="quarter" idx="13"/>
          </p:nvPr>
        </p:nvSpPr>
        <p:spPr/>
        <p:txBody>
          <a:bodyPr wrap="square"/>
          <a:lstStyle/>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836713"/>
          <a:ext cx="8640960" cy="5425887"/>
        </p:xfrm>
        <a:graphic>
          <a:graphicData uri="http://schemas.openxmlformats.org/drawingml/2006/table">
            <a:tbl>
              <a:tblPr firstRow="1" bandRow="1">
                <a:tableStyleId>{5C22544A-7EE6-4342-B048-85BDC9FD1C3A}</a:tableStyleId>
              </a:tblPr>
              <a:tblGrid>
                <a:gridCol w="4968552"/>
                <a:gridCol w="3672408"/>
              </a:tblGrid>
              <a:tr h="327772">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Arten abweichender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Beispiele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340006">
                <a:tc>
                  <a:txBody>
                    <a:bodyPr/>
                    <a:lstStyle/>
                    <a:p>
                      <a:pPr marL="0" lvl="2" indent="0">
                        <a:lnSpc>
                          <a:spcPct val="100000"/>
                        </a:lnSpc>
                        <a:spcBef>
                          <a:spcPts val="0"/>
                        </a:spcBef>
                        <a:spcAft>
                          <a:spcPts val="0"/>
                        </a:spcAft>
                        <a:buNone/>
                      </a:pPr>
                      <a:r>
                        <a:rPr lang="de-DE" spc="-100" baseline="0" dirty="0" smtClean="0">
                          <a:latin typeface="Verdana" pitchFamily="34" charset="0"/>
                          <a:ea typeface="Verdana" pitchFamily="34" charset="0"/>
                          <a:cs typeface="Verdana" pitchFamily="34" charset="0"/>
                        </a:rPr>
                        <a:t>Korrigierter Titel</a:t>
                      </a:r>
                      <a:endParaRPr lang="es-ES" sz="1800" spc="-100" baseline="0" dirty="0" smtClean="0">
                        <a:solidFill>
                          <a:schemeClr val="tx1"/>
                        </a:solidFill>
                        <a:latin typeface="Verdana" pitchFamily="34" charset="0"/>
                        <a:ea typeface="Verdana" pitchFamily="34" charset="0"/>
                        <a:cs typeface="Verdana" pitchFamily="34" charset="0"/>
                      </a:endParaRPr>
                    </a:p>
                  </a:txBody>
                  <a:tcPr/>
                </a:tc>
                <a:tc>
                  <a:txBody>
                    <a:bodyPr/>
                    <a:lstStyle/>
                    <a:p>
                      <a:pPr marL="0" indent="0">
                        <a:lnSpc>
                          <a:spcPct val="100000"/>
                        </a:lnSpc>
                        <a:spcBef>
                          <a:spcPts val="0"/>
                        </a:spcBef>
                        <a:spcAft>
                          <a:spcPts val="0"/>
                        </a:spcAft>
                      </a:pPr>
                      <a:r>
                        <a:rPr lang="de-DE" sz="1800" spc="-100" baseline="0" dirty="0" smtClean="0">
                          <a:latin typeface="Verdana" pitchFamily="34" charset="0"/>
                          <a:ea typeface="Verdana" pitchFamily="34" charset="0"/>
                          <a:cs typeface="Verdana" pitchFamily="34" charset="0"/>
                        </a:rPr>
                        <a:t>Druck-/Schreibfehler</a:t>
                      </a:r>
                      <a:endParaRPr lang="de-DE" b="0" spc="-100" baseline="0" dirty="0">
                        <a:latin typeface="Verdana" pitchFamily="34" charset="0"/>
                        <a:ea typeface="Verdana" pitchFamily="34" charset="0"/>
                        <a:cs typeface="Verdana" pitchFamily="34" charset="0"/>
                      </a:endParaRPr>
                    </a:p>
                  </a:txBody>
                  <a:tcPr/>
                </a:tc>
              </a:tr>
              <a:tr h="63663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err="1" smtClean="0">
                          <a:latin typeface="Verdana" pitchFamily="34" charset="0"/>
                          <a:ea typeface="Verdana" pitchFamily="34" charset="0"/>
                          <a:cs typeface="Verdana" pitchFamily="34" charset="0"/>
                        </a:rPr>
                        <a:t>Unkorrigierter</a:t>
                      </a:r>
                      <a:r>
                        <a:rPr lang="de-DE" spc="-100" baseline="0" dirty="0" smtClean="0">
                          <a:latin typeface="Verdana" pitchFamily="34" charset="0"/>
                          <a:ea typeface="Verdana" pitchFamily="34" charset="0"/>
                          <a:cs typeface="Verdana" pitchFamily="34" charset="0"/>
                        </a:rPr>
                        <a:t> Haupttitel einer fortl. oder integrierenden Ressource (s. RDA 2.3.1.4)</a:t>
                      </a:r>
                      <a:endParaRPr lang="es-ES" sz="1800" spc="-100" baseline="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baseline="0" dirty="0" smtClean="0">
                        <a:latin typeface="Verdana" pitchFamily="34" charset="0"/>
                        <a:ea typeface="Verdana" pitchFamily="34" charset="0"/>
                        <a:cs typeface="Verdana" pitchFamily="34" charset="0"/>
                      </a:endParaRPr>
                    </a:p>
                  </a:txBody>
                  <a:tcPr anchor="ctr"/>
                </a:tc>
              </a:tr>
              <a:tr h="57360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Teil eines Titels, der als eigenständig gelten kann</a:t>
                      </a:r>
                      <a:endParaRPr lang="es-ES" sz="1800" spc="-100" baseline="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baseline="0" dirty="0" smtClean="0">
                          <a:latin typeface="Verdana" pitchFamily="34" charset="0"/>
                          <a:ea typeface="Verdana" pitchFamily="34" charset="0"/>
                          <a:cs typeface="Verdana" pitchFamily="34" charset="0"/>
                        </a:rPr>
                        <a:t>Alternativtitel</a:t>
                      </a:r>
                    </a:p>
                  </a:txBody>
                  <a:tcPr/>
                </a:tc>
              </a:tr>
              <a:tr h="819430">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baseline="0" dirty="0" smtClean="0">
                          <a:latin typeface="Verdana" pitchFamily="34" charset="0"/>
                          <a:ea typeface="Verdana" pitchFamily="34" charset="0"/>
                          <a:cs typeface="Verdana" pitchFamily="34" charset="0"/>
                        </a:rPr>
                        <a:t>Titel ohne Namen von geistigen Schöpfern, Mitwirkenden, dem Verlag o. ä. am Anfang</a:t>
                      </a:r>
                      <a:endParaRPr lang="de-DE" sz="2200" spc="-100" baseline="0" dirty="0" smtClean="0">
                        <a:latin typeface="Verdana" pitchFamily="34" charset="0"/>
                        <a:ea typeface="Verdana" pitchFamily="34" charset="0"/>
                        <a:cs typeface="Verdana" pitchFamily="34" charset="0"/>
                      </a:endParaRPr>
                    </a:p>
                  </a:txBody>
                  <a:tcPr anchor="ctr"/>
                </a:tc>
              </a:tr>
              <a:tr h="13110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Varianten bei Paralleltiteln, im Titelzusatz oder im parallelen Titelzusatz in einer früheren Iteration einer integrierenden Ressource/einer früheren Ausgabe einer fortl. Ressource</a:t>
                      </a:r>
                      <a:endParaRPr lang="de-DE" spc="-100" baseline="0" dirty="0" smtClean="0">
                        <a:solidFill>
                          <a:schemeClr val="accent1">
                            <a:lumMod val="75000"/>
                          </a:schemeClr>
                        </a:solidFill>
                        <a:latin typeface="Verdana" pitchFamily="34" charset="0"/>
                        <a:ea typeface="Verdana" pitchFamily="34" charset="0"/>
                        <a:cs typeface="Verdana" pitchFamily="34" charset="0"/>
                      </a:endParaRP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solidFill>
                            <a:schemeClr val="accent1">
                              <a:lumMod val="75000"/>
                            </a:schemeClr>
                          </a:solidFill>
                          <a:latin typeface="Verdana" pitchFamily="34" charset="0"/>
                          <a:ea typeface="Verdana" pitchFamily="34" charset="0"/>
                          <a:cs typeface="Verdana" pitchFamily="34" charset="0"/>
                        </a:rPr>
                        <a:t>(s. Modul 5A/5B)</a:t>
                      </a:r>
                      <a:endParaRPr lang="es-ES" sz="1800" spc="-100" baseline="0" dirty="0" smtClean="0">
                        <a:latin typeface="Verdana" pitchFamily="34" charset="0"/>
                        <a:ea typeface="Verdana" pitchFamily="34" charset="0"/>
                        <a:cs typeface="Verdana" pitchFamily="34" charset="0"/>
                      </a:endParaRPr>
                    </a:p>
                  </a:txBody>
                  <a:tcPr/>
                </a:tc>
              </a:tr>
              <a:tr h="106525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Varianten bei Paralleltiteln, im Titelzusatz oder im parallelen Titelzusatz in einer späteren Ausgabe/einem späteren Teil einer mehrteiligen Monografie </a:t>
                      </a:r>
                      <a:endParaRPr lang="de-DE" spc="-100" baseline="0" dirty="0" smtClean="0">
                        <a:solidFill>
                          <a:schemeClr val="accent1">
                            <a:lumMod val="75000"/>
                          </a:schemeClr>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100" baseline="0" dirty="0" smtClean="0">
                        <a:latin typeface="Verdana" pitchFamily="34" charset="0"/>
                        <a:ea typeface="Verdana" pitchFamily="34" charset="0"/>
                        <a:cs typeface="Verdana" pitchFamily="34" charset="0"/>
                      </a:endParaRPr>
                    </a:p>
                  </a:txBody>
                  <a:tcP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72</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-4-</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1:</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364360299"/>
              </p:ext>
            </p:extLst>
          </p:nvPr>
        </p:nvGraphicFramePr>
        <p:xfrm>
          <a:off x="395536" y="1412777"/>
          <a:ext cx="8424935" cy="1517838"/>
        </p:xfrm>
        <a:graphic>
          <a:graphicData uri="http://schemas.openxmlformats.org/drawingml/2006/table">
            <a:tbl>
              <a:tblPr firstRow="1" bandRow="1">
                <a:tableStyleId>{5C22544A-7EE6-4342-B048-85BDC9FD1C3A}</a:tableStyleId>
              </a:tblPr>
              <a:tblGrid>
                <a:gridCol w="1465206"/>
                <a:gridCol w="2639250"/>
                <a:gridCol w="4320479"/>
              </a:tblGrid>
              <a:tr h="36008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402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08/15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Nullachtfünfzehn</a:t>
                      </a:r>
                      <a:endParaRPr lang="de-DE" dirty="0">
                        <a:latin typeface="Verdana" pitchFamily="34" charset="0"/>
                        <a:ea typeface="Verdana" pitchFamily="34" charset="0"/>
                        <a:cs typeface="Verdana"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Null acht fünfzehn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364360299"/>
              </p:ext>
            </p:extLst>
          </p:nvPr>
        </p:nvGraphicFramePr>
        <p:xfrm>
          <a:off x="395536" y="3068961"/>
          <a:ext cx="8424935" cy="1728191"/>
        </p:xfrm>
        <a:graphic>
          <a:graphicData uri="http://schemas.openxmlformats.org/drawingml/2006/table">
            <a:tbl>
              <a:tblPr firstRow="1" bandRow="1">
                <a:tableStyleId>{5C22544A-7EE6-4342-B048-85BDC9FD1C3A}</a:tableStyleId>
              </a:tblPr>
              <a:tblGrid>
                <a:gridCol w="1465206"/>
                <a:gridCol w="2639250"/>
                <a:gridCol w="4320479"/>
              </a:tblGrid>
              <a:tr h="39876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1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1 x 1 der Bio-Küche</a:t>
                      </a:r>
                      <a:endParaRPr lang="de-DE" dirty="0">
                        <a:latin typeface="Verdana" pitchFamily="34" charset="0"/>
                        <a:ea typeface="Verdana" pitchFamily="34" charset="0"/>
                        <a:cs typeface="Verdana" pitchFamily="34" charset="0"/>
                      </a:endParaRPr>
                    </a:p>
                  </a:txBody>
                  <a:tcPr anchor="ctr"/>
                </a:tc>
              </a:tr>
              <a:tr h="48112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Einmaleins der Bio-Küche</a:t>
                      </a:r>
                      <a:endParaRPr lang="de-DE" dirty="0">
                        <a:latin typeface="Verdana" pitchFamily="34" charset="0"/>
                        <a:ea typeface="Verdana" pitchFamily="34" charset="0"/>
                        <a:cs typeface="Verdana" pitchFamily="34" charset="0"/>
                      </a:endParaRPr>
                    </a:p>
                  </a:txBody>
                  <a:tcPr anchor="ctr"/>
                </a:tc>
              </a:tr>
              <a:tr h="42415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1 mal 1 der Bio-Küche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5041210"/>
          <a:ext cx="8424935" cy="1196102"/>
        </p:xfrm>
        <a:graphic>
          <a:graphicData uri="http://schemas.openxmlformats.org/drawingml/2006/table">
            <a:tbl>
              <a:tblPr firstRow="1" bandRow="1">
                <a:tableStyleId>{5C22544A-7EE6-4342-B048-85BDC9FD1C3A}</a:tableStyleId>
              </a:tblPr>
              <a:tblGrid>
                <a:gridCol w="1465206"/>
                <a:gridCol w="2639250"/>
                <a:gridCol w="4320479"/>
              </a:tblGrid>
              <a:tr h="3647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90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Ernst Moritz Arndt Buch</a:t>
                      </a:r>
                      <a:endParaRPr lang="de-DE" dirty="0">
                        <a:latin typeface="Verdana" pitchFamily="34" charset="0"/>
                        <a:ea typeface="Verdana" pitchFamily="34" charset="0"/>
                        <a:cs typeface="Verdana" pitchFamily="34" charset="0"/>
                      </a:endParaRPr>
                    </a:p>
                  </a:txBody>
                  <a:tcPr anchor="ctr"/>
                </a:tc>
              </a:tr>
              <a:tr h="44130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Ernst-Moritz-Arndt-Buch</a:t>
                      </a:r>
                      <a:endParaRPr lang="de-DE"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73</a:t>
            </a:fld>
            <a:endParaRPr lang="de-DE"/>
          </a:p>
        </p:txBody>
      </p:sp>
      <p:sp>
        <p:nvSpPr>
          <p:cNvPr id="12" name="Fußzeilenplatzhalter 11"/>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-5-</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364360299"/>
              </p:ext>
            </p:extLst>
          </p:nvPr>
        </p:nvGraphicFramePr>
        <p:xfrm>
          <a:off x="2771800" y="1484784"/>
          <a:ext cx="6192689" cy="2993394"/>
        </p:xfrm>
        <a:graphic>
          <a:graphicData uri="http://schemas.openxmlformats.org/drawingml/2006/table">
            <a:tbl>
              <a:tblPr firstRow="1" bandRow="1">
                <a:tableStyleId>{5C22544A-7EE6-4342-B048-85BDC9FD1C3A}</a:tableStyleId>
              </a:tblPr>
              <a:tblGrid>
                <a:gridCol w="1076989"/>
                <a:gridCol w="2595419"/>
                <a:gridCol w="2520281"/>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292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bl>
          </a:graphicData>
        </a:graphic>
      </p:graphicFrame>
      <p:pic>
        <p:nvPicPr>
          <p:cNvPr id="11" name="Grafik 10" descr="TaTa Dada_a.jpg"/>
          <p:cNvPicPr>
            <a:picLocks noChangeAspect="1"/>
          </p:cNvPicPr>
          <p:nvPr/>
        </p:nvPicPr>
        <p:blipFill>
          <a:blip r:embed="rId2" cstate="print"/>
          <a:srcRect l="31595" r="30952" b="48500"/>
          <a:stretch>
            <a:fillRect/>
          </a:stretch>
        </p:blipFill>
        <p:spPr>
          <a:xfrm>
            <a:off x="323528" y="1484784"/>
            <a:ext cx="2376264" cy="4248471"/>
          </a:xfrm>
          <a:prstGeom prst="rect">
            <a:avLst/>
          </a:prstGeom>
          <a:ln>
            <a:solidFill>
              <a:schemeClr val="tx1"/>
            </a:solidFill>
          </a:ln>
        </p:spPr>
      </p:pic>
      <p:sp>
        <p:nvSpPr>
          <p:cNvPr id="10" name="Foliennummernplatzhalter 9"/>
          <p:cNvSpPr>
            <a:spLocks noGrp="1"/>
          </p:cNvSpPr>
          <p:nvPr>
            <p:ph type="sldNum" sz="quarter" idx="4"/>
          </p:nvPr>
        </p:nvSpPr>
        <p:spPr/>
        <p:txBody>
          <a:bodyPr/>
          <a:lstStyle/>
          <a:p>
            <a:fld id="{8A6690F1-7CA1-4166-A522-500460961984}" type="slidenum">
              <a:rPr lang="de-DE" smtClean="0"/>
              <a:pPr/>
              <a:t>74</a:t>
            </a:fld>
            <a:endParaRPr lang="de-DE"/>
          </a:p>
        </p:txBody>
      </p:sp>
      <p:sp>
        <p:nvSpPr>
          <p:cNvPr id="12" name="Fußzeilenplatzhalter 11"/>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-6-</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3:</a:t>
            </a:r>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r>
              <a:rPr lang="de-DE" sz="1800" dirty="0" smtClean="0"/>
              <a:t>Fortlaufende Ressource:</a:t>
            </a:r>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12776"/>
          <a:ext cx="8424935" cy="144015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364360299"/>
              </p:ext>
            </p:extLst>
          </p:nvPr>
        </p:nvGraphicFramePr>
        <p:xfrm>
          <a:off x="395536" y="3284985"/>
          <a:ext cx="8424935" cy="144015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364360299"/>
              </p:ext>
            </p:extLst>
          </p:nvPr>
        </p:nvGraphicFramePr>
        <p:xfrm>
          <a:off x="395536" y="4869161"/>
          <a:ext cx="8424935" cy="144015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Brill's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bl>
          </a:graphicData>
        </a:graphic>
      </p:graphicFrame>
      <p:sp>
        <p:nvSpPr>
          <p:cNvPr id="13" name="Foliennummernplatzhalter 12"/>
          <p:cNvSpPr>
            <a:spLocks noGrp="1"/>
          </p:cNvSpPr>
          <p:nvPr>
            <p:ph type="sldNum" sz="quarter" idx="4"/>
          </p:nvPr>
        </p:nvSpPr>
        <p:spPr/>
        <p:txBody>
          <a:bodyPr/>
          <a:lstStyle/>
          <a:p>
            <a:fld id="{8A6690F1-7CA1-4166-A522-500460961984}" type="slidenum">
              <a:rPr lang="de-DE" smtClean="0"/>
              <a:pPr/>
              <a:t>75</a:t>
            </a:fld>
            <a:endParaRPr lang="de-DE"/>
          </a:p>
        </p:txBody>
      </p:sp>
      <p:sp>
        <p:nvSpPr>
          <p:cNvPr id="14" name="Fußzeilenplatzhalter 13"/>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-7-</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4:</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74732"/>
          <a:ext cx="8424935" cy="1891253"/>
        </p:xfrm>
        <a:graphic>
          <a:graphicData uri="http://schemas.openxmlformats.org/drawingml/2006/table">
            <a:tbl>
              <a:tblPr firstRow="1" bandRow="1">
                <a:tableStyleId>{5C22544A-7EE6-4342-B048-85BDC9FD1C3A}</a:tableStyleId>
              </a:tblPr>
              <a:tblGrid>
                <a:gridCol w="1465206"/>
                <a:gridCol w="2639250"/>
                <a:gridCol w="4320479"/>
              </a:tblGrid>
              <a:tr h="51410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5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The great big Scottish songbook</a:t>
                      </a:r>
                      <a:endParaRPr lang="de-DE" dirty="0">
                        <a:latin typeface="Verdana" pitchFamily="34" charset="0"/>
                        <a:ea typeface="Verdana" pitchFamily="34" charset="0"/>
                        <a:cs typeface="Verdana" pitchFamily="34" charset="0"/>
                      </a:endParaRPr>
                    </a:p>
                  </a:txBody>
                  <a:tcPr anchor="ctr"/>
                </a:tc>
              </a:tr>
              <a:tr h="695595">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EMI presents the great big Scottish songbook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95536" y="3861049"/>
          <a:ext cx="8424936" cy="2376262"/>
        </p:xfrm>
        <a:graphic>
          <a:graphicData uri="http://schemas.openxmlformats.org/drawingml/2006/table">
            <a:tbl>
              <a:tblPr firstRow="1" bandRow="1">
                <a:tableStyleId>{5C22544A-7EE6-4342-B048-85BDC9FD1C3A}</a:tableStyleId>
              </a:tblPr>
              <a:tblGrid>
                <a:gridCol w="1422392"/>
                <a:gridCol w="2586286"/>
                <a:gridCol w="4416258"/>
              </a:tblGrid>
              <a:tr h="4149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376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Fünfundsiebzig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76</a:t>
            </a:fld>
            <a:endParaRPr lang="de-DE"/>
          </a:p>
        </p:txBody>
      </p:sp>
      <p:sp>
        <p:nvSpPr>
          <p:cNvPr id="13" name="Fußzeilenplatzhalter 12"/>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-8-</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5:</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851920" y="1340768"/>
          <a:ext cx="5040560" cy="1656184"/>
        </p:xfrm>
        <a:graphic>
          <a:graphicData uri="http://schemas.openxmlformats.org/drawingml/2006/table">
            <a:tbl>
              <a:tblPr firstRow="1" bandRow="1">
                <a:tableStyleId>{5C22544A-7EE6-4342-B048-85BDC9FD1C3A}</a:tableStyleId>
              </a:tblPr>
              <a:tblGrid>
                <a:gridCol w="876619"/>
                <a:gridCol w="1579039"/>
                <a:gridCol w="2584902"/>
              </a:tblGrid>
              <a:tr h="47427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492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Louis II de </a:t>
                      </a:r>
                      <a:r>
                        <a:rPr lang="en-US" sz="1800" kern="1200" dirty="0" err="1" smtClean="0">
                          <a:solidFill>
                            <a:schemeClr val="dk1"/>
                          </a:solidFill>
                          <a:latin typeface="Verdana" pitchFamily="34" charset="0"/>
                          <a:ea typeface="Verdana" pitchFamily="34" charset="0"/>
                          <a:cs typeface="Verdana" pitchFamily="34" charset="0"/>
                        </a:rPr>
                        <a:t>Bavière</a:t>
                      </a:r>
                      <a:endParaRPr lang="de-DE" dirty="0">
                        <a:latin typeface="Verdana" pitchFamily="34" charset="0"/>
                        <a:ea typeface="Verdana" pitchFamily="34" charset="0"/>
                        <a:cs typeface="Verdana" pitchFamily="34" charset="0"/>
                      </a:endParaRPr>
                    </a:p>
                  </a:txBody>
                  <a:tcPr anchor="ctr"/>
                </a:tc>
              </a:tr>
              <a:tr h="59698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Un </a:t>
                      </a:r>
                      <a:r>
                        <a:rPr lang="en-US" sz="1800" kern="1200" dirty="0" err="1" smtClean="0">
                          <a:solidFill>
                            <a:schemeClr val="dk1"/>
                          </a:solidFill>
                          <a:latin typeface="Verdana" pitchFamily="34" charset="0"/>
                          <a:ea typeface="Verdana" pitchFamily="34" charset="0"/>
                          <a:cs typeface="Verdana" pitchFamily="34" charset="0"/>
                        </a:rPr>
                        <a:t>roi</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wagnérien</a:t>
                      </a:r>
                      <a:endParaRPr lang="de-DE" dirty="0">
                        <a:latin typeface="Verdana" pitchFamily="34" charset="0"/>
                        <a:ea typeface="Verdana" pitchFamily="34" charset="0"/>
                        <a:cs typeface="Verdana" pitchFamily="34" charset="0"/>
                      </a:endParaRPr>
                    </a:p>
                  </a:txBody>
                  <a:tcPr anchor="ctr"/>
                </a:tc>
              </a:tr>
            </a:tbl>
          </a:graphicData>
        </a:graphic>
      </p:graphicFrame>
      <p:pic>
        <p:nvPicPr>
          <p:cNvPr id="11" name="Picture 3"/>
          <p:cNvPicPr>
            <a:picLocks noChangeAspect="1" noChangeArrowheads="1"/>
          </p:cNvPicPr>
          <p:nvPr/>
        </p:nvPicPr>
        <p:blipFill>
          <a:blip r:embed="rId2" cstate="print"/>
          <a:srcRect l="4492" t="4346" r="4739" b="23947"/>
          <a:stretch>
            <a:fillRect/>
          </a:stretch>
        </p:blipFill>
        <p:spPr bwMode="auto">
          <a:xfrm>
            <a:off x="323528" y="3933056"/>
            <a:ext cx="3384376" cy="2376264"/>
          </a:xfrm>
          <a:prstGeom prst="rect">
            <a:avLst/>
          </a:prstGeom>
          <a:noFill/>
          <a:ln w="9525">
            <a:solidFill>
              <a:schemeClr val="tx1"/>
            </a:solidFill>
            <a:miter lim="800000"/>
            <a:headEnd/>
            <a:tailEnd/>
          </a:ln>
        </p:spPr>
      </p:pic>
      <p:graphicFrame>
        <p:nvGraphicFramePr>
          <p:cNvPr id="12" name="Tabelle 11"/>
          <p:cNvGraphicFramePr>
            <a:graphicFrameLocks noGrp="1"/>
          </p:cNvGraphicFramePr>
          <p:nvPr>
            <p:extLst>
              <p:ext uri="{D42A27DB-BD31-4B8C-83A1-F6EECF244321}">
                <p14:modId xmlns:p14="http://schemas.microsoft.com/office/powerpoint/2010/main" val="3364360299"/>
              </p:ext>
            </p:extLst>
          </p:nvPr>
        </p:nvGraphicFramePr>
        <p:xfrm>
          <a:off x="3851920" y="3674711"/>
          <a:ext cx="5040560" cy="2634609"/>
        </p:xfrm>
        <a:graphic>
          <a:graphicData uri="http://schemas.openxmlformats.org/drawingml/2006/table">
            <a:tbl>
              <a:tblPr firstRow="1" bandRow="1">
                <a:tableStyleId>{5C22544A-7EE6-4342-B048-85BDC9FD1C3A}</a:tableStyleId>
              </a:tblPr>
              <a:tblGrid>
                <a:gridCol w="876619"/>
                <a:gridCol w="1579039"/>
                <a:gridCol w="2584902"/>
              </a:tblGrid>
              <a:tr h="45739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0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EnWG</a:t>
                      </a:r>
                      <a:endParaRPr lang="de-DE" dirty="0">
                        <a:latin typeface="Verdana" pitchFamily="34" charset="0"/>
                        <a:ea typeface="Verdana" pitchFamily="34" charset="0"/>
                        <a:cs typeface="Verdana" pitchFamily="34" charset="0"/>
                      </a:endParaRPr>
                    </a:p>
                  </a:txBody>
                  <a:tcPr anchor="ctr"/>
                </a:tc>
              </a:tr>
              <a:tr h="720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Kommentar</a:t>
                      </a:r>
                      <a:endParaRPr lang="de-DE" dirty="0">
                        <a:latin typeface="Verdana" pitchFamily="34" charset="0"/>
                        <a:ea typeface="Verdana" pitchFamily="34" charset="0"/>
                        <a:cs typeface="Verdana" pitchFamily="34" charset="0"/>
                      </a:endParaRPr>
                    </a:p>
                  </a:txBody>
                  <a:tcPr anchor="ctr"/>
                </a:tc>
              </a:tr>
              <a:tr h="7356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Energiewirtschaftsgesetz</a:t>
                      </a:r>
                      <a:endParaRPr lang="de-DE" dirty="0">
                        <a:latin typeface="Verdana" pitchFamily="34" charset="0"/>
                        <a:ea typeface="Verdana" pitchFamily="34" charset="0"/>
                        <a:cs typeface="Verdana" pitchFamily="34" charset="0"/>
                      </a:endParaRPr>
                    </a:p>
                  </a:txBody>
                  <a:tcPr anchor="ctr"/>
                </a:tc>
              </a:tr>
            </a:tbl>
          </a:graphicData>
        </a:graphic>
      </p:graphicFrame>
      <p:pic>
        <p:nvPicPr>
          <p:cNvPr id="14" name="Picture 2"/>
          <p:cNvPicPr>
            <a:picLocks noChangeAspect="1" noChangeArrowheads="1"/>
          </p:cNvPicPr>
          <p:nvPr/>
        </p:nvPicPr>
        <p:blipFill>
          <a:blip r:embed="rId3" cstate="print"/>
          <a:srcRect b="35131"/>
          <a:stretch>
            <a:fillRect/>
          </a:stretch>
        </p:blipFill>
        <p:spPr bwMode="auto">
          <a:xfrm>
            <a:off x="323528" y="1356299"/>
            <a:ext cx="3384376" cy="2432741"/>
          </a:xfrm>
          <a:prstGeom prst="rect">
            <a:avLst/>
          </a:prstGeom>
          <a:noFill/>
          <a:ln w="9525">
            <a:solidFill>
              <a:schemeClr val="tx1"/>
            </a:solidFill>
            <a:miter lim="800000"/>
            <a:headEnd/>
            <a:tailEnd/>
          </a:ln>
        </p:spPr>
      </p:pic>
      <p:sp>
        <p:nvSpPr>
          <p:cNvPr id="15" name="Foliennummernplatzhalter 14"/>
          <p:cNvSpPr>
            <a:spLocks noGrp="1"/>
          </p:cNvSpPr>
          <p:nvPr>
            <p:ph type="sldNum" sz="quarter" idx="4"/>
          </p:nvPr>
        </p:nvSpPr>
        <p:spPr/>
        <p:txBody>
          <a:bodyPr/>
          <a:lstStyle/>
          <a:p>
            <a:fld id="{8A6690F1-7CA1-4166-A522-500460961984}" type="slidenum">
              <a:rPr lang="de-DE" smtClean="0"/>
              <a:pPr/>
              <a:t>77</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-9-</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6:</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275856" y="1340768"/>
          <a:ext cx="5760639" cy="4345801"/>
        </p:xfrm>
        <a:graphic>
          <a:graphicData uri="http://schemas.openxmlformats.org/drawingml/2006/table">
            <a:tbl>
              <a:tblPr firstRow="1" bandRow="1">
                <a:tableStyleId>{5C22544A-7EE6-4342-B048-85BDC9FD1C3A}</a:tableStyleId>
              </a:tblPr>
              <a:tblGrid>
                <a:gridCol w="1001850"/>
                <a:gridCol w="1804616"/>
                <a:gridCol w="2954173"/>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4565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Seyāmaw</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Mār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Marṭūrīs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aw</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Sahdōnā</a:t>
                      </a:r>
                      <a:endParaRPr lang="de-DE" dirty="0">
                        <a:latin typeface="Verdana" pitchFamily="34" charset="0"/>
                        <a:ea typeface="Verdana" pitchFamily="34" charset="0"/>
                        <a:cs typeface="Verdana" pitchFamily="34" charset="0"/>
                      </a:endParaRPr>
                    </a:p>
                  </a:txBody>
                  <a:tcPr anchor="ctr"/>
                </a:tc>
              </a:tr>
              <a:tr h="96547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S.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a:latin typeface="Verdana" pitchFamily="34" charset="0"/>
                        <a:ea typeface="Verdana" pitchFamily="34" charset="0"/>
                        <a:cs typeface="Verdana" pitchFamily="34" charset="0"/>
                      </a:endParaRPr>
                    </a:p>
                  </a:txBody>
                  <a:tcPr anchor="ctr"/>
                </a:tc>
              </a:tr>
              <a:tr h="96547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Sancti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a:latin typeface="Verdana" pitchFamily="34" charset="0"/>
                        <a:ea typeface="Verdana" pitchFamily="34" charset="0"/>
                        <a:cs typeface="Verdana" pitchFamily="34" charset="0"/>
                      </a:endParaRPr>
                    </a:p>
                  </a:txBody>
                  <a:tcPr anchor="ctr"/>
                </a:tc>
              </a:tr>
              <a:tr h="96514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Sejamauhj</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mar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Marturis</a:t>
                      </a:r>
                      <a:r>
                        <a:rPr lang="de-DE" sz="1800" kern="1200" dirty="0" smtClean="0">
                          <a:solidFill>
                            <a:schemeClr val="dk1"/>
                          </a:solidFill>
                          <a:latin typeface="Verdana" pitchFamily="34" charset="0"/>
                          <a:ea typeface="Verdana" pitchFamily="34" charset="0"/>
                          <a:cs typeface="Verdana" pitchFamily="34" charset="0"/>
                        </a:rPr>
                        <a:t> au </a:t>
                      </a:r>
                      <a:r>
                        <a:rPr lang="de-DE" sz="1800" kern="1200" dirty="0" err="1" smtClean="0">
                          <a:solidFill>
                            <a:schemeClr val="dk1"/>
                          </a:solidFill>
                          <a:latin typeface="Verdana" pitchFamily="34" charset="0"/>
                          <a:ea typeface="Verdana" pitchFamily="34" charset="0"/>
                          <a:cs typeface="Verdana" pitchFamily="34" charset="0"/>
                        </a:rPr>
                        <a:t>Sahduna</a:t>
                      </a:r>
                      <a:endParaRPr lang="de-DE" dirty="0">
                        <a:latin typeface="Verdana" pitchFamily="34" charset="0"/>
                        <a:ea typeface="Verdana" pitchFamily="34" charset="0"/>
                        <a:cs typeface="Verdana" pitchFamily="34" charset="0"/>
                      </a:endParaRPr>
                    </a:p>
                  </a:txBody>
                  <a:tcPr anchor="ctr"/>
                </a:tc>
              </a:tr>
            </a:tbl>
          </a:graphicData>
        </a:graphic>
      </p:graphicFrame>
      <p:pic>
        <p:nvPicPr>
          <p:cNvPr id="13" name="Picture 6"/>
          <p:cNvPicPr>
            <a:picLocks noChangeAspect="1" noChangeArrowheads="1"/>
          </p:cNvPicPr>
          <p:nvPr/>
        </p:nvPicPr>
        <p:blipFill>
          <a:blip r:embed="rId2" cstate="print"/>
          <a:stretch>
            <a:fillRect/>
          </a:stretch>
        </p:blipFill>
        <p:spPr bwMode="auto">
          <a:xfrm>
            <a:off x="323528" y="1340768"/>
            <a:ext cx="2809837" cy="1791479"/>
          </a:xfrm>
          <a:prstGeom prst="rect">
            <a:avLst/>
          </a:prstGeom>
          <a:noFill/>
          <a:ln>
            <a:solidFill>
              <a:schemeClr val="tx1"/>
            </a:solidFill>
          </a:ln>
        </p:spPr>
      </p:pic>
      <p:sp>
        <p:nvSpPr>
          <p:cNvPr id="11" name="Foliennummernplatzhalter 10"/>
          <p:cNvSpPr>
            <a:spLocks noGrp="1"/>
          </p:cNvSpPr>
          <p:nvPr>
            <p:ph type="sldNum" sz="quarter" idx="4"/>
          </p:nvPr>
        </p:nvSpPr>
        <p:spPr/>
        <p:txBody>
          <a:bodyPr/>
          <a:lstStyle/>
          <a:p>
            <a:fld id="{8A6690F1-7CA1-4166-A522-500460961984}" type="slidenum">
              <a:rPr lang="de-DE" smtClean="0"/>
              <a:pPr/>
              <a:t>78</a:t>
            </a:fld>
            <a:endParaRPr lang="de-DE"/>
          </a:p>
        </p:txBody>
      </p:sp>
      <p:sp>
        <p:nvSpPr>
          <p:cNvPr id="12" name="Fußzeilenplatzhalter 11"/>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-10-</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7:</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995936" y="1561336"/>
          <a:ext cx="5040561" cy="4676699"/>
        </p:xfrm>
        <a:graphic>
          <a:graphicData uri="http://schemas.openxmlformats.org/drawingml/2006/table">
            <a:tbl>
              <a:tblPr firstRow="1" bandRow="1">
                <a:tableStyleId>{5C22544A-7EE6-4342-B048-85BDC9FD1C3A}</a:tableStyleId>
              </a:tblPr>
              <a:tblGrid>
                <a:gridCol w="949670"/>
                <a:gridCol w="1426594"/>
                <a:gridCol w="2664297"/>
              </a:tblGrid>
              <a:tr h="42750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3610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Idyllische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Landschaftsreise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Bergisches</a:t>
                      </a:r>
                      <a:r>
                        <a:rPr lang="en-US" sz="1800" kern="1200" dirty="0" smtClean="0">
                          <a:solidFill>
                            <a:schemeClr val="dk1"/>
                          </a:solidFill>
                          <a:latin typeface="Verdana" pitchFamily="34" charset="0"/>
                          <a:ea typeface="Verdana" pitchFamily="34" charset="0"/>
                          <a:cs typeface="Verdana" pitchFamily="34" charset="0"/>
                        </a:rPr>
                        <a:t> Land</a:t>
                      </a:r>
                      <a:endParaRPr lang="de-DE"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Journey through the idyllic landscape </a:t>
                      </a:r>
                      <a:r>
                        <a:rPr lang="en-US" sz="1800" kern="1200" dirty="0" err="1" smtClean="0">
                          <a:solidFill>
                            <a:schemeClr val="dk1"/>
                          </a:solidFill>
                          <a:latin typeface="Verdana" pitchFamily="34" charset="0"/>
                          <a:ea typeface="Verdana" pitchFamily="34" charset="0"/>
                          <a:cs typeface="Verdana" pitchFamily="34" charset="0"/>
                        </a:rPr>
                        <a:t>Bergisch</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Voyage à </a:t>
                      </a:r>
                      <a:r>
                        <a:rPr lang="en-US" sz="1800" kern="1200" dirty="0" err="1" smtClean="0">
                          <a:solidFill>
                            <a:schemeClr val="dk1"/>
                          </a:solidFill>
                          <a:latin typeface="Verdana" pitchFamily="34" charset="0"/>
                          <a:ea typeface="Verdana" pitchFamily="34" charset="0"/>
                          <a:cs typeface="Verdana" pitchFamily="34" charset="0"/>
                        </a:rPr>
                        <a:t>travers</a:t>
                      </a:r>
                      <a:r>
                        <a:rPr lang="en-US" sz="1800" kern="1200" dirty="0" smtClean="0">
                          <a:solidFill>
                            <a:schemeClr val="dk1"/>
                          </a:solidFill>
                          <a:latin typeface="Verdana" pitchFamily="34" charset="0"/>
                          <a:ea typeface="Verdana" pitchFamily="34" charset="0"/>
                          <a:cs typeface="Verdana" pitchFamily="34" charset="0"/>
                        </a:rPr>
                        <a:t> le </a:t>
                      </a:r>
                      <a:r>
                        <a:rPr lang="en-US" sz="1800" kern="1200" dirty="0" err="1" smtClean="0">
                          <a:solidFill>
                            <a:schemeClr val="dk1"/>
                          </a:solidFill>
                          <a:latin typeface="Verdana" pitchFamily="34" charset="0"/>
                          <a:ea typeface="Verdana" pitchFamily="34" charset="0"/>
                          <a:cs typeface="Verdana" pitchFamily="34" charset="0"/>
                        </a:rPr>
                        <a:t>paysage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idyllique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r h="64807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Farbbild-Reise Bergisches Land</a:t>
                      </a:r>
                      <a:endParaRPr lang="de-DE" b="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Bergisches Land</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0" name="Picture 2"/>
          <p:cNvPicPr>
            <a:picLocks noChangeAspect="1" noChangeArrowheads="1"/>
          </p:cNvPicPr>
          <p:nvPr/>
        </p:nvPicPr>
        <p:blipFill>
          <a:blip r:embed="rId2"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1" name="Picture 3"/>
          <p:cNvPicPr>
            <a:picLocks noChangeAspect="1" noChangeArrowheads="1"/>
          </p:cNvPicPr>
          <p:nvPr/>
        </p:nvPicPr>
        <p:blipFill>
          <a:blip r:embed="rId3" cstate="print">
            <a:biLevel thresh="50000"/>
          </a:blip>
          <a:srcRect l="3434" t="9504" r="49990" b="70363"/>
          <a:stretch>
            <a:fillRect/>
          </a:stretch>
        </p:blipFill>
        <p:spPr bwMode="auto">
          <a:xfrm>
            <a:off x="107504" y="3284984"/>
            <a:ext cx="3816424" cy="1440160"/>
          </a:xfrm>
          <a:prstGeom prst="rect">
            <a:avLst/>
          </a:prstGeom>
          <a:noFill/>
          <a:ln w="9525">
            <a:solidFill>
              <a:schemeClr val="tx1"/>
            </a:solidFill>
            <a:miter lim="800000"/>
            <a:headEnd/>
            <a:tailEnd/>
          </a:ln>
        </p:spPr>
      </p:pic>
      <p:pic>
        <p:nvPicPr>
          <p:cNvPr id="1027" name="Picture 3"/>
          <p:cNvPicPr>
            <a:picLocks noChangeAspect="1" noChangeArrowheads="1"/>
          </p:cNvPicPr>
          <p:nvPr/>
        </p:nvPicPr>
        <p:blipFill>
          <a:blip r:embed="rId4" cstate="print">
            <a:lum bright="-30000" contrast="40000"/>
          </a:blip>
          <a:srcRect/>
          <a:stretch>
            <a:fillRect/>
          </a:stretch>
        </p:blipFill>
        <p:spPr bwMode="auto">
          <a:xfrm>
            <a:off x="135143" y="4869160"/>
            <a:ext cx="3788785" cy="1008112"/>
          </a:xfrm>
          <a:prstGeom prst="rect">
            <a:avLst/>
          </a:prstGeom>
          <a:solidFill>
            <a:schemeClr val="tx1"/>
          </a:solidFill>
          <a:ln w="9525">
            <a:noFill/>
            <a:miter lim="800000"/>
            <a:headEnd/>
            <a:tailEnd/>
          </a:ln>
        </p:spPr>
      </p:pic>
      <p:sp>
        <p:nvSpPr>
          <p:cNvPr id="14" name="Textfeld 13"/>
          <p:cNvSpPr txBox="1"/>
          <p:nvPr/>
        </p:nvSpPr>
        <p:spPr>
          <a:xfrm>
            <a:off x="1907704" y="580526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15" name="Foliennummernplatzhalter 14"/>
          <p:cNvSpPr>
            <a:spLocks noGrp="1"/>
          </p:cNvSpPr>
          <p:nvPr>
            <p:ph type="sldNum" sz="quarter" idx="4"/>
          </p:nvPr>
        </p:nvSpPr>
        <p:spPr/>
        <p:txBody>
          <a:bodyPr/>
          <a:lstStyle/>
          <a:p>
            <a:fld id="{8A6690F1-7CA1-4166-A522-500460961984}" type="slidenum">
              <a:rPr lang="de-DE" smtClean="0"/>
              <a:pPr/>
              <a:t>79</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-4-</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2" indent="-358775">
              <a:buNone/>
            </a:pPr>
            <a:r>
              <a:rPr lang="de-DE" sz="2400" dirty="0" smtClean="0"/>
              <a:t>Beispiele 3:</a:t>
            </a:r>
          </a:p>
          <a:p>
            <a:pPr marL="358775" lvl="2" indent="-358775">
              <a:buNone/>
            </a:pPr>
            <a:endParaRPr lang="de-DE" sz="1800"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323528" y="1484784"/>
          <a:ext cx="8640961" cy="4646635"/>
        </p:xfrm>
        <a:graphic>
          <a:graphicData uri="http://schemas.openxmlformats.org/drawingml/2006/table">
            <a:tbl>
              <a:tblPr firstRow="1" bandRow="1">
                <a:tableStyleId>{5C22544A-7EE6-4342-B048-85BDC9FD1C3A}</a:tableStyleId>
              </a:tblPr>
              <a:tblGrid>
                <a:gridCol w="3240360"/>
                <a:gridCol w="2520280"/>
                <a:gridCol w="2880321"/>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145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Haupttitel:</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TaTa</a:t>
                      </a:r>
                      <a:r>
                        <a:rPr lang="de-DE" b="0" dirty="0" smtClean="0">
                          <a:latin typeface="Verdana" panose="020B0604030504040204" pitchFamily="34" charset="0"/>
                          <a:ea typeface="Verdana" panose="020B0604030504040204" pitchFamily="34" charset="0"/>
                          <a:cs typeface="Verdana" panose="020B0604030504040204" pitchFamily="34" charset="0"/>
                        </a:rPr>
                        <a:t> Dada</a:t>
                      </a:r>
                    </a:p>
                    <a:p>
                      <a:pPr marL="0" indent="0">
                        <a:lnSpc>
                          <a:spcPct val="100000"/>
                        </a:lnSpc>
                        <a:spcBef>
                          <a:spcPts val="0"/>
                        </a:spcBef>
                        <a:spcAft>
                          <a:spcPts val="0"/>
                        </a:spcAft>
                      </a:pPr>
                      <a:endParaRPr lang="de-DE" b="0" dirty="0" smtClean="0">
                        <a:latin typeface="Verdana" panose="020B0604030504040204" pitchFamily="34" charset="0"/>
                        <a:ea typeface="Verdana" panose="020B0604030504040204" pitchFamily="34" charset="0"/>
                        <a:cs typeface="Verdana" panose="020B0604030504040204" pitchFamily="34" charset="0"/>
                      </a:endParaRPr>
                    </a:p>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Titelzusatz:</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the</a:t>
                      </a:r>
                      <a:r>
                        <a:rPr lang="de-DE" b="0" dirty="0" smtClean="0">
                          <a:latin typeface="Verdana" panose="020B0604030504040204" pitchFamily="34" charset="0"/>
                          <a:ea typeface="Verdana" panose="020B0604030504040204" pitchFamily="34" charset="0"/>
                          <a:cs typeface="Verdana" panose="020B0604030504040204" pitchFamily="34" charset="0"/>
                        </a:rPr>
                        <a:t> real </a:t>
                      </a:r>
                      <a:r>
                        <a:rPr lang="de-DE" b="0" dirty="0" err="1" smtClean="0">
                          <a:latin typeface="Verdana" panose="020B0604030504040204" pitchFamily="34" charset="0"/>
                          <a:ea typeface="Verdana" panose="020B0604030504040204" pitchFamily="34" charset="0"/>
                          <a:cs typeface="Verdana" panose="020B0604030504040204" pitchFamily="34" charset="0"/>
                        </a:rPr>
                        <a:t>life</a:t>
                      </a: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0" dirty="0" err="1" smtClean="0">
                          <a:latin typeface="Verdana" panose="020B0604030504040204" pitchFamily="34" charset="0"/>
                          <a:ea typeface="Verdana" panose="020B0604030504040204" pitchFamily="34" charset="0"/>
                          <a:cs typeface="Verdana" panose="020B0604030504040204" pitchFamily="34" charset="0"/>
                        </a:rPr>
                        <a:t>and</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celestial</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adventures</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of</a:t>
                      </a:r>
                      <a:r>
                        <a:rPr lang="de-DE" b="0" baseline="0" dirty="0" smtClean="0">
                          <a:latin typeface="Verdana" panose="020B0604030504040204" pitchFamily="34" charset="0"/>
                          <a:ea typeface="Verdana" panose="020B0604030504040204" pitchFamily="34" charset="0"/>
                          <a:cs typeface="Verdana" panose="020B0604030504040204" pitchFamily="34" charset="0"/>
                        </a:rPr>
                        <a:t> Tristan </a:t>
                      </a:r>
                      <a:r>
                        <a:rPr lang="de-DE" b="0" baseline="0" dirty="0" err="1" smtClean="0">
                          <a:latin typeface="Verdana" panose="020B0604030504040204" pitchFamily="34" charset="0"/>
                          <a:ea typeface="Verdana" panose="020B0604030504040204" pitchFamily="34" charset="0"/>
                          <a:cs typeface="Verdana" panose="020B0604030504040204" pitchFamily="34" charset="0"/>
                        </a:rPr>
                        <a:t>Tzara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kumimoji="0" lang="es-ES" sz="1800" b="0" i="1"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Haupttitel:</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
                      </a:r>
                      <a:b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b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Das × als typografisches Gestaltungsmittel wird ignoriert.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 </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Lesart als "TaTa Dada" aus dem Klappentext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a:t>
                      </a:r>
                    </a:p>
                    <a:p>
                      <a:pPr marL="0" indent="0">
                        <a:lnSpc>
                          <a:spcPct val="100000"/>
                        </a:lnSpc>
                        <a:spcBef>
                          <a:spcPts val="0"/>
                        </a:spcBef>
                        <a:spcAft>
                          <a:spcPts val="0"/>
                        </a:spcAft>
                      </a:pPr>
                      <a:endPar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endParaRPr>
                    </a:p>
                    <a:p>
                      <a:pPr marL="0" indent="0">
                        <a:lnSpc>
                          <a:spcPct val="100000"/>
                        </a:lnSpc>
                        <a:spcBef>
                          <a:spcPts val="0"/>
                        </a:spcBef>
                        <a:spcAft>
                          <a:spcPts val="0"/>
                        </a:spcAft>
                      </a:pPr>
                      <a:r>
                        <a:rPr lang="de-DE" i="1" dirty="0" smtClean="0">
                          <a:solidFill>
                            <a:schemeClr val="tx1"/>
                          </a:solidFill>
                          <a:latin typeface="Verdana" pitchFamily="34" charset="0"/>
                          <a:ea typeface="Verdana" pitchFamily="34" charset="0"/>
                          <a:cs typeface="Verdana" pitchFamily="34" charset="0"/>
                        </a:rPr>
                        <a:t>Titelzusatz:</a:t>
                      </a:r>
                      <a:r>
                        <a:rPr lang="de-DE" dirty="0" smtClean="0">
                          <a:solidFill>
                            <a:schemeClr val="tx1"/>
                          </a:solidFill>
                          <a:latin typeface="Verdana" pitchFamily="34" charset="0"/>
                          <a:ea typeface="Verdana" pitchFamily="34" charset="0"/>
                          <a:cs typeface="Verdana" pitchFamily="34" charset="0"/>
                        </a:rPr>
                        <a:t/>
                      </a:r>
                      <a:br>
                        <a:rPr lang="de-DE" dirty="0" smtClean="0">
                          <a:solidFill>
                            <a:schemeClr val="tx1"/>
                          </a:solidFill>
                          <a:latin typeface="Verdana" pitchFamily="34" charset="0"/>
                          <a:ea typeface="Verdana" pitchFamily="34" charset="0"/>
                          <a:cs typeface="Verdana" pitchFamily="34" charset="0"/>
                        </a:rPr>
                      </a:br>
                      <a:r>
                        <a:rPr lang="de-DE" dirty="0" smtClean="0">
                          <a:solidFill>
                            <a:schemeClr val="tx1"/>
                          </a:solidFill>
                          <a:latin typeface="Verdana" pitchFamily="34" charset="0"/>
                          <a:ea typeface="Verdana" pitchFamily="34" charset="0"/>
                          <a:cs typeface="Verdana" pitchFamily="34" charset="0"/>
                        </a:rPr>
                        <a:t>Großschreibung</a:t>
                      </a:r>
                      <a:endParaRPr lang="de-DE" dirty="0">
                        <a:solidFill>
                          <a:schemeClr val="tx1"/>
                        </a:solidFill>
                        <a:latin typeface="Verdana" pitchFamily="34" charset="0"/>
                        <a:ea typeface="Verdana" pitchFamily="34" charset="0"/>
                        <a:cs typeface="Verdana" pitchFamily="34" charset="0"/>
                      </a:endParaRPr>
                    </a:p>
                  </a:txBody>
                  <a:tcPr anchor="ctr"/>
                </a:tc>
              </a:tr>
            </a:tbl>
          </a:graphicData>
        </a:graphic>
      </p:graphicFrame>
      <p:pic>
        <p:nvPicPr>
          <p:cNvPr id="9" name="Grafik 8" descr="TaTa Dada_a.jpg"/>
          <p:cNvPicPr>
            <a:picLocks noChangeAspect="1"/>
          </p:cNvPicPr>
          <p:nvPr/>
        </p:nvPicPr>
        <p:blipFill>
          <a:blip r:embed="rId2" cstate="print"/>
          <a:srcRect l="24786" r="26462" b="51119"/>
          <a:stretch>
            <a:fillRect/>
          </a:stretch>
        </p:blipFill>
        <p:spPr>
          <a:xfrm>
            <a:off x="395536" y="1988840"/>
            <a:ext cx="3093213" cy="4032448"/>
          </a:xfrm>
          <a:prstGeom prst="rect">
            <a:avLst/>
          </a:prstGeom>
          <a:ln>
            <a:solidFill>
              <a:schemeClr val="tx1"/>
            </a:solidFill>
          </a:ln>
        </p:spPr>
      </p:pic>
      <p:sp>
        <p:nvSpPr>
          <p:cNvPr id="12" name="Foliennummernplatzhalter 11"/>
          <p:cNvSpPr>
            <a:spLocks noGrp="1"/>
          </p:cNvSpPr>
          <p:nvPr>
            <p:ph type="sldNum" sz="quarter" idx="4"/>
          </p:nvPr>
        </p:nvSpPr>
        <p:spPr/>
        <p:txBody>
          <a:bodyPr/>
          <a:lstStyle/>
          <a:p>
            <a:fld id="{8A6690F1-7CA1-4166-A522-500460961984}" type="slidenum">
              <a:rPr lang="de-DE" smtClean="0"/>
              <a:pPr/>
              <a:t>8</a:t>
            </a:fld>
            <a:endParaRPr lang="de-DE"/>
          </a:p>
        </p:txBody>
      </p:sp>
      <p:sp>
        <p:nvSpPr>
          <p:cNvPr id="13" name="Fußzeilenplatzhalter 12"/>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-11-</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8:</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12" name="Textfeld 11"/>
          <p:cNvSpPr txBox="1"/>
          <p:nvPr/>
        </p:nvSpPr>
        <p:spPr>
          <a:xfrm>
            <a:off x="323528" y="1628800"/>
            <a:ext cx="2808312" cy="1152128"/>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Wolfgang Laib</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1331640" y="4715852"/>
            <a:ext cx="6552728" cy="1015663"/>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Katalogbuch zur Ausstellung Wolfgang Laib</a:t>
            </a:r>
          </a:p>
          <a:p>
            <a:r>
              <a:rPr lang="de-DE" dirty="0" smtClean="0">
                <a:latin typeface="Verdana" pitchFamily="34" charset="0"/>
                <a:ea typeface="Verdana" pitchFamily="34" charset="0"/>
                <a:cs typeface="Verdana" pitchFamily="34" charset="0"/>
              </a:rPr>
              <a:t>Kunsthaus Bregenz 10. Juli bis 19. September 1999 </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a:latin typeface="Verdana" pitchFamily="34" charset="0"/>
              <a:ea typeface="Verdana" pitchFamily="34" charset="0"/>
              <a:cs typeface="Verdana" pitchFamily="34" charset="0"/>
            </a:endParaRPr>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203848" y="1628800"/>
          <a:ext cx="5616624" cy="2736304"/>
        </p:xfrm>
        <a:graphic>
          <a:graphicData uri="http://schemas.openxmlformats.org/drawingml/2006/table">
            <a:tbl>
              <a:tblPr firstRow="1" bandRow="1">
                <a:tableStyleId>{5C22544A-7EE6-4342-B048-85BDC9FD1C3A}</a:tableStyleId>
              </a:tblPr>
              <a:tblGrid>
                <a:gridCol w="1080119"/>
                <a:gridCol w="1805486"/>
                <a:gridCol w="2731019"/>
              </a:tblGrid>
              <a:tr h="48052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59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Wolfgang Laib</a:t>
                      </a:r>
                      <a:endParaRPr lang="de-DE" dirty="0">
                        <a:latin typeface="Verdana" pitchFamily="34" charset="0"/>
                        <a:ea typeface="Verdana" pitchFamily="34" charset="0"/>
                        <a:cs typeface="Verdana" pitchFamily="34" charset="0"/>
                      </a:endParaRPr>
                    </a:p>
                  </a:txBody>
                  <a:tcPr anchor="ctr"/>
                </a:tc>
              </a:tr>
              <a:tr h="157519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Katalogbuch zur Ausstellung Wolfgang Laib, Kunsthaus Bregenz, 10. Juli bis 19. September 1999</a:t>
                      </a:r>
                      <a:endParaRPr lang="de-DE" b="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1547664" y="2636912"/>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7" name="Textfeld 16"/>
          <p:cNvSpPr txBox="1"/>
          <p:nvPr/>
        </p:nvSpPr>
        <p:spPr>
          <a:xfrm>
            <a:off x="2627784" y="5579948"/>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Rückseite Titelseite</a:t>
            </a:r>
            <a:endParaRPr lang="de-DE" dirty="0">
              <a:latin typeface="Verdana" pitchFamily="34" charset="0"/>
              <a:ea typeface="Verdana" pitchFamily="34" charset="0"/>
              <a:cs typeface="Verdana" pitchFamily="34" charset="0"/>
            </a:endParaRPr>
          </a:p>
        </p:txBody>
      </p:sp>
      <p:sp>
        <p:nvSpPr>
          <p:cNvPr id="18" name="Foliennummernplatzhalter 17"/>
          <p:cNvSpPr>
            <a:spLocks noGrp="1"/>
          </p:cNvSpPr>
          <p:nvPr>
            <p:ph type="sldNum" sz="quarter" idx="4"/>
          </p:nvPr>
        </p:nvSpPr>
        <p:spPr/>
        <p:txBody>
          <a:bodyPr/>
          <a:lstStyle/>
          <a:p>
            <a:fld id="{8A6690F1-7CA1-4166-A522-500460961984}" type="slidenum">
              <a:rPr lang="de-DE" smtClean="0"/>
              <a:pPr/>
              <a:t>80</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-12-</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9:</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21" name="Textfeld 20"/>
          <p:cNvSpPr txBox="1"/>
          <p:nvPr/>
        </p:nvSpPr>
        <p:spPr>
          <a:xfrm>
            <a:off x="323528" y="4221088"/>
            <a:ext cx="2736304" cy="1872208"/>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 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 die Wahrheit der Bibel</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2" name="Textfeld 21"/>
          <p:cNvSpPr txBox="1"/>
          <p:nvPr/>
        </p:nvSpPr>
        <p:spPr>
          <a:xfrm>
            <a:off x="323528" y="1340768"/>
            <a:ext cx="2736304" cy="2448272"/>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a:t>
            </a:r>
          </a:p>
          <a:p>
            <a:pPr algn="ctr"/>
            <a:r>
              <a:rPr lang="de-DE" sz="2000" b="1" dirty="0" smtClean="0">
                <a:latin typeface="Verdana" pitchFamily="34" charset="0"/>
                <a:ea typeface="Verdana" pitchFamily="34" charset="0"/>
                <a:cs typeface="Verdana" pitchFamily="34" charset="0"/>
              </a:rPr>
              <a:t>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a:t>
            </a:r>
          </a:p>
          <a:p>
            <a:pPr algn="ctr"/>
            <a:r>
              <a:rPr lang="de-DE" dirty="0" smtClean="0">
                <a:latin typeface="Verdana" pitchFamily="34" charset="0"/>
                <a:ea typeface="Verdana" pitchFamily="34" charset="0"/>
                <a:cs typeface="Verdana" pitchFamily="34" charset="0"/>
              </a:rPr>
              <a:t>die Wahrheit</a:t>
            </a:r>
          </a:p>
          <a:p>
            <a:pPr algn="ctr"/>
            <a:r>
              <a:rPr lang="de-DE" dirty="0" smtClean="0">
                <a:latin typeface="Verdana" pitchFamily="34" charset="0"/>
                <a:ea typeface="Verdana" pitchFamily="34" charset="0"/>
                <a:cs typeface="Verdana" pitchFamily="34" charset="0"/>
              </a:rPr>
              <a:t>des Alten Testaments</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3" name="Tabelle 22"/>
          <p:cNvGraphicFramePr>
            <a:graphicFrameLocks noGrp="1"/>
          </p:cNvGraphicFramePr>
          <p:nvPr>
            <p:extLst>
              <p:ext uri="{D42A27DB-BD31-4B8C-83A1-F6EECF244321}">
                <p14:modId xmlns:p14="http://schemas.microsoft.com/office/powerpoint/2010/main" val="86502536"/>
              </p:ext>
            </p:extLst>
          </p:nvPr>
        </p:nvGraphicFramePr>
        <p:xfrm>
          <a:off x="3131840" y="1340768"/>
          <a:ext cx="5760640" cy="3633708"/>
        </p:xfrm>
        <a:graphic>
          <a:graphicData uri="http://schemas.openxmlformats.org/drawingml/2006/table">
            <a:tbl>
              <a:tblPr firstRow="1" bandRow="1">
                <a:tableStyleId>{5C22544A-7EE6-4342-B048-85BDC9FD1C3A}</a:tableStyleId>
              </a:tblPr>
              <a:tblGrid>
                <a:gridCol w="1107814"/>
                <a:gridCol w="1851781"/>
                <a:gridCol w="2801045"/>
              </a:tblGrid>
              <a:tr h="40997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61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Und die Bibel hat doch Recht</a:t>
                      </a:r>
                      <a:endParaRPr lang="de-DE" dirty="0">
                        <a:latin typeface="Verdana" pitchFamily="34" charset="0"/>
                        <a:ea typeface="Verdana" pitchFamily="34" charset="0"/>
                        <a:cs typeface="Verdana" pitchFamily="34" charset="0"/>
                      </a:endParaRPr>
                    </a:p>
                  </a:txBody>
                  <a:tcPr anchor="ctr"/>
                </a:tc>
              </a:tr>
              <a:tr h="107064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Forscher beweisen die Wahrheit des Alten Testaments</a:t>
                      </a:r>
                      <a:endParaRPr lang="de-DE" dirty="0">
                        <a:latin typeface="Verdana" pitchFamily="34" charset="0"/>
                        <a:ea typeface="Verdana" pitchFamily="34" charset="0"/>
                        <a:cs typeface="Verdana" pitchFamily="34" charset="0"/>
                      </a:endParaRPr>
                    </a:p>
                  </a:txBody>
                  <a:tcPr anchor="ctr"/>
                </a:tc>
              </a:tr>
              <a:tr h="12669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Forscher beweisen die Wahrheit der Bibel</a:t>
                      </a:r>
                      <a:endParaRPr lang="de-DE" b="0" dirty="0">
                        <a:latin typeface="Verdana" pitchFamily="34" charset="0"/>
                        <a:ea typeface="Verdana" pitchFamily="34" charset="0"/>
                        <a:cs typeface="Verdana" pitchFamily="34" charset="0"/>
                      </a:endParaRPr>
                    </a:p>
                  </a:txBody>
                  <a:tcPr anchor="ctr"/>
                </a:tc>
              </a:tr>
            </a:tbl>
          </a:graphicData>
        </a:graphic>
      </p:graphicFrame>
      <p:sp>
        <p:nvSpPr>
          <p:cNvPr id="24" name="Textfeld 23"/>
          <p:cNvSpPr txBox="1"/>
          <p:nvPr/>
        </p:nvSpPr>
        <p:spPr>
          <a:xfrm>
            <a:off x="1619672" y="378904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25" name="Textfeld 24"/>
          <p:cNvSpPr txBox="1"/>
          <p:nvPr/>
        </p:nvSpPr>
        <p:spPr>
          <a:xfrm>
            <a:off x="1835696" y="6093296"/>
            <a:ext cx="1080120"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pPr/>
              <a:t>81</a:t>
            </a:fld>
            <a:endParaRPr lang="de-DE"/>
          </a:p>
        </p:txBody>
      </p:sp>
      <p:sp>
        <p:nvSpPr>
          <p:cNvPr id="14" name="Fußzeilenplatzhalter 13"/>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Anmerkung zum 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7. Anmerkung zum Titel</a:t>
            </a:r>
          </a:p>
          <a:p>
            <a:pPr algn="ctr">
              <a:buNone/>
            </a:pPr>
            <a:r>
              <a:rPr lang="de-DE" sz="2800" dirty="0" smtClean="0">
                <a:solidFill>
                  <a:schemeClr val="accent1">
                    <a:lumMod val="75000"/>
                  </a:schemeClr>
                </a:solidFill>
              </a:rPr>
              <a:t>(RDA 2.17.2)</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82</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-1-</a:t>
            </a:r>
            <a:endParaRPr lang="de-DE" dirty="0"/>
          </a:p>
        </p:txBody>
      </p:sp>
      <p:sp>
        <p:nvSpPr>
          <p:cNvPr id="3" name="Textplatzhalter 2"/>
          <p:cNvSpPr>
            <a:spLocks noGrp="1"/>
          </p:cNvSpPr>
          <p:nvPr>
            <p:ph type="body" sz="quarter" idx="13"/>
          </p:nvPr>
        </p:nvSpPr>
        <p:spPr/>
        <p:txBody>
          <a:bodyPr wrap="square"/>
          <a:lstStyle/>
          <a:p>
            <a:pPr algn="just"/>
            <a:r>
              <a:rPr lang="de-DE" dirty="0" smtClean="0"/>
              <a:t>Angabe über</a:t>
            </a:r>
          </a:p>
          <a:p>
            <a:pPr lvl="1" algn="just"/>
            <a:r>
              <a:rPr lang="de-DE" dirty="0" smtClean="0"/>
              <a:t>Quelle eines Titels (z. B. wenn ermittelt)</a:t>
            </a:r>
          </a:p>
          <a:p>
            <a:pPr lvl="1" algn="just"/>
            <a:r>
              <a:rPr lang="de-DE" dirty="0" smtClean="0"/>
              <a:t>Datum, an welchem ein Titel angezeigt wurde (nicht gemeint ist das Datum, an dem eine Online-Ressource gesichtet wurde, um sie zu beschreiben)</a:t>
            </a:r>
          </a:p>
          <a:p>
            <a:pPr lvl="1" algn="just"/>
            <a:r>
              <a:rPr lang="de-DE" dirty="0" smtClean="0"/>
              <a:t>Abweichungen in Titeln</a:t>
            </a:r>
          </a:p>
          <a:p>
            <a:pPr lvl="1" algn="just"/>
            <a:r>
              <a:rPr lang="de-DE" dirty="0" smtClean="0"/>
              <a:t>Ungenauigkeiten, Streichungen usw. in Titeln</a:t>
            </a:r>
          </a:p>
          <a:p>
            <a:pPr lvl="1" algn="just"/>
            <a:r>
              <a:rPr lang="de-DE" dirty="0" smtClean="0"/>
              <a:t>andere Informationen, die sich auf einen Titel beziehen</a:t>
            </a:r>
          </a:p>
          <a:p>
            <a:pPr algn="just"/>
            <a:r>
              <a:rPr lang="de-DE" dirty="0" smtClean="0"/>
              <a:t>Informationsquellen (RDA 2.17.2.2) </a:t>
            </a:r>
          </a:p>
          <a:p>
            <a:pPr lvl="1"/>
            <a:r>
              <a:rPr lang="de-DE" dirty="0" smtClean="0"/>
              <a:t>Beliebige Quellen</a:t>
            </a:r>
          </a:p>
          <a:p>
            <a:r>
              <a:rPr lang="de-DE" dirty="0" smtClean="0"/>
              <a:t>Erstellung nach den allgemeinen Richtlinien für Anmerkungen (s. RDA 1.10)</a:t>
            </a:r>
          </a:p>
          <a:p>
            <a:pPr lvl="1"/>
            <a:r>
              <a:rPr lang="de-DE" spc="-50" dirty="0" smtClean="0"/>
              <a:t>Groß-/Kleinschreibung im Deutschen: neueste Auflage "Duden, Die deutsche Rechtschreibung" (s. RDA 1.10.2 D-A-CH).</a:t>
            </a:r>
          </a:p>
          <a:p>
            <a:pPr lvl="1"/>
            <a:r>
              <a:rPr lang="de-DE" spc="-50" dirty="0" smtClean="0"/>
              <a:t>Groß-/Kleinschreibung sonstige: Anhang A (s. RDA 1.10.2)</a:t>
            </a:r>
          </a:p>
          <a:p>
            <a:pPr lvl="1"/>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83</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-2-</a:t>
            </a:r>
            <a:endParaRPr lang="de-DE" dirty="0"/>
          </a:p>
        </p:txBody>
      </p:sp>
      <p:sp>
        <p:nvSpPr>
          <p:cNvPr id="3" name="Textplatzhalter 2"/>
          <p:cNvSpPr>
            <a:spLocks noGrp="1"/>
          </p:cNvSpPr>
          <p:nvPr>
            <p:ph type="body" sz="quarter" idx="13"/>
          </p:nvPr>
        </p:nvSpPr>
        <p:spPr/>
        <p:txBody>
          <a:bodyPr wrap="square"/>
          <a:lstStyle/>
          <a:p>
            <a:pPr algn="just"/>
            <a:r>
              <a:rPr lang="de-DE" dirty="0" smtClean="0"/>
              <a:t>Quelle des Haupttitels kann angegeben werden, wenn keine der folgenden (RDA 2.17.2.3):</a:t>
            </a:r>
          </a:p>
          <a:p>
            <a:pPr lvl="1" algn="just"/>
            <a:r>
              <a:rPr lang="de-DE" dirty="0" smtClean="0"/>
              <a:t>Titelseite, Titelblatt oder Titelkarte (oder Bild davon) einer Ressource, die aus mehreren Seiten, Blättern, Bögen oder Karten (oder Bildern davon) besteht (s. RDA 2.2.2.2)</a:t>
            </a:r>
          </a:p>
          <a:p>
            <a:pPr lvl="1" algn="just"/>
            <a:r>
              <a:rPr lang="de-DE" dirty="0" smtClean="0"/>
              <a:t>Titelbildfeld oder Titelbildschirm einer Ressource, die aus bewegten Bildern besteht (s. RDA 2.2.2.3)</a:t>
            </a:r>
          </a:p>
          <a:p>
            <a:pPr lvl="2" algn="just"/>
            <a:r>
              <a:rPr lang="de-DE" sz="1800" dirty="0" smtClean="0"/>
              <a:t>Aber s. RDA 2.2.2.3 D-A-CH: Nicht Titelbildfeld/Titelbildschirm, sondern andere Quellen benutzen. Es empfiehlt sich daher, nur eine ungewöhnlichere Quelle anzugeben, z. B. Menü einer Video-DVD.</a:t>
            </a:r>
          </a:p>
          <a:p>
            <a:pPr lvl="2" algn="just"/>
            <a:endParaRPr lang="de-DE" sz="1800" dirty="0" smtClean="0"/>
          </a:p>
          <a:p>
            <a:pPr algn="just"/>
            <a:r>
              <a:rPr lang="de-DE" dirty="0" smtClean="0"/>
              <a:t>Angabe der Quelle ist verzichtbar, wenn eine Ressource nur einen einzigen Titel hat und dieser in der Ressource selbst erscheint (RDA 2.17.2.3 D-A-CH)</a:t>
            </a:r>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84</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-3-</a:t>
            </a:r>
            <a:endParaRPr lang="de-DE" dirty="0"/>
          </a:p>
        </p:txBody>
      </p:sp>
      <p:sp>
        <p:nvSpPr>
          <p:cNvPr id="3" name="Textplatzhalter 2"/>
          <p:cNvSpPr>
            <a:spLocks noGrp="1"/>
          </p:cNvSpPr>
          <p:nvPr>
            <p:ph type="body" sz="quarter" idx="13"/>
          </p:nvPr>
        </p:nvSpPr>
        <p:spPr/>
        <p:txBody>
          <a:bodyPr wrap="square"/>
          <a:lstStyle/>
          <a:p>
            <a:pPr indent="19050" algn="just">
              <a:buNone/>
            </a:pPr>
            <a:r>
              <a:rPr lang="de-DE" sz="2000" dirty="0" smtClean="0"/>
              <a:t>Beispiele:</a:t>
            </a:r>
          </a:p>
          <a:p>
            <a:pPr indent="19050">
              <a:buNone/>
            </a:pPr>
            <a:endParaRPr lang="de-DE" sz="2000" dirty="0" smtClean="0"/>
          </a:p>
          <a:p>
            <a:pPr indent="19050">
              <a:buNone/>
            </a:pPr>
            <a:r>
              <a:rPr lang="de-DE" sz="2000" dirty="0" smtClean="0"/>
              <a:t>Titel von der Homepage</a:t>
            </a:r>
          </a:p>
          <a:p>
            <a:pPr indent="19050">
              <a:buNone/>
            </a:pPr>
            <a:r>
              <a:rPr lang="de-DE" sz="2000" dirty="0" smtClean="0"/>
              <a:t>Titel fingiert</a:t>
            </a:r>
          </a:p>
          <a:p>
            <a:pPr indent="19050">
              <a:buNone/>
            </a:pPr>
            <a:r>
              <a:rPr lang="de-DE" sz="2000" dirty="0" smtClean="0"/>
              <a:t>Titel vom Schutzumschlag</a:t>
            </a:r>
          </a:p>
          <a:p>
            <a:pPr>
              <a:buNone/>
            </a:pPr>
            <a:endParaRPr lang="de-DE" dirty="0" smtClean="0"/>
          </a:p>
          <a:p>
            <a:r>
              <a:rPr lang="de-DE" dirty="0" smtClean="0"/>
              <a:t>Quelle eines Paralleltitels kann angegeben werden, wenn aus anderer Quelle als der Haupttitel (RDA 2.17.2.3)</a:t>
            </a:r>
          </a:p>
          <a:p>
            <a:endParaRPr lang="de-DE" dirty="0" smtClean="0"/>
          </a:p>
          <a:p>
            <a:r>
              <a:rPr lang="de-DE" dirty="0" smtClean="0"/>
              <a:t>Quelle bzw. Grundlage eines abweichenden Titels kann angegeben werden, wenn als wichtig erachtet (RDA 2.17.2.3)</a:t>
            </a:r>
          </a:p>
          <a:p>
            <a:endParaRPr lang="de-DE" dirty="0" smtClean="0"/>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85</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995936" y="908720"/>
          <a:ext cx="5040561" cy="5509653"/>
        </p:xfrm>
        <a:graphic>
          <a:graphicData uri="http://schemas.openxmlformats.org/drawingml/2006/table">
            <a:tbl>
              <a:tblPr firstRow="1" bandRow="1">
                <a:tableStyleId>{5C22544A-7EE6-4342-B048-85BDC9FD1C3A}</a:tableStyleId>
              </a:tblPr>
              <a:tblGrid>
                <a:gridCol w="936104"/>
                <a:gridCol w="1656184"/>
                <a:gridCol w="2448273"/>
              </a:tblGrid>
              <a:tr h="34013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3465">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90" dirty="0" smtClean="0">
                          <a:latin typeface="Verdana" pitchFamily="34" charset="0"/>
                          <a:ea typeface="Verdana" pitchFamily="34" charset="0"/>
                          <a:cs typeface="Verdana" pitchFamily="34" charset="0"/>
                        </a:rPr>
                        <a:t>Haupt</a:t>
                      </a:r>
                      <a:br>
                        <a:rPr lang="de-DE" sz="1800" b="1" spc="-90" dirty="0" smtClean="0">
                          <a:latin typeface="Verdana" pitchFamily="34" charset="0"/>
                          <a:ea typeface="Verdana" pitchFamily="34" charset="0"/>
                          <a:cs typeface="Verdana" pitchFamily="34" charset="0"/>
                        </a:rPr>
                      </a:br>
                      <a:r>
                        <a:rPr lang="de-DE" sz="1800" b="1" spc="-90" dirty="0" smtClean="0">
                          <a:latin typeface="Verdana" pitchFamily="34" charset="0"/>
                          <a:ea typeface="Verdana" pitchFamily="34" charset="0"/>
                          <a:cs typeface="Verdana" pitchFamily="34" charset="0"/>
                        </a:rPr>
                        <a:t>titel</a:t>
                      </a:r>
                      <a:endParaRPr lang="de-DE" sz="1800" b="1"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90" baseline="0" dirty="0" err="1" smtClean="0">
                          <a:solidFill>
                            <a:schemeClr val="dk1"/>
                          </a:solidFill>
                          <a:latin typeface="Verdana" pitchFamily="34" charset="0"/>
                          <a:ea typeface="Verdana" pitchFamily="34" charset="0"/>
                          <a:cs typeface="Verdana" pitchFamily="34" charset="0"/>
                        </a:rPr>
                        <a:t>Idyllische</a:t>
                      </a:r>
                      <a:r>
                        <a:rPr lang="en-US" sz="1800" kern="1200" spc="-90" baseline="0" dirty="0" smtClean="0">
                          <a:solidFill>
                            <a:schemeClr val="dk1"/>
                          </a:solidFill>
                          <a:latin typeface="Verdana" pitchFamily="34" charset="0"/>
                          <a:ea typeface="Verdana" pitchFamily="34" charset="0"/>
                          <a:cs typeface="Verdana" pitchFamily="34" charset="0"/>
                        </a:rPr>
                        <a:t> </a:t>
                      </a:r>
                      <a:r>
                        <a:rPr lang="en-US" sz="1800" kern="1200" spc="-90" baseline="0" dirty="0" err="1" smtClean="0">
                          <a:solidFill>
                            <a:schemeClr val="dk1"/>
                          </a:solidFill>
                          <a:latin typeface="Verdana" pitchFamily="34" charset="0"/>
                          <a:ea typeface="Verdana" pitchFamily="34" charset="0"/>
                          <a:cs typeface="Verdana" pitchFamily="34" charset="0"/>
                        </a:rPr>
                        <a:t>Landschaftsreise</a:t>
                      </a:r>
                      <a:r>
                        <a:rPr lang="en-US" sz="1800" kern="1200" spc="-90" baseline="0" dirty="0" smtClean="0">
                          <a:solidFill>
                            <a:schemeClr val="dk1"/>
                          </a:solidFill>
                          <a:latin typeface="Verdana" pitchFamily="34" charset="0"/>
                          <a:ea typeface="Verdana" pitchFamily="34" charset="0"/>
                          <a:cs typeface="Verdana" pitchFamily="34" charset="0"/>
                        </a:rPr>
                        <a:t> </a:t>
                      </a:r>
                      <a:r>
                        <a:rPr lang="en-US" sz="1800" kern="1200" spc="-90" baseline="0" dirty="0" err="1" smtClean="0">
                          <a:solidFill>
                            <a:schemeClr val="dk1"/>
                          </a:solidFill>
                          <a:latin typeface="Verdana" pitchFamily="34" charset="0"/>
                          <a:ea typeface="Verdana" pitchFamily="34" charset="0"/>
                          <a:cs typeface="Verdana" pitchFamily="34" charset="0"/>
                        </a:rPr>
                        <a:t>Bergisches</a:t>
                      </a:r>
                      <a:r>
                        <a:rPr lang="en-US" sz="1800" kern="1200" spc="-90" baseline="0" dirty="0" smtClean="0">
                          <a:solidFill>
                            <a:schemeClr val="dk1"/>
                          </a:solidFill>
                          <a:latin typeface="Verdana" pitchFamily="34" charset="0"/>
                          <a:ea typeface="Verdana" pitchFamily="34" charset="0"/>
                          <a:cs typeface="Verdana" pitchFamily="34" charset="0"/>
                        </a:rPr>
                        <a:t> Land</a:t>
                      </a:r>
                      <a:endParaRPr lang="de-DE" sz="1800" spc="-90" baseline="0" dirty="0">
                        <a:latin typeface="Verdana" pitchFamily="34" charset="0"/>
                        <a:ea typeface="Verdana" pitchFamily="34" charset="0"/>
                        <a:cs typeface="Verdana" pitchFamily="34" charset="0"/>
                      </a:endParaRPr>
                    </a:p>
                  </a:txBody>
                  <a:tcPr anchor="ctr"/>
                </a:tc>
              </a:tr>
              <a:tr h="651924">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90" dirty="0" smtClean="0">
                          <a:latin typeface="Verdana" pitchFamily="34" charset="0"/>
                          <a:ea typeface="Verdana" pitchFamily="34" charset="0"/>
                          <a:cs typeface="Verdana" pitchFamily="34" charset="0"/>
                        </a:rPr>
                        <a:t>Parallel</a:t>
                      </a:r>
                      <a:br>
                        <a:rPr lang="de-DE" sz="1800" b="1" spc="-90" dirty="0" smtClean="0">
                          <a:latin typeface="Verdana" pitchFamily="34" charset="0"/>
                          <a:ea typeface="Verdana" pitchFamily="34" charset="0"/>
                          <a:cs typeface="Verdana" pitchFamily="34" charset="0"/>
                        </a:rPr>
                      </a:br>
                      <a:r>
                        <a:rPr lang="de-DE" sz="1800" b="1" spc="-90" dirty="0" smtClean="0">
                          <a:latin typeface="Verdana" pitchFamily="34" charset="0"/>
                          <a:ea typeface="Verdana" pitchFamily="34" charset="0"/>
                          <a:cs typeface="Verdana" pitchFamily="34" charset="0"/>
                        </a:rPr>
                        <a:t>titel</a:t>
                      </a:r>
                      <a:endParaRPr lang="de-DE" sz="1800" b="1"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chemeClr val="dk1"/>
                          </a:solidFill>
                          <a:latin typeface="Verdana" pitchFamily="34" charset="0"/>
                          <a:ea typeface="Verdana" pitchFamily="34" charset="0"/>
                          <a:cs typeface="Verdana" pitchFamily="34" charset="0"/>
                        </a:rPr>
                        <a:t>Journey through the idyllic landscape </a:t>
                      </a:r>
                      <a:r>
                        <a:rPr lang="en-US" sz="1800" kern="1200" spc="-90" baseline="0" dirty="0" err="1" smtClean="0">
                          <a:solidFill>
                            <a:schemeClr val="dk1"/>
                          </a:solidFill>
                          <a:latin typeface="Verdana" pitchFamily="34" charset="0"/>
                          <a:ea typeface="Verdana" pitchFamily="34" charset="0"/>
                          <a:cs typeface="Verdana" pitchFamily="34" charset="0"/>
                        </a:rPr>
                        <a:t>Bergisch</a:t>
                      </a:r>
                      <a:r>
                        <a:rPr lang="en-US" sz="1800" kern="1200" spc="-90" baseline="0" dirty="0" smtClean="0">
                          <a:solidFill>
                            <a:schemeClr val="dk1"/>
                          </a:solidFill>
                          <a:latin typeface="Verdana" pitchFamily="34" charset="0"/>
                          <a:ea typeface="Verdana" pitchFamily="34" charset="0"/>
                          <a:cs typeface="Verdana" pitchFamily="34" charset="0"/>
                        </a:rPr>
                        <a:t> Land</a:t>
                      </a:r>
                      <a:endParaRPr lang="de-DE" sz="1800" b="0" spc="-90" baseline="0" dirty="0">
                        <a:latin typeface="Verdana" pitchFamily="34" charset="0"/>
                        <a:ea typeface="Verdana" pitchFamily="34" charset="0"/>
                        <a:cs typeface="Verdana" pitchFamily="34" charset="0"/>
                      </a:endParaRPr>
                    </a:p>
                  </a:txBody>
                  <a:tcPr anchor="ctr"/>
                </a:tc>
              </a:tr>
              <a:tr h="73852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2.3.3</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dirty="0" smtClean="0">
                          <a:latin typeface="Verdana" pitchFamily="34" charset="0"/>
                          <a:ea typeface="Verdana" pitchFamily="34" charset="0"/>
                          <a:cs typeface="Verdana" pitchFamily="34" charset="0"/>
                        </a:rPr>
                        <a:t>Parallel</a:t>
                      </a:r>
                      <a:br>
                        <a:rPr lang="de-DE" sz="1800" b="0" spc="-90" dirty="0" smtClean="0">
                          <a:latin typeface="Verdana" pitchFamily="34" charset="0"/>
                          <a:ea typeface="Verdana" pitchFamily="34" charset="0"/>
                          <a:cs typeface="Verdana" pitchFamily="34" charset="0"/>
                        </a:rPr>
                      </a:br>
                      <a:r>
                        <a:rPr lang="de-DE" sz="1800" b="0" spc="-90" dirty="0" smtClean="0">
                          <a:latin typeface="Verdana" pitchFamily="34" charset="0"/>
                          <a:ea typeface="Verdana" pitchFamily="34" charset="0"/>
                          <a:cs typeface="Verdana" pitchFamily="34" charset="0"/>
                        </a:rPr>
                        <a:t>titel</a:t>
                      </a:r>
                      <a:endParaRPr lang="de-DE" sz="18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chemeClr val="dk1"/>
                          </a:solidFill>
                          <a:latin typeface="Verdana" pitchFamily="34" charset="0"/>
                          <a:ea typeface="Verdana" pitchFamily="34" charset="0"/>
                          <a:cs typeface="Verdana" pitchFamily="34" charset="0"/>
                        </a:rPr>
                        <a:t>Voyage à </a:t>
                      </a:r>
                      <a:r>
                        <a:rPr lang="en-US" sz="1800" kern="1200" spc="-90" baseline="0" dirty="0" err="1" smtClean="0">
                          <a:solidFill>
                            <a:schemeClr val="dk1"/>
                          </a:solidFill>
                          <a:latin typeface="Verdana" pitchFamily="34" charset="0"/>
                          <a:ea typeface="Verdana" pitchFamily="34" charset="0"/>
                          <a:cs typeface="Verdana" pitchFamily="34" charset="0"/>
                        </a:rPr>
                        <a:t>travers</a:t>
                      </a:r>
                      <a:r>
                        <a:rPr lang="en-US" sz="1800" kern="1200" spc="-90" baseline="0" dirty="0" smtClean="0">
                          <a:solidFill>
                            <a:schemeClr val="dk1"/>
                          </a:solidFill>
                          <a:latin typeface="Verdana" pitchFamily="34" charset="0"/>
                          <a:ea typeface="Verdana" pitchFamily="34" charset="0"/>
                          <a:cs typeface="Verdana" pitchFamily="34" charset="0"/>
                        </a:rPr>
                        <a:t> le </a:t>
                      </a:r>
                      <a:r>
                        <a:rPr lang="en-US" sz="1800" kern="1200" spc="-90" baseline="0" dirty="0" err="1" smtClean="0">
                          <a:solidFill>
                            <a:schemeClr val="dk1"/>
                          </a:solidFill>
                          <a:latin typeface="Verdana" pitchFamily="34" charset="0"/>
                          <a:ea typeface="Verdana" pitchFamily="34" charset="0"/>
                          <a:cs typeface="Verdana" pitchFamily="34" charset="0"/>
                        </a:rPr>
                        <a:t>paysage</a:t>
                      </a:r>
                      <a:r>
                        <a:rPr lang="en-US" sz="1800" kern="1200" spc="-90" baseline="0" dirty="0" smtClean="0">
                          <a:solidFill>
                            <a:schemeClr val="dk1"/>
                          </a:solidFill>
                          <a:latin typeface="Verdana" pitchFamily="34" charset="0"/>
                          <a:ea typeface="Verdana" pitchFamily="34" charset="0"/>
                          <a:cs typeface="Verdana" pitchFamily="34" charset="0"/>
                        </a:rPr>
                        <a:t> </a:t>
                      </a:r>
                      <a:r>
                        <a:rPr lang="en-US" sz="1800" kern="1200" spc="-90" baseline="0" dirty="0" err="1" smtClean="0">
                          <a:solidFill>
                            <a:schemeClr val="dk1"/>
                          </a:solidFill>
                          <a:latin typeface="Verdana" pitchFamily="34" charset="0"/>
                          <a:ea typeface="Verdana" pitchFamily="34" charset="0"/>
                          <a:cs typeface="Verdana" pitchFamily="34" charset="0"/>
                        </a:rPr>
                        <a:t>idyllique</a:t>
                      </a:r>
                      <a:r>
                        <a:rPr lang="en-US" sz="1800" kern="1200" spc="-90" baseline="0" dirty="0" smtClean="0">
                          <a:solidFill>
                            <a:schemeClr val="dk1"/>
                          </a:solidFill>
                          <a:latin typeface="Verdana" pitchFamily="34" charset="0"/>
                          <a:ea typeface="Verdana" pitchFamily="34" charset="0"/>
                          <a:cs typeface="Verdana" pitchFamily="34" charset="0"/>
                        </a:rPr>
                        <a:t> </a:t>
                      </a:r>
                      <a:r>
                        <a:rPr lang="en-US" sz="1800" kern="1200" spc="-90" baseline="0" dirty="0" err="1" smtClean="0">
                          <a:solidFill>
                            <a:schemeClr val="dk1"/>
                          </a:solidFill>
                          <a:latin typeface="Verdana" pitchFamily="34" charset="0"/>
                          <a:ea typeface="Verdana" pitchFamily="34" charset="0"/>
                          <a:cs typeface="Verdana" pitchFamily="34" charset="0"/>
                        </a:rPr>
                        <a:t>Bergische</a:t>
                      </a:r>
                      <a:r>
                        <a:rPr lang="en-US" sz="1800" kern="1200" spc="-90" baseline="0" dirty="0" smtClean="0">
                          <a:solidFill>
                            <a:schemeClr val="dk1"/>
                          </a:solidFill>
                          <a:latin typeface="Verdana" pitchFamily="34" charset="0"/>
                          <a:ea typeface="Verdana" pitchFamily="34" charset="0"/>
                          <a:cs typeface="Verdana" pitchFamily="34" charset="0"/>
                        </a:rPr>
                        <a:t> Land</a:t>
                      </a:r>
                      <a:endParaRPr lang="de-DE" sz="1800" b="0" spc="-90" baseline="0" dirty="0">
                        <a:latin typeface="Verdana" pitchFamily="34" charset="0"/>
                        <a:ea typeface="Verdana" pitchFamily="34" charset="0"/>
                        <a:cs typeface="Verdana" pitchFamily="34" charset="0"/>
                      </a:endParaRPr>
                    </a:p>
                  </a:txBody>
                  <a:tcPr anchor="ctr"/>
                </a:tc>
              </a:tr>
              <a:tr h="578659">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2.3.6</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dirty="0" smtClean="0">
                          <a:latin typeface="Verdana" pitchFamily="34" charset="0"/>
                          <a:ea typeface="Verdana" pitchFamily="34" charset="0"/>
                          <a:cs typeface="Verdana" pitchFamily="34" charset="0"/>
                        </a:rPr>
                        <a:t>Abweichender Titel</a:t>
                      </a:r>
                      <a:endParaRPr lang="de-DE" sz="18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90" baseline="0" dirty="0" smtClean="0">
                          <a:solidFill>
                            <a:schemeClr val="dk1"/>
                          </a:solidFill>
                          <a:latin typeface="Verdana" pitchFamily="34" charset="0"/>
                          <a:ea typeface="Verdana" pitchFamily="34" charset="0"/>
                          <a:cs typeface="Verdana" pitchFamily="34" charset="0"/>
                        </a:rPr>
                        <a:t>Farbbild-Reise Bergisches Land</a:t>
                      </a:r>
                      <a:endParaRPr lang="de-DE" sz="1800" b="0" spc="-90" baseline="0" dirty="0">
                        <a:latin typeface="Verdana" pitchFamily="34" charset="0"/>
                        <a:ea typeface="Verdana" pitchFamily="34" charset="0"/>
                        <a:cs typeface="Verdana" pitchFamily="34" charset="0"/>
                      </a:endParaRPr>
                    </a:p>
                  </a:txBody>
                  <a:tcPr anchor="ctr"/>
                </a:tc>
              </a:tr>
              <a:tr h="578659">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2.3.6</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dirty="0" smtClean="0">
                          <a:latin typeface="Verdana" pitchFamily="34" charset="0"/>
                          <a:ea typeface="Verdana" pitchFamily="34" charset="0"/>
                          <a:cs typeface="Verdana" pitchFamily="34" charset="0"/>
                        </a:rPr>
                        <a:t>Abweichender Titel</a:t>
                      </a:r>
                      <a:endParaRPr lang="de-DE" sz="18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baseline="0" dirty="0" smtClean="0">
                          <a:latin typeface="Verdana" pitchFamily="34" charset="0"/>
                          <a:ea typeface="Verdana" pitchFamily="34" charset="0"/>
                          <a:cs typeface="Verdana" pitchFamily="34" charset="0"/>
                        </a:rPr>
                        <a:t>Bergisches Land</a:t>
                      </a:r>
                      <a:endParaRPr lang="de-DE" sz="1800" b="0" spc="-90" baseline="0" dirty="0">
                        <a:latin typeface="Verdana" pitchFamily="34" charset="0"/>
                        <a:ea typeface="Verdana" pitchFamily="34" charset="0"/>
                        <a:cs typeface="Verdana" pitchFamily="34" charset="0"/>
                      </a:endParaRPr>
                    </a:p>
                  </a:txBody>
                  <a:tcPr anchor="ctr"/>
                </a:tc>
              </a:tr>
              <a:tr h="929307">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dirty="0" smtClean="0">
                          <a:latin typeface="Verdana" pitchFamily="34" charset="0"/>
                          <a:ea typeface="Verdana" pitchFamily="34" charset="0"/>
                          <a:cs typeface="Verdana" pitchFamily="34" charset="0"/>
                        </a:rPr>
                        <a:t>Anmerkung zum</a:t>
                      </a:r>
                      <a:r>
                        <a:rPr lang="de-DE" sz="1800" b="0" spc="-90" baseline="0" dirty="0" smtClean="0">
                          <a:latin typeface="Verdana" pitchFamily="34" charset="0"/>
                          <a:ea typeface="Verdana" pitchFamily="34" charset="0"/>
                          <a:cs typeface="Verdana" pitchFamily="34" charset="0"/>
                        </a:rPr>
                        <a:t> Titel</a:t>
                      </a:r>
                      <a:endParaRPr lang="de-DE" sz="18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90" baseline="0" dirty="0" smtClean="0">
                          <a:solidFill>
                            <a:schemeClr val="dk1"/>
                          </a:solidFill>
                          <a:latin typeface="Verdana" pitchFamily="34" charset="0"/>
                          <a:ea typeface="Verdana" pitchFamily="34" charset="0"/>
                          <a:cs typeface="Verdana" pitchFamily="34" charset="0"/>
                        </a:rPr>
                        <a:t>Englischer und französischer Titel von der Seite des Inhaltsverzeichnisses</a:t>
                      </a:r>
                      <a:endParaRPr lang="de-DE" sz="1800" b="0" spc="-90" baseline="0" dirty="0">
                        <a:latin typeface="Verdana" pitchFamily="34" charset="0"/>
                        <a:ea typeface="Verdana" pitchFamily="34" charset="0"/>
                        <a:cs typeface="Verdana" pitchFamily="34" charset="0"/>
                      </a:endParaRPr>
                    </a:p>
                  </a:txBody>
                  <a:tcPr anchor="ctr"/>
                </a:tc>
              </a:tr>
              <a:tr h="84088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dirty="0" smtClean="0">
                          <a:latin typeface="Verdana" pitchFamily="34" charset="0"/>
                          <a:ea typeface="Verdana" pitchFamily="34" charset="0"/>
                          <a:cs typeface="Verdana" pitchFamily="34" charset="0"/>
                        </a:rPr>
                        <a:t>Anmerkung zum Titel</a:t>
                      </a:r>
                      <a:endParaRPr lang="de-DE" sz="18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90" baseline="0" dirty="0" smtClean="0">
                          <a:solidFill>
                            <a:schemeClr val="dk1"/>
                          </a:solidFill>
                          <a:latin typeface="Verdana" pitchFamily="34" charset="0"/>
                          <a:ea typeface="Verdana" pitchFamily="34" charset="0"/>
                          <a:cs typeface="Verdana" pitchFamily="34" charset="0"/>
                        </a:rPr>
                        <a:t>Titel auf dem Einband: Farbbild-Reise Bergisches Land</a:t>
                      </a:r>
                      <a:endParaRPr lang="de-DE" sz="1800" b="0" spc="-90" baseline="0" dirty="0">
                        <a:latin typeface="Verdana" pitchFamily="34" charset="0"/>
                        <a:ea typeface="Verdana" pitchFamily="34" charset="0"/>
                        <a:cs typeface="Verdana" pitchFamily="34" charset="0"/>
                      </a:endParaRPr>
                    </a:p>
                  </a:txBody>
                  <a:tcPr anchor="ctr"/>
                </a:tc>
              </a:tr>
            </a:tbl>
          </a:graphicData>
        </a:graphic>
      </p:graphicFrame>
      <p:pic>
        <p:nvPicPr>
          <p:cNvPr id="7" name="Picture 2"/>
          <p:cNvPicPr>
            <a:picLocks noChangeAspect="1" noChangeArrowheads="1"/>
          </p:cNvPicPr>
          <p:nvPr/>
        </p:nvPicPr>
        <p:blipFill>
          <a:blip r:embed="rId2" cstate="print">
            <a:biLevel thresh="50000"/>
          </a:blip>
          <a:srcRect l="7058" r="6499"/>
          <a:stretch>
            <a:fillRect/>
          </a:stretch>
        </p:blipFill>
        <p:spPr bwMode="auto">
          <a:xfrm>
            <a:off x="395536" y="1339322"/>
            <a:ext cx="3528392" cy="1583651"/>
          </a:xfrm>
          <a:prstGeom prst="rect">
            <a:avLst/>
          </a:prstGeom>
          <a:noFill/>
          <a:ln>
            <a:solidFill>
              <a:schemeClr val="tx1"/>
            </a:solidFill>
          </a:ln>
        </p:spPr>
      </p:pic>
      <p:pic>
        <p:nvPicPr>
          <p:cNvPr id="8" name="Picture 3"/>
          <p:cNvPicPr>
            <a:picLocks noChangeAspect="1" noChangeArrowheads="1"/>
          </p:cNvPicPr>
          <p:nvPr/>
        </p:nvPicPr>
        <p:blipFill>
          <a:blip r:embed="rId3" cstate="print">
            <a:biLevel thresh="50000"/>
          </a:blip>
          <a:srcRect l="3434" t="9504" r="49990" b="70363"/>
          <a:stretch>
            <a:fillRect/>
          </a:stretch>
        </p:blipFill>
        <p:spPr bwMode="auto">
          <a:xfrm>
            <a:off x="107504" y="3067514"/>
            <a:ext cx="3816424" cy="1440160"/>
          </a:xfrm>
          <a:prstGeom prst="rect">
            <a:avLst/>
          </a:prstGeom>
          <a:noFill/>
          <a:ln w="9525">
            <a:solidFill>
              <a:schemeClr val="tx1"/>
            </a:solidFill>
            <a:miter lim="800000"/>
            <a:headEnd/>
            <a:tailEnd/>
          </a:ln>
        </p:spPr>
      </p:pic>
      <p:pic>
        <p:nvPicPr>
          <p:cNvPr id="9" name="Picture 3"/>
          <p:cNvPicPr>
            <a:picLocks noChangeAspect="1" noChangeArrowheads="1"/>
          </p:cNvPicPr>
          <p:nvPr/>
        </p:nvPicPr>
        <p:blipFill>
          <a:blip r:embed="rId4" cstate="print">
            <a:lum bright="-30000" contrast="40000"/>
          </a:blip>
          <a:srcRect/>
          <a:stretch>
            <a:fillRect/>
          </a:stretch>
        </p:blipFill>
        <p:spPr bwMode="auto">
          <a:xfrm>
            <a:off x="135143" y="4651690"/>
            <a:ext cx="3788785" cy="1008112"/>
          </a:xfrm>
          <a:prstGeom prst="rect">
            <a:avLst/>
          </a:prstGeom>
          <a:solidFill>
            <a:schemeClr val="tx1"/>
          </a:solidFill>
          <a:ln w="9525">
            <a:noFill/>
            <a:miter lim="800000"/>
            <a:headEnd/>
            <a:tailEnd/>
          </a:ln>
        </p:spPr>
      </p:pic>
      <p:sp>
        <p:nvSpPr>
          <p:cNvPr id="10" name="Textfeld 9"/>
          <p:cNvSpPr txBox="1"/>
          <p:nvPr/>
        </p:nvSpPr>
        <p:spPr>
          <a:xfrm>
            <a:off x="1907704" y="558779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pPr/>
              <a:t>86</a:t>
            </a:fld>
            <a:endParaRPr lang="de-DE"/>
          </a:p>
        </p:txBody>
      </p:sp>
      <p:sp>
        <p:nvSpPr>
          <p:cNvPr id="14" name="Fußzeilenplatzhalter 13"/>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Korrigierter Titel kann angegeben werden, wenn in fehlerhafter Form erfasst (RDA 2.17.2.4)</a:t>
            </a:r>
          </a:p>
          <a:p>
            <a:endParaRPr lang="de-DE" dirty="0" smtClean="0"/>
          </a:p>
          <a:p>
            <a:r>
              <a:rPr lang="de-DE" dirty="0" err="1" smtClean="0"/>
              <a:t>Unkorrigierter</a:t>
            </a:r>
            <a:r>
              <a:rPr lang="de-DE" dirty="0" smtClean="0"/>
              <a:t> Haupttitel einer fortl./integrierenden Ressource wird angegeben, wenn korrigiert erfasst (RDA 2.17.2.4)</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11" name="Tabelle 10"/>
          <p:cNvGraphicFramePr>
            <a:graphicFrameLocks noGrp="1"/>
          </p:cNvGraphicFramePr>
          <p:nvPr>
            <p:extLst>
              <p:ext uri="{D42A27DB-BD31-4B8C-83A1-F6EECF244321}">
                <p14:modId xmlns:p14="http://schemas.microsoft.com/office/powerpoint/2010/main" val="3364360299"/>
              </p:ext>
            </p:extLst>
          </p:nvPr>
        </p:nvGraphicFramePr>
        <p:xfrm>
          <a:off x="3851920" y="1340768"/>
          <a:ext cx="5040560" cy="2277422"/>
        </p:xfrm>
        <a:graphic>
          <a:graphicData uri="http://schemas.openxmlformats.org/drawingml/2006/table">
            <a:tbl>
              <a:tblPr firstRow="1" bandRow="1">
                <a:tableStyleId>{5C22544A-7EE6-4342-B048-85BDC9FD1C3A}</a:tableStyleId>
              </a:tblPr>
              <a:tblGrid>
                <a:gridCol w="936104"/>
                <a:gridCol w="1519554"/>
                <a:gridCol w="2584902"/>
              </a:tblGrid>
              <a:tr h="3600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99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Louis II de </a:t>
                      </a:r>
                      <a:r>
                        <a:rPr lang="en-US" sz="1800" kern="1200" dirty="0" err="1" smtClean="0">
                          <a:solidFill>
                            <a:schemeClr val="dk1"/>
                          </a:solidFill>
                          <a:latin typeface="Verdana" pitchFamily="34" charset="0"/>
                          <a:ea typeface="Verdana" pitchFamily="34" charset="0"/>
                          <a:cs typeface="Verdana" pitchFamily="34" charset="0"/>
                        </a:rPr>
                        <a:t>Bavière</a:t>
                      </a:r>
                      <a:endParaRPr lang="de-DE" dirty="0">
                        <a:latin typeface="Verdana" pitchFamily="34" charset="0"/>
                        <a:ea typeface="Verdana" pitchFamily="34" charset="0"/>
                        <a:cs typeface="Verdana" pitchFamily="34" charset="0"/>
                      </a:endParaRPr>
                    </a:p>
                  </a:txBody>
                  <a:tcPr anchor="ctr"/>
                </a:tc>
              </a:tr>
              <a:tr h="58480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Un </a:t>
                      </a:r>
                      <a:r>
                        <a:rPr lang="en-US" sz="1800" kern="1200" dirty="0" err="1" smtClean="0">
                          <a:solidFill>
                            <a:schemeClr val="dk1"/>
                          </a:solidFill>
                          <a:latin typeface="Verdana" pitchFamily="34" charset="0"/>
                          <a:ea typeface="Verdana" pitchFamily="34" charset="0"/>
                          <a:cs typeface="Verdana" pitchFamily="34" charset="0"/>
                        </a:rPr>
                        <a:t>roi</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wagnérien</a:t>
                      </a:r>
                      <a:endParaRPr lang="de-DE" dirty="0">
                        <a:latin typeface="Verdana" pitchFamily="34" charset="0"/>
                        <a:ea typeface="Verdana" pitchFamily="34" charset="0"/>
                        <a:cs typeface="Verdana" pitchFamily="34" charset="0"/>
                      </a:endParaRPr>
                    </a:p>
                  </a:txBody>
                  <a:tcPr anchor="ctr"/>
                </a:tc>
              </a:tr>
              <a:tr h="75386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Auf der Titelseite erscheinen zwei Titel</a:t>
                      </a:r>
                      <a:endParaRPr lang="de-DE" dirty="0">
                        <a:latin typeface="Verdana" pitchFamily="34" charset="0"/>
                        <a:ea typeface="Verdana" pitchFamily="34" charset="0"/>
                        <a:cs typeface="Verdana" pitchFamily="34" charset="0"/>
                      </a:endParaRPr>
                    </a:p>
                  </a:txBody>
                  <a:tcPr anchor="ctr"/>
                </a:tc>
              </a:tr>
            </a:tbl>
          </a:graphicData>
        </a:graphic>
      </p:graphicFrame>
      <p:pic>
        <p:nvPicPr>
          <p:cNvPr id="8" name="Picture 2"/>
          <p:cNvPicPr>
            <a:picLocks noChangeAspect="1" noChangeArrowheads="1"/>
          </p:cNvPicPr>
          <p:nvPr/>
        </p:nvPicPr>
        <p:blipFill>
          <a:blip r:embed="rId2" cstate="print"/>
          <a:srcRect b="35131"/>
          <a:stretch>
            <a:fillRect/>
          </a:stretch>
        </p:blipFill>
        <p:spPr bwMode="auto">
          <a:xfrm>
            <a:off x="323528" y="1340769"/>
            <a:ext cx="3405981" cy="2448271"/>
          </a:xfrm>
          <a:prstGeom prst="rect">
            <a:avLst/>
          </a:prstGeom>
          <a:noFill/>
          <a:ln w="9525">
            <a:solidFill>
              <a:schemeClr val="tx1"/>
            </a:solidFill>
            <a:miter lim="800000"/>
            <a:headEnd/>
            <a:tailEnd/>
          </a:ln>
        </p:spPr>
      </p:pic>
      <p:sp>
        <p:nvSpPr>
          <p:cNvPr id="12" name="Foliennummernplatzhalter 11"/>
          <p:cNvSpPr>
            <a:spLocks noGrp="1"/>
          </p:cNvSpPr>
          <p:nvPr>
            <p:ph type="sldNum" sz="quarter" idx="4"/>
          </p:nvPr>
        </p:nvSpPr>
        <p:spPr/>
        <p:txBody>
          <a:bodyPr/>
          <a:lstStyle/>
          <a:p>
            <a:fld id="{8A6690F1-7CA1-4166-A522-500460961984}" type="slidenum">
              <a:rPr lang="de-DE" smtClean="0"/>
              <a:pPr/>
              <a:t>87</a:t>
            </a:fld>
            <a:endParaRPr lang="de-DE"/>
          </a:p>
        </p:txBody>
      </p:sp>
      <p:sp>
        <p:nvSpPr>
          <p:cNvPr id="13" name="Fußzeilenplatzhalter 12"/>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12776"/>
          <a:ext cx="8424935" cy="193799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Rosenkavalier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Haupttitel sollte lauten: Der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364360299"/>
              </p:ext>
            </p:extLst>
          </p:nvPr>
        </p:nvGraphicFramePr>
        <p:xfrm>
          <a:off x="395536" y="3717033"/>
          <a:ext cx="8424935" cy="2312463"/>
        </p:xfrm>
        <a:graphic>
          <a:graphicData uri="http://schemas.openxmlformats.org/drawingml/2006/table">
            <a:tbl>
              <a:tblPr firstRow="1" bandRow="1">
                <a:tableStyleId>{5C22544A-7EE6-4342-B048-85BDC9FD1C3A}</a:tableStyleId>
              </a:tblPr>
              <a:tblGrid>
                <a:gridCol w="1465206"/>
                <a:gridCol w="2711258"/>
                <a:gridCol w="4248471"/>
              </a:tblGrid>
              <a:tr h="43204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r h="87230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s-ES" sz="1800" kern="1200" dirty="0" smtClean="0">
                          <a:solidFill>
                            <a:schemeClr val="dk1"/>
                          </a:solidFill>
                          <a:latin typeface="Verdana" pitchFamily="34" charset="0"/>
                          <a:ea typeface="Verdana" pitchFamily="34" charset="0"/>
                          <a:cs typeface="Verdana" pitchFamily="34" charset="0"/>
                        </a:rPr>
                        <a:t>Haupttitel erscheint auf Jg. 1, Nr. 1 (2013) als: Welt der Spritualität und Mystik</a:t>
                      </a:r>
                      <a:endParaRPr lang="de-DE"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88</a:t>
            </a:fld>
            <a:endParaRPr lang="de-DE"/>
          </a:p>
        </p:txBody>
      </p:sp>
      <p:sp>
        <p:nvSpPr>
          <p:cNvPr id="13" name="Fußzeilenplatzhalter 12"/>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-7-</a:t>
            </a:r>
            <a:endParaRPr lang="de-DE" dirty="0"/>
          </a:p>
        </p:txBody>
      </p:sp>
      <p:sp>
        <p:nvSpPr>
          <p:cNvPr id="3" name="Textplatzhalter 2"/>
          <p:cNvSpPr>
            <a:spLocks noGrp="1"/>
          </p:cNvSpPr>
          <p:nvPr>
            <p:ph type="body" sz="quarter" idx="13"/>
          </p:nvPr>
        </p:nvSpPr>
        <p:spPr/>
        <p:txBody>
          <a:bodyPr wrap="square"/>
          <a:lstStyle/>
          <a:p>
            <a:r>
              <a:rPr lang="de-DE" dirty="0" smtClean="0"/>
              <a:t>Sonstige Details zu einem Titel können angegeben werden, wenn als wichtig erachtet (RDA 2.17.2.5)</a:t>
            </a:r>
          </a:p>
          <a:p>
            <a:endParaRPr lang="de-DE" dirty="0" smtClean="0"/>
          </a:p>
          <a:p>
            <a:pPr>
              <a:buNone/>
            </a:pPr>
            <a:r>
              <a:rPr lang="de-DE" dirty="0" smtClean="0"/>
              <a:t>Beispiele 4:</a:t>
            </a:r>
          </a:p>
          <a:p>
            <a:pPr lvl="1"/>
            <a:endParaRPr lang="de-DE" dirty="0" smtClean="0"/>
          </a:p>
          <a:p>
            <a:pPr lvl="1"/>
            <a:endParaRPr lang="de-DE" dirty="0" smtClean="0"/>
          </a:p>
          <a:p>
            <a:endParaRPr lang="de-DE" dirty="0" smtClean="0"/>
          </a:p>
        </p:txBody>
      </p:sp>
      <p:sp>
        <p:nvSpPr>
          <p:cNvPr id="10" name="Textfeld 9"/>
          <p:cNvSpPr txBox="1"/>
          <p:nvPr/>
        </p:nvSpPr>
        <p:spPr>
          <a:xfrm>
            <a:off x="323528" y="2699628"/>
            <a:ext cx="2808312" cy="936104"/>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LES DÉRACINÉS</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323528" y="4355812"/>
            <a:ext cx="2808312" cy="830997"/>
          </a:xfrm>
          <a:prstGeom prst="rect">
            <a:avLst/>
          </a:prstGeom>
          <a:solidFill>
            <a:schemeClr val="bg1"/>
          </a:solidFill>
          <a:ln>
            <a:solidFill>
              <a:schemeClr val="tx1"/>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Les </a:t>
            </a:r>
            <a:r>
              <a:rPr lang="de-DE" sz="2400" dirty="0" err="1" smtClean="0">
                <a:latin typeface="Verdana" pitchFamily="34" charset="0"/>
                <a:ea typeface="Verdana" pitchFamily="34" charset="0"/>
                <a:cs typeface="Verdana" pitchFamily="34" charset="0"/>
              </a:rPr>
              <a:t>déracinés</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r>
              <a:rPr lang="de-DE" sz="2400" dirty="0" err="1" smtClean="0">
                <a:latin typeface="Verdana" pitchFamily="34" charset="0"/>
                <a:ea typeface="Verdana" pitchFamily="34" charset="0"/>
                <a:cs typeface="Verdana" pitchFamily="34" charset="0"/>
              </a:rPr>
              <a:t>roman</a:t>
            </a:r>
            <a:endParaRPr lang="de-DE" sz="2400"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86502536"/>
              </p:ext>
            </p:extLst>
          </p:nvPr>
        </p:nvGraphicFramePr>
        <p:xfrm>
          <a:off x="3203848" y="2708920"/>
          <a:ext cx="5616624" cy="2808312"/>
        </p:xfrm>
        <a:graphic>
          <a:graphicData uri="http://schemas.openxmlformats.org/drawingml/2006/table">
            <a:tbl>
              <a:tblPr firstRow="1" bandRow="1">
                <a:tableStyleId>{5C22544A-7EE6-4342-B048-85BDC9FD1C3A}</a:tableStyleId>
              </a:tblPr>
              <a:tblGrid>
                <a:gridCol w="1080119"/>
                <a:gridCol w="1805486"/>
                <a:gridCol w="2731019"/>
              </a:tblGrid>
              <a:tr h="54821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30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Les </a:t>
                      </a:r>
                      <a:r>
                        <a:rPr lang="de-DE" sz="1800" kern="1200" dirty="0" err="1" smtClean="0">
                          <a:solidFill>
                            <a:schemeClr val="dk1"/>
                          </a:solidFill>
                          <a:latin typeface="Verdana" pitchFamily="34" charset="0"/>
                          <a:ea typeface="Verdana" pitchFamily="34" charset="0"/>
                          <a:cs typeface="Verdana" pitchFamily="34" charset="0"/>
                        </a:rPr>
                        <a:t>déracinés</a:t>
                      </a:r>
                      <a:endParaRPr lang="de-DE" dirty="0">
                        <a:latin typeface="Verdana" pitchFamily="34" charset="0"/>
                        <a:ea typeface="Verdana" pitchFamily="34" charset="0"/>
                        <a:cs typeface="Verdana" pitchFamily="34" charset="0"/>
                      </a:endParaRPr>
                    </a:p>
                  </a:txBody>
                  <a:tcPr anchor="ctr"/>
                </a:tc>
              </a:tr>
              <a:tr h="113004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Roman</a:t>
                      </a:r>
                      <a:endParaRPr lang="de-DE" b="0" dirty="0">
                        <a:latin typeface="Verdana" pitchFamily="34" charset="0"/>
                        <a:ea typeface="Verdana" pitchFamily="34" charset="0"/>
                        <a:cs typeface="Verdana" pitchFamily="34" charset="0"/>
                      </a:endParaRPr>
                    </a:p>
                  </a:txBody>
                  <a:tcPr anchor="ctr"/>
                </a:tc>
              </a:tr>
            </a:tbl>
          </a:graphicData>
        </a:graphic>
      </p:graphicFrame>
      <p:sp>
        <p:nvSpPr>
          <p:cNvPr id="13" name="Textfeld 12"/>
          <p:cNvSpPr txBox="1"/>
          <p:nvPr/>
        </p:nvSpPr>
        <p:spPr>
          <a:xfrm>
            <a:off x="1619672" y="341970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4" name="Textfeld 13"/>
          <p:cNvSpPr txBox="1"/>
          <p:nvPr/>
        </p:nvSpPr>
        <p:spPr>
          <a:xfrm>
            <a:off x="1619672" y="514790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17" name="Foliennummernplatzhalter 16"/>
          <p:cNvSpPr>
            <a:spLocks noGrp="1"/>
          </p:cNvSpPr>
          <p:nvPr>
            <p:ph type="sldNum" sz="quarter" idx="4"/>
          </p:nvPr>
        </p:nvSpPr>
        <p:spPr/>
        <p:txBody>
          <a:bodyPr/>
          <a:lstStyle/>
          <a:p>
            <a:fld id="{8A6690F1-7CA1-4166-A522-500460961984}" type="slidenum">
              <a:rPr lang="de-DE" smtClean="0"/>
              <a:pPr/>
              <a:t>89</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-5-</a:t>
            </a:r>
            <a:endParaRPr lang="de-DE" dirty="0"/>
          </a:p>
        </p:txBody>
      </p:sp>
      <p:sp>
        <p:nvSpPr>
          <p:cNvPr id="3" name="Textplatzhalter 2"/>
          <p:cNvSpPr>
            <a:spLocks noGrp="1"/>
          </p:cNvSpPr>
          <p:nvPr>
            <p:ph type="body" sz="quarter" idx="13"/>
          </p:nvPr>
        </p:nvSpPr>
        <p:spPr>
          <a:xfrm>
            <a:off x="251520" y="836712"/>
            <a:ext cx="8640960" cy="2376264"/>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Auch mit Fehlern (Ausnahme: offensichtliche Tipp-/Druckfehler im Haupttitel einer fortlaufenden oder integrierenden Ressource)</a:t>
            </a:r>
          </a:p>
          <a:p>
            <a:pPr marL="758825" lvl="2" indent="-358775">
              <a:buFont typeface="Symbol" pitchFamily="18" charset="2"/>
              <a:buChar char="-"/>
            </a:pPr>
            <a:endParaRPr lang="de-DE" sz="2000" dirty="0" smtClean="0"/>
          </a:p>
          <a:p>
            <a:pPr marL="358775" lvl="1" indent="-358775">
              <a:buNone/>
            </a:pPr>
            <a:r>
              <a:rPr lang="de-DE" sz="2400" dirty="0" smtClean="0"/>
              <a:t>Beispiele 4:</a:t>
            </a:r>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501008"/>
          <a:ext cx="8640961" cy="2014558"/>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Der Rosenklavier</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Der Rosenklavier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Keine Korrektur</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i="1" dirty="0" smtClean="0">
                          <a:solidFill>
                            <a:schemeClr val="tx1"/>
                          </a:solidFill>
                          <a:latin typeface="Verdana" pitchFamily="34" charset="0"/>
                          <a:ea typeface="Verdana" pitchFamily="34" charset="0"/>
                          <a:cs typeface="Verdana" pitchFamily="34" charset="0"/>
                        </a:rPr>
                        <a:t>Jg. 1 Nr. 1 2013:</a:t>
                      </a:r>
                      <a:r>
                        <a:rPr lang="es-ES" sz="1800" dirty="0" smtClean="0">
                          <a:solidFill>
                            <a:schemeClr val="tx1"/>
                          </a:solidFill>
                          <a:latin typeface="Verdana" pitchFamily="34" charset="0"/>
                          <a:ea typeface="Verdana" pitchFamily="34" charset="0"/>
                          <a:cs typeface="Verdana" pitchFamily="34" charset="0"/>
                        </a:rPr>
                        <a:t/>
                      </a:r>
                      <a:br>
                        <a:rPr lang="es-ES" sz="1800" dirty="0" smtClean="0">
                          <a:solidFill>
                            <a:schemeClr val="tx1"/>
                          </a:solidFill>
                          <a:latin typeface="Verdana" pitchFamily="34" charset="0"/>
                          <a:ea typeface="Verdana" pitchFamily="34" charset="0"/>
                          <a:cs typeface="Verdana" pitchFamily="34" charset="0"/>
                        </a:rPr>
                      </a:br>
                      <a:r>
                        <a:rPr lang="es-ES" sz="1800" dirty="0" smtClean="0">
                          <a:solidFill>
                            <a:schemeClr val="tx1"/>
                          </a:solidFill>
                          <a:latin typeface="Verdana" pitchFamily="34" charset="0"/>
                          <a:ea typeface="Verdana" pitchFamily="34" charset="0"/>
                          <a:cs typeface="Verdana" pitchFamily="34" charset="0"/>
                        </a:rPr>
                        <a:t>Welt der Spritualität und Mystik</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Welt der Spiritualität und Mystik</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Zeitschrift</a:t>
                      </a:r>
                      <a:r>
                        <a:rPr lang="de-DE" baseline="0" dirty="0" smtClean="0">
                          <a:latin typeface="Verdana" pitchFamily="34" charset="0"/>
                          <a:ea typeface="Verdana" pitchFamily="34" charset="0"/>
                          <a:cs typeface="Verdana" pitchFamily="34" charset="0"/>
                        </a:rPr>
                        <a:t> (fortlaufende Ressource): Korrektur</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9</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-8-</a:t>
            </a:r>
            <a:endParaRPr lang="de-DE" dirty="0"/>
          </a:p>
        </p:txBody>
      </p:sp>
      <p:sp>
        <p:nvSpPr>
          <p:cNvPr id="3" name="Textplatzhalter 2"/>
          <p:cNvSpPr>
            <a:spLocks noGrp="1"/>
          </p:cNvSpPr>
          <p:nvPr>
            <p:ph type="body" sz="quarter" idx="13"/>
          </p:nvPr>
        </p:nvSpPr>
        <p:spPr/>
        <p:txBody>
          <a:bodyPr wrap="square"/>
          <a:lstStyle/>
          <a:p>
            <a:pPr>
              <a:buNone/>
            </a:pPr>
            <a:r>
              <a:rPr lang="de-DE" smtClean="0"/>
              <a:t>Beispiele 5:</a:t>
            </a:r>
            <a:endParaRPr lang="de-DE" dirty="0" smtClean="0"/>
          </a:p>
          <a:p>
            <a:pPr lvl="1"/>
            <a:endParaRPr lang="de-DE" dirty="0" smtClean="0"/>
          </a:p>
          <a:p>
            <a:pPr lvl="1"/>
            <a:endParaRPr lang="de-DE" dirty="0" smtClean="0"/>
          </a:p>
          <a:p>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3364360299"/>
              </p:ext>
            </p:extLst>
          </p:nvPr>
        </p:nvGraphicFramePr>
        <p:xfrm>
          <a:off x="2771800" y="1484784"/>
          <a:ext cx="6192689" cy="4464496"/>
        </p:xfrm>
        <a:graphic>
          <a:graphicData uri="http://schemas.openxmlformats.org/drawingml/2006/table">
            <a:tbl>
              <a:tblPr firstRow="1" bandRow="1">
                <a:tableStyleId>{5C22544A-7EE6-4342-B048-85BDC9FD1C3A}</a:tableStyleId>
              </a:tblPr>
              <a:tblGrid>
                <a:gridCol w="1076989"/>
                <a:gridCol w="2595419"/>
                <a:gridCol w="2520281"/>
              </a:tblGrid>
              <a:tr h="47036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761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r h="12056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Titel erscheint als × mit den wiederholten Silben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und "Da" in den Feldern</a:t>
                      </a:r>
                      <a:endParaRPr lang="de-DE" dirty="0">
                        <a:latin typeface="Verdana" pitchFamily="34" charset="0"/>
                        <a:ea typeface="Verdana" pitchFamily="34" charset="0"/>
                        <a:cs typeface="Verdana" pitchFamily="34" charset="0"/>
                      </a:endParaRPr>
                    </a:p>
                  </a:txBody>
                  <a:tcPr anchor="ctr"/>
                </a:tc>
              </a:tr>
            </a:tbl>
          </a:graphicData>
        </a:graphic>
      </p:graphicFrame>
      <p:pic>
        <p:nvPicPr>
          <p:cNvPr id="16" name="Grafik 15" descr="TaTa Dada_a.jpg"/>
          <p:cNvPicPr>
            <a:picLocks noChangeAspect="1"/>
          </p:cNvPicPr>
          <p:nvPr/>
        </p:nvPicPr>
        <p:blipFill>
          <a:blip r:embed="rId2" cstate="print"/>
          <a:srcRect l="31595" r="30952" b="48500"/>
          <a:stretch>
            <a:fillRect/>
          </a:stretch>
        </p:blipFill>
        <p:spPr>
          <a:xfrm>
            <a:off x="323528" y="1484784"/>
            <a:ext cx="2376264" cy="4248471"/>
          </a:xfrm>
          <a:prstGeom prst="rect">
            <a:avLst/>
          </a:prstGeom>
          <a:ln>
            <a:solidFill>
              <a:schemeClr val="tx1"/>
            </a:solidFill>
          </a:ln>
        </p:spPr>
      </p:pic>
      <p:sp>
        <p:nvSpPr>
          <p:cNvPr id="10" name="Foliennummernplatzhalter 9"/>
          <p:cNvSpPr>
            <a:spLocks noGrp="1"/>
          </p:cNvSpPr>
          <p:nvPr>
            <p:ph type="sldNum" sz="quarter" idx="4"/>
          </p:nvPr>
        </p:nvSpPr>
        <p:spPr/>
        <p:txBody>
          <a:bodyPr/>
          <a:lstStyle/>
          <a:p>
            <a:fld id="{8A6690F1-7CA1-4166-A522-500460961984}" type="slidenum">
              <a:rPr lang="de-DE" smtClean="0"/>
              <a:pPr/>
              <a:t>90</a:t>
            </a:fld>
            <a:endParaRPr lang="de-DE"/>
          </a:p>
        </p:txBody>
      </p:sp>
      <p:sp>
        <p:nvSpPr>
          <p:cNvPr id="11" name="Fußzeilenplatzhalter 10"/>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Zusammenfassung</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8. Zusammenfassung</a:t>
            </a:r>
            <a:r>
              <a:rPr lang="de-DE" sz="2800" dirty="0" smtClean="0"/>
              <a:t/>
            </a:r>
            <a:br>
              <a:rPr lang="de-DE" sz="2800" dirty="0" smtClean="0"/>
            </a:br>
            <a:endParaRPr lang="de-DE" sz="2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91</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Stand: 06.07.2015 | CC BY-NC-SA</a:t>
            </a:r>
            <a:endParaRPr lang="de-DE"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 einer Manifestation (RDA 2.3) ist ein "Ober-Element" und fasst unterschiedliche Titelarten zusammen</a:t>
            </a:r>
          </a:p>
          <a:p>
            <a:pPr algn="just"/>
            <a:endParaRPr lang="de-DE" dirty="0" smtClean="0"/>
          </a:p>
          <a:p>
            <a:pPr algn="just"/>
            <a:r>
              <a:rPr lang="de-DE" dirty="0" smtClean="0"/>
              <a:t>Grundregeln zum Übertragen und Erfassen (RDA 2.3.1) für alle Titelarten gleich</a:t>
            </a:r>
          </a:p>
          <a:p>
            <a:pPr lvl="1" algn="just"/>
            <a:r>
              <a:rPr lang="de-DE" dirty="0" smtClean="0"/>
              <a:t>Ausnahme für fortlaufende und integrierende Ressourcen: Fehler im Haupttitel</a:t>
            </a:r>
          </a:p>
          <a:p>
            <a:pPr lvl="1" algn="just"/>
            <a:r>
              <a:rPr lang="de-DE" dirty="0" smtClean="0"/>
              <a:t>Ausnahme für fortlaufende Ressourcen: variierende Angaben in Titeln</a:t>
            </a:r>
          </a:p>
          <a:p>
            <a:pPr algn="just"/>
            <a:endParaRPr lang="de-DE" dirty="0" smtClean="0"/>
          </a:p>
          <a:p>
            <a:pPr algn="just"/>
            <a:r>
              <a:rPr lang="de-DE" dirty="0" smtClean="0"/>
              <a:t>Haupttitel (RDA 2.3.2), Paralleltitel (RDA 2.3.3), Titelzusatz (2.3.4) sind Standardelemente für alle Arten von Ressourcen</a:t>
            </a:r>
          </a:p>
          <a:p>
            <a:pPr lvl="1">
              <a:buNone/>
            </a:pPr>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92</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-2-</a:t>
            </a:r>
            <a:endParaRPr lang="de-DE" dirty="0"/>
          </a:p>
        </p:txBody>
      </p:sp>
      <p:sp>
        <p:nvSpPr>
          <p:cNvPr id="3" name="Textplatzhalter 2"/>
          <p:cNvSpPr>
            <a:spLocks noGrp="1"/>
          </p:cNvSpPr>
          <p:nvPr>
            <p:ph type="body" sz="quarter" idx="13"/>
          </p:nvPr>
        </p:nvSpPr>
        <p:spPr/>
        <p:txBody>
          <a:bodyPr wrap="square"/>
          <a:lstStyle/>
          <a:p>
            <a:pPr algn="just"/>
            <a:r>
              <a:rPr lang="de-DE" dirty="0" smtClean="0"/>
              <a:t>Aber:</a:t>
            </a:r>
          </a:p>
          <a:p>
            <a:pPr lvl="1" algn="just"/>
            <a:r>
              <a:rPr lang="de-DE" dirty="0" smtClean="0"/>
              <a:t>Paralleltitel: Nur bis zu zwei sind obligatorisch</a:t>
            </a:r>
          </a:p>
          <a:p>
            <a:pPr lvl="1" algn="just"/>
            <a:r>
              <a:rPr lang="de-DE" dirty="0" smtClean="0"/>
              <a:t>Titelzusatz: Nur einer ist obligatorisch</a:t>
            </a:r>
          </a:p>
          <a:p>
            <a:pPr lvl="1" algn="just"/>
            <a:endParaRPr lang="de-DE" dirty="0" smtClean="0"/>
          </a:p>
          <a:p>
            <a:pPr algn="just"/>
            <a:r>
              <a:rPr lang="de-DE" dirty="0" smtClean="0"/>
              <a:t>Abweichender Titel (RDA 2.3.6) ist Standardelement nur für fortlaufende und integrierende Ressourcen</a:t>
            </a:r>
          </a:p>
          <a:p>
            <a:pPr algn="just"/>
            <a:endParaRPr lang="de-DE" dirty="0" smtClean="0"/>
          </a:p>
          <a:p>
            <a:pPr algn="just"/>
            <a:r>
              <a:rPr lang="de-DE" dirty="0" smtClean="0"/>
              <a:t>Informationsquelle richtet sich nach der </a:t>
            </a:r>
            <a:r>
              <a:rPr lang="de-DE" dirty="0" err="1" smtClean="0"/>
              <a:t>Titelart</a:t>
            </a:r>
            <a:endParaRPr lang="de-DE" dirty="0" smtClean="0"/>
          </a:p>
          <a:p>
            <a:pPr algn="just"/>
            <a:endParaRPr lang="de-DE" dirty="0" smtClean="0"/>
          </a:p>
          <a:p>
            <a:pPr algn="just"/>
            <a:r>
              <a:rPr lang="de-DE" dirty="0" smtClean="0"/>
              <a:t>Für den Haupttitel ist bevorzugte Informationsquelle nach Form der Beschreibung und Format der Ressource entscheidend (RDA 2.2.2-2.2.3)</a:t>
            </a:r>
          </a:p>
          <a:p>
            <a:pPr lvl="1">
              <a:buNone/>
            </a:pPr>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93</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-3-</a:t>
            </a:r>
            <a:endParaRPr lang="de-DE" dirty="0"/>
          </a:p>
        </p:txBody>
      </p:sp>
      <p:sp>
        <p:nvSpPr>
          <p:cNvPr id="3" name="Textplatzhalter 2"/>
          <p:cNvSpPr>
            <a:spLocks noGrp="1"/>
          </p:cNvSpPr>
          <p:nvPr>
            <p:ph type="body" sz="quarter" idx="13"/>
          </p:nvPr>
        </p:nvSpPr>
        <p:spPr/>
        <p:txBody>
          <a:bodyPr wrap="square"/>
          <a:lstStyle/>
          <a:p>
            <a:pPr algn="just"/>
            <a:endParaRPr lang="de-DE" dirty="0" smtClean="0"/>
          </a:p>
          <a:p>
            <a:pPr lvl="1"/>
            <a:endParaRPr lang="de-DE" dirty="0" smtClean="0"/>
          </a:p>
          <a:p>
            <a:pPr lvl="1"/>
            <a:endParaRPr lang="de-DE" dirty="0" smtClean="0"/>
          </a:p>
          <a:p>
            <a:endParaRPr lang="de-DE" dirty="0" smtClean="0"/>
          </a:p>
        </p:txBody>
      </p:sp>
      <p:sp>
        <p:nvSpPr>
          <p:cNvPr id="7" name="Textplatzhalter 2"/>
          <p:cNvSpPr txBox="1">
            <a:spLocks/>
          </p:cNvSpPr>
          <p:nvPr/>
        </p:nvSpPr>
        <p:spPr>
          <a:xfrm>
            <a:off x="403920" y="989112"/>
            <a:ext cx="8640960" cy="1575792"/>
          </a:xfrm>
          <a:prstGeom prst="rect">
            <a:avLst/>
          </a:prstGeom>
        </p:spPr>
        <p:txBody>
          <a:bodyPr vert="horz" wrap="square"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de-DE" sz="2400" dirty="0" smtClean="0">
                <a:latin typeface="Verdana" panose="020B0604030504040204" pitchFamily="34" charset="0"/>
              </a:rPr>
              <a:t>Wenn in bevorzugter Informationsquelle mehrere Titel für den Haupttitel, Auswahl nach inhaltlichen oder formalen Kriterien</a:t>
            </a: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4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467544" y="2420888"/>
          <a:ext cx="8352927" cy="3575200"/>
        </p:xfrm>
        <a:graphic>
          <a:graphicData uri="http://schemas.openxmlformats.org/drawingml/2006/table">
            <a:tbl>
              <a:tblPr firstRow="1" bandRow="1">
                <a:tableStyleId>{5C22544A-7EE6-4342-B048-85BDC9FD1C3A}</a:tableStyleId>
              </a:tblPr>
              <a:tblGrid>
                <a:gridCol w="2304256"/>
                <a:gridCol w="864096"/>
                <a:gridCol w="518457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Informationsquellen</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2.3.2</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aus bevorzugter Informationsquelle gemäß RDA 2.2.2.-2.2.3</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2.3.3</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aus</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beliebigen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Quellen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innerhalb</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der</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Ressource</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2.3.4</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Paralleltitel stammt, auf den sich der Zusatz bezieht</a:t>
                      </a:r>
                    </a:p>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Abweichender 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2.3.6</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beliebigen Quellen innerhalb und außerhalb der Ressource</a:t>
                      </a:r>
                      <a:endParaRPr lang="de-DE" sz="1800" spc="-60" baseline="0"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94</a:t>
            </a:fld>
            <a:endParaRPr lang="de-DE"/>
          </a:p>
        </p:txBody>
      </p:sp>
      <p:sp>
        <p:nvSpPr>
          <p:cNvPr id="12" name="Fußzeilenplatzhalter 11"/>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-4-</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Titelzusätze aus anderen Quellen als der Haupttitel können nicht als Titelzusätze nach RDA 2.3.4 erfasst werden</a:t>
            </a:r>
          </a:p>
          <a:p>
            <a:pPr lvl="1" algn="just"/>
            <a:r>
              <a:rPr lang="de-DE" dirty="0" smtClean="0"/>
              <a:t>Option: Abweichender Titel (RDA 2.3.6)</a:t>
            </a:r>
          </a:p>
          <a:p>
            <a:pPr lvl="1" algn="just"/>
            <a:r>
              <a:rPr lang="de-DE" dirty="0" smtClean="0"/>
              <a:t>Option: Anmerkung zum Titel (RDA 2.17.2)</a:t>
            </a:r>
          </a:p>
          <a:p>
            <a:pPr lvl="1" algn="just"/>
            <a:r>
              <a:rPr lang="de-DE" dirty="0" smtClean="0"/>
              <a:t>Wahl der Option im Ermessen der Katalogisierenden</a:t>
            </a:r>
          </a:p>
          <a:p>
            <a:pPr lvl="1" algn="just"/>
            <a:endParaRPr lang="de-DE" dirty="0" smtClean="0"/>
          </a:p>
          <a:p>
            <a:pPr algn="just"/>
            <a:r>
              <a:rPr lang="de-DE" dirty="0" smtClean="0"/>
              <a:t>Richtlinien zum Abgrenzen von Titelzusätzen vom Haupttitel und anderen Elementen unter RDA 2.3.4.3 D-A-CH</a:t>
            </a:r>
          </a:p>
          <a:p>
            <a:pPr algn="just"/>
            <a:endParaRPr lang="de-DE" dirty="0" smtClean="0"/>
          </a:p>
          <a:p>
            <a:pPr algn="just"/>
            <a:r>
              <a:rPr lang="de-DE" dirty="0" smtClean="0"/>
              <a:t>Viel Freiheit zum Erfassen von abweichenden Titeln</a:t>
            </a:r>
          </a:p>
          <a:p>
            <a:pPr lvl="1" algn="just"/>
            <a:r>
              <a:rPr lang="de-DE" dirty="0" smtClean="0"/>
              <a:t>zur Vergrößerung der Recherchemöglichkeiten</a:t>
            </a:r>
          </a:p>
          <a:p>
            <a:pPr lvl="1">
              <a:buNone/>
            </a:pPr>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95</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Stand: 06.07.2015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7360</Words>
  <Application>Microsoft Office PowerPoint</Application>
  <PresentationFormat>Bildschirmpräsentation (4:3)</PresentationFormat>
  <Paragraphs>1896</Paragraphs>
  <Slides>95</Slides>
  <Notes>6</Notes>
  <HiddenSlides>0</HiddenSlides>
  <MMClips>0</MMClips>
  <ScaleCrop>false</ScaleCrop>
  <HeadingPairs>
    <vt:vector size="4" baseType="variant">
      <vt:variant>
        <vt:lpstr>Design</vt:lpstr>
      </vt:variant>
      <vt:variant>
        <vt:i4>1</vt:i4>
      </vt:variant>
      <vt:variant>
        <vt:lpstr>Folientitel</vt:lpstr>
      </vt:variant>
      <vt:variant>
        <vt:i4>95</vt:i4>
      </vt:variant>
    </vt:vector>
  </HeadingPairs>
  <TitlesOfParts>
    <vt:vector size="96" baseType="lpstr">
      <vt:lpstr>Larissa</vt:lpstr>
      <vt:lpstr>Schulungsunterlagen der AG RDA</vt:lpstr>
      <vt:lpstr>Teil 2.01, Beschreibung der Manifestation:  Titel (RDA 2.3) </vt:lpstr>
      <vt:lpstr>Titel: Inhalt</vt:lpstr>
      <vt:lpstr>Titel: Grundregeln</vt:lpstr>
      <vt:lpstr>Titel: Grundregeln -1-</vt:lpstr>
      <vt:lpstr>Titel: Grundregeln -2-</vt:lpstr>
      <vt:lpstr>Titel: Grundregeln -3-</vt:lpstr>
      <vt:lpstr>Titel: Grundregeln -4-</vt:lpstr>
      <vt:lpstr>Titel: Grundregeln -5-</vt:lpstr>
      <vt:lpstr>Titel: Grundregeln -6-</vt:lpstr>
      <vt:lpstr>Titel: Grundregeln -7-</vt:lpstr>
      <vt:lpstr>Titel: Grundregeln -9-</vt:lpstr>
      <vt:lpstr>Titel: Grundregeln -10-</vt:lpstr>
      <vt:lpstr>Titel: Grundregeln -11-</vt:lpstr>
      <vt:lpstr>Titel: Haupttitel</vt:lpstr>
      <vt:lpstr>Titel: Haupttitel (Standardelement) -1-</vt:lpstr>
      <vt:lpstr>Titel: Haupttitel (Standardelement) -2-</vt:lpstr>
      <vt:lpstr>Titel: Haupttitel (Standardelement) -3-</vt:lpstr>
      <vt:lpstr>Titel: Haupttitel (Standardelement) -4-</vt:lpstr>
      <vt:lpstr>Titel: Haupttitel (Standardelement) -5-</vt:lpstr>
      <vt:lpstr>Titel: Haupttitel (Standardelement) -6-</vt:lpstr>
      <vt:lpstr>Titel: Haupttitel (Standardelement) -7-</vt:lpstr>
      <vt:lpstr>Titel: Haupttitel (Standardelement) -8-</vt:lpstr>
      <vt:lpstr>Titel: Haupttitel (Standardelement) -9-</vt:lpstr>
      <vt:lpstr>Titel: Haupttitel (Standardelement) -10-</vt:lpstr>
      <vt:lpstr>Titel: Paralleltitel</vt:lpstr>
      <vt:lpstr>Titel: Paralleltitel (Standardelement) -1-</vt:lpstr>
      <vt:lpstr>Titel: Paralleltitel (Standardelement) -2-</vt:lpstr>
      <vt:lpstr>Titel: Paralleltitel (Standardelement) -3-</vt:lpstr>
      <vt:lpstr>Titel: Paralleltitel (Standardelement) -4-</vt:lpstr>
      <vt:lpstr>Titel: Paralleltitel (Standardelement) -5-</vt:lpstr>
      <vt:lpstr>Titel: Paralleltitel (Standardelement) -6-</vt:lpstr>
      <vt:lpstr>Titel: Paralleltitel (Standardelement) -7-</vt:lpstr>
      <vt:lpstr>Titel: Paralleltitel (Standardelement) -8-</vt:lpstr>
      <vt:lpstr>Titel: Paralleltitel (Standardelement) -9-</vt:lpstr>
      <vt:lpstr>Titel: Titelzusatz</vt:lpstr>
      <vt:lpstr>Titel: Titelzusatz (Standardelement) -1-</vt:lpstr>
      <vt:lpstr>Titel: Titelzusatz (Standardelement) -2-</vt:lpstr>
      <vt:lpstr>Titel: Titelzusatz (Standardelement) -3-</vt:lpstr>
      <vt:lpstr>Titel: Titelzusatz (Standardelement) -4-</vt:lpstr>
      <vt:lpstr>Titel: Titelzusatz (Standardelement) -5-</vt:lpstr>
      <vt:lpstr>Titel: Titelzusatz (Standardelement) -6-</vt:lpstr>
      <vt:lpstr>Titel: Titelzusatz (Standardelement) -7-</vt:lpstr>
      <vt:lpstr>Titel: Titelzusatz (Standardelement) -8-</vt:lpstr>
      <vt:lpstr>Titel: Titelzusatz (Standardelement) -9-</vt:lpstr>
      <vt:lpstr>Titel: Titelzusatz (Standardelement) -10-</vt:lpstr>
      <vt:lpstr>Titel: Titelzusatz (Standardelement) -11-</vt:lpstr>
      <vt:lpstr>Titel: Titelzusatz (Standardelement) -12-</vt:lpstr>
      <vt:lpstr>Titel: Titelzusatz (Standardelement) -13-</vt:lpstr>
      <vt:lpstr>Titel: Titelzusatz (Standardelement) -14-</vt:lpstr>
      <vt:lpstr>Titel: Titelzusatz (Standardelement) -15-</vt:lpstr>
      <vt:lpstr>Titel: Titelzusatz (Standardelement) -16-</vt:lpstr>
      <vt:lpstr>Titel: Titelzusatz (Standardelement) -17-</vt:lpstr>
      <vt:lpstr>Titel: Titelzusatz (Standardelement) -18-</vt:lpstr>
      <vt:lpstr>Titel: Titelzusatz (Standardelement) -19-</vt:lpstr>
      <vt:lpstr>Titel: Titelzusatz (Standardelement) -20-</vt:lpstr>
      <vt:lpstr>Titel: Titelzusatz (Standardelement) -21-</vt:lpstr>
      <vt:lpstr>Titel: Titelzusatz (Standardelement) -22-</vt:lpstr>
      <vt:lpstr>Titel: Titelzusatz (Standardelement) -23-</vt:lpstr>
      <vt:lpstr>Titel: Titelzusatz (Standardelement) -24-</vt:lpstr>
      <vt:lpstr>Titel: Titelzusatz (Standardelement) -24-</vt:lpstr>
      <vt:lpstr>Titel: Paralleler Titelzusatz</vt:lpstr>
      <vt:lpstr>Titel: Paralleler Titelzusatz -1-</vt:lpstr>
      <vt:lpstr>Titel: Paralleler Titelzusatz -2-</vt:lpstr>
      <vt:lpstr>Titel: Paralleler Titelzusatz -3-</vt:lpstr>
      <vt:lpstr>Titel: Paralleler Titelzusatz -4-</vt:lpstr>
      <vt:lpstr>Titel: Paralleler Titelzusatz -5-</vt:lpstr>
      <vt:lpstr>Titel: Paralleler Titelzusatz -5-</vt:lpstr>
      <vt:lpstr>Titel: Abweichender Titel (Standardelement fR)</vt:lpstr>
      <vt:lpstr>Titel: Abweichender Titel (Standardelement fR/iR) -1-</vt:lpstr>
      <vt:lpstr>Titel: Abweichender Titel (Standardelement fR/iR) -2-</vt:lpstr>
      <vt:lpstr>Titel: Abweichender Titel (Standardelement fR/iR) -3-</vt:lpstr>
      <vt:lpstr>Titel: Abweichender Titel (Standardelement fR/iR) -4-</vt:lpstr>
      <vt:lpstr>Titel: Abweichender Titel (Standardelement fR/iR) -5-</vt:lpstr>
      <vt:lpstr>Titel: Abweichender Titel (Standardelement fR/iR) -6-</vt:lpstr>
      <vt:lpstr>Titel: Abweichender Titel (Standardelement fR/iR) -7-</vt:lpstr>
      <vt:lpstr>Titel: Abweichender Titel (Standardelement fR/iR) -8-</vt:lpstr>
      <vt:lpstr>Titel: Abweichender Titel (Standardelement fR/iR) -9-</vt:lpstr>
      <vt:lpstr>Titel: Abweichender Titel (Standardelement fR/iR) -10-</vt:lpstr>
      <vt:lpstr>Titel: Abweichender Titel (Standardelement fR/iR) -11-</vt:lpstr>
      <vt:lpstr>Titel: Abweichender Titel (Standardelement fR/iR) -12-</vt:lpstr>
      <vt:lpstr>Titel: Anmerkung zum Titel</vt:lpstr>
      <vt:lpstr>Titel: Anmerkung zum Titel -1-</vt:lpstr>
      <vt:lpstr>Titel: Anmerkung zum Titel -2-</vt:lpstr>
      <vt:lpstr>Titel: Anmerkung zum Titel -3-</vt:lpstr>
      <vt:lpstr>Titel: Anmerkung zum Titel -4-</vt:lpstr>
      <vt:lpstr>Titel: Anmerkung zum Titel -5-</vt:lpstr>
      <vt:lpstr>Titel: Anmerkung zum Titel -6-</vt:lpstr>
      <vt:lpstr>Titel: Anmerkung zum Titel -7-</vt:lpstr>
      <vt:lpstr>Titel: Anmerkung zum Titel -8-</vt:lpstr>
      <vt:lpstr>Titel: Zusammenfassung</vt:lpstr>
      <vt:lpstr>Titel: Zusammenfassung -1-</vt:lpstr>
      <vt:lpstr>Titel: Zusammenfassung -2-</vt:lpstr>
      <vt:lpstr>Titel: Zusammenfassung -3-</vt:lpstr>
      <vt:lpstr>Titel: Zusammenfassung -4-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Hupperich, Gerd</dc:creator>
  <cp:lastModifiedBy>Goerlich</cp:lastModifiedBy>
  <cp:revision>846</cp:revision>
  <dcterms:created xsi:type="dcterms:W3CDTF">2014-02-18T07:01:40Z</dcterms:created>
  <dcterms:modified xsi:type="dcterms:W3CDTF">2015-07-07T10:21:27Z</dcterms:modified>
</cp:coreProperties>
</file>